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2" r:id="rId5"/>
    <p:sldId id="271" r:id="rId6"/>
    <p:sldId id="259" r:id="rId7"/>
    <p:sldId id="260" r:id="rId8"/>
    <p:sldId id="261" r:id="rId9"/>
    <p:sldId id="262" r:id="rId10"/>
    <p:sldId id="263" r:id="rId11"/>
    <p:sldId id="264" r:id="rId12"/>
    <p:sldId id="265" r:id="rId13"/>
    <p:sldId id="267" r:id="rId14"/>
    <p:sldId id="268" r:id="rId15"/>
    <p:sldId id="269" r:id="rId16"/>
    <p:sldId id="285" r:id="rId17"/>
    <p:sldId id="288" r:id="rId18"/>
    <p:sldId id="286" r:id="rId19"/>
    <p:sldId id="295" r:id="rId20"/>
    <p:sldId id="294" r:id="rId21"/>
    <p:sldId id="293" r:id="rId22"/>
    <p:sldId id="296" r:id="rId23"/>
    <p:sldId id="287" r:id="rId24"/>
    <p:sldId id="297" r:id="rId25"/>
    <p:sldId id="298"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D5A5665-E796-49F6-A56F-7CFD6E2A8F4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9F0F-0B36-4D67-A47B-BAC9084F82C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29F0F-0B36-4D67-A47B-BAC9084F82C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529F0F-0B36-4D67-A47B-BAC9084F82C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29F0F-0B36-4D67-A47B-BAC9084F82C2}"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529F0F-0B36-4D67-A47B-BAC9084F82C2}"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9529F0F-0B36-4D67-A47B-BAC9084F82C2}"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9F0F-0B36-4D67-A47B-BAC9084F82C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9F0F-0B36-4D67-A47B-BAC9084F82C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5665-E796-49F6-A56F-7CFD6E2A8F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529F0F-0B36-4D67-A47B-BAC9084F82C2}" type="datetimeFigureOut">
              <a:rPr lang="en-US" smtClean="0"/>
              <a:t>5/21/2024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5A5665-E796-49F6-A56F-7CFD6E2A8F4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kaggle.com/code/danielferrazcampos/neural-network-cross-validation-and-visualization" TargetMode="External"/><Relationship Id="rId13" Type="http://schemas.openxmlformats.org/officeDocument/2006/relationships/hyperlink" Target="https://www.researchgate.net/figure/Pseudo-code-of-the-back-propagation-algorithm-in-training-ANN_fig1_335375894" TargetMode="External"/><Relationship Id="rId3" Type="http://schemas.openxmlformats.org/officeDocument/2006/relationships/hyperlink" Target="https://www.researchgate.net/figure/Flowchart-for-Artificial-Neural-Network-ANN_fig2_322518645" TargetMode="External"/><Relationship Id="rId7" Type="http://schemas.openxmlformats.org/officeDocument/2006/relationships/hyperlink" Target="https://www.mltut.com/implementation-of-artificial-neural-network-in-python/" TargetMode="External"/><Relationship Id="rId12" Type="http://schemas.openxmlformats.org/officeDocument/2006/relationships/hyperlink" Target="https://www.baeldung.com/cs/k-fold-cross-validation" TargetMode="External"/><Relationship Id="rId2" Type="http://schemas.openxmlformats.org/officeDocument/2006/relationships/hyperlink" Target="https://d2l.ai/" TargetMode="External"/><Relationship Id="rId1" Type="http://schemas.openxmlformats.org/officeDocument/2006/relationships/slideLayout" Target="../slideLayouts/slideLayout2.xml"/><Relationship Id="rId6" Type="http://schemas.openxmlformats.org/officeDocument/2006/relationships/hyperlink" Target="https://towardsdatascience.com/first-neural-network-for-beginners-explained-with-code-4cfd37e06eaf" TargetMode="External"/><Relationship Id="rId11" Type="http://schemas.openxmlformats.org/officeDocument/2006/relationships/hyperlink" Target="https://www.kaggle.com/code/shrutimechlearn/deep-tutorial-1-ann-and-classification" TargetMode="External"/><Relationship Id="rId5" Type="http://schemas.openxmlformats.org/officeDocument/2006/relationships/hyperlink" Target="https://www.xenonstack.com/blog/artificial-neural-network-applications" TargetMode="External"/><Relationship Id="rId15" Type="http://schemas.openxmlformats.org/officeDocument/2006/relationships/hyperlink" Target="https://ai.stackexchange.com/questions/5728/what-is-the-time-complexity-for-training-a-neural-network-using-back-propagation" TargetMode="External"/><Relationship Id="rId10" Type="http://schemas.openxmlformats.org/officeDocument/2006/relationships/hyperlink" Target="https://www.kaggle.com/code/satishgunjal/tutorial-k-fold-cross-validation" TargetMode="External"/><Relationship Id="rId4" Type="http://schemas.openxmlformats.org/officeDocument/2006/relationships/hyperlink" Target="https://en.wikipedia.org/wiki/Mathematics_of_artificial_neural_networks" TargetMode="External"/><Relationship Id="rId9" Type="http://schemas.openxmlformats.org/officeDocument/2006/relationships/hyperlink" Target="https://github.com/neoglez/kfoldann" TargetMode="External"/><Relationship Id="rId14" Type="http://schemas.openxmlformats.org/officeDocument/2006/relationships/hyperlink" Target="https://core.ac.uk/reader/82200790"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Islam-hady9/Heart-Attack-Analysis-Prediction-using-AN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eslamabdo71239@gmail.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254" y="1892648"/>
            <a:ext cx="8431491" cy="1325563"/>
          </a:xfrm>
        </p:spPr>
        <p:txBody>
          <a:bodyPr/>
          <a:lstStyle/>
          <a:p>
            <a:pPr algn="ctr"/>
            <a:r>
              <a:rPr lang="en-US" sz="4400" b="1" cap="none" dirty="0">
                <a:latin typeface="CMBX12"/>
              </a:rPr>
              <a:t>Machine Learning CS462</a:t>
            </a:r>
            <a:endParaRPr lang="en-US" b="1" cap="none" dirty="0"/>
          </a:p>
        </p:txBody>
      </p:sp>
      <p:sp>
        <p:nvSpPr>
          <p:cNvPr id="3" name="Content Placeholder 2"/>
          <p:cNvSpPr>
            <a:spLocks noGrp="1"/>
          </p:cNvSpPr>
          <p:nvPr>
            <p:ph idx="1"/>
          </p:nvPr>
        </p:nvSpPr>
        <p:spPr>
          <a:xfrm>
            <a:off x="753359" y="3218211"/>
            <a:ext cx="10515600" cy="3137473"/>
          </a:xfrm>
        </p:spPr>
        <p:txBody>
          <a:bodyPr/>
          <a:lstStyle/>
          <a:p>
            <a:pPr marL="0" indent="0">
              <a:buNone/>
            </a:pPr>
            <a:r>
              <a:rPr lang="en-US" sz="3200" b="1" i="0" u="none" strike="noStrike" baseline="0" dirty="0">
                <a:latin typeface="CMR12"/>
              </a:rPr>
              <a:t>Team Members:</a:t>
            </a:r>
          </a:p>
          <a:p>
            <a:r>
              <a:rPr lang="en-US" sz="2400" dirty="0">
                <a:latin typeface="CMR12"/>
              </a:rPr>
              <a:t>Islam Abd-Elhady Hassanein Mohamed</a:t>
            </a:r>
            <a:endParaRPr lang="en-US" sz="2400" b="0" i="0" u="none" strike="noStrike" baseline="0" dirty="0">
              <a:latin typeface="CMR12"/>
            </a:endParaRPr>
          </a:p>
          <a:p>
            <a:r>
              <a:rPr lang="en-US" sz="2400" dirty="0">
                <a:latin typeface="CMR12"/>
              </a:rPr>
              <a:t>Enas Ragab Abdel-Latif Mohamed</a:t>
            </a:r>
            <a:endParaRPr lang="en-US" sz="2400" b="0" i="0" u="none" strike="noStrike" baseline="0" dirty="0">
              <a:latin typeface="CMR12"/>
            </a:endParaRPr>
          </a:p>
          <a:p>
            <a:r>
              <a:rPr lang="en-US" sz="2400" dirty="0">
                <a:latin typeface="CMR12"/>
              </a:rPr>
              <a:t>Mariam Tarek Saad Mohamed</a:t>
            </a:r>
            <a:endParaRPr lang="en-US" sz="2400" b="0" i="0" u="none" strike="noStrike" baseline="0" dirty="0">
              <a:latin typeface="CMR12"/>
            </a:endParaRPr>
          </a:p>
        </p:txBody>
      </p:sp>
      <p:pic>
        <p:nvPicPr>
          <p:cNvPr id="5" name="Picture 4"/>
          <p:cNvPicPr>
            <a:picLocks noChangeAspect="1"/>
          </p:cNvPicPr>
          <p:nvPr/>
        </p:nvPicPr>
        <p:blipFill>
          <a:blip r:embed="rId2"/>
          <a:stretch>
            <a:fillRect/>
          </a:stretch>
        </p:blipFill>
        <p:spPr>
          <a:xfrm>
            <a:off x="804742" y="146525"/>
            <a:ext cx="1402368" cy="2103120"/>
          </a:xfrm>
          <a:prstGeom prst="rect">
            <a:avLst/>
          </a:prstGeom>
        </p:spPr>
      </p:pic>
      <p:pic>
        <p:nvPicPr>
          <p:cNvPr id="7" name="Picture 6"/>
          <p:cNvPicPr>
            <a:picLocks noChangeAspect="1"/>
          </p:cNvPicPr>
          <p:nvPr/>
        </p:nvPicPr>
        <p:blipFill>
          <a:blip r:embed="rId3"/>
          <a:stretch>
            <a:fillRect/>
          </a:stretch>
        </p:blipFill>
        <p:spPr>
          <a:xfrm>
            <a:off x="9977326" y="127745"/>
            <a:ext cx="1442434" cy="2101174"/>
          </a:xfrm>
          <a:prstGeom prst="rect">
            <a:avLst/>
          </a:prstGeom>
        </p:spPr>
      </p:pic>
      <p:grpSp>
        <p:nvGrpSpPr>
          <p:cNvPr id="4" name="Google Shape;84;p21"/>
          <p:cNvGrpSpPr/>
          <p:nvPr/>
        </p:nvGrpSpPr>
        <p:grpSpPr>
          <a:xfrm>
            <a:off x="8837743" y="3198385"/>
            <a:ext cx="3524464" cy="4496740"/>
            <a:chOff x="6483100" y="2237750"/>
            <a:chExt cx="898250" cy="1146075"/>
          </a:xfrm>
        </p:grpSpPr>
        <p:sp>
          <p:nvSpPr>
            <p:cNvPr id="6"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 calcmode="lin" valueType="num">
                                      <p:cBhvr additive="base">
                                        <p:cTn id="5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9411" y="116840"/>
            <a:ext cx="10131425" cy="1456267"/>
          </a:xfrm>
        </p:spPr>
        <p:txBody>
          <a:bodyPr/>
          <a:lstStyle/>
          <a:p>
            <a:r>
              <a:rPr lang="en-US" dirty="0">
                <a:sym typeface="+mn-ea"/>
              </a:rPr>
              <a:t>4. Dataset Features</a:t>
            </a:r>
            <a:endParaRPr lang="en-US"/>
          </a:p>
        </p:txBody>
      </p:sp>
      <p:sp>
        <p:nvSpPr>
          <p:cNvPr id="9" name="Content Placeholder 8"/>
          <p:cNvSpPr>
            <a:spLocks noGrp="1"/>
          </p:cNvSpPr>
          <p:nvPr>
            <p:ph idx="1"/>
          </p:nvPr>
        </p:nvSpPr>
        <p:spPr>
          <a:xfrm>
            <a:off x="1210310" y="2348230"/>
            <a:ext cx="10060940" cy="3455670"/>
          </a:xfrm>
        </p:spPr>
        <p:txBody>
          <a:bodyPr>
            <a:noAutofit/>
          </a:bodyPr>
          <a:lstStyle/>
          <a:p>
            <a:pPr marL="0" indent="0">
              <a:buNone/>
            </a:pPr>
            <a:r>
              <a:rPr lang="en-US" b="1"/>
              <a:t>Dataset Features Description</a:t>
            </a:r>
          </a:p>
          <a:p>
            <a:pPr marL="685800" lvl="1" indent="-228600">
              <a:buAutoNum type="arabicPeriod"/>
            </a:pPr>
            <a:r>
              <a:rPr lang="en-US" sz="1200"/>
              <a:t>Age: The patient’s age. (Continuous)</a:t>
            </a:r>
          </a:p>
          <a:p>
            <a:pPr marL="685800" lvl="1" indent="-228600">
              <a:buAutoNum type="arabicPeriod"/>
            </a:pPr>
            <a:r>
              <a:rPr lang="en-US" sz="1200"/>
              <a:t> Sex: The patient’s gender (0 for female, 1 for male) (Categorical)</a:t>
            </a:r>
          </a:p>
          <a:p>
            <a:pPr marL="685800" lvl="1" indent="-228600">
              <a:buAutoNum type="arabicPeriod"/>
            </a:pPr>
            <a:r>
              <a:rPr lang="en-US" sz="1200"/>
              <a:t>Chest Pain Type (cp): (Categorical)</a:t>
            </a:r>
          </a:p>
          <a:p>
            <a:pPr lvl="2">
              <a:buFont typeface="+mj-lt"/>
              <a:buAutoNum type="arabicPeriod"/>
            </a:pPr>
            <a:r>
              <a:rPr lang="en-US" sz="1200"/>
              <a:t>Value 0: Typical Angina</a:t>
            </a:r>
          </a:p>
          <a:p>
            <a:pPr lvl="2">
              <a:buFont typeface="+mj-lt"/>
              <a:buAutoNum type="arabicPeriod"/>
            </a:pPr>
            <a:r>
              <a:rPr lang="en-US" sz="1200"/>
              <a:t>Value 1: Atypical Angina</a:t>
            </a:r>
          </a:p>
          <a:p>
            <a:pPr lvl="2">
              <a:buFont typeface="+mj-lt"/>
              <a:buAutoNum type="arabicPeriod"/>
            </a:pPr>
            <a:r>
              <a:rPr lang="en-US" sz="1200"/>
              <a:t>Value 2: Non-Anginal Pain</a:t>
            </a:r>
          </a:p>
          <a:p>
            <a:pPr lvl="2">
              <a:buFont typeface="+mj-lt"/>
              <a:buAutoNum type="arabicPeriod"/>
            </a:pPr>
            <a:r>
              <a:rPr lang="en-US" sz="1200"/>
              <a:t>Value 3: Asymptomatic</a:t>
            </a:r>
          </a:p>
          <a:p>
            <a:pPr marL="685800" lvl="1" indent="-228600">
              <a:buAutoNum type="arabicPeriod"/>
            </a:pPr>
            <a:r>
              <a:rPr lang="en-US" sz="1200"/>
              <a:t>Resting Blood Pressure (trtbps): (Continuous)</a:t>
            </a:r>
          </a:p>
          <a:p>
            <a:pPr marL="685800" lvl="1" indent="-228600">
              <a:buAutoNum type="arabicPeriod"/>
            </a:pPr>
            <a:r>
              <a:rPr lang="en-US" sz="1200"/>
              <a:t>Serum Cholesterol Levels (chol): (Continuous)</a:t>
            </a:r>
          </a:p>
          <a:p>
            <a:pPr marL="685800" lvl="1" indent="-228600">
              <a:buAutoNum type="arabicPeriod"/>
            </a:pPr>
            <a:r>
              <a:rPr lang="en-US" sz="1200"/>
              <a:t>Fasting Blood Sugar (fbs): (Categorical)</a:t>
            </a:r>
          </a:p>
          <a:p>
            <a:pPr lvl="2">
              <a:buFont typeface="+mj-lt"/>
              <a:buAutoNum type="arabicPeriod"/>
            </a:pPr>
            <a:r>
              <a:rPr lang="en-US" sz="1200"/>
              <a:t>Value 0: ≤ 120 mg/dL</a:t>
            </a:r>
          </a:p>
          <a:p>
            <a:pPr lvl="2">
              <a:buFont typeface="+mj-lt"/>
              <a:buAutoNum type="arabicPeriod"/>
            </a:pPr>
            <a:r>
              <a:rPr lang="en-US" sz="1200"/>
              <a:t>Value 1: &gt; 120 mg/dL</a:t>
            </a:r>
          </a:p>
          <a:p>
            <a:pPr marL="685800" lvl="1" indent="-228600">
              <a:buAutoNum type="arabicPeriod"/>
            </a:pPr>
            <a:r>
              <a:rPr lang="en-US" sz="1200"/>
              <a:t> Resting ECG Results (restecg): (Categorical)</a:t>
            </a:r>
          </a:p>
          <a:p>
            <a:pPr lvl="2">
              <a:buFont typeface="+mj-lt"/>
              <a:buAutoNum type="arabicPeriod"/>
            </a:pPr>
            <a:r>
              <a:rPr lang="en-US" sz="1200"/>
              <a:t>Value 0: Normal</a:t>
            </a:r>
          </a:p>
          <a:p>
            <a:pPr lvl="2">
              <a:buFont typeface="+mj-lt"/>
              <a:buAutoNum type="arabicPeriod"/>
            </a:pPr>
            <a:r>
              <a:rPr lang="en-US" sz="1200"/>
              <a:t>Value 1: ST-T Wave Abnormality</a:t>
            </a:r>
          </a:p>
          <a:p>
            <a:pPr lvl="2">
              <a:buFont typeface="+mj-lt"/>
              <a:buAutoNum type="arabicPeriod"/>
            </a:pPr>
            <a:r>
              <a:rPr lang="en-US" sz="1200"/>
              <a:t>Value 2: Probable or Definite Left Ventricular </a:t>
            </a:r>
            <a:r>
              <a:rPr lang="en-US" sz="1200">
                <a:sym typeface="+mn-ea"/>
              </a:rPr>
              <a:t>Hypertrophy</a:t>
            </a:r>
            <a:endParaRPr lang="en-US" sz="1200"/>
          </a:p>
          <a:p>
            <a:pPr marL="457200" lvl="1" indent="0">
              <a:buNone/>
            </a:pPr>
            <a:endParaRPr lang="en-US" sz="1200"/>
          </a:p>
        </p:txBody>
      </p:sp>
      <p:grpSp>
        <p:nvGrpSpPr>
          <p:cNvPr id="2" name="Google Shape;84;p21"/>
          <p:cNvGrpSpPr/>
          <p:nvPr/>
        </p:nvGrpSpPr>
        <p:grpSpPr>
          <a:xfrm rot="392302">
            <a:off x="9353387" y="3258138"/>
            <a:ext cx="2028879" cy="2577541"/>
            <a:chOff x="6483100" y="2237750"/>
            <a:chExt cx="898250" cy="1146075"/>
          </a:xfrm>
        </p:grpSpPr>
        <p:sp>
          <p:nvSpPr>
            <p:cNvPr id="3"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1000"/>
                                        <p:tgtEl>
                                          <p:spTgt spid="9">
                                            <p:txEl>
                                              <p:pRg st="0" end="0"/>
                                            </p:txEl>
                                          </p:spTgt>
                                        </p:tgtEl>
                                      </p:cBhvr>
                                    </p:animEffect>
                                    <p:anim calcmode="lin" valueType="num">
                                      <p:cBhvr>
                                        <p:cTn id="4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txEl>
                                              <p:pRg st="1" end="1"/>
                                            </p:txEl>
                                          </p:spTgt>
                                        </p:tgtEl>
                                        <p:attrNameLst>
                                          <p:attrName>style.visibility</p:attrName>
                                        </p:attrNameLst>
                                      </p:cBhvr>
                                      <p:to>
                                        <p:strVal val="visible"/>
                                      </p:to>
                                    </p:set>
                                    <p:animEffect transition="in" filter="fade">
                                      <p:cBhvr>
                                        <p:cTn id="50" dur="1000"/>
                                        <p:tgtEl>
                                          <p:spTgt spid="9">
                                            <p:txEl>
                                              <p:pRg st="1" end="1"/>
                                            </p:txEl>
                                          </p:spTgt>
                                        </p:tgtEl>
                                      </p:cBhvr>
                                    </p:animEffect>
                                    <p:anim calcmode="lin" valueType="num">
                                      <p:cBhvr>
                                        <p:cTn id="5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animEffect transition="in" filter="fade">
                                      <p:cBhvr>
                                        <p:cTn id="57" dur="1000"/>
                                        <p:tgtEl>
                                          <p:spTgt spid="9">
                                            <p:txEl>
                                              <p:pRg st="2" end="2"/>
                                            </p:txEl>
                                          </p:spTgt>
                                        </p:tgtEl>
                                      </p:cBhvr>
                                    </p:animEffect>
                                    <p:anim calcmode="lin" valueType="num">
                                      <p:cBhvr>
                                        <p:cTn id="5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
                                            <p:txEl>
                                              <p:pRg st="3" end="3"/>
                                            </p:txEl>
                                          </p:spTgt>
                                        </p:tgtEl>
                                        <p:attrNameLst>
                                          <p:attrName>style.visibility</p:attrName>
                                        </p:attrNameLst>
                                      </p:cBhvr>
                                      <p:to>
                                        <p:strVal val="visible"/>
                                      </p:to>
                                    </p:set>
                                    <p:animEffect transition="in" filter="fade">
                                      <p:cBhvr>
                                        <p:cTn id="64" dur="1000"/>
                                        <p:tgtEl>
                                          <p:spTgt spid="9">
                                            <p:txEl>
                                              <p:pRg st="3" end="3"/>
                                            </p:txEl>
                                          </p:spTgt>
                                        </p:tgtEl>
                                      </p:cBhvr>
                                    </p:animEffect>
                                    <p:anim calcmode="lin" valueType="num">
                                      <p:cBhvr>
                                        <p:cTn id="6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6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animEffect transition="in" filter="fade">
                                      <p:cBhvr>
                                        <p:cTn id="71" dur="1000"/>
                                        <p:tgtEl>
                                          <p:spTgt spid="9">
                                            <p:txEl>
                                              <p:pRg st="4" end="4"/>
                                            </p:txEl>
                                          </p:spTgt>
                                        </p:tgtEl>
                                      </p:cBhvr>
                                    </p:animEffect>
                                    <p:anim calcmode="lin" valueType="num">
                                      <p:cBhvr>
                                        <p:cTn id="7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9">
                                            <p:txEl>
                                              <p:pRg st="5" end="5"/>
                                            </p:txEl>
                                          </p:spTgt>
                                        </p:tgtEl>
                                        <p:attrNameLst>
                                          <p:attrName>style.visibility</p:attrName>
                                        </p:attrNameLst>
                                      </p:cBhvr>
                                      <p:to>
                                        <p:strVal val="visible"/>
                                      </p:to>
                                    </p:set>
                                    <p:animEffect transition="in" filter="fade">
                                      <p:cBhvr>
                                        <p:cTn id="78" dur="1000"/>
                                        <p:tgtEl>
                                          <p:spTgt spid="9">
                                            <p:txEl>
                                              <p:pRg st="5" end="5"/>
                                            </p:txEl>
                                          </p:spTgt>
                                        </p:tgtEl>
                                      </p:cBhvr>
                                    </p:animEffect>
                                    <p:anim calcmode="lin" valueType="num">
                                      <p:cBhvr>
                                        <p:cTn id="7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8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9">
                                            <p:txEl>
                                              <p:pRg st="6" end="6"/>
                                            </p:txEl>
                                          </p:spTgt>
                                        </p:tgtEl>
                                        <p:attrNameLst>
                                          <p:attrName>style.visibility</p:attrName>
                                        </p:attrNameLst>
                                      </p:cBhvr>
                                      <p:to>
                                        <p:strVal val="visible"/>
                                      </p:to>
                                    </p:set>
                                    <p:animEffect transition="in" filter="fade">
                                      <p:cBhvr>
                                        <p:cTn id="85" dur="1000"/>
                                        <p:tgtEl>
                                          <p:spTgt spid="9">
                                            <p:txEl>
                                              <p:pRg st="6" end="6"/>
                                            </p:txEl>
                                          </p:spTgt>
                                        </p:tgtEl>
                                      </p:cBhvr>
                                    </p:animEffect>
                                    <p:anim calcmode="lin" valueType="num">
                                      <p:cBhvr>
                                        <p:cTn id="86"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87"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
                                            <p:txEl>
                                              <p:pRg st="7" end="7"/>
                                            </p:txEl>
                                          </p:spTgt>
                                        </p:tgtEl>
                                        <p:attrNameLst>
                                          <p:attrName>style.visibility</p:attrName>
                                        </p:attrNameLst>
                                      </p:cBhvr>
                                      <p:to>
                                        <p:strVal val="visible"/>
                                      </p:to>
                                    </p:set>
                                    <p:animEffect transition="in" filter="fade">
                                      <p:cBhvr>
                                        <p:cTn id="92" dur="1000"/>
                                        <p:tgtEl>
                                          <p:spTgt spid="9">
                                            <p:txEl>
                                              <p:pRg st="7" end="7"/>
                                            </p:txEl>
                                          </p:spTgt>
                                        </p:tgtEl>
                                      </p:cBhvr>
                                    </p:animEffect>
                                    <p:anim calcmode="lin" valueType="num">
                                      <p:cBhvr>
                                        <p:cTn id="9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94"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9">
                                            <p:txEl>
                                              <p:pRg st="8" end="8"/>
                                            </p:txEl>
                                          </p:spTgt>
                                        </p:tgtEl>
                                        <p:attrNameLst>
                                          <p:attrName>style.visibility</p:attrName>
                                        </p:attrNameLst>
                                      </p:cBhvr>
                                      <p:to>
                                        <p:strVal val="visible"/>
                                      </p:to>
                                    </p:set>
                                    <p:animEffect transition="in" filter="fade">
                                      <p:cBhvr>
                                        <p:cTn id="99" dur="1000"/>
                                        <p:tgtEl>
                                          <p:spTgt spid="9">
                                            <p:txEl>
                                              <p:pRg st="8" end="8"/>
                                            </p:txEl>
                                          </p:spTgt>
                                        </p:tgtEl>
                                      </p:cBhvr>
                                    </p:animEffect>
                                    <p:anim calcmode="lin" valueType="num">
                                      <p:cBhvr>
                                        <p:cTn id="100"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01"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9">
                                            <p:txEl>
                                              <p:pRg st="9" end="9"/>
                                            </p:txEl>
                                          </p:spTgt>
                                        </p:tgtEl>
                                        <p:attrNameLst>
                                          <p:attrName>style.visibility</p:attrName>
                                        </p:attrNameLst>
                                      </p:cBhvr>
                                      <p:to>
                                        <p:strVal val="visible"/>
                                      </p:to>
                                    </p:set>
                                    <p:animEffect transition="in" filter="fade">
                                      <p:cBhvr>
                                        <p:cTn id="106" dur="1000"/>
                                        <p:tgtEl>
                                          <p:spTgt spid="9">
                                            <p:txEl>
                                              <p:pRg st="9" end="9"/>
                                            </p:txEl>
                                          </p:spTgt>
                                        </p:tgtEl>
                                      </p:cBhvr>
                                    </p:animEffect>
                                    <p:anim calcmode="lin" valueType="num">
                                      <p:cBhvr>
                                        <p:cTn id="107"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108"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9">
                                            <p:txEl>
                                              <p:pRg st="10" end="10"/>
                                            </p:txEl>
                                          </p:spTgt>
                                        </p:tgtEl>
                                        <p:attrNameLst>
                                          <p:attrName>style.visibility</p:attrName>
                                        </p:attrNameLst>
                                      </p:cBhvr>
                                      <p:to>
                                        <p:strVal val="visible"/>
                                      </p:to>
                                    </p:set>
                                    <p:animEffect transition="in" filter="fade">
                                      <p:cBhvr>
                                        <p:cTn id="113" dur="1000"/>
                                        <p:tgtEl>
                                          <p:spTgt spid="9">
                                            <p:txEl>
                                              <p:pRg st="10" end="10"/>
                                            </p:txEl>
                                          </p:spTgt>
                                        </p:tgtEl>
                                      </p:cBhvr>
                                    </p:animEffect>
                                    <p:anim calcmode="lin" valueType="num">
                                      <p:cBhvr>
                                        <p:cTn id="11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115"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9">
                                            <p:txEl>
                                              <p:pRg st="11" end="11"/>
                                            </p:txEl>
                                          </p:spTgt>
                                        </p:tgtEl>
                                        <p:attrNameLst>
                                          <p:attrName>style.visibility</p:attrName>
                                        </p:attrNameLst>
                                      </p:cBhvr>
                                      <p:to>
                                        <p:strVal val="visible"/>
                                      </p:to>
                                    </p:set>
                                    <p:animEffect transition="in" filter="fade">
                                      <p:cBhvr>
                                        <p:cTn id="120" dur="1000"/>
                                        <p:tgtEl>
                                          <p:spTgt spid="9">
                                            <p:txEl>
                                              <p:pRg st="11" end="11"/>
                                            </p:txEl>
                                          </p:spTgt>
                                        </p:tgtEl>
                                      </p:cBhvr>
                                    </p:animEffect>
                                    <p:anim calcmode="lin" valueType="num">
                                      <p:cBhvr>
                                        <p:cTn id="121"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122"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9">
                                            <p:txEl>
                                              <p:pRg st="12" end="12"/>
                                            </p:txEl>
                                          </p:spTgt>
                                        </p:tgtEl>
                                        <p:attrNameLst>
                                          <p:attrName>style.visibility</p:attrName>
                                        </p:attrNameLst>
                                      </p:cBhvr>
                                      <p:to>
                                        <p:strVal val="visible"/>
                                      </p:to>
                                    </p:set>
                                    <p:animEffect transition="in" filter="fade">
                                      <p:cBhvr>
                                        <p:cTn id="127" dur="1000"/>
                                        <p:tgtEl>
                                          <p:spTgt spid="9">
                                            <p:txEl>
                                              <p:pRg st="12" end="12"/>
                                            </p:txEl>
                                          </p:spTgt>
                                        </p:tgtEl>
                                      </p:cBhvr>
                                    </p:animEffect>
                                    <p:anim calcmode="lin" valueType="num">
                                      <p:cBhvr>
                                        <p:cTn id="128"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129"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9">
                                            <p:txEl>
                                              <p:pRg st="13" end="13"/>
                                            </p:txEl>
                                          </p:spTgt>
                                        </p:tgtEl>
                                        <p:attrNameLst>
                                          <p:attrName>style.visibility</p:attrName>
                                        </p:attrNameLst>
                                      </p:cBhvr>
                                      <p:to>
                                        <p:strVal val="visible"/>
                                      </p:to>
                                    </p:set>
                                    <p:animEffect transition="in" filter="fade">
                                      <p:cBhvr>
                                        <p:cTn id="134" dur="1000"/>
                                        <p:tgtEl>
                                          <p:spTgt spid="9">
                                            <p:txEl>
                                              <p:pRg st="13" end="13"/>
                                            </p:txEl>
                                          </p:spTgt>
                                        </p:tgtEl>
                                      </p:cBhvr>
                                    </p:animEffect>
                                    <p:anim calcmode="lin" valueType="num">
                                      <p:cBhvr>
                                        <p:cTn id="135"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136"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9">
                                            <p:txEl>
                                              <p:pRg st="14" end="14"/>
                                            </p:txEl>
                                          </p:spTgt>
                                        </p:tgtEl>
                                        <p:attrNameLst>
                                          <p:attrName>style.visibility</p:attrName>
                                        </p:attrNameLst>
                                      </p:cBhvr>
                                      <p:to>
                                        <p:strVal val="visible"/>
                                      </p:to>
                                    </p:set>
                                    <p:animEffect transition="in" filter="fade">
                                      <p:cBhvr>
                                        <p:cTn id="141" dur="1000"/>
                                        <p:tgtEl>
                                          <p:spTgt spid="9">
                                            <p:txEl>
                                              <p:pRg st="14" end="14"/>
                                            </p:txEl>
                                          </p:spTgt>
                                        </p:tgtEl>
                                      </p:cBhvr>
                                    </p:animEffect>
                                    <p:anim calcmode="lin" valueType="num">
                                      <p:cBhvr>
                                        <p:cTn id="142" dur="1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143" dur="1000" fill="hold"/>
                                        <p:tgtEl>
                                          <p:spTgt spid="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9">
                                            <p:txEl>
                                              <p:pRg st="15" end="15"/>
                                            </p:txEl>
                                          </p:spTgt>
                                        </p:tgtEl>
                                        <p:attrNameLst>
                                          <p:attrName>style.visibility</p:attrName>
                                        </p:attrNameLst>
                                      </p:cBhvr>
                                      <p:to>
                                        <p:strVal val="visible"/>
                                      </p:to>
                                    </p:set>
                                    <p:animEffect transition="in" filter="fade">
                                      <p:cBhvr>
                                        <p:cTn id="148" dur="1000"/>
                                        <p:tgtEl>
                                          <p:spTgt spid="9">
                                            <p:txEl>
                                              <p:pRg st="15" end="15"/>
                                            </p:txEl>
                                          </p:spTgt>
                                        </p:tgtEl>
                                      </p:cBhvr>
                                    </p:animEffect>
                                    <p:anim calcmode="lin" valueType="num">
                                      <p:cBhvr>
                                        <p:cTn id="149"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150" dur="1000" fill="hold"/>
                                        <p:tgtEl>
                                          <p:spTgt spid="9">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9">
                                            <p:txEl>
                                              <p:pRg st="16" end="16"/>
                                            </p:txEl>
                                          </p:spTgt>
                                        </p:tgtEl>
                                        <p:attrNameLst>
                                          <p:attrName>style.visibility</p:attrName>
                                        </p:attrNameLst>
                                      </p:cBhvr>
                                      <p:to>
                                        <p:strVal val="visible"/>
                                      </p:to>
                                    </p:set>
                                    <p:animEffect transition="in" filter="fade">
                                      <p:cBhvr>
                                        <p:cTn id="155" dur="1000"/>
                                        <p:tgtEl>
                                          <p:spTgt spid="9">
                                            <p:txEl>
                                              <p:pRg st="16" end="16"/>
                                            </p:txEl>
                                          </p:spTgt>
                                        </p:tgtEl>
                                      </p:cBhvr>
                                    </p:animEffect>
                                    <p:anim calcmode="lin" valueType="num">
                                      <p:cBhvr>
                                        <p:cTn id="156"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157" dur="1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build="p" bldLvl="5"/>
      <p:bldP spid="9"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84;p21"/>
          <p:cNvGrpSpPr/>
          <p:nvPr/>
        </p:nvGrpSpPr>
        <p:grpSpPr>
          <a:xfrm rot="392302">
            <a:off x="9874087" y="3376883"/>
            <a:ext cx="2028879" cy="2577541"/>
            <a:chOff x="6483100" y="2237750"/>
            <a:chExt cx="898250" cy="1146075"/>
          </a:xfrm>
        </p:grpSpPr>
        <p:sp>
          <p:nvSpPr>
            <p:cNvPr id="3"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Content Placeholder 71"/>
          <p:cNvSpPr>
            <a:spLocks noGrp="1"/>
          </p:cNvSpPr>
          <p:nvPr>
            <p:ph idx="1"/>
          </p:nvPr>
        </p:nvSpPr>
        <p:spPr>
          <a:xfrm>
            <a:off x="1009015" y="2204720"/>
            <a:ext cx="10520680" cy="3649345"/>
          </a:xfrm>
        </p:spPr>
        <p:txBody>
          <a:bodyPr>
            <a:noAutofit/>
          </a:bodyPr>
          <a:lstStyle/>
          <a:p>
            <a:pPr marL="800100" lvl="1" indent="-342900">
              <a:buFont typeface="+mj-lt"/>
              <a:buAutoNum type="arabicPeriod" startAt="8"/>
            </a:pPr>
            <a:r>
              <a:rPr lang="en-US" sz="1200"/>
              <a:t>Maximum Heart Rate During Exercise (thalachh): (Continuous)</a:t>
            </a:r>
          </a:p>
          <a:p>
            <a:pPr marL="800100" lvl="1" indent="-342900">
              <a:buFont typeface="+mj-lt"/>
              <a:buAutoNum type="arabicPeriod" startAt="8"/>
            </a:pPr>
            <a:r>
              <a:rPr lang="en-US" sz="1200"/>
              <a:t>Exercise-Induced Angina (exng): (Categorical)</a:t>
            </a:r>
          </a:p>
          <a:p>
            <a:pPr marL="1257300" lvl="2" indent="-342900">
              <a:buFont typeface="+mj-lt"/>
              <a:buAutoNum type="alphaLcParenR"/>
            </a:pPr>
            <a:r>
              <a:rPr lang="en-US" sz="1200"/>
              <a:t>Value 0: No</a:t>
            </a:r>
          </a:p>
          <a:p>
            <a:pPr marL="1257300" lvl="2" indent="-342900">
              <a:buFont typeface="+mj-lt"/>
              <a:buAutoNum type="alphaLcParenR"/>
            </a:pPr>
            <a:r>
              <a:rPr lang="en-US" sz="1200"/>
              <a:t>Value 1: Yes</a:t>
            </a:r>
          </a:p>
          <a:p>
            <a:pPr marL="800100" lvl="1" indent="-342900">
              <a:buFont typeface="+mj-lt"/>
              <a:buAutoNum type="arabicPeriod" startAt="8"/>
            </a:pPr>
            <a:r>
              <a:rPr lang="en-US" sz="1200"/>
              <a:t>ST-Segment Depression (oldpeak): (Continuous)</a:t>
            </a:r>
          </a:p>
          <a:p>
            <a:pPr marL="800100" lvl="1" indent="-342900">
              <a:buFont typeface="+mj-lt"/>
              <a:buAutoNum type="arabicPeriod" startAt="8"/>
            </a:pPr>
            <a:r>
              <a:rPr lang="en-US" sz="1200"/>
              <a:t>Slope of ST Segment (slp): (Categorical)</a:t>
            </a:r>
          </a:p>
          <a:p>
            <a:pPr marL="1257300" lvl="2" indent="-342900">
              <a:buFont typeface="+mj-lt"/>
              <a:buAutoNum type="alphaLcParenR"/>
            </a:pPr>
            <a:r>
              <a:rPr lang="en-US" sz="1200"/>
              <a:t>Value 0: Downsloping</a:t>
            </a:r>
          </a:p>
          <a:p>
            <a:pPr marL="1257300" lvl="2" indent="-342900">
              <a:buFont typeface="+mj-lt"/>
              <a:buAutoNum type="alphaLcParenR"/>
            </a:pPr>
            <a:r>
              <a:rPr lang="en-US" sz="1200"/>
              <a:t>Value 1: Flat</a:t>
            </a:r>
          </a:p>
          <a:p>
            <a:pPr marL="1257300" lvl="2" indent="-342900">
              <a:buFont typeface="+mj-lt"/>
              <a:buAutoNum type="alphaLcParenR"/>
            </a:pPr>
            <a:r>
              <a:rPr lang="en-US" sz="1200"/>
              <a:t>Value 2: Upsloping diagnosis</a:t>
            </a:r>
          </a:p>
          <a:p>
            <a:pPr marL="800100" lvl="1" indent="-342900">
              <a:buFont typeface="+mj-lt"/>
              <a:buAutoNum type="arabicPeriod" startAt="8"/>
            </a:pPr>
            <a:r>
              <a:rPr lang="en-US" sz="1200"/>
              <a:t>Number of Major Vessels Colored by Fluoroscopy (caa): (Categorical)</a:t>
            </a:r>
          </a:p>
          <a:p>
            <a:pPr marL="800100" lvl="1" indent="-342900">
              <a:buFont typeface="+mj-lt"/>
              <a:buAutoNum type="arabicPeriod" startAt="8"/>
            </a:pPr>
            <a:r>
              <a:rPr lang="en-US" sz="1200"/>
              <a:t>Thalassemia Type (thall): (Categorical)</a:t>
            </a:r>
          </a:p>
          <a:p>
            <a:pPr marL="1257300" lvl="2" indent="-342900">
              <a:buFont typeface="+mj-lt"/>
              <a:buAutoNum type="alphaLcParenR"/>
            </a:pPr>
            <a:r>
              <a:rPr lang="en-US" sz="1200"/>
              <a:t>Value 0: None (Normal)</a:t>
            </a:r>
          </a:p>
          <a:p>
            <a:pPr marL="1257300" lvl="2" indent="-342900">
              <a:buFont typeface="+mj-lt"/>
              <a:buAutoNum type="alphaLcParenR"/>
            </a:pPr>
            <a:r>
              <a:rPr lang="en-US" sz="1200"/>
              <a:t>Value 1: Fixed Defect</a:t>
            </a:r>
          </a:p>
          <a:p>
            <a:pPr marL="1257300" lvl="2" indent="-342900">
              <a:buFont typeface="+mj-lt"/>
              <a:buAutoNum type="alphaLcParenR"/>
            </a:pPr>
            <a:r>
              <a:rPr lang="en-US" sz="1200"/>
              <a:t>Value 2: Reversible Defect</a:t>
            </a:r>
          </a:p>
          <a:p>
            <a:pPr marL="1257300" lvl="2" indent="-342900">
              <a:buFont typeface="+mj-lt"/>
              <a:buAutoNum type="alphaLcParenR"/>
            </a:pPr>
            <a:r>
              <a:rPr lang="en-US" sz="1200"/>
              <a:t>Value 3: Thalassemia</a:t>
            </a:r>
          </a:p>
          <a:p>
            <a:pPr marL="800100" lvl="1" indent="-342900">
              <a:buFont typeface="+mj-lt"/>
              <a:buAutoNum type="arabicPeriod" startAt="8"/>
            </a:pPr>
            <a:r>
              <a:rPr lang="en-US" sz="1200"/>
              <a:t>Risk of Heart Attack (output): (Categorical)</a:t>
            </a:r>
          </a:p>
          <a:p>
            <a:pPr marL="1257300" lvl="2" indent="-342900">
              <a:buFont typeface="+mj-lt"/>
              <a:buAutoNum type="alphaLcParenR"/>
            </a:pPr>
            <a:r>
              <a:rPr lang="en-US" sz="1200"/>
              <a:t>Value 0: No</a:t>
            </a:r>
          </a:p>
          <a:p>
            <a:pPr marL="1257300" lvl="2" indent="-342900">
              <a:buFont typeface="+mj-lt"/>
              <a:buAutoNum type="alphaLcParenR"/>
            </a:pPr>
            <a:r>
              <a:rPr lang="en-US" sz="1200"/>
              <a:t>Value 1: Yes</a:t>
            </a:r>
          </a:p>
        </p:txBody>
      </p:sp>
      <p:sp>
        <p:nvSpPr>
          <p:cNvPr id="10" name="Text Box 9"/>
          <p:cNvSpPr txBox="1"/>
          <p:nvPr/>
        </p:nvSpPr>
        <p:spPr>
          <a:xfrm>
            <a:off x="226060" y="414655"/>
            <a:ext cx="6096000" cy="645160"/>
          </a:xfrm>
          <a:prstGeom prst="rect">
            <a:avLst/>
          </a:prstGeom>
          <a:noFill/>
        </p:spPr>
        <p:txBody>
          <a:bodyPr wrap="square" rtlCol="0" anchor="t">
            <a:spAutoFit/>
          </a:bodyPr>
          <a:lstStyle/>
          <a:p>
            <a:r>
              <a:rPr lang="en-US" sz="3600" dirty="0">
                <a:latin typeface="+mj-lt"/>
                <a:cs typeface="+mj-lt"/>
                <a:sym typeface="+mn-ea"/>
              </a:rPr>
              <a:t>4. DATASET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2">
                                            <p:txEl>
                                              <p:pRg st="0" end="0"/>
                                            </p:txEl>
                                          </p:spTgt>
                                        </p:tgtEl>
                                        <p:attrNameLst>
                                          <p:attrName>style.visibility</p:attrName>
                                        </p:attrNameLst>
                                      </p:cBhvr>
                                      <p:to>
                                        <p:strVal val="visible"/>
                                      </p:to>
                                    </p:set>
                                    <p:animEffect transition="in" filter="fade">
                                      <p:cBhvr>
                                        <p:cTn id="43" dur="1000"/>
                                        <p:tgtEl>
                                          <p:spTgt spid="72">
                                            <p:txEl>
                                              <p:pRg st="0" end="0"/>
                                            </p:txEl>
                                          </p:spTgt>
                                        </p:tgtEl>
                                      </p:cBhvr>
                                    </p:animEffect>
                                    <p:anim calcmode="lin" valueType="num">
                                      <p:cBhvr>
                                        <p:cTn id="44"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2">
                                            <p:txEl>
                                              <p:pRg st="1" end="1"/>
                                            </p:txEl>
                                          </p:spTgt>
                                        </p:tgtEl>
                                        <p:attrNameLst>
                                          <p:attrName>style.visibility</p:attrName>
                                        </p:attrNameLst>
                                      </p:cBhvr>
                                      <p:to>
                                        <p:strVal val="visible"/>
                                      </p:to>
                                    </p:set>
                                    <p:animEffect transition="in" filter="fade">
                                      <p:cBhvr>
                                        <p:cTn id="50" dur="1000"/>
                                        <p:tgtEl>
                                          <p:spTgt spid="72">
                                            <p:txEl>
                                              <p:pRg st="1" end="1"/>
                                            </p:txEl>
                                          </p:spTgt>
                                        </p:tgtEl>
                                      </p:cBhvr>
                                    </p:animEffect>
                                    <p:anim calcmode="lin" valueType="num">
                                      <p:cBhvr>
                                        <p:cTn id="51" dur="1000" fill="hold"/>
                                        <p:tgtEl>
                                          <p:spTgt spid="72">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2">
                                            <p:txEl>
                                              <p:pRg st="2" end="2"/>
                                            </p:txEl>
                                          </p:spTgt>
                                        </p:tgtEl>
                                        <p:attrNameLst>
                                          <p:attrName>style.visibility</p:attrName>
                                        </p:attrNameLst>
                                      </p:cBhvr>
                                      <p:to>
                                        <p:strVal val="visible"/>
                                      </p:to>
                                    </p:set>
                                    <p:animEffect transition="in" filter="fade">
                                      <p:cBhvr>
                                        <p:cTn id="57" dur="1000"/>
                                        <p:tgtEl>
                                          <p:spTgt spid="72">
                                            <p:txEl>
                                              <p:pRg st="2" end="2"/>
                                            </p:txEl>
                                          </p:spTgt>
                                        </p:tgtEl>
                                      </p:cBhvr>
                                    </p:animEffect>
                                    <p:anim calcmode="lin" valueType="num">
                                      <p:cBhvr>
                                        <p:cTn id="58"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2">
                                            <p:txEl>
                                              <p:pRg st="3" end="3"/>
                                            </p:txEl>
                                          </p:spTgt>
                                        </p:tgtEl>
                                        <p:attrNameLst>
                                          <p:attrName>style.visibility</p:attrName>
                                        </p:attrNameLst>
                                      </p:cBhvr>
                                      <p:to>
                                        <p:strVal val="visible"/>
                                      </p:to>
                                    </p:set>
                                    <p:animEffect transition="in" filter="fade">
                                      <p:cBhvr>
                                        <p:cTn id="64" dur="1000"/>
                                        <p:tgtEl>
                                          <p:spTgt spid="72">
                                            <p:txEl>
                                              <p:pRg st="3" end="3"/>
                                            </p:txEl>
                                          </p:spTgt>
                                        </p:tgtEl>
                                      </p:cBhvr>
                                    </p:animEffect>
                                    <p:anim calcmode="lin" valueType="num">
                                      <p:cBhvr>
                                        <p:cTn id="65" dur="1000" fill="hold"/>
                                        <p:tgtEl>
                                          <p:spTgt spid="72">
                                            <p:txEl>
                                              <p:pRg st="3" end="3"/>
                                            </p:txEl>
                                          </p:spTgt>
                                        </p:tgtEl>
                                        <p:attrNameLst>
                                          <p:attrName>ppt_x</p:attrName>
                                        </p:attrNameLst>
                                      </p:cBhvr>
                                      <p:tavLst>
                                        <p:tav tm="0">
                                          <p:val>
                                            <p:strVal val="#ppt_x"/>
                                          </p:val>
                                        </p:tav>
                                        <p:tav tm="100000">
                                          <p:val>
                                            <p:strVal val="#ppt_x"/>
                                          </p:val>
                                        </p:tav>
                                      </p:tavLst>
                                    </p:anim>
                                    <p:anim calcmode="lin" valueType="num">
                                      <p:cBhvr>
                                        <p:cTn id="66" dur="1000" fill="hold"/>
                                        <p:tgtEl>
                                          <p:spTgt spid="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72">
                                            <p:txEl>
                                              <p:pRg st="4" end="4"/>
                                            </p:txEl>
                                          </p:spTgt>
                                        </p:tgtEl>
                                        <p:attrNameLst>
                                          <p:attrName>style.visibility</p:attrName>
                                        </p:attrNameLst>
                                      </p:cBhvr>
                                      <p:to>
                                        <p:strVal val="visible"/>
                                      </p:to>
                                    </p:set>
                                    <p:animEffect transition="in" filter="fade">
                                      <p:cBhvr>
                                        <p:cTn id="71" dur="1000"/>
                                        <p:tgtEl>
                                          <p:spTgt spid="72">
                                            <p:txEl>
                                              <p:pRg st="4" end="4"/>
                                            </p:txEl>
                                          </p:spTgt>
                                        </p:tgtEl>
                                      </p:cBhvr>
                                    </p:animEffect>
                                    <p:anim calcmode="lin" valueType="num">
                                      <p:cBhvr>
                                        <p:cTn id="72"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72">
                                            <p:txEl>
                                              <p:pRg st="5" end="5"/>
                                            </p:txEl>
                                          </p:spTgt>
                                        </p:tgtEl>
                                        <p:attrNameLst>
                                          <p:attrName>style.visibility</p:attrName>
                                        </p:attrNameLst>
                                      </p:cBhvr>
                                      <p:to>
                                        <p:strVal val="visible"/>
                                      </p:to>
                                    </p:set>
                                    <p:animEffect transition="in" filter="fade">
                                      <p:cBhvr>
                                        <p:cTn id="78" dur="1000"/>
                                        <p:tgtEl>
                                          <p:spTgt spid="72">
                                            <p:txEl>
                                              <p:pRg st="5" end="5"/>
                                            </p:txEl>
                                          </p:spTgt>
                                        </p:tgtEl>
                                      </p:cBhvr>
                                    </p:animEffect>
                                    <p:anim calcmode="lin" valueType="num">
                                      <p:cBhvr>
                                        <p:cTn id="79" dur="1000" fill="hold"/>
                                        <p:tgtEl>
                                          <p:spTgt spid="72">
                                            <p:txEl>
                                              <p:pRg st="5" end="5"/>
                                            </p:txEl>
                                          </p:spTgt>
                                        </p:tgtEl>
                                        <p:attrNameLst>
                                          <p:attrName>ppt_x</p:attrName>
                                        </p:attrNameLst>
                                      </p:cBhvr>
                                      <p:tavLst>
                                        <p:tav tm="0">
                                          <p:val>
                                            <p:strVal val="#ppt_x"/>
                                          </p:val>
                                        </p:tav>
                                        <p:tav tm="100000">
                                          <p:val>
                                            <p:strVal val="#ppt_x"/>
                                          </p:val>
                                        </p:tav>
                                      </p:tavLst>
                                    </p:anim>
                                    <p:anim calcmode="lin" valueType="num">
                                      <p:cBhvr>
                                        <p:cTn id="80" dur="1000" fill="hold"/>
                                        <p:tgtEl>
                                          <p:spTgt spid="7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72">
                                            <p:txEl>
                                              <p:pRg st="6" end="6"/>
                                            </p:txEl>
                                          </p:spTgt>
                                        </p:tgtEl>
                                        <p:attrNameLst>
                                          <p:attrName>style.visibility</p:attrName>
                                        </p:attrNameLst>
                                      </p:cBhvr>
                                      <p:to>
                                        <p:strVal val="visible"/>
                                      </p:to>
                                    </p:set>
                                    <p:animEffect transition="in" filter="fade">
                                      <p:cBhvr>
                                        <p:cTn id="85" dur="1000"/>
                                        <p:tgtEl>
                                          <p:spTgt spid="72">
                                            <p:txEl>
                                              <p:pRg st="6" end="6"/>
                                            </p:txEl>
                                          </p:spTgt>
                                        </p:tgtEl>
                                      </p:cBhvr>
                                    </p:animEffect>
                                    <p:anim calcmode="lin" valueType="num">
                                      <p:cBhvr>
                                        <p:cTn id="86" dur="1000" fill="hold"/>
                                        <p:tgtEl>
                                          <p:spTgt spid="72">
                                            <p:txEl>
                                              <p:pRg st="6" end="6"/>
                                            </p:txEl>
                                          </p:spTgt>
                                        </p:tgtEl>
                                        <p:attrNameLst>
                                          <p:attrName>ppt_x</p:attrName>
                                        </p:attrNameLst>
                                      </p:cBhvr>
                                      <p:tavLst>
                                        <p:tav tm="0">
                                          <p:val>
                                            <p:strVal val="#ppt_x"/>
                                          </p:val>
                                        </p:tav>
                                        <p:tav tm="100000">
                                          <p:val>
                                            <p:strVal val="#ppt_x"/>
                                          </p:val>
                                        </p:tav>
                                      </p:tavLst>
                                    </p:anim>
                                    <p:anim calcmode="lin" valueType="num">
                                      <p:cBhvr>
                                        <p:cTn id="87" dur="1000" fill="hold"/>
                                        <p:tgtEl>
                                          <p:spTgt spid="7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72">
                                            <p:txEl>
                                              <p:pRg st="7" end="7"/>
                                            </p:txEl>
                                          </p:spTgt>
                                        </p:tgtEl>
                                        <p:attrNameLst>
                                          <p:attrName>style.visibility</p:attrName>
                                        </p:attrNameLst>
                                      </p:cBhvr>
                                      <p:to>
                                        <p:strVal val="visible"/>
                                      </p:to>
                                    </p:set>
                                    <p:animEffect transition="in" filter="fade">
                                      <p:cBhvr>
                                        <p:cTn id="92" dur="1000"/>
                                        <p:tgtEl>
                                          <p:spTgt spid="72">
                                            <p:txEl>
                                              <p:pRg st="7" end="7"/>
                                            </p:txEl>
                                          </p:spTgt>
                                        </p:tgtEl>
                                      </p:cBhvr>
                                    </p:animEffect>
                                    <p:anim calcmode="lin" valueType="num">
                                      <p:cBhvr>
                                        <p:cTn id="93" dur="1000" fill="hold"/>
                                        <p:tgtEl>
                                          <p:spTgt spid="72">
                                            <p:txEl>
                                              <p:pRg st="7" end="7"/>
                                            </p:txEl>
                                          </p:spTgt>
                                        </p:tgtEl>
                                        <p:attrNameLst>
                                          <p:attrName>ppt_x</p:attrName>
                                        </p:attrNameLst>
                                      </p:cBhvr>
                                      <p:tavLst>
                                        <p:tav tm="0">
                                          <p:val>
                                            <p:strVal val="#ppt_x"/>
                                          </p:val>
                                        </p:tav>
                                        <p:tav tm="100000">
                                          <p:val>
                                            <p:strVal val="#ppt_x"/>
                                          </p:val>
                                        </p:tav>
                                      </p:tavLst>
                                    </p:anim>
                                    <p:anim calcmode="lin" valueType="num">
                                      <p:cBhvr>
                                        <p:cTn id="94" dur="1000" fill="hold"/>
                                        <p:tgtEl>
                                          <p:spTgt spid="7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72">
                                            <p:txEl>
                                              <p:pRg st="8" end="8"/>
                                            </p:txEl>
                                          </p:spTgt>
                                        </p:tgtEl>
                                        <p:attrNameLst>
                                          <p:attrName>style.visibility</p:attrName>
                                        </p:attrNameLst>
                                      </p:cBhvr>
                                      <p:to>
                                        <p:strVal val="visible"/>
                                      </p:to>
                                    </p:set>
                                    <p:animEffect transition="in" filter="fade">
                                      <p:cBhvr>
                                        <p:cTn id="99" dur="1000"/>
                                        <p:tgtEl>
                                          <p:spTgt spid="72">
                                            <p:txEl>
                                              <p:pRg st="8" end="8"/>
                                            </p:txEl>
                                          </p:spTgt>
                                        </p:tgtEl>
                                      </p:cBhvr>
                                    </p:animEffect>
                                    <p:anim calcmode="lin" valueType="num">
                                      <p:cBhvr>
                                        <p:cTn id="100" dur="1000" fill="hold"/>
                                        <p:tgtEl>
                                          <p:spTgt spid="72">
                                            <p:txEl>
                                              <p:pRg st="8" end="8"/>
                                            </p:txEl>
                                          </p:spTgt>
                                        </p:tgtEl>
                                        <p:attrNameLst>
                                          <p:attrName>ppt_x</p:attrName>
                                        </p:attrNameLst>
                                      </p:cBhvr>
                                      <p:tavLst>
                                        <p:tav tm="0">
                                          <p:val>
                                            <p:strVal val="#ppt_x"/>
                                          </p:val>
                                        </p:tav>
                                        <p:tav tm="100000">
                                          <p:val>
                                            <p:strVal val="#ppt_x"/>
                                          </p:val>
                                        </p:tav>
                                      </p:tavLst>
                                    </p:anim>
                                    <p:anim calcmode="lin" valueType="num">
                                      <p:cBhvr>
                                        <p:cTn id="101" dur="1000" fill="hold"/>
                                        <p:tgtEl>
                                          <p:spTgt spid="7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72">
                                            <p:txEl>
                                              <p:pRg st="9" end="9"/>
                                            </p:txEl>
                                          </p:spTgt>
                                        </p:tgtEl>
                                        <p:attrNameLst>
                                          <p:attrName>style.visibility</p:attrName>
                                        </p:attrNameLst>
                                      </p:cBhvr>
                                      <p:to>
                                        <p:strVal val="visible"/>
                                      </p:to>
                                    </p:set>
                                    <p:animEffect transition="in" filter="fade">
                                      <p:cBhvr>
                                        <p:cTn id="106" dur="1000"/>
                                        <p:tgtEl>
                                          <p:spTgt spid="72">
                                            <p:txEl>
                                              <p:pRg st="9" end="9"/>
                                            </p:txEl>
                                          </p:spTgt>
                                        </p:tgtEl>
                                      </p:cBhvr>
                                    </p:animEffect>
                                    <p:anim calcmode="lin" valueType="num">
                                      <p:cBhvr>
                                        <p:cTn id="107" dur="1000" fill="hold"/>
                                        <p:tgtEl>
                                          <p:spTgt spid="72">
                                            <p:txEl>
                                              <p:pRg st="9" end="9"/>
                                            </p:txEl>
                                          </p:spTgt>
                                        </p:tgtEl>
                                        <p:attrNameLst>
                                          <p:attrName>ppt_x</p:attrName>
                                        </p:attrNameLst>
                                      </p:cBhvr>
                                      <p:tavLst>
                                        <p:tav tm="0">
                                          <p:val>
                                            <p:strVal val="#ppt_x"/>
                                          </p:val>
                                        </p:tav>
                                        <p:tav tm="100000">
                                          <p:val>
                                            <p:strVal val="#ppt_x"/>
                                          </p:val>
                                        </p:tav>
                                      </p:tavLst>
                                    </p:anim>
                                    <p:anim calcmode="lin" valueType="num">
                                      <p:cBhvr>
                                        <p:cTn id="108" dur="1000" fill="hold"/>
                                        <p:tgtEl>
                                          <p:spTgt spid="7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72">
                                            <p:txEl>
                                              <p:pRg st="10" end="10"/>
                                            </p:txEl>
                                          </p:spTgt>
                                        </p:tgtEl>
                                        <p:attrNameLst>
                                          <p:attrName>style.visibility</p:attrName>
                                        </p:attrNameLst>
                                      </p:cBhvr>
                                      <p:to>
                                        <p:strVal val="visible"/>
                                      </p:to>
                                    </p:set>
                                    <p:animEffect transition="in" filter="fade">
                                      <p:cBhvr>
                                        <p:cTn id="113" dur="1000"/>
                                        <p:tgtEl>
                                          <p:spTgt spid="72">
                                            <p:txEl>
                                              <p:pRg st="10" end="10"/>
                                            </p:txEl>
                                          </p:spTgt>
                                        </p:tgtEl>
                                      </p:cBhvr>
                                    </p:animEffect>
                                    <p:anim calcmode="lin" valueType="num">
                                      <p:cBhvr>
                                        <p:cTn id="114" dur="1000" fill="hold"/>
                                        <p:tgtEl>
                                          <p:spTgt spid="72">
                                            <p:txEl>
                                              <p:pRg st="10" end="10"/>
                                            </p:txEl>
                                          </p:spTgt>
                                        </p:tgtEl>
                                        <p:attrNameLst>
                                          <p:attrName>ppt_x</p:attrName>
                                        </p:attrNameLst>
                                      </p:cBhvr>
                                      <p:tavLst>
                                        <p:tav tm="0">
                                          <p:val>
                                            <p:strVal val="#ppt_x"/>
                                          </p:val>
                                        </p:tav>
                                        <p:tav tm="100000">
                                          <p:val>
                                            <p:strVal val="#ppt_x"/>
                                          </p:val>
                                        </p:tav>
                                      </p:tavLst>
                                    </p:anim>
                                    <p:anim calcmode="lin" valueType="num">
                                      <p:cBhvr>
                                        <p:cTn id="115" dur="1000" fill="hold"/>
                                        <p:tgtEl>
                                          <p:spTgt spid="7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72">
                                            <p:txEl>
                                              <p:pRg st="11" end="11"/>
                                            </p:txEl>
                                          </p:spTgt>
                                        </p:tgtEl>
                                        <p:attrNameLst>
                                          <p:attrName>style.visibility</p:attrName>
                                        </p:attrNameLst>
                                      </p:cBhvr>
                                      <p:to>
                                        <p:strVal val="visible"/>
                                      </p:to>
                                    </p:set>
                                    <p:animEffect transition="in" filter="fade">
                                      <p:cBhvr>
                                        <p:cTn id="120" dur="1000"/>
                                        <p:tgtEl>
                                          <p:spTgt spid="72">
                                            <p:txEl>
                                              <p:pRg st="11" end="11"/>
                                            </p:txEl>
                                          </p:spTgt>
                                        </p:tgtEl>
                                      </p:cBhvr>
                                    </p:animEffect>
                                    <p:anim calcmode="lin" valueType="num">
                                      <p:cBhvr>
                                        <p:cTn id="121" dur="1000" fill="hold"/>
                                        <p:tgtEl>
                                          <p:spTgt spid="72">
                                            <p:txEl>
                                              <p:pRg st="11" end="11"/>
                                            </p:txEl>
                                          </p:spTgt>
                                        </p:tgtEl>
                                        <p:attrNameLst>
                                          <p:attrName>ppt_x</p:attrName>
                                        </p:attrNameLst>
                                      </p:cBhvr>
                                      <p:tavLst>
                                        <p:tav tm="0">
                                          <p:val>
                                            <p:strVal val="#ppt_x"/>
                                          </p:val>
                                        </p:tav>
                                        <p:tav tm="100000">
                                          <p:val>
                                            <p:strVal val="#ppt_x"/>
                                          </p:val>
                                        </p:tav>
                                      </p:tavLst>
                                    </p:anim>
                                    <p:anim calcmode="lin" valueType="num">
                                      <p:cBhvr>
                                        <p:cTn id="122" dur="1000" fill="hold"/>
                                        <p:tgtEl>
                                          <p:spTgt spid="7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72">
                                            <p:txEl>
                                              <p:pRg st="12" end="12"/>
                                            </p:txEl>
                                          </p:spTgt>
                                        </p:tgtEl>
                                        <p:attrNameLst>
                                          <p:attrName>style.visibility</p:attrName>
                                        </p:attrNameLst>
                                      </p:cBhvr>
                                      <p:to>
                                        <p:strVal val="visible"/>
                                      </p:to>
                                    </p:set>
                                    <p:animEffect transition="in" filter="fade">
                                      <p:cBhvr>
                                        <p:cTn id="127" dur="1000"/>
                                        <p:tgtEl>
                                          <p:spTgt spid="72">
                                            <p:txEl>
                                              <p:pRg st="12" end="12"/>
                                            </p:txEl>
                                          </p:spTgt>
                                        </p:tgtEl>
                                      </p:cBhvr>
                                    </p:animEffect>
                                    <p:anim calcmode="lin" valueType="num">
                                      <p:cBhvr>
                                        <p:cTn id="128" dur="1000" fill="hold"/>
                                        <p:tgtEl>
                                          <p:spTgt spid="72">
                                            <p:txEl>
                                              <p:pRg st="12" end="12"/>
                                            </p:txEl>
                                          </p:spTgt>
                                        </p:tgtEl>
                                        <p:attrNameLst>
                                          <p:attrName>ppt_x</p:attrName>
                                        </p:attrNameLst>
                                      </p:cBhvr>
                                      <p:tavLst>
                                        <p:tav tm="0">
                                          <p:val>
                                            <p:strVal val="#ppt_x"/>
                                          </p:val>
                                        </p:tav>
                                        <p:tav tm="100000">
                                          <p:val>
                                            <p:strVal val="#ppt_x"/>
                                          </p:val>
                                        </p:tav>
                                      </p:tavLst>
                                    </p:anim>
                                    <p:anim calcmode="lin" valueType="num">
                                      <p:cBhvr>
                                        <p:cTn id="129" dur="1000" fill="hold"/>
                                        <p:tgtEl>
                                          <p:spTgt spid="7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72">
                                            <p:txEl>
                                              <p:pRg st="13" end="13"/>
                                            </p:txEl>
                                          </p:spTgt>
                                        </p:tgtEl>
                                        <p:attrNameLst>
                                          <p:attrName>style.visibility</p:attrName>
                                        </p:attrNameLst>
                                      </p:cBhvr>
                                      <p:to>
                                        <p:strVal val="visible"/>
                                      </p:to>
                                    </p:set>
                                    <p:animEffect transition="in" filter="fade">
                                      <p:cBhvr>
                                        <p:cTn id="134" dur="1000"/>
                                        <p:tgtEl>
                                          <p:spTgt spid="72">
                                            <p:txEl>
                                              <p:pRg st="13" end="13"/>
                                            </p:txEl>
                                          </p:spTgt>
                                        </p:tgtEl>
                                      </p:cBhvr>
                                    </p:animEffect>
                                    <p:anim calcmode="lin" valueType="num">
                                      <p:cBhvr>
                                        <p:cTn id="135" dur="1000" fill="hold"/>
                                        <p:tgtEl>
                                          <p:spTgt spid="72">
                                            <p:txEl>
                                              <p:pRg st="13" end="13"/>
                                            </p:txEl>
                                          </p:spTgt>
                                        </p:tgtEl>
                                        <p:attrNameLst>
                                          <p:attrName>ppt_x</p:attrName>
                                        </p:attrNameLst>
                                      </p:cBhvr>
                                      <p:tavLst>
                                        <p:tav tm="0">
                                          <p:val>
                                            <p:strVal val="#ppt_x"/>
                                          </p:val>
                                        </p:tav>
                                        <p:tav tm="100000">
                                          <p:val>
                                            <p:strVal val="#ppt_x"/>
                                          </p:val>
                                        </p:tav>
                                      </p:tavLst>
                                    </p:anim>
                                    <p:anim calcmode="lin" valueType="num">
                                      <p:cBhvr>
                                        <p:cTn id="136" dur="1000" fill="hold"/>
                                        <p:tgtEl>
                                          <p:spTgt spid="7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72">
                                            <p:txEl>
                                              <p:pRg st="14" end="14"/>
                                            </p:txEl>
                                          </p:spTgt>
                                        </p:tgtEl>
                                        <p:attrNameLst>
                                          <p:attrName>style.visibility</p:attrName>
                                        </p:attrNameLst>
                                      </p:cBhvr>
                                      <p:to>
                                        <p:strVal val="visible"/>
                                      </p:to>
                                    </p:set>
                                    <p:animEffect transition="in" filter="fade">
                                      <p:cBhvr>
                                        <p:cTn id="141" dur="1000"/>
                                        <p:tgtEl>
                                          <p:spTgt spid="72">
                                            <p:txEl>
                                              <p:pRg st="14" end="14"/>
                                            </p:txEl>
                                          </p:spTgt>
                                        </p:tgtEl>
                                      </p:cBhvr>
                                    </p:animEffect>
                                    <p:anim calcmode="lin" valueType="num">
                                      <p:cBhvr>
                                        <p:cTn id="142" dur="1000" fill="hold"/>
                                        <p:tgtEl>
                                          <p:spTgt spid="72">
                                            <p:txEl>
                                              <p:pRg st="14" end="14"/>
                                            </p:txEl>
                                          </p:spTgt>
                                        </p:tgtEl>
                                        <p:attrNameLst>
                                          <p:attrName>ppt_x</p:attrName>
                                        </p:attrNameLst>
                                      </p:cBhvr>
                                      <p:tavLst>
                                        <p:tav tm="0">
                                          <p:val>
                                            <p:strVal val="#ppt_x"/>
                                          </p:val>
                                        </p:tav>
                                        <p:tav tm="100000">
                                          <p:val>
                                            <p:strVal val="#ppt_x"/>
                                          </p:val>
                                        </p:tav>
                                      </p:tavLst>
                                    </p:anim>
                                    <p:anim calcmode="lin" valueType="num">
                                      <p:cBhvr>
                                        <p:cTn id="143" dur="1000" fill="hold"/>
                                        <p:tgtEl>
                                          <p:spTgt spid="7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72">
                                            <p:txEl>
                                              <p:pRg st="15" end="15"/>
                                            </p:txEl>
                                          </p:spTgt>
                                        </p:tgtEl>
                                        <p:attrNameLst>
                                          <p:attrName>style.visibility</p:attrName>
                                        </p:attrNameLst>
                                      </p:cBhvr>
                                      <p:to>
                                        <p:strVal val="visible"/>
                                      </p:to>
                                    </p:set>
                                    <p:animEffect transition="in" filter="fade">
                                      <p:cBhvr>
                                        <p:cTn id="148" dur="1000"/>
                                        <p:tgtEl>
                                          <p:spTgt spid="72">
                                            <p:txEl>
                                              <p:pRg st="15" end="15"/>
                                            </p:txEl>
                                          </p:spTgt>
                                        </p:tgtEl>
                                      </p:cBhvr>
                                    </p:animEffect>
                                    <p:anim calcmode="lin" valueType="num">
                                      <p:cBhvr>
                                        <p:cTn id="149" dur="1000" fill="hold"/>
                                        <p:tgtEl>
                                          <p:spTgt spid="72">
                                            <p:txEl>
                                              <p:pRg st="15" end="15"/>
                                            </p:txEl>
                                          </p:spTgt>
                                        </p:tgtEl>
                                        <p:attrNameLst>
                                          <p:attrName>ppt_x</p:attrName>
                                        </p:attrNameLst>
                                      </p:cBhvr>
                                      <p:tavLst>
                                        <p:tav tm="0">
                                          <p:val>
                                            <p:strVal val="#ppt_x"/>
                                          </p:val>
                                        </p:tav>
                                        <p:tav tm="100000">
                                          <p:val>
                                            <p:strVal val="#ppt_x"/>
                                          </p:val>
                                        </p:tav>
                                      </p:tavLst>
                                    </p:anim>
                                    <p:anim calcmode="lin" valueType="num">
                                      <p:cBhvr>
                                        <p:cTn id="150" dur="1000" fill="hold"/>
                                        <p:tgtEl>
                                          <p:spTgt spid="7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72">
                                            <p:txEl>
                                              <p:pRg st="16" end="16"/>
                                            </p:txEl>
                                          </p:spTgt>
                                        </p:tgtEl>
                                        <p:attrNameLst>
                                          <p:attrName>style.visibility</p:attrName>
                                        </p:attrNameLst>
                                      </p:cBhvr>
                                      <p:to>
                                        <p:strVal val="visible"/>
                                      </p:to>
                                    </p:set>
                                    <p:animEffect transition="in" filter="fade">
                                      <p:cBhvr>
                                        <p:cTn id="155" dur="1000"/>
                                        <p:tgtEl>
                                          <p:spTgt spid="72">
                                            <p:txEl>
                                              <p:pRg st="16" end="16"/>
                                            </p:txEl>
                                          </p:spTgt>
                                        </p:tgtEl>
                                      </p:cBhvr>
                                    </p:animEffect>
                                    <p:anim calcmode="lin" valueType="num">
                                      <p:cBhvr>
                                        <p:cTn id="156" dur="1000" fill="hold"/>
                                        <p:tgtEl>
                                          <p:spTgt spid="72">
                                            <p:txEl>
                                              <p:pRg st="16" end="16"/>
                                            </p:txEl>
                                          </p:spTgt>
                                        </p:tgtEl>
                                        <p:attrNameLst>
                                          <p:attrName>ppt_x</p:attrName>
                                        </p:attrNameLst>
                                      </p:cBhvr>
                                      <p:tavLst>
                                        <p:tav tm="0">
                                          <p:val>
                                            <p:strVal val="#ppt_x"/>
                                          </p:val>
                                        </p:tav>
                                        <p:tav tm="100000">
                                          <p:val>
                                            <p:strVal val="#ppt_x"/>
                                          </p:val>
                                        </p:tav>
                                      </p:tavLst>
                                    </p:anim>
                                    <p:anim calcmode="lin" valueType="num">
                                      <p:cBhvr>
                                        <p:cTn id="157" dur="1000" fill="hold"/>
                                        <p:tgtEl>
                                          <p:spTgt spid="7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72">
                                            <p:txEl>
                                              <p:pRg st="17" end="17"/>
                                            </p:txEl>
                                          </p:spTgt>
                                        </p:tgtEl>
                                        <p:attrNameLst>
                                          <p:attrName>style.visibility</p:attrName>
                                        </p:attrNameLst>
                                      </p:cBhvr>
                                      <p:to>
                                        <p:strVal val="visible"/>
                                      </p:to>
                                    </p:set>
                                    <p:animEffect transition="in" filter="fade">
                                      <p:cBhvr>
                                        <p:cTn id="162" dur="1000"/>
                                        <p:tgtEl>
                                          <p:spTgt spid="72">
                                            <p:txEl>
                                              <p:pRg st="17" end="17"/>
                                            </p:txEl>
                                          </p:spTgt>
                                        </p:tgtEl>
                                      </p:cBhvr>
                                    </p:animEffect>
                                    <p:anim calcmode="lin" valueType="num">
                                      <p:cBhvr>
                                        <p:cTn id="163" dur="1000" fill="hold"/>
                                        <p:tgtEl>
                                          <p:spTgt spid="72">
                                            <p:txEl>
                                              <p:pRg st="17" end="17"/>
                                            </p:txEl>
                                          </p:spTgt>
                                        </p:tgtEl>
                                        <p:attrNameLst>
                                          <p:attrName>ppt_x</p:attrName>
                                        </p:attrNameLst>
                                      </p:cBhvr>
                                      <p:tavLst>
                                        <p:tav tm="0">
                                          <p:val>
                                            <p:strVal val="#ppt_x"/>
                                          </p:val>
                                        </p:tav>
                                        <p:tav tm="100000">
                                          <p:val>
                                            <p:strVal val="#ppt_x"/>
                                          </p:val>
                                        </p:tav>
                                      </p:tavLst>
                                    </p:anim>
                                    <p:anim calcmode="lin" valueType="num">
                                      <p:cBhvr>
                                        <p:cTn id="164" dur="1000" fill="hold"/>
                                        <p:tgtEl>
                                          <p:spTgt spid="7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bldLvl="5"/>
      <p:bldP spid="72" grpId="1" build="p"/>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2721" y="81280"/>
            <a:ext cx="10131425" cy="1456267"/>
          </a:xfrm>
        </p:spPr>
        <p:txBody>
          <a:bodyPr/>
          <a:lstStyle/>
          <a:p>
            <a:r>
              <a:rPr lang="en-US" dirty="0">
                <a:sym typeface="+mn-ea"/>
              </a:rPr>
              <a:t>5. Model Development</a:t>
            </a:r>
            <a:endParaRPr lang="en-US"/>
          </a:p>
        </p:txBody>
      </p:sp>
      <p:sp>
        <p:nvSpPr>
          <p:cNvPr id="9" name="Content Placeholder 8"/>
          <p:cNvSpPr>
            <a:spLocks noGrp="1"/>
          </p:cNvSpPr>
          <p:nvPr>
            <p:ph idx="1"/>
          </p:nvPr>
        </p:nvSpPr>
        <p:spPr>
          <a:xfrm>
            <a:off x="506730" y="1537335"/>
            <a:ext cx="8773795" cy="1593850"/>
          </a:xfrm>
        </p:spPr>
        <p:txBody>
          <a:bodyPr>
            <a:noAutofit/>
          </a:bodyPr>
          <a:lstStyle/>
          <a:p>
            <a:pPr marL="0" indent="0">
              <a:buNone/>
            </a:pPr>
            <a:r>
              <a:rPr lang="en-US" sz="1400" b="1">
                <a:solidFill>
                  <a:schemeClr val="accent1">
                    <a:lumMod val="20000"/>
                    <a:lumOff val="80000"/>
                  </a:schemeClr>
                </a:solidFill>
              </a:rPr>
              <a:t>Architecture Overview:</a:t>
            </a:r>
          </a:p>
          <a:p>
            <a:pPr marL="457200" lvl="1" indent="0">
              <a:buNone/>
            </a:pPr>
            <a:r>
              <a:rPr lang="en-US" sz="1400"/>
              <a:t>The neural network architecture comprises an input layer, hidden layers, and an output layer. Each layer contains neurons responsible for processing data. The input layer receives features, hidden layers perform computations through weighted sums and activation functions, and the output layer provides predictions. The number of neurons and layers, as well as activation functions, are determined during model development.</a:t>
            </a:r>
          </a:p>
          <a:p>
            <a:pPr marL="0" indent="0">
              <a:buNone/>
            </a:pPr>
            <a:endParaRPr lang="en-US" sz="1200"/>
          </a:p>
          <a:p>
            <a:pPr marL="0" indent="0">
              <a:buNone/>
            </a:pPr>
            <a:endParaRPr lang="en-US" sz="800"/>
          </a:p>
          <a:p>
            <a:pPr marL="0" indent="0">
              <a:buNone/>
            </a:pPr>
            <a:endParaRPr lang="en-US" sz="800"/>
          </a:p>
        </p:txBody>
      </p:sp>
      <p:pic>
        <p:nvPicPr>
          <p:cNvPr id="2" name="Picture 1" descr="Artificial Neural Network"/>
          <p:cNvPicPr>
            <a:picLocks noChangeAspect="1"/>
          </p:cNvPicPr>
          <p:nvPr/>
        </p:nvPicPr>
        <p:blipFill>
          <a:blip r:embed="rId2"/>
          <a:stretch>
            <a:fillRect/>
          </a:stretch>
        </p:blipFill>
        <p:spPr>
          <a:xfrm>
            <a:off x="9370060" y="2322830"/>
            <a:ext cx="2763520" cy="1965325"/>
          </a:xfrm>
          <a:prstGeom prst="rect">
            <a:avLst/>
          </a:prstGeom>
        </p:spPr>
      </p:pic>
      <p:sp>
        <p:nvSpPr>
          <p:cNvPr id="3" name="Text Box 2"/>
          <p:cNvSpPr txBox="1"/>
          <p:nvPr/>
        </p:nvSpPr>
        <p:spPr>
          <a:xfrm>
            <a:off x="454660" y="2787015"/>
            <a:ext cx="8826500" cy="4070985"/>
          </a:xfrm>
          <a:prstGeom prst="rect">
            <a:avLst/>
          </a:prstGeom>
          <a:noFill/>
        </p:spPr>
        <p:txBody>
          <a:bodyPr wrap="square" rtlCol="0">
            <a:noAutofit/>
          </a:bodyPr>
          <a:lstStyle/>
          <a:p>
            <a:pPr marL="0" indent="0">
              <a:buNone/>
            </a:pPr>
            <a:r>
              <a:rPr lang="en-US" sz="1400" b="1" dirty="0">
                <a:solidFill>
                  <a:schemeClr val="accent1">
                    <a:lumMod val="20000"/>
                    <a:lumOff val="80000"/>
                  </a:schemeClr>
                </a:solidFill>
                <a:sym typeface="+mn-ea"/>
              </a:rPr>
              <a:t>Training Process:</a:t>
            </a:r>
            <a:br>
              <a:rPr lang="en-US" sz="1400" b="1" dirty="0">
                <a:solidFill>
                  <a:schemeClr val="accent1">
                    <a:lumMod val="20000"/>
                    <a:lumOff val="80000"/>
                  </a:schemeClr>
                </a:solidFill>
                <a:sym typeface="+mn-ea"/>
              </a:rPr>
            </a:br>
            <a:endParaRPr lang="en-US" sz="1400" b="1" dirty="0"/>
          </a:p>
          <a:p>
            <a:pPr marL="0" indent="0">
              <a:buNone/>
            </a:pPr>
            <a:r>
              <a:rPr lang="en-US" sz="1400" dirty="0">
                <a:sym typeface="+mn-ea"/>
              </a:rPr>
              <a:t>The training process involves several steps:</a:t>
            </a:r>
            <a:br>
              <a:rPr lang="en-US" sz="1400" dirty="0">
                <a:sym typeface="+mn-ea"/>
              </a:rPr>
            </a:br>
            <a:endParaRPr lang="en-US" sz="1400" dirty="0"/>
          </a:p>
          <a:p>
            <a:pPr marL="457200" lvl="1" indent="0">
              <a:buNone/>
            </a:pPr>
            <a:r>
              <a:rPr lang="en-US" sz="1400" dirty="0">
                <a:sym typeface="+mn-ea"/>
              </a:rPr>
              <a:t>1.</a:t>
            </a:r>
            <a:r>
              <a:rPr lang="en-US" sz="1400" b="1" dirty="0">
                <a:sym typeface="+mn-ea"/>
              </a:rPr>
              <a:t>Data Preprocessing: </a:t>
            </a:r>
            <a:r>
              <a:rPr lang="en-US" sz="1400" dirty="0">
                <a:sym typeface="+mn-ea"/>
              </a:rPr>
              <a:t>Scaling, encoding, and sampling techniques are applied to prepare the data for training.</a:t>
            </a:r>
            <a:endParaRPr lang="en-US" sz="1400" dirty="0"/>
          </a:p>
          <a:p>
            <a:pPr marL="457200" lvl="1" indent="0">
              <a:buNone/>
            </a:pPr>
            <a:endParaRPr lang="en-US" sz="1400" dirty="0"/>
          </a:p>
          <a:p>
            <a:pPr marL="457200" lvl="1" indent="0">
              <a:buNone/>
            </a:pPr>
            <a:r>
              <a:rPr lang="en-US" sz="1400" dirty="0">
                <a:sym typeface="+mn-ea"/>
              </a:rPr>
              <a:t>2.</a:t>
            </a:r>
            <a:r>
              <a:rPr lang="en-US" sz="1400" b="1" dirty="0">
                <a:sym typeface="+mn-ea"/>
              </a:rPr>
              <a:t>Model Building and Training:</a:t>
            </a:r>
            <a:r>
              <a:rPr lang="en-US" sz="1400" dirty="0">
                <a:sym typeface="+mn-ea"/>
              </a:rPr>
              <a:t> Using TensorFlow's Keras API, the model architecture is defined, and the learning process is configured with cross-validation. The model is trained iteratively to optimize performance.</a:t>
            </a:r>
            <a:endParaRPr lang="en-US" sz="1400" dirty="0"/>
          </a:p>
          <a:p>
            <a:pPr marL="457200" lvl="1" indent="0">
              <a:buNone/>
            </a:pPr>
            <a:endParaRPr lang="en-US" sz="1400" dirty="0"/>
          </a:p>
          <a:p>
            <a:pPr marL="457200" lvl="1" indent="0">
              <a:buNone/>
            </a:pPr>
            <a:r>
              <a:rPr lang="en-US" sz="1400" dirty="0">
                <a:sym typeface="+mn-ea"/>
              </a:rPr>
              <a:t>3.</a:t>
            </a:r>
            <a:r>
              <a:rPr lang="en-US" sz="1400" b="1" dirty="0">
                <a:sym typeface="+mn-ea"/>
              </a:rPr>
              <a:t>Evaluation:</a:t>
            </a:r>
            <a:r>
              <a:rPr lang="en-US" sz="1400" dirty="0">
                <a:sym typeface="+mn-ea"/>
              </a:rPr>
              <a:t> Model performance is assessed using metrics such as accuracy, F1-score, and ROC curves to ensure robustness and generalization capability.</a:t>
            </a:r>
            <a:endParaRPr lang="en-US" sz="1400" dirty="0"/>
          </a:p>
          <a:p>
            <a:pPr marL="0" indent="0">
              <a:buNone/>
            </a:pPr>
            <a:endParaRPr lang="en-US" sz="1400" dirty="0">
              <a:sym typeface="+mn-ea"/>
            </a:endParaRPr>
          </a:p>
          <a:p>
            <a:pPr marL="0" indent="0">
              <a:buNone/>
            </a:pPr>
            <a:r>
              <a:rPr lang="en-US" sz="1400" dirty="0">
                <a:sym typeface="+mn-ea"/>
              </a:rPr>
              <a:t>Cross-validation is employed to validate the model's performance across multiple subsets of the data, enhancing reliability and reducing </a:t>
            </a:r>
            <a:r>
              <a:rPr lang="en-US" sz="1400" dirty="0" err="1">
                <a:sym typeface="+mn-ea"/>
              </a:rPr>
              <a:t>overfitting.By</a:t>
            </a:r>
            <a:r>
              <a:rPr lang="en-US" sz="1400" dirty="0">
                <a:sym typeface="+mn-ea"/>
              </a:rPr>
              <a:t> meticulously tuning parameters and evaluating the model's performance, this approach ensures the development of a reliable and accurate predictive model for heart attack occurrences.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1000"/>
                                        <p:tgtEl>
                                          <p:spTgt spid="9">
                                            <p:txEl>
                                              <p:pRg st="0" end="0"/>
                                            </p:txEl>
                                          </p:spTgt>
                                        </p:tgtEl>
                                      </p:cBhvr>
                                    </p:animEffect>
                                    <p:anim calcmode="lin" valueType="num">
                                      <p:cBhvr>
                                        <p:cTn id="2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anim calcmode="lin" valueType="num">
                                      <p:cBhvr>
                                        <p:cTn id="3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style.rotation</p:attrName>
                                        </p:attrNameLst>
                                      </p:cBhvr>
                                      <p:tavLst>
                                        <p:tav tm="0">
                                          <p:val>
                                            <p:fltVal val="90"/>
                                          </p:val>
                                        </p:tav>
                                        <p:tav tm="100000">
                                          <p:val>
                                            <p:fltVal val="0"/>
                                          </p:val>
                                        </p:tav>
                                      </p:tavLst>
                                    </p:anim>
                                    <p:animEffect transition="in" filter="fade">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1000"/>
                                        <p:tgtEl>
                                          <p:spTgt spid="3">
                                            <p:txEl>
                                              <p:pRg st="0" end="0"/>
                                            </p:txEl>
                                          </p:spTgt>
                                        </p:tgtEl>
                                      </p:cBhvr>
                                    </p:animEffect>
                                    <p:anim calcmode="lin" valueType="num">
                                      <p:cBhvr>
                                        <p:cTn id="4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1000"/>
                                        <p:tgtEl>
                                          <p:spTgt spid="3">
                                            <p:txEl>
                                              <p:pRg st="1" end="1"/>
                                            </p:txEl>
                                          </p:spTgt>
                                        </p:tgtEl>
                                      </p:cBhvr>
                                    </p:animEffect>
                                    <p:anim calcmode="lin" valueType="num">
                                      <p:cBhvr>
                                        <p:cTn id="5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fade">
                                      <p:cBhvr>
                                        <p:cTn id="61" dur="1000"/>
                                        <p:tgtEl>
                                          <p:spTgt spid="3">
                                            <p:txEl>
                                              <p:pRg st="2" end="2"/>
                                            </p:txEl>
                                          </p:spTgt>
                                        </p:tgtEl>
                                      </p:cBhvr>
                                    </p:animEffect>
                                    <p:anim calcmode="lin" valueType="num">
                                      <p:cBhvr>
                                        <p:cTn id="6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animEffect transition="in" filter="fade">
                                      <p:cBhvr>
                                        <p:cTn id="68" dur="1000"/>
                                        <p:tgtEl>
                                          <p:spTgt spid="3">
                                            <p:txEl>
                                              <p:pRg st="4" end="4"/>
                                            </p:txEl>
                                          </p:spTgt>
                                        </p:tgtEl>
                                      </p:cBhvr>
                                    </p:animEffect>
                                    <p:anim calcmode="lin" valueType="num">
                                      <p:cBhvr>
                                        <p:cTn id="6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1000"/>
                                        <p:tgtEl>
                                          <p:spTgt spid="3">
                                            <p:txEl>
                                              <p:pRg st="6" end="6"/>
                                            </p:txEl>
                                          </p:spTgt>
                                        </p:tgtEl>
                                      </p:cBhvr>
                                    </p:animEffect>
                                    <p:anim calcmode="lin" valueType="num">
                                      <p:cBhvr>
                                        <p:cTn id="7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Effect transition="in" filter="fade">
                                      <p:cBhvr>
                                        <p:cTn id="82" dur="1000"/>
                                        <p:tgtEl>
                                          <p:spTgt spid="3">
                                            <p:txEl>
                                              <p:pRg st="8" end="8"/>
                                            </p:txEl>
                                          </p:spTgt>
                                        </p:tgtEl>
                                      </p:cBhvr>
                                    </p:animEffect>
                                    <p:anim calcmode="lin" valueType="num">
                                      <p:cBhvr>
                                        <p:cTn id="8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build="p" bldLvl="5"/>
      <p:bldP spid="9" grpId="1" build="p"/>
      <p:bldP spid="3" grpId="0" build="p" bldLvl="2"/>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10;p24"/>
          <p:cNvGrpSpPr/>
          <p:nvPr/>
        </p:nvGrpSpPr>
        <p:grpSpPr>
          <a:xfrm rot="20469265" flipH="1">
            <a:off x="8595319" y="410947"/>
            <a:ext cx="2989992" cy="2224410"/>
            <a:chOff x="4388650" y="2224200"/>
            <a:chExt cx="1707525" cy="1174775"/>
          </a:xfrm>
        </p:grpSpPr>
        <p:sp>
          <p:nvSpPr>
            <p:cNvPr id="4"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Content Placeholder 1"/>
          <p:cNvPicPr>
            <a:picLocks noGrp="1" noChangeAspect="1"/>
          </p:cNvPicPr>
          <p:nvPr>
            <p:ph idx="1"/>
          </p:nvPr>
        </p:nvPicPr>
        <p:blipFill>
          <a:blip r:embed="rId2"/>
          <a:stretch>
            <a:fillRect/>
          </a:stretch>
        </p:blipFill>
        <p:spPr>
          <a:xfrm>
            <a:off x="2400935" y="829310"/>
            <a:ext cx="5543550" cy="6054725"/>
          </a:xfrm>
          <a:prstGeom prst="rect">
            <a:avLst/>
          </a:prstGeom>
        </p:spPr>
      </p:pic>
      <p:sp>
        <p:nvSpPr>
          <p:cNvPr id="5" name="Text Box 4"/>
          <p:cNvSpPr txBox="1"/>
          <p:nvPr/>
        </p:nvSpPr>
        <p:spPr>
          <a:xfrm>
            <a:off x="7944485" y="3305810"/>
            <a:ext cx="4064000" cy="1944370"/>
          </a:xfrm>
          <a:prstGeom prst="rect">
            <a:avLst/>
          </a:prstGeom>
          <a:noFill/>
        </p:spPr>
        <p:txBody>
          <a:bodyPr wrap="square" rtlCol="0">
            <a:noAutofit/>
          </a:bodyPr>
          <a:lstStyle/>
          <a:p>
            <a:r>
              <a:rPr lang="en-US"/>
              <a:t>This setup ensures robust analysis and prediction on unseen data, optimizing the training process with mech anisms such as early stopping, making the model both</a:t>
            </a:r>
          </a:p>
          <a:p>
            <a:r>
              <a:rPr lang="en-US"/>
              <a:t>efficient and effective.</a:t>
            </a:r>
          </a:p>
        </p:txBody>
      </p:sp>
      <p:sp>
        <p:nvSpPr>
          <p:cNvPr id="70" name="Text Box 69"/>
          <p:cNvSpPr txBox="1"/>
          <p:nvPr/>
        </p:nvSpPr>
        <p:spPr>
          <a:xfrm>
            <a:off x="217170" y="180975"/>
            <a:ext cx="5596255" cy="1198880"/>
          </a:xfrm>
          <a:prstGeom prst="rect">
            <a:avLst/>
          </a:prstGeom>
          <a:noFill/>
        </p:spPr>
        <p:txBody>
          <a:bodyPr wrap="square" rtlCol="0">
            <a:spAutoFit/>
          </a:bodyPr>
          <a:lstStyle/>
          <a:p>
            <a:r>
              <a:rPr lang="en-US" sz="3600" dirty="0">
                <a:latin typeface="+mj-lt"/>
                <a:cs typeface="+mj-lt"/>
                <a:sym typeface="+mn-ea"/>
              </a:rPr>
              <a:t>5. MODEL DEVELOPMENT</a:t>
            </a:r>
            <a:endParaRPr lang="en-US" sz="3600">
              <a:latin typeface="+mj-lt"/>
              <a:cs typeface="+mj-lt"/>
            </a:endParaRPr>
          </a:p>
          <a:p>
            <a:endParaRPr lang="en-US" sz="3600">
              <a:latin typeface="+mj-lt"/>
              <a:cs typeface="+mj-lt"/>
            </a:endParaRPr>
          </a:p>
        </p:txBody>
      </p:sp>
      <p:sp>
        <p:nvSpPr>
          <p:cNvPr id="71" name="Text Box 70"/>
          <p:cNvSpPr txBox="1"/>
          <p:nvPr/>
        </p:nvSpPr>
        <p:spPr>
          <a:xfrm>
            <a:off x="217170" y="1191895"/>
            <a:ext cx="4064000" cy="645160"/>
          </a:xfrm>
          <a:prstGeom prst="rect">
            <a:avLst/>
          </a:prstGeom>
          <a:noFill/>
        </p:spPr>
        <p:txBody>
          <a:bodyPr wrap="square" rtlCol="0">
            <a:spAutoFit/>
          </a:bodyPr>
          <a:lstStyle/>
          <a:p>
            <a:pPr marL="0" lvl="1"/>
            <a:r>
              <a:rPr lang="ar-EG" b="1" dirty="0">
                <a:solidFill>
                  <a:schemeClr val="accent1">
                    <a:lumMod val="20000"/>
                    <a:lumOff val="80000"/>
                  </a:schemeClr>
                </a:solidFill>
                <a:sym typeface="+mn-ea"/>
              </a:rPr>
              <a:t>Source Code Snippet</a:t>
            </a:r>
            <a:r>
              <a:rPr lang="en-US" altLang="ar-EG" b="1" dirty="0">
                <a:solidFill>
                  <a:schemeClr val="accent1">
                    <a:lumMod val="20000"/>
                    <a:lumOff val="80000"/>
                  </a:schemeClr>
                </a:solidFill>
                <a:sym typeface="+mn-ea"/>
              </a:rPr>
              <a:t>:</a:t>
            </a:r>
            <a:endParaRPr lang="ar-EG" b="1" dirty="0"/>
          </a:p>
          <a:p>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580">
                                          <p:stCondLst>
                                            <p:cond delay="0"/>
                                          </p:stCondLst>
                                        </p:cTn>
                                        <p:tgtEl>
                                          <p:spTgt spid="70"/>
                                        </p:tgtEl>
                                      </p:cBhvr>
                                    </p:animEffect>
                                    <p:anim calcmode="lin" valueType="num">
                                      <p:cBhvr>
                                        <p:cTn id="26" dur="1822"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0"/>
                                        </p:tgtEl>
                                        <p:attrNameLst>
                                          <p:attrName>ppt_y</p:attrName>
                                        </p:attrNameLst>
                                      </p:cBhvr>
                                      <p:tavLst>
                                        <p:tav tm="0" fmla="#ppt_y-sin(pi*$)/81">
                                          <p:val>
                                            <p:fltVal val="0"/>
                                          </p:val>
                                        </p:tav>
                                        <p:tav tm="100000">
                                          <p:val>
                                            <p:fltVal val="1"/>
                                          </p:val>
                                        </p:tav>
                                      </p:tavLst>
                                    </p:anim>
                                    <p:animScale>
                                      <p:cBhvr>
                                        <p:cTn id="31" dur="26">
                                          <p:stCondLst>
                                            <p:cond delay="650"/>
                                          </p:stCondLst>
                                        </p:cTn>
                                        <p:tgtEl>
                                          <p:spTgt spid="70"/>
                                        </p:tgtEl>
                                      </p:cBhvr>
                                      <p:to x="100000" y="60000"/>
                                    </p:animScale>
                                    <p:animScale>
                                      <p:cBhvr>
                                        <p:cTn id="32" dur="166" decel="50000">
                                          <p:stCondLst>
                                            <p:cond delay="676"/>
                                          </p:stCondLst>
                                        </p:cTn>
                                        <p:tgtEl>
                                          <p:spTgt spid="70"/>
                                        </p:tgtEl>
                                      </p:cBhvr>
                                      <p:to x="100000" y="100000"/>
                                    </p:animScale>
                                    <p:animScale>
                                      <p:cBhvr>
                                        <p:cTn id="33" dur="26">
                                          <p:stCondLst>
                                            <p:cond delay="1312"/>
                                          </p:stCondLst>
                                        </p:cTn>
                                        <p:tgtEl>
                                          <p:spTgt spid="70"/>
                                        </p:tgtEl>
                                      </p:cBhvr>
                                      <p:to x="100000" y="80000"/>
                                    </p:animScale>
                                    <p:animScale>
                                      <p:cBhvr>
                                        <p:cTn id="34" dur="166" decel="50000">
                                          <p:stCondLst>
                                            <p:cond delay="1338"/>
                                          </p:stCondLst>
                                        </p:cTn>
                                        <p:tgtEl>
                                          <p:spTgt spid="70"/>
                                        </p:tgtEl>
                                      </p:cBhvr>
                                      <p:to x="100000" y="100000"/>
                                    </p:animScale>
                                    <p:animScale>
                                      <p:cBhvr>
                                        <p:cTn id="35" dur="26">
                                          <p:stCondLst>
                                            <p:cond delay="1642"/>
                                          </p:stCondLst>
                                        </p:cTn>
                                        <p:tgtEl>
                                          <p:spTgt spid="70"/>
                                        </p:tgtEl>
                                      </p:cBhvr>
                                      <p:to x="100000" y="90000"/>
                                    </p:animScale>
                                    <p:animScale>
                                      <p:cBhvr>
                                        <p:cTn id="36" dur="166" decel="50000">
                                          <p:stCondLst>
                                            <p:cond delay="1668"/>
                                          </p:stCondLst>
                                        </p:cTn>
                                        <p:tgtEl>
                                          <p:spTgt spid="70"/>
                                        </p:tgtEl>
                                      </p:cBhvr>
                                      <p:to x="100000" y="100000"/>
                                    </p:animScale>
                                    <p:animScale>
                                      <p:cBhvr>
                                        <p:cTn id="37" dur="26">
                                          <p:stCondLst>
                                            <p:cond delay="1808"/>
                                          </p:stCondLst>
                                        </p:cTn>
                                        <p:tgtEl>
                                          <p:spTgt spid="70"/>
                                        </p:tgtEl>
                                      </p:cBhvr>
                                      <p:to x="100000" y="95000"/>
                                    </p:animScale>
                                    <p:animScale>
                                      <p:cBhvr>
                                        <p:cTn id="38" dur="166" decel="50000">
                                          <p:stCondLst>
                                            <p:cond delay="1834"/>
                                          </p:stCondLst>
                                        </p:cTn>
                                        <p:tgtEl>
                                          <p:spTgt spid="7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p:cTn id="43" dur="1000" fill="hold"/>
                                        <p:tgtEl>
                                          <p:spTgt spid="71"/>
                                        </p:tgtEl>
                                        <p:attrNameLst>
                                          <p:attrName>ppt_w</p:attrName>
                                        </p:attrNameLst>
                                      </p:cBhvr>
                                      <p:tavLst>
                                        <p:tav tm="0">
                                          <p:val>
                                            <p:fltVal val="0"/>
                                          </p:val>
                                        </p:tav>
                                        <p:tav tm="100000">
                                          <p:val>
                                            <p:strVal val="#ppt_w"/>
                                          </p:val>
                                        </p:tav>
                                      </p:tavLst>
                                    </p:anim>
                                    <p:anim calcmode="lin" valueType="num">
                                      <p:cBhvr>
                                        <p:cTn id="44" dur="1000" fill="hold"/>
                                        <p:tgtEl>
                                          <p:spTgt spid="71"/>
                                        </p:tgtEl>
                                        <p:attrNameLst>
                                          <p:attrName>ppt_h</p:attrName>
                                        </p:attrNameLst>
                                      </p:cBhvr>
                                      <p:tavLst>
                                        <p:tav tm="0">
                                          <p:val>
                                            <p:fltVal val="0"/>
                                          </p:val>
                                        </p:tav>
                                        <p:tav tm="100000">
                                          <p:val>
                                            <p:strVal val="#ppt_h"/>
                                          </p:val>
                                        </p:tav>
                                      </p:tavLst>
                                    </p:anim>
                                    <p:anim calcmode="lin" valueType="num">
                                      <p:cBhvr>
                                        <p:cTn id="45" dur="1000" fill="hold"/>
                                        <p:tgtEl>
                                          <p:spTgt spid="71"/>
                                        </p:tgtEl>
                                        <p:attrNameLst>
                                          <p:attrName>style.rotation</p:attrName>
                                        </p:attrNameLst>
                                      </p:cBhvr>
                                      <p:tavLst>
                                        <p:tav tm="0">
                                          <p:val>
                                            <p:fltVal val="90"/>
                                          </p:val>
                                        </p:tav>
                                        <p:tav tm="100000">
                                          <p:val>
                                            <p:fltVal val="0"/>
                                          </p:val>
                                        </p:tav>
                                      </p:tavLst>
                                    </p:anim>
                                    <p:animEffect transition="in" filter="fade">
                                      <p:cBhvr>
                                        <p:cTn id="46" dur="10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35" presetClass="entr" presetSubtype="0" fill="hold" nodeType="clickEffect">
                                  <p:stCondLst>
                                    <p:cond delay="0"/>
                                  </p:stCondLst>
                                  <p:childTnLst>
                                    <p:set>
                                      <p:cBhvr>
                                        <p:cTn id="50" dur="1000" fill="hold">
                                          <p:stCondLst>
                                            <p:cond delay="0"/>
                                          </p:stCondLst>
                                        </p:cTn>
                                        <p:tgtEl>
                                          <p:spTgt spid="2"/>
                                        </p:tgtEl>
                                        <p:attrNameLst>
                                          <p:attrName>style.visibility</p:attrName>
                                        </p:attrNameLst>
                                      </p:cBhvr>
                                      <p:to>
                                        <p:strVal val="visible"/>
                                      </p:to>
                                    </p:set>
                                    <p:animEffect transition="in" filter="fade">
                                      <p:cBhvr>
                                        <p:cTn id="51" dur="1000"/>
                                        <p:tgtEl>
                                          <p:spTgt spid="2"/>
                                        </p:tgtEl>
                                      </p:cBhvr>
                                    </p:animEffect>
                                    <p:anim calcmode="lin" valueType="num">
                                      <p:cBhvr>
                                        <p:cTn id="52" dur="1000" fill="hold"/>
                                        <p:tgtEl>
                                          <p:spTgt spid="2"/>
                                        </p:tgtEl>
                                        <p:attrNameLst>
                                          <p:attrName>style.rotation</p:attrName>
                                        </p:attrNameLst>
                                      </p:cBhvr>
                                      <p:tavLst>
                                        <p:tav tm="0">
                                          <p:val>
                                            <p:fltVal val="720"/>
                                          </p:val>
                                        </p:tav>
                                        <p:tav tm="100000">
                                          <p:val>
                                            <p:fltVal val="0"/>
                                          </p:val>
                                        </p:tav>
                                      </p:tavLst>
                                    </p:anim>
                                    <p:anim calcmode="lin" valueType="num">
                                      <p:cBhvr>
                                        <p:cTn id="53" dur="1000" fill="hold"/>
                                        <p:tgtEl>
                                          <p:spTgt spid="2"/>
                                        </p:tgtEl>
                                        <p:attrNameLst>
                                          <p:attrName>ppt_h</p:attrName>
                                        </p:attrNameLst>
                                      </p:cBhvr>
                                      <p:tavLst>
                                        <p:tav tm="0">
                                          <p:val>
                                            <p:fltVal val="0"/>
                                          </p:val>
                                        </p:tav>
                                        <p:tav tm="100000">
                                          <p:val>
                                            <p:strVal val="#ppt_h"/>
                                          </p:val>
                                        </p:tav>
                                      </p:tavLst>
                                    </p:anim>
                                    <p:anim calcmode="lin" valueType="num">
                                      <p:cBhvr>
                                        <p:cTn id="54" dur="1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55" fill="hold">
                      <p:stCondLst>
                        <p:cond delay="indefinite"/>
                      </p:stCondLst>
                      <p:childTnLst>
                        <p:par>
                          <p:cTn id="56" fill="hold">
                            <p:stCondLst>
                              <p:cond delay="0"/>
                            </p:stCondLst>
                            <p:childTnLst>
                              <p:par>
                                <p:cTn id="57" presetID="52"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Scale>
                                      <p:cBhvr>
                                        <p:cTn id="5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5"/>
                                        </p:tgtEl>
                                        <p:attrNameLst>
                                          <p:attrName>ppt_x</p:attrName>
                                          <p:attrName>ppt_y</p:attrName>
                                        </p:attrNameLst>
                                      </p:cBhvr>
                                    </p:animMotion>
                                    <p:animEffect transition="in" filter="fade">
                                      <p:cBhvr>
                                        <p:cTn id="6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0" grpId="0"/>
      <p:bldP spid="70" grpId="1"/>
      <p:bldP spid="71" grpId="0"/>
      <p:bldP spid="7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82515" y="1997075"/>
            <a:ext cx="4035425" cy="460375"/>
          </a:xfrm>
          <a:prstGeom prst="rect">
            <a:avLst/>
          </a:prstGeom>
          <a:noFill/>
        </p:spPr>
        <p:txBody>
          <a:bodyPr wrap="square" rtlCol="0">
            <a:spAutoFit/>
          </a:bodyPr>
          <a:lstStyle/>
          <a:p>
            <a:r>
              <a:rPr lang="en-US" sz="2400" b="1" dirty="0"/>
              <a:t>The best accuracy rate:  88.5% </a:t>
            </a:r>
          </a:p>
        </p:txBody>
      </p:sp>
      <p:grpSp>
        <p:nvGrpSpPr>
          <p:cNvPr id="3" name="Google Shape;775;p38"/>
          <p:cNvGrpSpPr/>
          <p:nvPr/>
        </p:nvGrpSpPr>
        <p:grpSpPr>
          <a:xfrm rot="21300000">
            <a:off x="2712133" y="1723908"/>
            <a:ext cx="2236422" cy="1778977"/>
            <a:chOff x="2735825" y="2251925"/>
            <a:chExt cx="1386775" cy="1101400"/>
          </a:xfrm>
        </p:grpSpPr>
        <p:sp>
          <p:nvSpPr>
            <p:cNvPr id="4"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Title 90"/>
          <p:cNvSpPr>
            <a:spLocks noGrp="1"/>
          </p:cNvSpPr>
          <p:nvPr>
            <p:ph type="title"/>
          </p:nvPr>
        </p:nvSpPr>
        <p:spPr>
          <a:xfrm>
            <a:off x="392431" y="73660"/>
            <a:ext cx="10131425" cy="1456267"/>
          </a:xfrm>
        </p:spPr>
        <p:txBody>
          <a:bodyPr/>
          <a:lstStyle/>
          <a:p>
            <a:r>
              <a:rPr lang="en-US"/>
              <a:t>6. rESULTS</a:t>
            </a:r>
          </a:p>
        </p:txBody>
      </p:sp>
      <p:sp>
        <p:nvSpPr>
          <p:cNvPr id="2" name="Text Box 1"/>
          <p:cNvSpPr txBox="1"/>
          <p:nvPr/>
        </p:nvSpPr>
        <p:spPr>
          <a:xfrm>
            <a:off x="729615" y="1071880"/>
            <a:ext cx="10636250" cy="645160"/>
          </a:xfrm>
          <a:prstGeom prst="rect">
            <a:avLst/>
          </a:prstGeom>
          <a:noFill/>
        </p:spPr>
        <p:txBody>
          <a:bodyPr wrap="square" rtlCol="0">
            <a:spAutoFit/>
          </a:bodyPr>
          <a:lstStyle/>
          <a:p>
            <a:pPr indent="0">
              <a:buFont typeface="+mj-lt"/>
              <a:buNone/>
            </a:pPr>
            <a:r>
              <a:rPr lang="en-US" b="1">
                <a:solidFill>
                  <a:schemeClr val="accent1">
                    <a:lumMod val="20000"/>
                    <a:lumOff val="80000"/>
                  </a:schemeClr>
                </a:solidFill>
              </a:rPr>
              <a:t>Performance Metrics:</a:t>
            </a:r>
            <a:br>
              <a:rPr lang="en-US" b="1"/>
            </a:br>
            <a:r>
              <a:rPr lang="en-US" b="1"/>
              <a:t>        </a:t>
            </a:r>
            <a:r>
              <a:rPr lang="en-US">
                <a:sym typeface="+mn-ea"/>
              </a:rPr>
              <a:t>When using the model with the Artificial Neural Networkalgorithm, the following results were produced:</a:t>
            </a:r>
            <a:endParaRPr lang="en-US"/>
          </a:p>
        </p:txBody>
      </p:sp>
      <p:sp>
        <p:nvSpPr>
          <p:cNvPr id="5" name="Text Box 4"/>
          <p:cNvSpPr txBox="1"/>
          <p:nvPr/>
        </p:nvSpPr>
        <p:spPr>
          <a:xfrm>
            <a:off x="892175" y="3606165"/>
            <a:ext cx="11842750" cy="645160"/>
          </a:xfrm>
          <a:prstGeom prst="rect">
            <a:avLst/>
          </a:prstGeom>
          <a:noFill/>
        </p:spPr>
        <p:txBody>
          <a:bodyPr wrap="square" rtlCol="0">
            <a:spAutoFit/>
          </a:bodyPr>
          <a:lstStyle/>
          <a:p>
            <a:r>
              <a:rPr lang="en-US" b="1"/>
              <a:t>Run the ANN model:</a:t>
            </a:r>
          </a:p>
          <a:p>
            <a:r>
              <a:rPr lang="en-US"/>
              <a:t>     The model was run more than once and we obtained the following results:</a:t>
            </a:r>
          </a:p>
        </p:txBody>
      </p:sp>
      <p:pic>
        <p:nvPicPr>
          <p:cNvPr id="89" name="Picture 88" descr="Run_1"/>
          <p:cNvPicPr>
            <a:picLocks noChangeAspect="1"/>
          </p:cNvPicPr>
          <p:nvPr/>
        </p:nvPicPr>
        <p:blipFill>
          <a:blip r:embed="rId2"/>
          <a:stretch>
            <a:fillRect/>
          </a:stretch>
        </p:blipFill>
        <p:spPr>
          <a:xfrm>
            <a:off x="304800" y="4326255"/>
            <a:ext cx="5791200" cy="1814830"/>
          </a:xfrm>
          <a:prstGeom prst="rect">
            <a:avLst/>
          </a:prstGeom>
        </p:spPr>
      </p:pic>
      <p:pic>
        <p:nvPicPr>
          <p:cNvPr id="90" name="Picture 89" descr="Output_1"/>
          <p:cNvPicPr>
            <a:picLocks noChangeAspect="1"/>
          </p:cNvPicPr>
          <p:nvPr/>
        </p:nvPicPr>
        <p:blipFill>
          <a:blip r:embed="rId3"/>
          <a:stretch>
            <a:fillRect/>
          </a:stretch>
        </p:blipFill>
        <p:spPr>
          <a:xfrm>
            <a:off x="6531610" y="4326255"/>
            <a:ext cx="5227955" cy="1814830"/>
          </a:xfrm>
          <a:prstGeom prst="rect">
            <a:avLst/>
          </a:prstGeom>
        </p:spPr>
      </p:pic>
      <p:sp>
        <p:nvSpPr>
          <p:cNvPr id="93" name="Text Box 92"/>
          <p:cNvSpPr txBox="1"/>
          <p:nvPr/>
        </p:nvSpPr>
        <p:spPr>
          <a:xfrm>
            <a:off x="566420" y="6325870"/>
            <a:ext cx="5641340" cy="368300"/>
          </a:xfrm>
          <a:prstGeom prst="rect">
            <a:avLst/>
          </a:prstGeom>
          <a:noFill/>
        </p:spPr>
        <p:txBody>
          <a:bodyPr wrap="square" rtlCol="0">
            <a:spAutoFit/>
          </a:bodyPr>
          <a:lstStyle/>
          <a:p>
            <a:r>
              <a:rPr lang="en-US"/>
              <a:t>Figure 6.1: Results of training the model for the 1st time</a:t>
            </a:r>
          </a:p>
        </p:txBody>
      </p:sp>
      <p:sp>
        <p:nvSpPr>
          <p:cNvPr id="94" name="Text Box 93"/>
          <p:cNvSpPr txBox="1"/>
          <p:nvPr/>
        </p:nvSpPr>
        <p:spPr>
          <a:xfrm>
            <a:off x="7011035" y="6325870"/>
            <a:ext cx="4064000" cy="368300"/>
          </a:xfrm>
          <a:prstGeom prst="rect">
            <a:avLst/>
          </a:prstGeom>
          <a:noFill/>
        </p:spPr>
        <p:txBody>
          <a:bodyPr wrap="square" rtlCol="0">
            <a:spAutoFit/>
          </a:bodyPr>
          <a:lstStyle/>
          <a:p>
            <a:r>
              <a:rPr lang="en-US"/>
              <a:t>Figure 6.2: Test accuracy for 1st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80">
                                          <p:stCondLst>
                                            <p:cond delay="0"/>
                                          </p:stCondLst>
                                        </p:cTn>
                                        <p:tgtEl>
                                          <p:spTgt spid="91"/>
                                        </p:tgtEl>
                                      </p:cBhvr>
                                    </p:animEffect>
                                    <p:anim calcmode="lin" valueType="num">
                                      <p:cBhvr>
                                        <p:cTn id="8"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13" dur="26">
                                          <p:stCondLst>
                                            <p:cond delay="650"/>
                                          </p:stCondLst>
                                        </p:cTn>
                                        <p:tgtEl>
                                          <p:spTgt spid="91"/>
                                        </p:tgtEl>
                                      </p:cBhvr>
                                      <p:to x="100000" y="60000"/>
                                    </p:animScale>
                                    <p:animScale>
                                      <p:cBhvr>
                                        <p:cTn id="14" dur="166" decel="50000">
                                          <p:stCondLst>
                                            <p:cond delay="676"/>
                                          </p:stCondLst>
                                        </p:cTn>
                                        <p:tgtEl>
                                          <p:spTgt spid="91"/>
                                        </p:tgtEl>
                                      </p:cBhvr>
                                      <p:to x="100000" y="100000"/>
                                    </p:animScale>
                                    <p:animScale>
                                      <p:cBhvr>
                                        <p:cTn id="15" dur="26">
                                          <p:stCondLst>
                                            <p:cond delay="1312"/>
                                          </p:stCondLst>
                                        </p:cTn>
                                        <p:tgtEl>
                                          <p:spTgt spid="91"/>
                                        </p:tgtEl>
                                      </p:cBhvr>
                                      <p:to x="100000" y="80000"/>
                                    </p:animScale>
                                    <p:animScale>
                                      <p:cBhvr>
                                        <p:cTn id="16" dur="166" decel="50000">
                                          <p:stCondLst>
                                            <p:cond delay="1338"/>
                                          </p:stCondLst>
                                        </p:cTn>
                                        <p:tgtEl>
                                          <p:spTgt spid="91"/>
                                        </p:tgtEl>
                                      </p:cBhvr>
                                      <p:to x="100000" y="100000"/>
                                    </p:animScale>
                                    <p:animScale>
                                      <p:cBhvr>
                                        <p:cTn id="17" dur="26">
                                          <p:stCondLst>
                                            <p:cond delay="1642"/>
                                          </p:stCondLst>
                                        </p:cTn>
                                        <p:tgtEl>
                                          <p:spTgt spid="91"/>
                                        </p:tgtEl>
                                      </p:cBhvr>
                                      <p:to x="100000" y="90000"/>
                                    </p:animScale>
                                    <p:animScale>
                                      <p:cBhvr>
                                        <p:cTn id="18" dur="166" decel="50000">
                                          <p:stCondLst>
                                            <p:cond delay="1668"/>
                                          </p:stCondLst>
                                        </p:cTn>
                                        <p:tgtEl>
                                          <p:spTgt spid="91"/>
                                        </p:tgtEl>
                                      </p:cBhvr>
                                      <p:to x="100000" y="100000"/>
                                    </p:animScale>
                                    <p:animScale>
                                      <p:cBhvr>
                                        <p:cTn id="19" dur="26">
                                          <p:stCondLst>
                                            <p:cond delay="1808"/>
                                          </p:stCondLst>
                                        </p:cTn>
                                        <p:tgtEl>
                                          <p:spTgt spid="91"/>
                                        </p:tgtEl>
                                      </p:cBhvr>
                                      <p:to x="100000" y="95000"/>
                                    </p:animScale>
                                    <p:animScale>
                                      <p:cBhvr>
                                        <p:cTn id="20" dur="166" decel="50000">
                                          <p:stCondLst>
                                            <p:cond delay="1834"/>
                                          </p:stCondLst>
                                        </p:cTn>
                                        <p:tgtEl>
                                          <p:spTgt spid="9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80">
                                          <p:stCondLst>
                                            <p:cond delay="0"/>
                                          </p:stCondLst>
                                        </p:cTn>
                                        <p:tgtEl>
                                          <p:spTgt spid="3"/>
                                        </p:tgtEl>
                                      </p:cBhvr>
                                    </p:animEffect>
                                    <p:anim calcmode="lin" valueType="num">
                                      <p:cBhvr>
                                        <p:cTn id="3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gtEl>
                                      </p:cBhvr>
                                      <p:to x="100000" y="60000"/>
                                    </p:animScale>
                                    <p:animScale>
                                      <p:cBhvr>
                                        <p:cTn id="39" dur="166" decel="50000">
                                          <p:stCondLst>
                                            <p:cond delay="676"/>
                                          </p:stCondLst>
                                        </p:cTn>
                                        <p:tgtEl>
                                          <p:spTgt spid="3"/>
                                        </p:tgtEl>
                                      </p:cBhvr>
                                      <p:to x="100000" y="100000"/>
                                    </p:animScale>
                                    <p:animScale>
                                      <p:cBhvr>
                                        <p:cTn id="40" dur="26">
                                          <p:stCondLst>
                                            <p:cond delay="1312"/>
                                          </p:stCondLst>
                                        </p:cTn>
                                        <p:tgtEl>
                                          <p:spTgt spid="3"/>
                                        </p:tgtEl>
                                      </p:cBhvr>
                                      <p:to x="100000" y="80000"/>
                                    </p:animScale>
                                    <p:animScale>
                                      <p:cBhvr>
                                        <p:cTn id="41" dur="166" decel="50000">
                                          <p:stCondLst>
                                            <p:cond delay="1338"/>
                                          </p:stCondLst>
                                        </p:cTn>
                                        <p:tgtEl>
                                          <p:spTgt spid="3"/>
                                        </p:tgtEl>
                                      </p:cBhvr>
                                      <p:to x="100000" y="100000"/>
                                    </p:animScale>
                                    <p:animScale>
                                      <p:cBhvr>
                                        <p:cTn id="42" dur="26">
                                          <p:stCondLst>
                                            <p:cond delay="1642"/>
                                          </p:stCondLst>
                                        </p:cTn>
                                        <p:tgtEl>
                                          <p:spTgt spid="3"/>
                                        </p:tgtEl>
                                      </p:cBhvr>
                                      <p:to x="100000" y="90000"/>
                                    </p:animScale>
                                    <p:animScale>
                                      <p:cBhvr>
                                        <p:cTn id="43" dur="166" decel="50000">
                                          <p:stCondLst>
                                            <p:cond delay="1668"/>
                                          </p:stCondLst>
                                        </p:cTn>
                                        <p:tgtEl>
                                          <p:spTgt spid="3"/>
                                        </p:tgtEl>
                                      </p:cBhvr>
                                      <p:to x="100000" y="100000"/>
                                    </p:animScale>
                                    <p:animScale>
                                      <p:cBhvr>
                                        <p:cTn id="44" dur="26">
                                          <p:stCondLst>
                                            <p:cond delay="1808"/>
                                          </p:stCondLst>
                                        </p:cTn>
                                        <p:tgtEl>
                                          <p:spTgt spid="3"/>
                                        </p:tgtEl>
                                      </p:cBhvr>
                                      <p:to x="100000" y="95000"/>
                                    </p:animScale>
                                    <p:animScale>
                                      <p:cBhvr>
                                        <p:cTn id="45" dur="166" decel="50000">
                                          <p:stCondLst>
                                            <p:cond delay="1834"/>
                                          </p:stCondLst>
                                        </p:cTn>
                                        <p:tgtEl>
                                          <p:spTgt spid="3"/>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 calcmode="lin" valueType="num">
                                      <p:cBhvr>
                                        <p:cTn id="52" dur="500" fill="hold"/>
                                        <p:tgtEl>
                                          <p:spTgt spid="6"/>
                                        </p:tgtEl>
                                        <p:attrNameLst>
                                          <p:attrName>style.rotation</p:attrName>
                                        </p:attrNameLst>
                                      </p:cBhvr>
                                      <p:tavLst>
                                        <p:tav tm="0">
                                          <p:val>
                                            <p:fltVal val="360"/>
                                          </p:val>
                                        </p:tav>
                                        <p:tav tm="100000">
                                          <p:val>
                                            <p:fltVal val="0"/>
                                          </p:val>
                                        </p:tav>
                                      </p:tavLst>
                                    </p:anim>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wheel(1)">
                                      <p:cBhvr>
                                        <p:cTn id="65" dur="2000"/>
                                        <p:tgtEl>
                                          <p:spTgt spid="89"/>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93"/>
                                        </p:tgtEl>
                                        <p:attrNameLst>
                                          <p:attrName>style.visibility</p:attrName>
                                        </p:attrNameLst>
                                      </p:cBhvr>
                                      <p:to>
                                        <p:strVal val="visible"/>
                                      </p:to>
                                    </p:set>
                                    <p:anim calcmode="lin" valueType="num">
                                      <p:cBhvr>
                                        <p:cTn id="70" dur="1000" fill="hold"/>
                                        <p:tgtEl>
                                          <p:spTgt spid="93"/>
                                        </p:tgtEl>
                                        <p:attrNameLst>
                                          <p:attrName>ppt_x</p:attrName>
                                        </p:attrNameLst>
                                      </p:cBhvr>
                                      <p:tavLst>
                                        <p:tav tm="0">
                                          <p:val>
                                            <p:strVal val="#ppt_x-.2"/>
                                          </p:val>
                                        </p:tav>
                                        <p:tav tm="100000">
                                          <p:val>
                                            <p:strVal val="#ppt_x"/>
                                          </p:val>
                                        </p:tav>
                                      </p:tavLst>
                                    </p:anim>
                                    <p:anim calcmode="lin" valueType="num">
                                      <p:cBhvr>
                                        <p:cTn id="71" dur="1000" fill="hold"/>
                                        <p:tgtEl>
                                          <p:spTgt spid="93"/>
                                        </p:tgtEl>
                                        <p:attrNameLst>
                                          <p:attrName>ppt_y</p:attrName>
                                        </p:attrNameLst>
                                      </p:cBhvr>
                                      <p:tavLst>
                                        <p:tav tm="0">
                                          <p:val>
                                            <p:strVal val="#ppt_y"/>
                                          </p:val>
                                        </p:tav>
                                        <p:tav tm="100000">
                                          <p:val>
                                            <p:strVal val="#ppt_y"/>
                                          </p:val>
                                        </p:tav>
                                      </p:tavLst>
                                    </p:anim>
                                    <p:animEffect transition="in" filter="wipe(right)" prLst="gradientSize: 0.1">
                                      <p:cBhvr>
                                        <p:cTn id="72" dur="1000"/>
                                        <p:tgtEl>
                                          <p:spTgt spid="93"/>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nodeType="click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wheel(1)">
                                      <p:cBhvr>
                                        <p:cTn id="77" dur="20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29" presetClass="entr" presetSubtype="0" fill="hold" grpId="0" nodeType="clickEffect">
                                  <p:stCondLst>
                                    <p:cond delay="0"/>
                                  </p:stCondLst>
                                  <p:childTnLst>
                                    <p:set>
                                      <p:cBhvr>
                                        <p:cTn id="81" dur="1" fill="hold">
                                          <p:stCondLst>
                                            <p:cond delay="0"/>
                                          </p:stCondLst>
                                        </p:cTn>
                                        <p:tgtEl>
                                          <p:spTgt spid="94"/>
                                        </p:tgtEl>
                                        <p:attrNameLst>
                                          <p:attrName>style.visibility</p:attrName>
                                        </p:attrNameLst>
                                      </p:cBhvr>
                                      <p:to>
                                        <p:strVal val="visible"/>
                                      </p:to>
                                    </p:set>
                                    <p:anim calcmode="lin" valueType="num">
                                      <p:cBhvr>
                                        <p:cTn id="82" dur="1000" fill="hold"/>
                                        <p:tgtEl>
                                          <p:spTgt spid="94"/>
                                        </p:tgtEl>
                                        <p:attrNameLst>
                                          <p:attrName>ppt_x</p:attrName>
                                        </p:attrNameLst>
                                      </p:cBhvr>
                                      <p:tavLst>
                                        <p:tav tm="0">
                                          <p:val>
                                            <p:strVal val="#ppt_x-.2"/>
                                          </p:val>
                                        </p:tav>
                                        <p:tav tm="100000">
                                          <p:val>
                                            <p:strVal val="#ppt_x"/>
                                          </p:val>
                                        </p:tav>
                                      </p:tavLst>
                                    </p:anim>
                                    <p:anim calcmode="lin" valueType="num">
                                      <p:cBhvr>
                                        <p:cTn id="83" dur="1000" fill="hold"/>
                                        <p:tgtEl>
                                          <p:spTgt spid="94"/>
                                        </p:tgtEl>
                                        <p:attrNameLst>
                                          <p:attrName>ppt_y</p:attrName>
                                        </p:attrNameLst>
                                      </p:cBhvr>
                                      <p:tavLst>
                                        <p:tav tm="0">
                                          <p:val>
                                            <p:strVal val="#ppt_y"/>
                                          </p:val>
                                        </p:tav>
                                        <p:tav tm="100000">
                                          <p:val>
                                            <p:strVal val="#ppt_y"/>
                                          </p:val>
                                        </p:tav>
                                      </p:tavLst>
                                    </p:anim>
                                    <p:animEffect transition="in" filter="wipe(right)" prLst="gradientSize: 0.1">
                                      <p:cBhvr>
                                        <p:cTn id="84"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1" grpId="0" animBg="1"/>
      <p:bldP spid="91" grpId="1" animBg="1"/>
      <p:bldP spid="2" grpId="0"/>
      <p:bldP spid="2" grpId="1"/>
      <p:bldP spid="5" grpId="0"/>
      <p:bldP spid="5" grpId="1"/>
      <p:bldP spid="93" grpId="0"/>
      <p:bldP spid="93" grpId="1"/>
      <p:bldP spid="94" grpId="0"/>
      <p:bldP spid="9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91"/>
          <p:cNvSpPr>
            <a:spLocks noGrp="1"/>
          </p:cNvSpPr>
          <p:nvPr>
            <p:ph type="title"/>
          </p:nvPr>
        </p:nvSpPr>
        <p:spPr>
          <a:xfrm>
            <a:off x="57785" y="0"/>
            <a:ext cx="10054590" cy="949960"/>
          </a:xfrm>
        </p:spPr>
        <p:txBody>
          <a:bodyPr/>
          <a:lstStyle/>
          <a:p>
            <a:r>
              <a:rPr lang="en-US">
                <a:sym typeface="+mn-ea"/>
              </a:rPr>
              <a:t>6. rESULTS</a:t>
            </a:r>
            <a:endParaRPr lang="en-US"/>
          </a:p>
        </p:txBody>
      </p:sp>
      <p:pic>
        <p:nvPicPr>
          <p:cNvPr id="2" name="Picture 1" descr="Run_2"/>
          <p:cNvPicPr>
            <a:picLocks noChangeAspect="1"/>
          </p:cNvPicPr>
          <p:nvPr/>
        </p:nvPicPr>
        <p:blipFill>
          <a:blip r:embed="rId2"/>
          <a:stretch>
            <a:fillRect/>
          </a:stretch>
        </p:blipFill>
        <p:spPr>
          <a:xfrm>
            <a:off x="275590" y="798195"/>
            <a:ext cx="5713095" cy="1371600"/>
          </a:xfrm>
          <a:prstGeom prst="rect">
            <a:avLst/>
          </a:prstGeom>
        </p:spPr>
      </p:pic>
      <p:pic>
        <p:nvPicPr>
          <p:cNvPr id="5" name="Picture 4" descr="Output_2"/>
          <p:cNvPicPr>
            <a:picLocks noChangeAspect="1"/>
          </p:cNvPicPr>
          <p:nvPr/>
        </p:nvPicPr>
        <p:blipFill>
          <a:blip r:embed="rId3"/>
          <a:stretch>
            <a:fillRect/>
          </a:stretch>
        </p:blipFill>
        <p:spPr>
          <a:xfrm>
            <a:off x="6391910" y="798195"/>
            <a:ext cx="5349240" cy="1371600"/>
          </a:xfrm>
          <a:prstGeom prst="rect">
            <a:avLst/>
          </a:prstGeom>
        </p:spPr>
      </p:pic>
      <p:pic>
        <p:nvPicPr>
          <p:cNvPr id="88" name="Picture 87" descr="Run_3"/>
          <p:cNvPicPr>
            <a:picLocks noChangeAspect="1"/>
          </p:cNvPicPr>
          <p:nvPr/>
        </p:nvPicPr>
        <p:blipFill>
          <a:blip r:embed="rId4"/>
          <a:stretch>
            <a:fillRect/>
          </a:stretch>
        </p:blipFill>
        <p:spPr>
          <a:xfrm>
            <a:off x="275590" y="2778125"/>
            <a:ext cx="5713730" cy="1394460"/>
          </a:xfrm>
          <a:prstGeom prst="rect">
            <a:avLst/>
          </a:prstGeom>
        </p:spPr>
      </p:pic>
      <p:pic>
        <p:nvPicPr>
          <p:cNvPr id="89" name="Picture 88" descr="Output_3"/>
          <p:cNvPicPr>
            <a:picLocks noChangeAspect="1"/>
          </p:cNvPicPr>
          <p:nvPr/>
        </p:nvPicPr>
        <p:blipFill>
          <a:blip r:embed="rId5"/>
          <a:stretch>
            <a:fillRect/>
          </a:stretch>
        </p:blipFill>
        <p:spPr>
          <a:xfrm>
            <a:off x="6373495" y="2778125"/>
            <a:ext cx="5368290" cy="1394460"/>
          </a:xfrm>
          <a:prstGeom prst="rect">
            <a:avLst/>
          </a:prstGeom>
        </p:spPr>
      </p:pic>
      <p:pic>
        <p:nvPicPr>
          <p:cNvPr id="91" name="Picture 90" descr="Run_4"/>
          <p:cNvPicPr>
            <a:picLocks noChangeAspect="1"/>
          </p:cNvPicPr>
          <p:nvPr/>
        </p:nvPicPr>
        <p:blipFill>
          <a:blip r:embed="rId6"/>
          <a:stretch>
            <a:fillRect/>
          </a:stretch>
        </p:blipFill>
        <p:spPr>
          <a:xfrm>
            <a:off x="275590" y="4780915"/>
            <a:ext cx="5713095" cy="1394460"/>
          </a:xfrm>
          <a:prstGeom prst="rect">
            <a:avLst/>
          </a:prstGeom>
        </p:spPr>
      </p:pic>
      <p:pic>
        <p:nvPicPr>
          <p:cNvPr id="93" name="Picture 92" descr="Output_4"/>
          <p:cNvPicPr>
            <a:picLocks noChangeAspect="1"/>
          </p:cNvPicPr>
          <p:nvPr/>
        </p:nvPicPr>
        <p:blipFill>
          <a:blip r:embed="rId7"/>
          <a:stretch>
            <a:fillRect/>
          </a:stretch>
        </p:blipFill>
        <p:spPr>
          <a:xfrm>
            <a:off x="6373495" y="4780915"/>
            <a:ext cx="5368290" cy="1395730"/>
          </a:xfrm>
          <a:prstGeom prst="rect">
            <a:avLst/>
          </a:prstGeom>
        </p:spPr>
      </p:pic>
      <p:sp>
        <p:nvSpPr>
          <p:cNvPr id="94" name="Text Box 93"/>
          <p:cNvSpPr txBox="1"/>
          <p:nvPr/>
        </p:nvSpPr>
        <p:spPr>
          <a:xfrm>
            <a:off x="300990" y="2289810"/>
            <a:ext cx="5888990" cy="368300"/>
          </a:xfrm>
          <a:prstGeom prst="rect">
            <a:avLst/>
          </a:prstGeom>
          <a:noFill/>
        </p:spPr>
        <p:txBody>
          <a:bodyPr wrap="square" rtlCol="0">
            <a:spAutoFit/>
          </a:bodyPr>
          <a:lstStyle/>
          <a:p>
            <a:r>
              <a:rPr lang="en-US"/>
              <a:t>Figure 6.3: Results of training the model for the 2nd time</a:t>
            </a:r>
          </a:p>
        </p:txBody>
      </p:sp>
      <p:sp>
        <p:nvSpPr>
          <p:cNvPr id="95" name="Text Box 94"/>
          <p:cNvSpPr txBox="1"/>
          <p:nvPr/>
        </p:nvSpPr>
        <p:spPr>
          <a:xfrm>
            <a:off x="6804660" y="2289810"/>
            <a:ext cx="4685030" cy="368300"/>
          </a:xfrm>
          <a:prstGeom prst="rect">
            <a:avLst/>
          </a:prstGeom>
          <a:noFill/>
        </p:spPr>
        <p:txBody>
          <a:bodyPr wrap="square" rtlCol="0" anchor="t">
            <a:spAutoFit/>
          </a:bodyPr>
          <a:lstStyle/>
          <a:p>
            <a:r>
              <a:rPr lang="en-US"/>
              <a:t>Figure 6.4: Test accuracy for 2nd time</a:t>
            </a:r>
          </a:p>
        </p:txBody>
      </p:sp>
      <p:sp>
        <p:nvSpPr>
          <p:cNvPr id="96" name="Text Box 95"/>
          <p:cNvSpPr txBox="1"/>
          <p:nvPr/>
        </p:nvSpPr>
        <p:spPr>
          <a:xfrm>
            <a:off x="383540" y="4292600"/>
            <a:ext cx="5605145" cy="368300"/>
          </a:xfrm>
          <a:prstGeom prst="rect">
            <a:avLst/>
          </a:prstGeom>
          <a:noFill/>
        </p:spPr>
        <p:txBody>
          <a:bodyPr wrap="square" rtlCol="0">
            <a:spAutoFit/>
          </a:bodyPr>
          <a:lstStyle/>
          <a:p>
            <a:r>
              <a:rPr lang="en-US"/>
              <a:t>Figure 6.5: Results of training the model for the 3rd time</a:t>
            </a:r>
          </a:p>
        </p:txBody>
      </p:sp>
      <p:sp>
        <p:nvSpPr>
          <p:cNvPr id="97" name="Text Box 96"/>
          <p:cNvSpPr txBox="1"/>
          <p:nvPr/>
        </p:nvSpPr>
        <p:spPr>
          <a:xfrm>
            <a:off x="6882130" y="4292600"/>
            <a:ext cx="4064000" cy="368300"/>
          </a:xfrm>
          <a:prstGeom prst="rect">
            <a:avLst/>
          </a:prstGeom>
          <a:noFill/>
        </p:spPr>
        <p:txBody>
          <a:bodyPr wrap="square" rtlCol="0">
            <a:spAutoFit/>
          </a:bodyPr>
          <a:lstStyle/>
          <a:p>
            <a:r>
              <a:rPr lang="en-US"/>
              <a:t>Figure 6.6: Test accuracy for the 3rd time</a:t>
            </a:r>
          </a:p>
        </p:txBody>
      </p:sp>
      <p:sp>
        <p:nvSpPr>
          <p:cNvPr id="98" name="Text Box 97"/>
          <p:cNvSpPr txBox="1"/>
          <p:nvPr/>
        </p:nvSpPr>
        <p:spPr>
          <a:xfrm>
            <a:off x="383540" y="6295390"/>
            <a:ext cx="5854700" cy="368300"/>
          </a:xfrm>
          <a:prstGeom prst="rect">
            <a:avLst/>
          </a:prstGeom>
          <a:noFill/>
        </p:spPr>
        <p:txBody>
          <a:bodyPr wrap="square" rtlCol="0">
            <a:spAutoFit/>
          </a:bodyPr>
          <a:lstStyle/>
          <a:p>
            <a:r>
              <a:rPr lang="en-US"/>
              <a:t>Figure 6.7: Results of training the model for the 4th time</a:t>
            </a:r>
          </a:p>
        </p:txBody>
      </p:sp>
      <p:sp>
        <p:nvSpPr>
          <p:cNvPr id="99" name="Text Box 98"/>
          <p:cNvSpPr txBox="1"/>
          <p:nvPr/>
        </p:nvSpPr>
        <p:spPr>
          <a:xfrm>
            <a:off x="6965950" y="6376035"/>
            <a:ext cx="4064000" cy="368300"/>
          </a:xfrm>
          <a:prstGeom prst="rect">
            <a:avLst/>
          </a:prstGeom>
          <a:noFill/>
        </p:spPr>
        <p:txBody>
          <a:bodyPr wrap="square" rtlCol="0">
            <a:spAutoFit/>
          </a:bodyPr>
          <a:lstStyle/>
          <a:p>
            <a:r>
              <a:rPr lang="en-US"/>
              <a:t>Figure 6.8: Test accuracy for the 4th time</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edge">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p:cTn id="30" dur="1000" fill="hold"/>
                                        <p:tgtEl>
                                          <p:spTgt spid="94"/>
                                        </p:tgtEl>
                                        <p:attrNameLst>
                                          <p:attrName>ppt_x</p:attrName>
                                        </p:attrNameLst>
                                      </p:cBhvr>
                                      <p:tavLst>
                                        <p:tav tm="0">
                                          <p:val>
                                            <p:strVal val="#ppt_x-.2"/>
                                          </p:val>
                                        </p:tav>
                                        <p:tav tm="100000">
                                          <p:val>
                                            <p:strVal val="#ppt_x"/>
                                          </p:val>
                                        </p:tav>
                                      </p:tavLst>
                                    </p:anim>
                                    <p:anim calcmode="lin" valueType="num">
                                      <p:cBhvr>
                                        <p:cTn id="31" dur="1000" fill="hold"/>
                                        <p:tgtEl>
                                          <p:spTgt spid="94"/>
                                        </p:tgtEl>
                                        <p:attrNameLst>
                                          <p:attrName>ppt_y</p:attrName>
                                        </p:attrNameLst>
                                      </p:cBhvr>
                                      <p:tavLst>
                                        <p:tav tm="0">
                                          <p:val>
                                            <p:strVal val="#ppt_y"/>
                                          </p:val>
                                        </p:tav>
                                        <p:tav tm="100000">
                                          <p:val>
                                            <p:strVal val="#ppt_y"/>
                                          </p:val>
                                        </p:tav>
                                      </p:tavLst>
                                    </p:anim>
                                    <p:animEffect transition="in" filter="wipe(right)" prLst="gradientSize: 0.1">
                                      <p:cBhvr>
                                        <p:cTn id="32" dur="10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edge">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95"/>
                                        </p:tgtEl>
                                        <p:attrNameLst>
                                          <p:attrName>style.visibility</p:attrName>
                                        </p:attrNameLst>
                                      </p:cBhvr>
                                      <p:to>
                                        <p:strVal val="visible"/>
                                      </p:to>
                                    </p:set>
                                    <p:anim calcmode="lin" valueType="num">
                                      <p:cBhvr>
                                        <p:cTn id="42" dur="1000" fill="hold"/>
                                        <p:tgtEl>
                                          <p:spTgt spid="95"/>
                                        </p:tgtEl>
                                        <p:attrNameLst>
                                          <p:attrName>ppt_x</p:attrName>
                                        </p:attrNameLst>
                                      </p:cBhvr>
                                      <p:tavLst>
                                        <p:tav tm="0">
                                          <p:val>
                                            <p:strVal val="#ppt_x-.2"/>
                                          </p:val>
                                        </p:tav>
                                        <p:tav tm="100000">
                                          <p:val>
                                            <p:strVal val="#ppt_x"/>
                                          </p:val>
                                        </p:tav>
                                      </p:tavLst>
                                    </p:anim>
                                    <p:anim calcmode="lin" valueType="num">
                                      <p:cBhvr>
                                        <p:cTn id="43" dur="1000" fill="hold"/>
                                        <p:tgtEl>
                                          <p:spTgt spid="95"/>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20" presetClass="entr" presetSubtype="0" fill="hold" nodeType="clickEffect">
                                  <p:stCondLst>
                                    <p:cond delay="0"/>
                                  </p:stCondLst>
                                  <p:childTnLst>
                                    <p:set>
                                      <p:cBhvr>
                                        <p:cTn id="48" dur="1000" fill="hold">
                                          <p:stCondLst>
                                            <p:cond delay="0"/>
                                          </p:stCondLst>
                                        </p:cTn>
                                        <p:tgtEl>
                                          <p:spTgt spid="88"/>
                                        </p:tgtEl>
                                        <p:attrNameLst>
                                          <p:attrName>style.visibility</p:attrName>
                                        </p:attrNameLst>
                                      </p:cBhvr>
                                      <p:to>
                                        <p:strVal val="visible"/>
                                      </p:to>
                                    </p:set>
                                    <p:animEffect transition="in" filter="wedge">
                                      <p:cBhvr>
                                        <p:cTn id="49" dur="1000"/>
                                        <p:tgtEl>
                                          <p:spTgt spid="88"/>
                                        </p:tgtEl>
                                      </p:cBhvr>
                                    </p:animEffect>
                                  </p:childTnLst>
                                </p:cTn>
                              </p:par>
                            </p:childTnLst>
                          </p:cTn>
                        </p:par>
                      </p:childTnLst>
                    </p:cTn>
                  </p:par>
                  <p:par>
                    <p:cTn id="50" fill="hold">
                      <p:stCondLst>
                        <p:cond delay="indefinite"/>
                      </p:stCondLst>
                      <p:childTnLst>
                        <p:par>
                          <p:cTn id="51" fill="hold">
                            <p:stCondLst>
                              <p:cond delay="0"/>
                            </p:stCondLst>
                            <p:childTnLst>
                              <p:par>
                                <p:cTn id="52" presetID="29" presetClass="entr" presetSubtype="0" fill="hold" grpId="0" nodeType="clickEffect">
                                  <p:stCondLst>
                                    <p:cond delay="0"/>
                                  </p:stCondLst>
                                  <p:childTnLst>
                                    <p:set>
                                      <p:cBhvr>
                                        <p:cTn id="53" dur="1" fill="hold">
                                          <p:stCondLst>
                                            <p:cond delay="0"/>
                                          </p:stCondLst>
                                        </p:cTn>
                                        <p:tgtEl>
                                          <p:spTgt spid="96"/>
                                        </p:tgtEl>
                                        <p:attrNameLst>
                                          <p:attrName>style.visibility</p:attrName>
                                        </p:attrNameLst>
                                      </p:cBhvr>
                                      <p:to>
                                        <p:strVal val="visible"/>
                                      </p:to>
                                    </p:set>
                                    <p:anim calcmode="lin" valueType="num">
                                      <p:cBhvr>
                                        <p:cTn id="54" dur="1000" fill="hold"/>
                                        <p:tgtEl>
                                          <p:spTgt spid="96"/>
                                        </p:tgtEl>
                                        <p:attrNameLst>
                                          <p:attrName>ppt_x</p:attrName>
                                        </p:attrNameLst>
                                      </p:cBhvr>
                                      <p:tavLst>
                                        <p:tav tm="0">
                                          <p:val>
                                            <p:strVal val="#ppt_x-.2"/>
                                          </p:val>
                                        </p:tav>
                                        <p:tav tm="100000">
                                          <p:val>
                                            <p:strVal val="#ppt_x"/>
                                          </p:val>
                                        </p:tav>
                                      </p:tavLst>
                                    </p:anim>
                                    <p:anim calcmode="lin" valueType="num">
                                      <p:cBhvr>
                                        <p:cTn id="55" dur="1000" fill="hold"/>
                                        <p:tgtEl>
                                          <p:spTgt spid="96"/>
                                        </p:tgtEl>
                                        <p:attrNameLst>
                                          <p:attrName>ppt_y</p:attrName>
                                        </p:attrNameLst>
                                      </p:cBhvr>
                                      <p:tavLst>
                                        <p:tav tm="0">
                                          <p:val>
                                            <p:strVal val="#ppt_y"/>
                                          </p:val>
                                        </p:tav>
                                        <p:tav tm="100000">
                                          <p:val>
                                            <p:strVal val="#ppt_y"/>
                                          </p:val>
                                        </p:tav>
                                      </p:tavLst>
                                    </p:anim>
                                    <p:animEffect transition="in" filter="wipe(right)" prLst="gradientSize: 0.1">
                                      <p:cBhvr>
                                        <p:cTn id="56" dur="1000"/>
                                        <p:tgtEl>
                                          <p:spTgt spid="96"/>
                                        </p:tgtEl>
                                      </p:cBhvr>
                                    </p:animEffect>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nodeType="clickEffect">
                                  <p:stCondLst>
                                    <p:cond delay="0"/>
                                  </p:stCondLst>
                                  <p:childTnLst>
                                    <p:set>
                                      <p:cBhvr>
                                        <p:cTn id="60" dur="1" fill="hold">
                                          <p:stCondLst>
                                            <p:cond delay="0"/>
                                          </p:stCondLst>
                                        </p:cTn>
                                        <p:tgtEl>
                                          <p:spTgt spid="89"/>
                                        </p:tgtEl>
                                        <p:attrNameLst>
                                          <p:attrName>style.visibility</p:attrName>
                                        </p:attrNameLst>
                                      </p:cBhvr>
                                      <p:to>
                                        <p:strVal val="visible"/>
                                      </p:to>
                                    </p:set>
                                    <p:animEffect transition="in" filter="wedge">
                                      <p:cBhvr>
                                        <p:cTn id="61" dur="2000"/>
                                        <p:tgtEl>
                                          <p:spTgt spid="89"/>
                                        </p:tgtEl>
                                      </p:cBhvr>
                                    </p:animEffect>
                                  </p:childTnLst>
                                </p:cTn>
                              </p:par>
                            </p:childTnLst>
                          </p:cTn>
                        </p:par>
                      </p:childTnLst>
                    </p:cTn>
                  </p:par>
                  <p:par>
                    <p:cTn id="62" fill="hold">
                      <p:stCondLst>
                        <p:cond delay="indefinite"/>
                      </p:stCondLst>
                      <p:childTnLst>
                        <p:par>
                          <p:cTn id="63" fill="hold">
                            <p:stCondLst>
                              <p:cond delay="0"/>
                            </p:stCondLst>
                            <p:childTnLst>
                              <p:par>
                                <p:cTn id="64" presetID="29" presetClass="entr" presetSubtype="0" fill="hold" grpId="0" nodeType="clickEffect">
                                  <p:stCondLst>
                                    <p:cond delay="0"/>
                                  </p:stCondLst>
                                  <p:childTnLst>
                                    <p:set>
                                      <p:cBhvr>
                                        <p:cTn id="65" dur="1" fill="hold">
                                          <p:stCondLst>
                                            <p:cond delay="0"/>
                                          </p:stCondLst>
                                        </p:cTn>
                                        <p:tgtEl>
                                          <p:spTgt spid="97"/>
                                        </p:tgtEl>
                                        <p:attrNameLst>
                                          <p:attrName>style.visibility</p:attrName>
                                        </p:attrNameLst>
                                      </p:cBhvr>
                                      <p:to>
                                        <p:strVal val="visible"/>
                                      </p:to>
                                    </p:set>
                                    <p:anim calcmode="lin" valueType="num">
                                      <p:cBhvr>
                                        <p:cTn id="66" dur="1000" fill="hold"/>
                                        <p:tgtEl>
                                          <p:spTgt spid="97"/>
                                        </p:tgtEl>
                                        <p:attrNameLst>
                                          <p:attrName>ppt_x</p:attrName>
                                        </p:attrNameLst>
                                      </p:cBhvr>
                                      <p:tavLst>
                                        <p:tav tm="0">
                                          <p:val>
                                            <p:strVal val="#ppt_x-.2"/>
                                          </p:val>
                                        </p:tav>
                                        <p:tav tm="100000">
                                          <p:val>
                                            <p:strVal val="#ppt_x"/>
                                          </p:val>
                                        </p:tav>
                                      </p:tavLst>
                                    </p:anim>
                                    <p:anim calcmode="lin" valueType="num">
                                      <p:cBhvr>
                                        <p:cTn id="67" dur="1000" fill="hold"/>
                                        <p:tgtEl>
                                          <p:spTgt spid="97"/>
                                        </p:tgtEl>
                                        <p:attrNameLst>
                                          <p:attrName>ppt_y</p:attrName>
                                        </p:attrNameLst>
                                      </p:cBhvr>
                                      <p:tavLst>
                                        <p:tav tm="0">
                                          <p:val>
                                            <p:strVal val="#ppt_y"/>
                                          </p:val>
                                        </p:tav>
                                        <p:tav tm="100000">
                                          <p:val>
                                            <p:strVal val="#ppt_y"/>
                                          </p:val>
                                        </p:tav>
                                      </p:tavLst>
                                    </p:anim>
                                    <p:animEffect transition="in" filter="wipe(right)" prLst="gradientSize: 0.1">
                                      <p:cBhvr>
                                        <p:cTn id="68" dur="1000"/>
                                        <p:tgtEl>
                                          <p:spTgt spid="97"/>
                                        </p:tgtEl>
                                      </p:cBhvr>
                                    </p:animEffect>
                                  </p:childTnLst>
                                </p:cTn>
                              </p:par>
                            </p:childTnLst>
                          </p:cTn>
                        </p:par>
                      </p:childTnLst>
                    </p:cTn>
                  </p:par>
                  <p:par>
                    <p:cTn id="69" fill="hold">
                      <p:stCondLst>
                        <p:cond delay="indefinite"/>
                      </p:stCondLst>
                      <p:childTnLst>
                        <p:par>
                          <p:cTn id="70" fill="hold">
                            <p:stCondLst>
                              <p:cond delay="0"/>
                            </p:stCondLst>
                            <p:childTnLst>
                              <p:par>
                                <p:cTn id="71" presetID="20" presetClass="entr" presetSubtype="0" fill="hold" nodeType="click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edge">
                                      <p:cBhvr>
                                        <p:cTn id="73" dur="20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98"/>
                                        </p:tgtEl>
                                        <p:attrNameLst>
                                          <p:attrName>style.visibility</p:attrName>
                                        </p:attrNameLst>
                                      </p:cBhvr>
                                      <p:to>
                                        <p:strVal val="visible"/>
                                      </p:to>
                                    </p:set>
                                    <p:anim calcmode="lin" valueType="num">
                                      <p:cBhvr>
                                        <p:cTn id="78" dur="1000" fill="hold"/>
                                        <p:tgtEl>
                                          <p:spTgt spid="98"/>
                                        </p:tgtEl>
                                        <p:attrNameLst>
                                          <p:attrName>ppt_x</p:attrName>
                                        </p:attrNameLst>
                                      </p:cBhvr>
                                      <p:tavLst>
                                        <p:tav tm="0">
                                          <p:val>
                                            <p:strVal val="#ppt_x-.2"/>
                                          </p:val>
                                        </p:tav>
                                        <p:tav tm="100000">
                                          <p:val>
                                            <p:strVal val="#ppt_x"/>
                                          </p:val>
                                        </p:tav>
                                      </p:tavLst>
                                    </p:anim>
                                    <p:anim calcmode="lin" valueType="num">
                                      <p:cBhvr>
                                        <p:cTn id="79" dur="1000" fill="hold"/>
                                        <p:tgtEl>
                                          <p:spTgt spid="98"/>
                                        </p:tgtEl>
                                        <p:attrNameLst>
                                          <p:attrName>ppt_y</p:attrName>
                                        </p:attrNameLst>
                                      </p:cBhvr>
                                      <p:tavLst>
                                        <p:tav tm="0">
                                          <p:val>
                                            <p:strVal val="#ppt_y"/>
                                          </p:val>
                                        </p:tav>
                                        <p:tav tm="100000">
                                          <p:val>
                                            <p:strVal val="#ppt_y"/>
                                          </p:val>
                                        </p:tav>
                                      </p:tavLst>
                                    </p:anim>
                                    <p:animEffect transition="in" filter="wipe(right)" prLst="gradientSize: 0.1">
                                      <p:cBhvr>
                                        <p:cTn id="80" dur="1000"/>
                                        <p:tgtEl>
                                          <p:spTgt spid="98"/>
                                        </p:tgtEl>
                                      </p:cBhvr>
                                    </p:animEffect>
                                  </p:childTnLst>
                                </p:cTn>
                              </p:par>
                            </p:childTnLst>
                          </p:cTn>
                        </p:par>
                      </p:childTnLst>
                    </p:cTn>
                  </p:par>
                  <p:par>
                    <p:cTn id="81" fill="hold">
                      <p:stCondLst>
                        <p:cond delay="indefinite"/>
                      </p:stCondLst>
                      <p:childTnLst>
                        <p:par>
                          <p:cTn id="82" fill="hold">
                            <p:stCondLst>
                              <p:cond delay="0"/>
                            </p:stCondLst>
                            <p:childTnLst>
                              <p:par>
                                <p:cTn id="83" presetID="20" presetClass="entr" presetSubtype="0" fill="hold" nodeType="click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edge">
                                      <p:cBhvr>
                                        <p:cTn id="85" dur="2000"/>
                                        <p:tgtEl>
                                          <p:spTgt spid="93"/>
                                        </p:tgtEl>
                                      </p:cBhvr>
                                    </p:animEffect>
                                  </p:childTnLst>
                                </p:cTn>
                              </p:par>
                            </p:childTnLst>
                          </p:cTn>
                        </p:par>
                      </p:childTnLst>
                    </p:cTn>
                  </p:par>
                  <p:par>
                    <p:cTn id="86" fill="hold">
                      <p:stCondLst>
                        <p:cond delay="indefinite"/>
                      </p:stCondLst>
                      <p:childTnLst>
                        <p:par>
                          <p:cTn id="87" fill="hold">
                            <p:stCondLst>
                              <p:cond delay="0"/>
                            </p:stCondLst>
                            <p:childTnLst>
                              <p:par>
                                <p:cTn id="88" presetID="29" presetClass="entr" presetSubtype="0" fill="hold" grpId="0" nodeType="clickEffect">
                                  <p:stCondLst>
                                    <p:cond delay="0"/>
                                  </p:stCondLst>
                                  <p:childTnLst>
                                    <p:set>
                                      <p:cBhvr>
                                        <p:cTn id="89" dur="1" fill="hold">
                                          <p:stCondLst>
                                            <p:cond delay="0"/>
                                          </p:stCondLst>
                                        </p:cTn>
                                        <p:tgtEl>
                                          <p:spTgt spid="99"/>
                                        </p:tgtEl>
                                        <p:attrNameLst>
                                          <p:attrName>style.visibility</p:attrName>
                                        </p:attrNameLst>
                                      </p:cBhvr>
                                      <p:to>
                                        <p:strVal val="visible"/>
                                      </p:to>
                                    </p:set>
                                    <p:anim calcmode="lin" valueType="num">
                                      <p:cBhvr>
                                        <p:cTn id="90" dur="1000" fill="hold"/>
                                        <p:tgtEl>
                                          <p:spTgt spid="99"/>
                                        </p:tgtEl>
                                        <p:attrNameLst>
                                          <p:attrName>ppt_x</p:attrName>
                                        </p:attrNameLst>
                                      </p:cBhvr>
                                      <p:tavLst>
                                        <p:tav tm="0">
                                          <p:val>
                                            <p:strVal val="#ppt_x-.2"/>
                                          </p:val>
                                        </p:tav>
                                        <p:tav tm="100000">
                                          <p:val>
                                            <p:strVal val="#ppt_x"/>
                                          </p:val>
                                        </p:tav>
                                      </p:tavLst>
                                    </p:anim>
                                    <p:anim calcmode="lin" valueType="num">
                                      <p:cBhvr>
                                        <p:cTn id="91" dur="1000" fill="hold"/>
                                        <p:tgtEl>
                                          <p:spTgt spid="99"/>
                                        </p:tgtEl>
                                        <p:attrNameLst>
                                          <p:attrName>ppt_y</p:attrName>
                                        </p:attrNameLst>
                                      </p:cBhvr>
                                      <p:tavLst>
                                        <p:tav tm="0">
                                          <p:val>
                                            <p:strVal val="#ppt_y"/>
                                          </p:val>
                                        </p:tav>
                                        <p:tav tm="100000">
                                          <p:val>
                                            <p:strVal val="#ppt_y"/>
                                          </p:val>
                                        </p:tav>
                                      </p:tavLst>
                                    </p:anim>
                                    <p:animEffect transition="in" filter="wipe(right)" prLst="gradientSize: 0.1">
                                      <p:cBhvr>
                                        <p:cTn id="92"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4" grpId="0"/>
      <p:bldP spid="94" grpId="1"/>
      <p:bldP spid="95" grpId="0"/>
      <p:bldP spid="95" grpId="1"/>
      <p:bldP spid="96" grpId="0"/>
      <p:bldP spid="96" grpId="1"/>
      <p:bldP spid="97" grpId="0"/>
      <p:bldP spid="97" grpId="1"/>
      <p:bldP spid="98" grpId="0"/>
      <p:bldP spid="98" grpId="1"/>
      <p:bldP spid="99" grpId="0"/>
      <p:bldP spid="9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 y="83820"/>
            <a:ext cx="9879965" cy="1020445"/>
          </a:xfrm>
        </p:spPr>
        <p:txBody>
          <a:bodyPr/>
          <a:lstStyle/>
          <a:p>
            <a:r>
              <a:rPr lang="en-US"/>
              <a:t>6. rESULTS</a:t>
            </a:r>
          </a:p>
        </p:txBody>
      </p:sp>
      <p:pic>
        <p:nvPicPr>
          <p:cNvPr id="88" name="Picture 87" descr="Run_5"/>
          <p:cNvPicPr>
            <a:picLocks noChangeAspect="1"/>
          </p:cNvPicPr>
          <p:nvPr/>
        </p:nvPicPr>
        <p:blipFill>
          <a:blip r:embed="rId2"/>
          <a:stretch>
            <a:fillRect/>
          </a:stretch>
        </p:blipFill>
        <p:spPr>
          <a:xfrm>
            <a:off x="269240" y="955040"/>
            <a:ext cx="5619115" cy="1394460"/>
          </a:xfrm>
          <a:prstGeom prst="rect">
            <a:avLst/>
          </a:prstGeom>
        </p:spPr>
      </p:pic>
      <p:pic>
        <p:nvPicPr>
          <p:cNvPr id="89" name="Picture 88" descr="Output_5"/>
          <p:cNvPicPr>
            <a:picLocks noChangeAspect="1"/>
          </p:cNvPicPr>
          <p:nvPr/>
        </p:nvPicPr>
        <p:blipFill>
          <a:blip r:embed="rId3"/>
          <a:stretch>
            <a:fillRect/>
          </a:stretch>
        </p:blipFill>
        <p:spPr>
          <a:xfrm>
            <a:off x="6326505" y="955040"/>
            <a:ext cx="5384800" cy="1394460"/>
          </a:xfrm>
          <a:prstGeom prst="rect">
            <a:avLst/>
          </a:prstGeom>
        </p:spPr>
      </p:pic>
      <p:pic>
        <p:nvPicPr>
          <p:cNvPr id="90" name="Picture 89" descr="classification report"/>
          <p:cNvPicPr>
            <a:picLocks noChangeAspect="1"/>
          </p:cNvPicPr>
          <p:nvPr/>
        </p:nvPicPr>
        <p:blipFill>
          <a:blip r:embed="rId4"/>
          <a:stretch>
            <a:fillRect/>
          </a:stretch>
        </p:blipFill>
        <p:spPr>
          <a:xfrm>
            <a:off x="6326505" y="3302635"/>
            <a:ext cx="5384165" cy="3462655"/>
          </a:xfrm>
          <a:prstGeom prst="rect">
            <a:avLst/>
          </a:prstGeom>
        </p:spPr>
      </p:pic>
      <p:pic>
        <p:nvPicPr>
          <p:cNvPr id="91" name="Picture 90" descr="cm_plot"/>
          <p:cNvPicPr>
            <a:picLocks noChangeAspect="1"/>
          </p:cNvPicPr>
          <p:nvPr/>
        </p:nvPicPr>
        <p:blipFill>
          <a:blip r:embed="rId5"/>
          <a:stretch>
            <a:fillRect/>
          </a:stretch>
        </p:blipFill>
        <p:spPr>
          <a:xfrm>
            <a:off x="269240" y="3302635"/>
            <a:ext cx="5619115" cy="3463925"/>
          </a:xfrm>
          <a:prstGeom prst="rect">
            <a:avLst/>
          </a:prstGeom>
        </p:spPr>
      </p:pic>
      <p:sp>
        <p:nvSpPr>
          <p:cNvPr id="92" name="Text Box 91"/>
          <p:cNvSpPr txBox="1"/>
          <p:nvPr/>
        </p:nvSpPr>
        <p:spPr>
          <a:xfrm>
            <a:off x="444500" y="2407285"/>
            <a:ext cx="5706110" cy="368300"/>
          </a:xfrm>
          <a:prstGeom prst="rect">
            <a:avLst/>
          </a:prstGeom>
          <a:noFill/>
        </p:spPr>
        <p:txBody>
          <a:bodyPr wrap="square" rtlCol="0">
            <a:spAutoFit/>
          </a:bodyPr>
          <a:lstStyle/>
          <a:p>
            <a:r>
              <a:rPr lang="en-US"/>
              <a:t>Figure 6.9: Results of training the model for the 5th time</a:t>
            </a:r>
          </a:p>
        </p:txBody>
      </p:sp>
      <p:sp>
        <p:nvSpPr>
          <p:cNvPr id="93" name="Text Box 92"/>
          <p:cNvSpPr txBox="1"/>
          <p:nvPr/>
        </p:nvSpPr>
        <p:spPr>
          <a:xfrm>
            <a:off x="6820535" y="2407285"/>
            <a:ext cx="4723765" cy="368300"/>
          </a:xfrm>
          <a:prstGeom prst="rect">
            <a:avLst/>
          </a:prstGeom>
          <a:noFill/>
        </p:spPr>
        <p:txBody>
          <a:bodyPr wrap="square" rtlCol="0">
            <a:spAutoFit/>
          </a:bodyPr>
          <a:lstStyle/>
          <a:p>
            <a:r>
              <a:rPr lang="en-US"/>
              <a:t>Figure 6.10: Test accuracy for the 5th time</a:t>
            </a:r>
          </a:p>
        </p:txBody>
      </p:sp>
      <p:sp>
        <p:nvSpPr>
          <p:cNvPr id="94" name="Text Box 93"/>
          <p:cNvSpPr txBox="1"/>
          <p:nvPr/>
        </p:nvSpPr>
        <p:spPr>
          <a:xfrm>
            <a:off x="174625" y="2854960"/>
            <a:ext cx="4064000" cy="368300"/>
          </a:xfrm>
          <a:prstGeom prst="rect">
            <a:avLst/>
          </a:prstGeom>
          <a:noFill/>
        </p:spPr>
        <p:txBody>
          <a:bodyPr wrap="square" rtlCol="0">
            <a:spAutoFit/>
          </a:bodyPr>
          <a:lstStyle/>
          <a:p>
            <a:r>
              <a:rPr lang="en-US" b="1"/>
              <a:t>Plot confusion matrix:</a:t>
            </a:r>
          </a:p>
        </p:txBody>
      </p:sp>
      <p:sp>
        <p:nvSpPr>
          <p:cNvPr id="95" name="Text Box 94"/>
          <p:cNvSpPr txBox="1"/>
          <p:nvPr/>
        </p:nvSpPr>
        <p:spPr>
          <a:xfrm>
            <a:off x="6435725" y="2854960"/>
            <a:ext cx="4064000" cy="368300"/>
          </a:xfrm>
          <a:prstGeom prst="rect">
            <a:avLst/>
          </a:prstGeom>
          <a:noFill/>
        </p:spPr>
        <p:txBody>
          <a:bodyPr wrap="square" rtlCol="0">
            <a:spAutoFit/>
          </a:bodyPr>
          <a:lstStyle/>
          <a:p>
            <a:r>
              <a:rPr lang="en-US" b="1"/>
              <a:t>Classification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edge">
                                      <p:cBhvr>
                                        <p:cTn id="25" dur="2000"/>
                                        <p:tgtEl>
                                          <p:spTgt spid="88"/>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92"/>
                                        </p:tgtEl>
                                        <p:attrNameLst>
                                          <p:attrName>style.visibility</p:attrName>
                                        </p:attrNameLst>
                                      </p:cBhvr>
                                      <p:to>
                                        <p:strVal val="visible"/>
                                      </p:to>
                                    </p:set>
                                    <p:anim calcmode="lin" valueType="num">
                                      <p:cBhvr>
                                        <p:cTn id="30" dur="1000" fill="hold"/>
                                        <p:tgtEl>
                                          <p:spTgt spid="92"/>
                                        </p:tgtEl>
                                        <p:attrNameLst>
                                          <p:attrName>ppt_x</p:attrName>
                                        </p:attrNameLst>
                                      </p:cBhvr>
                                      <p:tavLst>
                                        <p:tav tm="0">
                                          <p:val>
                                            <p:strVal val="#ppt_x-.2"/>
                                          </p:val>
                                        </p:tav>
                                        <p:tav tm="100000">
                                          <p:val>
                                            <p:strVal val="#ppt_x"/>
                                          </p:val>
                                        </p:tav>
                                      </p:tavLst>
                                    </p:anim>
                                    <p:anim calcmode="lin" valueType="num">
                                      <p:cBhvr>
                                        <p:cTn id="31" dur="1000" fill="hold"/>
                                        <p:tgtEl>
                                          <p:spTgt spid="92"/>
                                        </p:tgtEl>
                                        <p:attrNameLst>
                                          <p:attrName>ppt_y</p:attrName>
                                        </p:attrNameLst>
                                      </p:cBhvr>
                                      <p:tavLst>
                                        <p:tav tm="0">
                                          <p:val>
                                            <p:strVal val="#ppt_y"/>
                                          </p:val>
                                        </p:tav>
                                        <p:tav tm="100000">
                                          <p:val>
                                            <p:strVal val="#ppt_y"/>
                                          </p:val>
                                        </p:tav>
                                      </p:tavLst>
                                    </p:anim>
                                    <p:animEffect transition="in" filter="wipe(right)" prLst="gradientSize: 0.1">
                                      <p:cBhvr>
                                        <p:cTn id="32" dur="10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edge">
                                      <p:cBhvr>
                                        <p:cTn id="37" dur="2000"/>
                                        <p:tgtEl>
                                          <p:spTgt spid="89"/>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1000" fill="hold"/>
                                        <p:tgtEl>
                                          <p:spTgt spid="93"/>
                                        </p:tgtEl>
                                        <p:attrNameLst>
                                          <p:attrName>ppt_x</p:attrName>
                                        </p:attrNameLst>
                                      </p:cBhvr>
                                      <p:tavLst>
                                        <p:tav tm="0">
                                          <p:val>
                                            <p:strVal val="#ppt_x-.2"/>
                                          </p:val>
                                        </p:tav>
                                        <p:tav tm="100000">
                                          <p:val>
                                            <p:strVal val="#ppt_x"/>
                                          </p:val>
                                        </p:tav>
                                      </p:tavLst>
                                    </p:anim>
                                    <p:anim calcmode="lin" valueType="num">
                                      <p:cBhvr>
                                        <p:cTn id="43" dur="1000" fill="hold"/>
                                        <p:tgtEl>
                                          <p:spTgt spid="9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wipe(down)">
                                      <p:cBhvr>
                                        <p:cTn id="49" dur="580">
                                          <p:stCondLst>
                                            <p:cond delay="0"/>
                                          </p:stCondLst>
                                        </p:cTn>
                                        <p:tgtEl>
                                          <p:spTgt spid="94"/>
                                        </p:tgtEl>
                                      </p:cBhvr>
                                    </p:animEffect>
                                    <p:anim calcmode="lin" valueType="num">
                                      <p:cBhvr>
                                        <p:cTn id="50"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55" dur="26">
                                          <p:stCondLst>
                                            <p:cond delay="650"/>
                                          </p:stCondLst>
                                        </p:cTn>
                                        <p:tgtEl>
                                          <p:spTgt spid="94"/>
                                        </p:tgtEl>
                                      </p:cBhvr>
                                      <p:to x="100000" y="60000"/>
                                    </p:animScale>
                                    <p:animScale>
                                      <p:cBhvr>
                                        <p:cTn id="56" dur="166" decel="50000">
                                          <p:stCondLst>
                                            <p:cond delay="676"/>
                                          </p:stCondLst>
                                        </p:cTn>
                                        <p:tgtEl>
                                          <p:spTgt spid="94"/>
                                        </p:tgtEl>
                                      </p:cBhvr>
                                      <p:to x="100000" y="100000"/>
                                    </p:animScale>
                                    <p:animScale>
                                      <p:cBhvr>
                                        <p:cTn id="57" dur="26">
                                          <p:stCondLst>
                                            <p:cond delay="1312"/>
                                          </p:stCondLst>
                                        </p:cTn>
                                        <p:tgtEl>
                                          <p:spTgt spid="94"/>
                                        </p:tgtEl>
                                      </p:cBhvr>
                                      <p:to x="100000" y="80000"/>
                                    </p:animScale>
                                    <p:animScale>
                                      <p:cBhvr>
                                        <p:cTn id="58" dur="166" decel="50000">
                                          <p:stCondLst>
                                            <p:cond delay="1338"/>
                                          </p:stCondLst>
                                        </p:cTn>
                                        <p:tgtEl>
                                          <p:spTgt spid="94"/>
                                        </p:tgtEl>
                                      </p:cBhvr>
                                      <p:to x="100000" y="100000"/>
                                    </p:animScale>
                                    <p:animScale>
                                      <p:cBhvr>
                                        <p:cTn id="59" dur="26">
                                          <p:stCondLst>
                                            <p:cond delay="1642"/>
                                          </p:stCondLst>
                                        </p:cTn>
                                        <p:tgtEl>
                                          <p:spTgt spid="94"/>
                                        </p:tgtEl>
                                      </p:cBhvr>
                                      <p:to x="100000" y="90000"/>
                                    </p:animScale>
                                    <p:animScale>
                                      <p:cBhvr>
                                        <p:cTn id="60" dur="166" decel="50000">
                                          <p:stCondLst>
                                            <p:cond delay="1668"/>
                                          </p:stCondLst>
                                        </p:cTn>
                                        <p:tgtEl>
                                          <p:spTgt spid="94"/>
                                        </p:tgtEl>
                                      </p:cBhvr>
                                      <p:to x="100000" y="100000"/>
                                    </p:animScale>
                                    <p:animScale>
                                      <p:cBhvr>
                                        <p:cTn id="61" dur="26">
                                          <p:stCondLst>
                                            <p:cond delay="1808"/>
                                          </p:stCondLst>
                                        </p:cTn>
                                        <p:tgtEl>
                                          <p:spTgt spid="94"/>
                                        </p:tgtEl>
                                      </p:cBhvr>
                                      <p:to x="100000" y="95000"/>
                                    </p:animScale>
                                    <p:animScale>
                                      <p:cBhvr>
                                        <p:cTn id="62" dur="166" decel="50000">
                                          <p:stCondLst>
                                            <p:cond delay="1834"/>
                                          </p:stCondLst>
                                        </p:cTn>
                                        <p:tgtEl>
                                          <p:spTgt spid="94"/>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circle(in)">
                                      <p:cBhvr>
                                        <p:cTn id="67" dur="2000"/>
                                        <p:tgtEl>
                                          <p:spTgt spid="91"/>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wipe(down)">
                                      <p:cBhvr>
                                        <p:cTn id="72" dur="580">
                                          <p:stCondLst>
                                            <p:cond delay="0"/>
                                          </p:stCondLst>
                                        </p:cTn>
                                        <p:tgtEl>
                                          <p:spTgt spid="95"/>
                                        </p:tgtEl>
                                      </p:cBhvr>
                                    </p:animEffect>
                                    <p:anim calcmode="lin" valueType="num">
                                      <p:cBhvr>
                                        <p:cTn id="73"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78" dur="26">
                                          <p:stCondLst>
                                            <p:cond delay="650"/>
                                          </p:stCondLst>
                                        </p:cTn>
                                        <p:tgtEl>
                                          <p:spTgt spid="95"/>
                                        </p:tgtEl>
                                      </p:cBhvr>
                                      <p:to x="100000" y="60000"/>
                                    </p:animScale>
                                    <p:animScale>
                                      <p:cBhvr>
                                        <p:cTn id="79" dur="166" decel="50000">
                                          <p:stCondLst>
                                            <p:cond delay="676"/>
                                          </p:stCondLst>
                                        </p:cTn>
                                        <p:tgtEl>
                                          <p:spTgt spid="95"/>
                                        </p:tgtEl>
                                      </p:cBhvr>
                                      <p:to x="100000" y="100000"/>
                                    </p:animScale>
                                    <p:animScale>
                                      <p:cBhvr>
                                        <p:cTn id="80" dur="26">
                                          <p:stCondLst>
                                            <p:cond delay="1312"/>
                                          </p:stCondLst>
                                        </p:cTn>
                                        <p:tgtEl>
                                          <p:spTgt spid="95"/>
                                        </p:tgtEl>
                                      </p:cBhvr>
                                      <p:to x="100000" y="80000"/>
                                    </p:animScale>
                                    <p:animScale>
                                      <p:cBhvr>
                                        <p:cTn id="81" dur="166" decel="50000">
                                          <p:stCondLst>
                                            <p:cond delay="1338"/>
                                          </p:stCondLst>
                                        </p:cTn>
                                        <p:tgtEl>
                                          <p:spTgt spid="95"/>
                                        </p:tgtEl>
                                      </p:cBhvr>
                                      <p:to x="100000" y="100000"/>
                                    </p:animScale>
                                    <p:animScale>
                                      <p:cBhvr>
                                        <p:cTn id="82" dur="26">
                                          <p:stCondLst>
                                            <p:cond delay="1642"/>
                                          </p:stCondLst>
                                        </p:cTn>
                                        <p:tgtEl>
                                          <p:spTgt spid="95"/>
                                        </p:tgtEl>
                                      </p:cBhvr>
                                      <p:to x="100000" y="90000"/>
                                    </p:animScale>
                                    <p:animScale>
                                      <p:cBhvr>
                                        <p:cTn id="83" dur="166" decel="50000">
                                          <p:stCondLst>
                                            <p:cond delay="1668"/>
                                          </p:stCondLst>
                                        </p:cTn>
                                        <p:tgtEl>
                                          <p:spTgt spid="95"/>
                                        </p:tgtEl>
                                      </p:cBhvr>
                                      <p:to x="100000" y="100000"/>
                                    </p:animScale>
                                    <p:animScale>
                                      <p:cBhvr>
                                        <p:cTn id="84" dur="26">
                                          <p:stCondLst>
                                            <p:cond delay="1808"/>
                                          </p:stCondLst>
                                        </p:cTn>
                                        <p:tgtEl>
                                          <p:spTgt spid="95"/>
                                        </p:tgtEl>
                                      </p:cBhvr>
                                      <p:to x="100000" y="95000"/>
                                    </p:animScale>
                                    <p:animScale>
                                      <p:cBhvr>
                                        <p:cTn id="85" dur="166" decel="50000">
                                          <p:stCondLst>
                                            <p:cond delay="1834"/>
                                          </p:stCondLst>
                                        </p:cTn>
                                        <p:tgtEl>
                                          <p:spTgt spid="95"/>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500" fill="hold">
                                          <p:stCondLst>
                                            <p:cond delay="0"/>
                                          </p:stCondLst>
                                        </p:cTn>
                                        <p:tgtEl>
                                          <p:spTgt spid="90"/>
                                        </p:tgtEl>
                                        <p:attrNameLst>
                                          <p:attrName>style.visibility</p:attrName>
                                        </p:attrNameLst>
                                      </p:cBhvr>
                                      <p:to>
                                        <p:strVal val="visible"/>
                                      </p:to>
                                    </p:set>
                                    <p:animEffect transition="in" filter="circle(in)">
                                      <p:cBhvr>
                                        <p:cTn id="9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92" grpId="0"/>
      <p:bldP spid="92" grpId="1"/>
      <p:bldP spid="93" grpId="0"/>
      <p:bldP spid="93" grpId="1"/>
      <p:bldP spid="94" grpId="0"/>
      <p:bldP spid="94" grpId="1"/>
      <p:bldP spid="95" grpId="0"/>
      <p:bldP spid="9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775;p38"/>
          <p:cNvGrpSpPr/>
          <p:nvPr/>
        </p:nvGrpSpPr>
        <p:grpSpPr>
          <a:xfrm>
            <a:off x="4842038" y="3107344"/>
            <a:ext cx="2354410" cy="2238804"/>
            <a:chOff x="2735825" y="2251925"/>
            <a:chExt cx="1386775" cy="1101400"/>
          </a:xfrm>
        </p:grpSpPr>
        <p:sp>
          <p:nvSpPr>
            <p:cNvPr id="4"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itle 91"/>
          <p:cNvSpPr>
            <a:spLocks noGrp="1"/>
          </p:cNvSpPr>
          <p:nvPr>
            <p:ph type="title"/>
          </p:nvPr>
        </p:nvSpPr>
        <p:spPr>
          <a:xfrm>
            <a:off x="187960" y="257810"/>
            <a:ext cx="9608185" cy="594360"/>
          </a:xfrm>
        </p:spPr>
        <p:txBody>
          <a:bodyPr>
            <a:normAutofit fontScale="90000"/>
          </a:bodyPr>
          <a:lstStyle/>
          <a:p>
            <a:r>
              <a:rPr lang="en-US">
                <a:sym typeface="+mn-ea"/>
              </a:rPr>
              <a:t>6. rESULTS</a:t>
            </a:r>
            <a:endParaRPr lang="en-US"/>
          </a:p>
        </p:txBody>
      </p:sp>
      <p:sp>
        <p:nvSpPr>
          <p:cNvPr id="2" name="Text Box 1"/>
          <p:cNvSpPr txBox="1"/>
          <p:nvPr/>
        </p:nvSpPr>
        <p:spPr>
          <a:xfrm>
            <a:off x="658495" y="966470"/>
            <a:ext cx="4064000" cy="368300"/>
          </a:xfrm>
          <a:prstGeom prst="rect">
            <a:avLst/>
          </a:prstGeom>
          <a:noFill/>
        </p:spPr>
        <p:txBody>
          <a:bodyPr wrap="square" rtlCol="0">
            <a:spAutoFit/>
          </a:bodyPr>
          <a:lstStyle/>
          <a:p>
            <a:r>
              <a:rPr lang="en-US" b="1">
                <a:solidFill>
                  <a:schemeClr val="accent1">
                    <a:lumMod val="20000"/>
                    <a:lumOff val="80000"/>
                  </a:schemeClr>
                </a:solidFill>
              </a:rPr>
              <a:t>Visuals of Results</a:t>
            </a:r>
          </a:p>
        </p:txBody>
      </p:sp>
      <p:sp>
        <p:nvSpPr>
          <p:cNvPr id="5" name="Text Box 4"/>
          <p:cNvSpPr txBox="1"/>
          <p:nvPr/>
        </p:nvSpPr>
        <p:spPr>
          <a:xfrm>
            <a:off x="115570" y="1407795"/>
            <a:ext cx="8909050" cy="368300"/>
          </a:xfrm>
          <a:prstGeom prst="rect">
            <a:avLst/>
          </a:prstGeom>
          <a:noFill/>
        </p:spPr>
        <p:txBody>
          <a:bodyPr wrap="square" rtlCol="0">
            <a:spAutoFit/>
          </a:bodyPr>
          <a:lstStyle/>
          <a:p>
            <a:r>
              <a:rPr lang="en-US"/>
              <a:t>We conducted a test of the model and obtained the following results:</a:t>
            </a:r>
          </a:p>
        </p:txBody>
      </p:sp>
      <p:pic>
        <p:nvPicPr>
          <p:cNvPr id="89" name="Picture 88" descr="folds_plot"/>
          <p:cNvPicPr>
            <a:picLocks noChangeAspect="1"/>
          </p:cNvPicPr>
          <p:nvPr/>
        </p:nvPicPr>
        <p:blipFill>
          <a:blip r:embed="rId2"/>
          <a:stretch>
            <a:fillRect/>
          </a:stretch>
        </p:blipFill>
        <p:spPr>
          <a:xfrm>
            <a:off x="7734935" y="85090"/>
            <a:ext cx="4281170" cy="6228080"/>
          </a:xfrm>
          <a:prstGeom prst="rect">
            <a:avLst/>
          </a:prstGeom>
        </p:spPr>
      </p:pic>
      <p:sp>
        <p:nvSpPr>
          <p:cNvPr id="91" name="Text Box 90"/>
          <p:cNvSpPr txBox="1"/>
          <p:nvPr/>
        </p:nvSpPr>
        <p:spPr>
          <a:xfrm>
            <a:off x="6539230" y="6423660"/>
            <a:ext cx="5652770" cy="336550"/>
          </a:xfrm>
          <a:prstGeom prst="rect">
            <a:avLst/>
          </a:prstGeom>
          <a:noFill/>
        </p:spPr>
        <p:txBody>
          <a:bodyPr wrap="square" rtlCol="0">
            <a:noAutofit/>
          </a:bodyPr>
          <a:lstStyle/>
          <a:p>
            <a:r>
              <a:rPr lang="en-US" sz="1400">
                <a:sym typeface="+mn-ea"/>
              </a:rPr>
              <a:t>Plots training and validation accuracy and loss for each fold on shared plots</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down)">
                                      <p:cBhvr>
                                        <p:cTn id="61" dur="580">
                                          <p:stCondLst>
                                            <p:cond delay="0"/>
                                          </p:stCondLst>
                                        </p:cTn>
                                        <p:tgtEl>
                                          <p:spTgt spid="3"/>
                                        </p:tgtEl>
                                      </p:cBhvr>
                                    </p:animEffect>
                                    <p:anim calcmode="lin" valueType="num">
                                      <p:cBhvr>
                                        <p:cTn id="6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gtEl>
                                      </p:cBhvr>
                                      <p:to x="100000" y="60000"/>
                                    </p:animScale>
                                    <p:animScale>
                                      <p:cBhvr>
                                        <p:cTn id="68" dur="166" decel="50000">
                                          <p:stCondLst>
                                            <p:cond delay="676"/>
                                          </p:stCondLst>
                                        </p:cTn>
                                        <p:tgtEl>
                                          <p:spTgt spid="3"/>
                                        </p:tgtEl>
                                      </p:cBhvr>
                                      <p:to x="100000" y="100000"/>
                                    </p:animScale>
                                    <p:animScale>
                                      <p:cBhvr>
                                        <p:cTn id="69" dur="26">
                                          <p:stCondLst>
                                            <p:cond delay="1312"/>
                                          </p:stCondLst>
                                        </p:cTn>
                                        <p:tgtEl>
                                          <p:spTgt spid="3"/>
                                        </p:tgtEl>
                                      </p:cBhvr>
                                      <p:to x="100000" y="80000"/>
                                    </p:animScale>
                                    <p:animScale>
                                      <p:cBhvr>
                                        <p:cTn id="70" dur="166" decel="50000">
                                          <p:stCondLst>
                                            <p:cond delay="1338"/>
                                          </p:stCondLst>
                                        </p:cTn>
                                        <p:tgtEl>
                                          <p:spTgt spid="3"/>
                                        </p:tgtEl>
                                      </p:cBhvr>
                                      <p:to x="100000" y="100000"/>
                                    </p:animScale>
                                    <p:animScale>
                                      <p:cBhvr>
                                        <p:cTn id="71" dur="26">
                                          <p:stCondLst>
                                            <p:cond delay="1642"/>
                                          </p:stCondLst>
                                        </p:cTn>
                                        <p:tgtEl>
                                          <p:spTgt spid="3"/>
                                        </p:tgtEl>
                                      </p:cBhvr>
                                      <p:to x="100000" y="90000"/>
                                    </p:animScale>
                                    <p:animScale>
                                      <p:cBhvr>
                                        <p:cTn id="72" dur="166" decel="50000">
                                          <p:stCondLst>
                                            <p:cond delay="1668"/>
                                          </p:stCondLst>
                                        </p:cTn>
                                        <p:tgtEl>
                                          <p:spTgt spid="3"/>
                                        </p:tgtEl>
                                      </p:cBhvr>
                                      <p:to x="100000" y="100000"/>
                                    </p:animScale>
                                    <p:animScale>
                                      <p:cBhvr>
                                        <p:cTn id="73" dur="26">
                                          <p:stCondLst>
                                            <p:cond delay="1808"/>
                                          </p:stCondLst>
                                        </p:cTn>
                                        <p:tgtEl>
                                          <p:spTgt spid="3"/>
                                        </p:tgtEl>
                                      </p:cBhvr>
                                      <p:to x="100000" y="95000"/>
                                    </p:animScale>
                                    <p:animScale>
                                      <p:cBhvr>
                                        <p:cTn id="74" dur="166" decel="50000">
                                          <p:stCondLst>
                                            <p:cond delay="1834"/>
                                          </p:stCondLst>
                                        </p:cTn>
                                        <p:tgtEl>
                                          <p:spTgt spid="3"/>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p:cTn id="79" dur="1000" fill="hold"/>
                                        <p:tgtEl>
                                          <p:spTgt spid="89"/>
                                        </p:tgtEl>
                                        <p:attrNameLst>
                                          <p:attrName>ppt_w</p:attrName>
                                        </p:attrNameLst>
                                      </p:cBhvr>
                                      <p:tavLst>
                                        <p:tav tm="0">
                                          <p:val>
                                            <p:fltVal val="0"/>
                                          </p:val>
                                        </p:tav>
                                        <p:tav tm="100000">
                                          <p:val>
                                            <p:strVal val="#ppt_w"/>
                                          </p:val>
                                        </p:tav>
                                      </p:tavLst>
                                    </p:anim>
                                    <p:anim calcmode="lin" valueType="num">
                                      <p:cBhvr>
                                        <p:cTn id="80" dur="1000" fill="hold"/>
                                        <p:tgtEl>
                                          <p:spTgt spid="89"/>
                                        </p:tgtEl>
                                        <p:attrNameLst>
                                          <p:attrName>ppt_h</p:attrName>
                                        </p:attrNameLst>
                                      </p:cBhvr>
                                      <p:tavLst>
                                        <p:tav tm="0">
                                          <p:val>
                                            <p:fltVal val="0"/>
                                          </p:val>
                                        </p:tav>
                                        <p:tav tm="100000">
                                          <p:val>
                                            <p:strVal val="#ppt_h"/>
                                          </p:val>
                                        </p:tav>
                                      </p:tavLst>
                                    </p:anim>
                                    <p:anim calcmode="lin" valueType="num">
                                      <p:cBhvr>
                                        <p:cTn id="81" dur="1000" fill="hold"/>
                                        <p:tgtEl>
                                          <p:spTgt spid="89"/>
                                        </p:tgtEl>
                                        <p:attrNameLst>
                                          <p:attrName>style.rotation</p:attrName>
                                        </p:attrNameLst>
                                      </p:cBhvr>
                                      <p:tavLst>
                                        <p:tav tm="0">
                                          <p:val>
                                            <p:fltVal val="90"/>
                                          </p:val>
                                        </p:tav>
                                        <p:tav tm="100000">
                                          <p:val>
                                            <p:fltVal val="0"/>
                                          </p:val>
                                        </p:tav>
                                      </p:tavLst>
                                    </p:anim>
                                    <p:animEffect transition="in" filter="fade">
                                      <p:cBhvr>
                                        <p:cTn id="82" dur="1000"/>
                                        <p:tgtEl>
                                          <p:spTgt spid="89"/>
                                        </p:tgtEl>
                                      </p:cBhvr>
                                    </p:animEffect>
                                  </p:childTnLst>
                                </p:cTn>
                              </p:par>
                            </p:childTnLst>
                          </p:cTn>
                        </p:par>
                      </p:childTnLst>
                    </p:cTn>
                  </p:par>
                  <p:par>
                    <p:cTn id="83" fill="hold">
                      <p:stCondLst>
                        <p:cond delay="indefinite"/>
                      </p:stCondLst>
                      <p:childTnLst>
                        <p:par>
                          <p:cTn id="84" fill="hold">
                            <p:stCondLst>
                              <p:cond delay="0"/>
                            </p:stCondLst>
                            <p:childTnLst>
                              <p:par>
                                <p:cTn id="85" presetID="29" presetClass="entr" presetSubtype="0" fill="hold" grpId="0" nodeType="clickEffect">
                                  <p:stCondLst>
                                    <p:cond delay="0"/>
                                  </p:stCondLst>
                                  <p:childTnLst>
                                    <p:set>
                                      <p:cBhvr>
                                        <p:cTn id="86" dur="1" fill="hold">
                                          <p:stCondLst>
                                            <p:cond delay="0"/>
                                          </p:stCondLst>
                                        </p:cTn>
                                        <p:tgtEl>
                                          <p:spTgt spid="91"/>
                                        </p:tgtEl>
                                        <p:attrNameLst>
                                          <p:attrName>style.visibility</p:attrName>
                                        </p:attrNameLst>
                                      </p:cBhvr>
                                      <p:to>
                                        <p:strVal val="visible"/>
                                      </p:to>
                                    </p:set>
                                    <p:anim calcmode="lin" valueType="num">
                                      <p:cBhvr>
                                        <p:cTn id="87" dur="1000" fill="hold"/>
                                        <p:tgtEl>
                                          <p:spTgt spid="91"/>
                                        </p:tgtEl>
                                        <p:attrNameLst>
                                          <p:attrName>ppt_x</p:attrName>
                                        </p:attrNameLst>
                                      </p:cBhvr>
                                      <p:tavLst>
                                        <p:tav tm="0">
                                          <p:val>
                                            <p:strVal val="#ppt_x-.2"/>
                                          </p:val>
                                        </p:tav>
                                        <p:tav tm="100000">
                                          <p:val>
                                            <p:strVal val="#ppt_x"/>
                                          </p:val>
                                        </p:tav>
                                      </p:tavLst>
                                    </p:anim>
                                    <p:anim calcmode="lin" valueType="num">
                                      <p:cBhvr>
                                        <p:cTn id="88" dur="1000" fill="hold"/>
                                        <p:tgtEl>
                                          <p:spTgt spid="91"/>
                                        </p:tgtEl>
                                        <p:attrNameLst>
                                          <p:attrName>ppt_y</p:attrName>
                                        </p:attrNameLst>
                                      </p:cBhvr>
                                      <p:tavLst>
                                        <p:tav tm="0">
                                          <p:val>
                                            <p:strVal val="#ppt_y"/>
                                          </p:val>
                                        </p:tav>
                                        <p:tav tm="100000">
                                          <p:val>
                                            <p:strVal val="#ppt_y"/>
                                          </p:val>
                                        </p:tav>
                                      </p:tavLst>
                                    </p:anim>
                                    <p:animEffect transition="in" filter="wipe(right)" prLst="gradientSize: 0.1">
                                      <p:cBhvr>
                                        <p:cTn id="89"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2" grpId="0"/>
      <p:bldP spid="2" grpId="1"/>
      <p:bldP spid="5" grpId="0"/>
      <p:bldP spid="5" grpId="1"/>
      <p:bldP spid="91" grpId="0"/>
      <p:bldP spid="9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91"/>
          <p:cNvSpPr>
            <a:spLocks noGrp="1"/>
          </p:cNvSpPr>
          <p:nvPr>
            <p:ph type="title"/>
          </p:nvPr>
        </p:nvSpPr>
        <p:spPr>
          <a:xfrm>
            <a:off x="246380" y="249555"/>
            <a:ext cx="4510405" cy="753110"/>
          </a:xfrm>
        </p:spPr>
        <p:txBody>
          <a:bodyPr/>
          <a:lstStyle/>
          <a:p>
            <a:r>
              <a:rPr lang="en-US" dirty="0">
                <a:sym typeface="+mn-ea"/>
              </a:rPr>
              <a:t>7. Discussion</a:t>
            </a:r>
            <a:endParaRPr lang="en-US"/>
          </a:p>
        </p:txBody>
      </p:sp>
      <p:grpSp>
        <p:nvGrpSpPr>
          <p:cNvPr id="2" name="Google Shape;775;p38"/>
          <p:cNvGrpSpPr/>
          <p:nvPr/>
        </p:nvGrpSpPr>
        <p:grpSpPr>
          <a:xfrm>
            <a:off x="621030" y="4379595"/>
            <a:ext cx="2035175" cy="1706245"/>
            <a:chOff x="2735825" y="2251925"/>
            <a:chExt cx="1386775" cy="1101400"/>
          </a:xfrm>
        </p:grpSpPr>
        <p:sp>
          <p:nvSpPr>
            <p:cNvPr id="5"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Text Box 173"/>
          <p:cNvSpPr txBox="1"/>
          <p:nvPr/>
        </p:nvSpPr>
        <p:spPr>
          <a:xfrm>
            <a:off x="1120775" y="1108710"/>
            <a:ext cx="4064000" cy="368300"/>
          </a:xfrm>
          <a:prstGeom prst="rect">
            <a:avLst/>
          </a:prstGeom>
          <a:noFill/>
        </p:spPr>
        <p:txBody>
          <a:bodyPr wrap="square" rtlCol="0">
            <a:spAutoFit/>
          </a:bodyPr>
          <a:lstStyle/>
          <a:p>
            <a:r>
              <a:rPr lang="en-US" dirty="0">
                <a:solidFill>
                  <a:schemeClr val="accent1">
                    <a:lumMod val="20000"/>
                    <a:lumOff val="80000"/>
                  </a:schemeClr>
                </a:solidFill>
                <a:sym typeface="+mn-ea"/>
              </a:rPr>
              <a:t>Analysis of Results :</a:t>
            </a:r>
          </a:p>
        </p:txBody>
      </p:sp>
      <p:sp>
        <p:nvSpPr>
          <p:cNvPr id="175" name="Text Box 174"/>
          <p:cNvSpPr txBox="1"/>
          <p:nvPr/>
        </p:nvSpPr>
        <p:spPr>
          <a:xfrm>
            <a:off x="1435100" y="1574165"/>
            <a:ext cx="10440670" cy="2061210"/>
          </a:xfrm>
          <a:prstGeom prst="rect">
            <a:avLst/>
          </a:prstGeom>
          <a:noFill/>
        </p:spPr>
        <p:txBody>
          <a:bodyPr wrap="square" rtlCol="0">
            <a:spAutoFit/>
          </a:bodyPr>
          <a:lstStyle/>
          <a:p>
            <a:r>
              <a:rPr lang="en-US" sz="1600"/>
              <a:t>Discussion of Previous Results:</a:t>
            </a:r>
          </a:p>
          <a:p>
            <a:pPr marL="742950" lvl="1" indent="-285750">
              <a:buFont typeface="Arial" panose="020B0604020202020204" pitchFamily="34" charset="0"/>
              <a:buChar char="•"/>
            </a:pPr>
            <a:r>
              <a:rPr lang="en-US" sz="1600" b="1"/>
              <a:t>Variability and Average Performance: </a:t>
            </a:r>
            <a:r>
              <a:rPr lang="en-US" sz="1600"/>
              <a:t>Accuracy ranges from 81.9% to 88.5%, with an average around 85%. Indicates dependence on training data,typical in real-world scenarios.</a:t>
            </a:r>
          </a:p>
          <a:p>
            <a:pPr marL="742950" lvl="1" indent="-285750">
              <a:buFont typeface="Arial" panose="020B0604020202020204" pitchFamily="34" charset="0"/>
              <a:buChar char="•"/>
            </a:pPr>
            <a:r>
              <a:rPr lang="en-US" sz="1600" b="1"/>
              <a:t>Highest Achieved Accuracy:</a:t>
            </a:r>
            <a:r>
              <a:rPr lang="en-US" sz="1600"/>
              <a:t> The high of 88.5% under favorable conditions suggests good model performance potential.</a:t>
            </a:r>
          </a:p>
          <a:p>
            <a:r>
              <a:rPr lang="en-US" sz="1600"/>
              <a:t>Quality of the Results:</a:t>
            </a:r>
          </a:p>
          <a:p>
            <a:pPr marL="742950" lvl="1" indent="-285750">
              <a:buFont typeface="Arial" panose="020B0604020202020204" pitchFamily="34" charset="0"/>
              <a:buChar char="•"/>
            </a:pPr>
            <a:r>
              <a:rPr lang="en-US" sz="1600"/>
              <a:t>Consistency: Model shows reasonable consistency with minor deviations in fold performances, suggesting appropriate architecture and training.</a:t>
            </a:r>
          </a:p>
        </p:txBody>
      </p:sp>
      <p:pic>
        <p:nvPicPr>
          <p:cNvPr id="176" name="Picture 175" descr="predictions"/>
          <p:cNvPicPr>
            <a:picLocks noChangeAspect="1"/>
          </p:cNvPicPr>
          <p:nvPr/>
        </p:nvPicPr>
        <p:blipFill>
          <a:blip r:embed="rId2"/>
          <a:stretch>
            <a:fillRect/>
          </a:stretch>
        </p:blipFill>
        <p:spPr>
          <a:xfrm>
            <a:off x="2746375" y="4171950"/>
            <a:ext cx="7520940" cy="1623060"/>
          </a:xfrm>
          <a:prstGeom prst="rect">
            <a:avLst/>
          </a:prstGeom>
        </p:spPr>
      </p:pic>
      <p:sp>
        <p:nvSpPr>
          <p:cNvPr id="177" name="Text Box 176"/>
          <p:cNvSpPr txBox="1"/>
          <p:nvPr/>
        </p:nvSpPr>
        <p:spPr>
          <a:xfrm>
            <a:off x="3413760" y="6075045"/>
            <a:ext cx="6298565" cy="368300"/>
          </a:xfrm>
          <a:prstGeom prst="rect">
            <a:avLst/>
          </a:prstGeom>
          <a:noFill/>
        </p:spPr>
        <p:txBody>
          <a:bodyPr wrap="square" rtlCol="0">
            <a:spAutoFit/>
          </a:bodyPr>
          <a:lstStyle/>
          <a:p>
            <a:r>
              <a:rPr lang="en-US">
                <a:sym typeface="+mn-ea"/>
              </a:rPr>
              <a:t>Figure 7.1: </a:t>
            </a:r>
            <a:r>
              <a:rPr lang="en-US"/>
              <a:t>Showing the first 20 items of model prediction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1000"/>
                                        <p:tgtEl>
                                          <p:spTgt spid="174"/>
                                        </p:tgtEl>
                                      </p:cBhvr>
                                    </p:animEffect>
                                    <p:anim calcmode="lin" valueType="num">
                                      <p:cBhvr>
                                        <p:cTn id="26" dur="1000" fill="hold"/>
                                        <p:tgtEl>
                                          <p:spTgt spid="174"/>
                                        </p:tgtEl>
                                        <p:attrNameLst>
                                          <p:attrName>ppt_x</p:attrName>
                                        </p:attrNameLst>
                                      </p:cBhvr>
                                      <p:tavLst>
                                        <p:tav tm="0">
                                          <p:val>
                                            <p:strVal val="#ppt_x"/>
                                          </p:val>
                                        </p:tav>
                                        <p:tav tm="100000">
                                          <p:val>
                                            <p:strVal val="#ppt_x"/>
                                          </p:val>
                                        </p:tav>
                                      </p:tavLst>
                                    </p:anim>
                                    <p:anim calcmode="lin" valueType="num">
                                      <p:cBhvr>
                                        <p:cTn id="27"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75">
                                            <p:txEl>
                                              <p:pRg st="0" end="0"/>
                                            </p:txEl>
                                          </p:spTgt>
                                        </p:tgtEl>
                                        <p:attrNameLst>
                                          <p:attrName>style.visibility</p:attrName>
                                        </p:attrNameLst>
                                      </p:cBhvr>
                                      <p:to>
                                        <p:strVal val="visible"/>
                                      </p:to>
                                    </p:set>
                                    <p:animEffect transition="in" filter="wipe(down)">
                                      <p:cBhvr>
                                        <p:cTn id="32" dur="580">
                                          <p:stCondLst>
                                            <p:cond delay="0"/>
                                          </p:stCondLst>
                                        </p:cTn>
                                        <p:tgtEl>
                                          <p:spTgt spid="175">
                                            <p:txEl>
                                              <p:pRg st="0" end="0"/>
                                            </p:txEl>
                                          </p:spTgt>
                                        </p:tgtEl>
                                      </p:cBhvr>
                                    </p:animEffect>
                                    <p:anim calcmode="lin" valueType="num">
                                      <p:cBhvr>
                                        <p:cTn id="33" dur="1822" tmFilter="0,0; 0.14,0.36; 0.43,0.73; 0.71,0.91; 1.0,1.0">
                                          <p:stCondLst>
                                            <p:cond delay="0"/>
                                          </p:stCondLst>
                                        </p:cTn>
                                        <p:tgtEl>
                                          <p:spTgt spid="175">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75">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75">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75">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75">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175">
                                            <p:txEl>
                                              <p:pRg st="0" end="0"/>
                                            </p:txEl>
                                          </p:spTgt>
                                        </p:tgtEl>
                                      </p:cBhvr>
                                      <p:to x="100000" y="60000"/>
                                    </p:animScale>
                                    <p:animScale>
                                      <p:cBhvr>
                                        <p:cTn id="39" dur="166" decel="50000">
                                          <p:stCondLst>
                                            <p:cond delay="676"/>
                                          </p:stCondLst>
                                        </p:cTn>
                                        <p:tgtEl>
                                          <p:spTgt spid="175">
                                            <p:txEl>
                                              <p:pRg st="0" end="0"/>
                                            </p:txEl>
                                          </p:spTgt>
                                        </p:tgtEl>
                                      </p:cBhvr>
                                      <p:to x="100000" y="100000"/>
                                    </p:animScale>
                                    <p:animScale>
                                      <p:cBhvr>
                                        <p:cTn id="40" dur="26">
                                          <p:stCondLst>
                                            <p:cond delay="1312"/>
                                          </p:stCondLst>
                                        </p:cTn>
                                        <p:tgtEl>
                                          <p:spTgt spid="175">
                                            <p:txEl>
                                              <p:pRg st="0" end="0"/>
                                            </p:txEl>
                                          </p:spTgt>
                                        </p:tgtEl>
                                      </p:cBhvr>
                                      <p:to x="100000" y="80000"/>
                                    </p:animScale>
                                    <p:animScale>
                                      <p:cBhvr>
                                        <p:cTn id="41" dur="166" decel="50000">
                                          <p:stCondLst>
                                            <p:cond delay="1338"/>
                                          </p:stCondLst>
                                        </p:cTn>
                                        <p:tgtEl>
                                          <p:spTgt spid="175">
                                            <p:txEl>
                                              <p:pRg st="0" end="0"/>
                                            </p:txEl>
                                          </p:spTgt>
                                        </p:tgtEl>
                                      </p:cBhvr>
                                      <p:to x="100000" y="100000"/>
                                    </p:animScale>
                                    <p:animScale>
                                      <p:cBhvr>
                                        <p:cTn id="42" dur="26">
                                          <p:stCondLst>
                                            <p:cond delay="1642"/>
                                          </p:stCondLst>
                                        </p:cTn>
                                        <p:tgtEl>
                                          <p:spTgt spid="175">
                                            <p:txEl>
                                              <p:pRg st="0" end="0"/>
                                            </p:txEl>
                                          </p:spTgt>
                                        </p:tgtEl>
                                      </p:cBhvr>
                                      <p:to x="100000" y="90000"/>
                                    </p:animScale>
                                    <p:animScale>
                                      <p:cBhvr>
                                        <p:cTn id="43" dur="166" decel="50000">
                                          <p:stCondLst>
                                            <p:cond delay="1668"/>
                                          </p:stCondLst>
                                        </p:cTn>
                                        <p:tgtEl>
                                          <p:spTgt spid="175">
                                            <p:txEl>
                                              <p:pRg st="0" end="0"/>
                                            </p:txEl>
                                          </p:spTgt>
                                        </p:tgtEl>
                                      </p:cBhvr>
                                      <p:to x="100000" y="100000"/>
                                    </p:animScale>
                                    <p:animScale>
                                      <p:cBhvr>
                                        <p:cTn id="44" dur="26">
                                          <p:stCondLst>
                                            <p:cond delay="1808"/>
                                          </p:stCondLst>
                                        </p:cTn>
                                        <p:tgtEl>
                                          <p:spTgt spid="175">
                                            <p:txEl>
                                              <p:pRg st="0" end="0"/>
                                            </p:txEl>
                                          </p:spTgt>
                                        </p:tgtEl>
                                      </p:cBhvr>
                                      <p:to x="100000" y="95000"/>
                                    </p:animScale>
                                    <p:animScale>
                                      <p:cBhvr>
                                        <p:cTn id="45" dur="166" decel="50000">
                                          <p:stCondLst>
                                            <p:cond delay="1834"/>
                                          </p:stCondLst>
                                        </p:cTn>
                                        <p:tgtEl>
                                          <p:spTgt spid="175">
                                            <p:txEl>
                                              <p:pRg st="0" end="0"/>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175">
                                            <p:txEl>
                                              <p:pRg st="1" end="1"/>
                                            </p:txEl>
                                          </p:spTgt>
                                        </p:tgtEl>
                                        <p:attrNameLst>
                                          <p:attrName>style.visibility</p:attrName>
                                        </p:attrNameLst>
                                      </p:cBhvr>
                                      <p:to>
                                        <p:strVal val="visible"/>
                                      </p:to>
                                    </p:set>
                                    <p:animEffect transition="in" filter="wipe(down)">
                                      <p:cBhvr>
                                        <p:cTn id="50" dur="580">
                                          <p:stCondLst>
                                            <p:cond delay="0"/>
                                          </p:stCondLst>
                                        </p:cTn>
                                        <p:tgtEl>
                                          <p:spTgt spid="175">
                                            <p:txEl>
                                              <p:pRg st="1" end="1"/>
                                            </p:txEl>
                                          </p:spTgt>
                                        </p:tgtEl>
                                      </p:cBhvr>
                                    </p:animEffect>
                                    <p:anim calcmode="lin" valueType="num">
                                      <p:cBhvr>
                                        <p:cTn id="51" dur="1822" tmFilter="0,0; 0.14,0.36; 0.43,0.73; 0.71,0.91; 1.0,1.0">
                                          <p:stCondLst>
                                            <p:cond delay="0"/>
                                          </p:stCondLst>
                                        </p:cTn>
                                        <p:tgtEl>
                                          <p:spTgt spid="175">
                                            <p:txEl>
                                              <p:pRg st="1" end="1"/>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75">
                                            <p:txEl>
                                              <p:pRg st="1" end="1"/>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75">
                                            <p:txEl>
                                              <p:pRg st="1" end="1"/>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75">
                                            <p:txEl>
                                              <p:pRg st="1" end="1"/>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75">
                                            <p:txEl>
                                              <p:pRg st="1" end="1"/>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175">
                                            <p:txEl>
                                              <p:pRg st="1" end="1"/>
                                            </p:txEl>
                                          </p:spTgt>
                                        </p:tgtEl>
                                      </p:cBhvr>
                                      <p:to x="100000" y="60000"/>
                                    </p:animScale>
                                    <p:animScale>
                                      <p:cBhvr>
                                        <p:cTn id="57" dur="166" decel="50000">
                                          <p:stCondLst>
                                            <p:cond delay="676"/>
                                          </p:stCondLst>
                                        </p:cTn>
                                        <p:tgtEl>
                                          <p:spTgt spid="175">
                                            <p:txEl>
                                              <p:pRg st="1" end="1"/>
                                            </p:txEl>
                                          </p:spTgt>
                                        </p:tgtEl>
                                      </p:cBhvr>
                                      <p:to x="100000" y="100000"/>
                                    </p:animScale>
                                    <p:animScale>
                                      <p:cBhvr>
                                        <p:cTn id="58" dur="26">
                                          <p:stCondLst>
                                            <p:cond delay="1312"/>
                                          </p:stCondLst>
                                        </p:cTn>
                                        <p:tgtEl>
                                          <p:spTgt spid="175">
                                            <p:txEl>
                                              <p:pRg st="1" end="1"/>
                                            </p:txEl>
                                          </p:spTgt>
                                        </p:tgtEl>
                                      </p:cBhvr>
                                      <p:to x="100000" y="80000"/>
                                    </p:animScale>
                                    <p:animScale>
                                      <p:cBhvr>
                                        <p:cTn id="59" dur="166" decel="50000">
                                          <p:stCondLst>
                                            <p:cond delay="1338"/>
                                          </p:stCondLst>
                                        </p:cTn>
                                        <p:tgtEl>
                                          <p:spTgt spid="175">
                                            <p:txEl>
                                              <p:pRg st="1" end="1"/>
                                            </p:txEl>
                                          </p:spTgt>
                                        </p:tgtEl>
                                      </p:cBhvr>
                                      <p:to x="100000" y="100000"/>
                                    </p:animScale>
                                    <p:animScale>
                                      <p:cBhvr>
                                        <p:cTn id="60" dur="26">
                                          <p:stCondLst>
                                            <p:cond delay="1642"/>
                                          </p:stCondLst>
                                        </p:cTn>
                                        <p:tgtEl>
                                          <p:spTgt spid="175">
                                            <p:txEl>
                                              <p:pRg st="1" end="1"/>
                                            </p:txEl>
                                          </p:spTgt>
                                        </p:tgtEl>
                                      </p:cBhvr>
                                      <p:to x="100000" y="90000"/>
                                    </p:animScale>
                                    <p:animScale>
                                      <p:cBhvr>
                                        <p:cTn id="61" dur="166" decel="50000">
                                          <p:stCondLst>
                                            <p:cond delay="1668"/>
                                          </p:stCondLst>
                                        </p:cTn>
                                        <p:tgtEl>
                                          <p:spTgt spid="175">
                                            <p:txEl>
                                              <p:pRg st="1" end="1"/>
                                            </p:txEl>
                                          </p:spTgt>
                                        </p:tgtEl>
                                      </p:cBhvr>
                                      <p:to x="100000" y="100000"/>
                                    </p:animScale>
                                    <p:animScale>
                                      <p:cBhvr>
                                        <p:cTn id="62" dur="26">
                                          <p:stCondLst>
                                            <p:cond delay="1808"/>
                                          </p:stCondLst>
                                        </p:cTn>
                                        <p:tgtEl>
                                          <p:spTgt spid="175">
                                            <p:txEl>
                                              <p:pRg st="1" end="1"/>
                                            </p:txEl>
                                          </p:spTgt>
                                        </p:tgtEl>
                                      </p:cBhvr>
                                      <p:to x="100000" y="95000"/>
                                    </p:animScale>
                                    <p:animScale>
                                      <p:cBhvr>
                                        <p:cTn id="63" dur="166" decel="50000">
                                          <p:stCondLst>
                                            <p:cond delay="1834"/>
                                          </p:stCondLst>
                                        </p:cTn>
                                        <p:tgtEl>
                                          <p:spTgt spid="175">
                                            <p:txEl>
                                              <p:pRg st="1" end="1"/>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175">
                                            <p:txEl>
                                              <p:pRg st="2" end="2"/>
                                            </p:txEl>
                                          </p:spTgt>
                                        </p:tgtEl>
                                        <p:attrNameLst>
                                          <p:attrName>style.visibility</p:attrName>
                                        </p:attrNameLst>
                                      </p:cBhvr>
                                      <p:to>
                                        <p:strVal val="visible"/>
                                      </p:to>
                                    </p:set>
                                    <p:animEffect transition="in" filter="wipe(down)">
                                      <p:cBhvr>
                                        <p:cTn id="68" dur="580">
                                          <p:stCondLst>
                                            <p:cond delay="0"/>
                                          </p:stCondLst>
                                        </p:cTn>
                                        <p:tgtEl>
                                          <p:spTgt spid="175">
                                            <p:txEl>
                                              <p:pRg st="2" end="2"/>
                                            </p:txEl>
                                          </p:spTgt>
                                        </p:tgtEl>
                                      </p:cBhvr>
                                    </p:animEffect>
                                    <p:anim calcmode="lin" valueType="num">
                                      <p:cBhvr>
                                        <p:cTn id="69" dur="1822" tmFilter="0,0; 0.14,0.36; 0.43,0.73; 0.71,0.91; 1.0,1.0">
                                          <p:stCondLst>
                                            <p:cond delay="0"/>
                                          </p:stCondLst>
                                        </p:cTn>
                                        <p:tgtEl>
                                          <p:spTgt spid="175">
                                            <p:txEl>
                                              <p:pRg st="2" end="2"/>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175">
                                            <p:txEl>
                                              <p:pRg st="2" end="2"/>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175">
                                            <p:txEl>
                                              <p:pRg st="2" end="2"/>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175">
                                            <p:txEl>
                                              <p:pRg st="2" end="2"/>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175">
                                            <p:txEl>
                                              <p:pRg st="2" end="2"/>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175">
                                            <p:txEl>
                                              <p:pRg st="2" end="2"/>
                                            </p:txEl>
                                          </p:spTgt>
                                        </p:tgtEl>
                                      </p:cBhvr>
                                      <p:to x="100000" y="60000"/>
                                    </p:animScale>
                                    <p:animScale>
                                      <p:cBhvr>
                                        <p:cTn id="75" dur="166" decel="50000">
                                          <p:stCondLst>
                                            <p:cond delay="676"/>
                                          </p:stCondLst>
                                        </p:cTn>
                                        <p:tgtEl>
                                          <p:spTgt spid="175">
                                            <p:txEl>
                                              <p:pRg st="2" end="2"/>
                                            </p:txEl>
                                          </p:spTgt>
                                        </p:tgtEl>
                                      </p:cBhvr>
                                      <p:to x="100000" y="100000"/>
                                    </p:animScale>
                                    <p:animScale>
                                      <p:cBhvr>
                                        <p:cTn id="76" dur="26">
                                          <p:stCondLst>
                                            <p:cond delay="1312"/>
                                          </p:stCondLst>
                                        </p:cTn>
                                        <p:tgtEl>
                                          <p:spTgt spid="175">
                                            <p:txEl>
                                              <p:pRg st="2" end="2"/>
                                            </p:txEl>
                                          </p:spTgt>
                                        </p:tgtEl>
                                      </p:cBhvr>
                                      <p:to x="100000" y="80000"/>
                                    </p:animScale>
                                    <p:animScale>
                                      <p:cBhvr>
                                        <p:cTn id="77" dur="166" decel="50000">
                                          <p:stCondLst>
                                            <p:cond delay="1338"/>
                                          </p:stCondLst>
                                        </p:cTn>
                                        <p:tgtEl>
                                          <p:spTgt spid="175">
                                            <p:txEl>
                                              <p:pRg st="2" end="2"/>
                                            </p:txEl>
                                          </p:spTgt>
                                        </p:tgtEl>
                                      </p:cBhvr>
                                      <p:to x="100000" y="100000"/>
                                    </p:animScale>
                                    <p:animScale>
                                      <p:cBhvr>
                                        <p:cTn id="78" dur="26">
                                          <p:stCondLst>
                                            <p:cond delay="1642"/>
                                          </p:stCondLst>
                                        </p:cTn>
                                        <p:tgtEl>
                                          <p:spTgt spid="175">
                                            <p:txEl>
                                              <p:pRg st="2" end="2"/>
                                            </p:txEl>
                                          </p:spTgt>
                                        </p:tgtEl>
                                      </p:cBhvr>
                                      <p:to x="100000" y="90000"/>
                                    </p:animScale>
                                    <p:animScale>
                                      <p:cBhvr>
                                        <p:cTn id="79" dur="166" decel="50000">
                                          <p:stCondLst>
                                            <p:cond delay="1668"/>
                                          </p:stCondLst>
                                        </p:cTn>
                                        <p:tgtEl>
                                          <p:spTgt spid="175">
                                            <p:txEl>
                                              <p:pRg st="2" end="2"/>
                                            </p:txEl>
                                          </p:spTgt>
                                        </p:tgtEl>
                                      </p:cBhvr>
                                      <p:to x="100000" y="100000"/>
                                    </p:animScale>
                                    <p:animScale>
                                      <p:cBhvr>
                                        <p:cTn id="80" dur="26">
                                          <p:stCondLst>
                                            <p:cond delay="1808"/>
                                          </p:stCondLst>
                                        </p:cTn>
                                        <p:tgtEl>
                                          <p:spTgt spid="175">
                                            <p:txEl>
                                              <p:pRg st="2" end="2"/>
                                            </p:txEl>
                                          </p:spTgt>
                                        </p:tgtEl>
                                      </p:cBhvr>
                                      <p:to x="100000" y="95000"/>
                                    </p:animScale>
                                    <p:animScale>
                                      <p:cBhvr>
                                        <p:cTn id="81" dur="166" decel="50000">
                                          <p:stCondLst>
                                            <p:cond delay="1834"/>
                                          </p:stCondLst>
                                        </p:cTn>
                                        <p:tgtEl>
                                          <p:spTgt spid="175">
                                            <p:txEl>
                                              <p:pRg st="2" end="2"/>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175">
                                            <p:txEl>
                                              <p:pRg st="3" end="3"/>
                                            </p:txEl>
                                          </p:spTgt>
                                        </p:tgtEl>
                                        <p:attrNameLst>
                                          <p:attrName>style.visibility</p:attrName>
                                        </p:attrNameLst>
                                      </p:cBhvr>
                                      <p:to>
                                        <p:strVal val="visible"/>
                                      </p:to>
                                    </p:set>
                                    <p:animEffect transition="in" filter="wipe(down)">
                                      <p:cBhvr>
                                        <p:cTn id="86" dur="580">
                                          <p:stCondLst>
                                            <p:cond delay="0"/>
                                          </p:stCondLst>
                                        </p:cTn>
                                        <p:tgtEl>
                                          <p:spTgt spid="175">
                                            <p:txEl>
                                              <p:pRg st="3" end="3"/>
                                            </p:txEl>
                                          </p:spTgt>
                                        </p:tgtEl>
                                      </p:cBhvr>
                                    </p:animEffect>
                                    <p:anim calcmode="lin" valueType="num">
                                      <p:cBhvr>
                                        <p:cTn id="87" dur="1822" tmFilter="0,0; 0.14,0.36; 0.43,0.73; 0.71,0.91; 1.0,1.0">
                                          <p:stCondLst>
                                            <p:cond delay="0"/>
                                          </p:stCondLst>
                                        </p:cTn>
                                        <p:tgtEl>
                                          <p:spTgt spid="175">
                                            <p:txEl>
                                              <p:pRg st="3" end="3"/>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175">
                                            <p:txEl>
                                              <p:pRg st="3" end="3"/>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175">
                                            <p:txEl>
                                              <p:pRg st="3" end="3"/>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175">
                                            <p:txEl>
                                              <p:pRg st="3" end="3"/>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175">
                                            <p:txEl>
                                              <p:pRg st="3" end="3"/>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175">
                                            <p:txEl>
                                              <p:pRg st="3" end="3"/>
                                            </p:txEl>
                                          </p:spTgt>
                                        </p:tgtEl>
                                      </p:cBhvr>
                                      <p:to x="100000" y="60000"/>
                                    </p:animScale>
                                    <p:animScale>
                                      <p:cBhvr>
                                        <p:cTn id="93" dur="166" decel="50000">
                                          <p:stCondLst>
                                            <p:cond delay="676"/>
                                          </p:stCondLst>
                                        </p:cTn>
                                        <p:tgtEl>
                                          <p:spTgt spid="175">
                                            <p:txEl>
                                              <p:pRg st="3" end="3"/>
                                            </p:txEl>
                                          </p:spTgt>
                                        </p:tgtEl>
                                      </p:cBhvr>
                                      <p:to x="100000" y="100000"/>
                                    </p:animScale>
                                    <p:animScale>
                                      <p:cBhvr>
                                        <p:cTn id="94" dur="26">
                                          <p:stCondLst>
                                            <p:cond delay="1312"/>
                                          </p:stCondLst>
                                        </p:cTn>
                                        <p:tgtEl>
                                          <p:spTgt spid="175">
                                            <p:txEl>
                                              <p:pRg st="3" end="3"/>
                                            </p:txEl>
                                          </p:spTgt>
                                        </p:tgtEl>
                                      </p:cBhvr>
                                      <p:to x="100000" y="80000"/>
                                    </p:animScale>
                                    <p:animScale>
                                      <p:cBhvr>
                                        <p:cTn id="95" dur="166" decel="50000">
                                          <p:stCondLst>
                                            <p:cond delay="1338"/>
                                          </p:stCondLst>
                                        </p:cTn>
                                        <p:tgtEl>
                                          <p:spTgt spid="175">
                                            <p:txEl>
                                              <p:pRg st="3" end="3"/>
                                            </p:txEl>
                                          </p:spTgt>
                                        </p:tgtEl>
                                      </p:cBhvr>
                                      <p:to x="100000" y="100000"/>
                                    </p:animScale>
                                    <p:animScale>
                                      <p:cBhvr>
                                        <p:cTn id="96" dur="26">
                                          <p:stCondLst>
                                            <p:cond delay="1642"/>
                                          </p:stCondLst>
                                        </p:cTn>
                                        <p:tgtEl>
                                          <p:spTgt spid="175">
                                            <p:txEl>
                                              <p:pRg st="3" end="3"/>
                                            </p:txEl>
                                          </p:spTgt>
                                        </p:tgtEl>
                                      </p:cBhvr>
                                      <p:to x="100000" y="90000"/>
                                    </p:animScale>
                                    <p:animScale>
                                      <p:cBhvr>
                                        <p:cTn id="97" dur="166" decel="50000">
                                          <p:stCondLst>
                                            <p:cond delay="1668"/>
                                          </p:stCondLst>
                                        </p:cTn>
                                        <p:tgtEl>
                                          <p:spTgt spid="175">
                                            <p:txEl>
                                              <p:pRg st="3" end="3"/>
                                            </p:txEl>
                                          </p:spTgt>
                                        </p:tgtEl>
                                      </p:cBhvr>
                                      <p:to x="100000" y="100000"/>
                                    </p:animScale>
                                    <p:animScale>
                                      <p:cBhvr>
                                        <p:cTn id="98" dur="26">
                                          <p:stCondLst>
                                            <p:cond delay="1808"/>
                                          </p:stCondLst>
                                        </p:cTn>
                                        <p:tgtEl>
                                          <p:spTgt spid="175">
                                            <p:txEl>
                                              <p:pRg st="3" end="3"/>
                                            </p:txEl>
                                          </p:spTgt>
                                        </p:tgtEl>
                                      </p:cBhvr>
                                      <p:to x="100000" y="95000"/>
                                    </p:animScale>
                                    <p:animScale>
                                      <p:cBhvr>
                                        <p:cTn id="99" dur="166" decel="50000">
                                          <p:stCondLst>
                                            <p:cond delay="1834"/>
                                          </p:stCondLst>
                                        </p:cTn>
                                        <p:tgtEl>
                                          <p:spTgt spid="175">
                                            <p:txEl>
                                              <p:pRg st="3" end="3"/>
                                            </p:txEl>
                                          </p:spTgt>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175">
                                            <p:txEl>
                                              <p:pRg st="4" end="4"/>
                                            </p:txEl>
                                          </p:spTgt>
                                        </p:tgtEl>
                                        <p:attrNameLst>
                                          <p:attrName>style.visibility</p:attrName>
                                        </p:attrNameLst>
                                      </p:cBhvr>
                                      <p:to>
                                        <p:strVal val="visible"/>
                                      </p:to>
                                    </p:set>
                                    <p:animEffect transition="in" filter="wipe(down)">
                                      <p:cBhvr>
                                        <p:cTn id="104" dur="580">
                                          <p:stCondLst>
                                            <p:cond delay="0"/>
                                          </p:stCondLst>
                                        </p:cTn>
                                        <p:tgtEl>
                                          <p:spTgt spid="175">
                                            <p:txEl>
                                              <p:pRg st="4" end="4"/>
                                            </p:txEl>
                                          </p:spTgt>
                                        </p:tgtEl>
                                      </p:cBhvr>
                                    </p:animEffect>
                                    <p:anim calcmode="lin" valueType="num">
                                      <p:cBhvr>
                                        <p:cTn id="105" dur="1822" tmFilter="0,0; 0.14,0.36; 0.43,0.73; 0.71,0.91; 1.0,1.0">
                                          <p:stCondLst>
                                            <p:cond delay="0"/>
                                          </p:stCondLst>
                                        </p:cTn>
                                        <p:tgtEl>
                                          <p:spTgt spid="175">
                                            <p:txEl>
                                              <p:pRg st="4" end="4"/>
                                            </p:txEl>
                                          </p:spTgt>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175">
                                            <p:txEl>
                                              <p:pRg st="4" end="4"/>
                                            </p:txEl>
                                          </p:spTgt>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175">
                                            <p:txEl>
                                              <p:pRg st="4" end="4"/>
                                            </p:txEl>
                                          </p:spTgt>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175">
                                            <p:txEl>
                                              <p:pRg st="4" end="4"/>
                                            </p:txEl>
                                          </p:spTgt>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175">
                                            <p:txEl>
                                              <p:pRg st="4" end="4"/>
                                            </p:txEl>
                                          </p:spTgt>
                                        </p:tgtEl>
                                        <p:attrNameLst>
                                          <p:attrName>ppt_y</p:attrName>
                                        </p:attrNameLst>
                                      </p:cBhvr>
                                      <p:tavLst>
                                        <p:tav tm="0" fmla="#ppt_y-sin(pi*$)/81">
                                          <p:val>
                                            <p:fltVal val="0"/>
                                          </p:val>
                                        </p:tav>
                                        <p:tav tm="100000">
                                          <p:val>
                                            <p:fltVal val="1"/>
                                          </p:val>
                                        </p:tav>
                                      </p:tavLst>
                                    </p:anim>
                                    <p:animScale>
                                      <p:cBhvr>
                                        <p:cTn id="110" dur="26">
                                          <p:stCondLst>
                                            <p:cond delay="650"/>
                                          </p:stCondLst>
                                        </p:cTn>
                                        <p:tgtEl>
                                          <p:spTgt spid="175">
                                            <p:txEl>
                                              <p:pRg st="4" end="4"/>
                                            </p:txEl>
                                          </p:spTgt>
                                        </p:tgtEl>
                                      </p:cBhvr>
                                      <p:to x="100000" y="60000"/>
                                    </p:animScale>
                                    <p:animScale>
                                      <p:cBhvr>
                                        <p:cTn id="111" dur="166" decel="50000">
                                          <p:stCondLst>
                                            <p:cond delay="676"/>
                                          </p:stCondLst>
                                        </p:cTn>
                                        <p:tgtEl>
                                          <p:spTgt spid="175">
                                            <p:txEl>
                                              <p:pRg st="4" end="4"/>
                                            </p:txEl>
                                          </p:spTgt>
                                        </p:tgtEl>
                                      </p:cBhvr>
                                      <p:to x="100000" y="100000"/>
                                    </p:animScale>
                                    <p:animScale>
                                      <p:cBhvr>
                                        <p:cTn id="112" dur="26">
                                          <p:stCondLst>
                                            <p:cond delay="1312"/>
                                          </p:stCondLst>
                                        </p:cTn>
                                        <p:tgtEl>
                                          <p:spTgt spid="175">
                                            <p:txEl>
                                              <p:pRg st="4" end="4"/>
                                            </p:txEl>
                                          </p:spTgt>
                                        </p:tgtEl>
                                      </p:cBhvr>
                                      <p:to x="100000" y="80000"/>
                                    </p:animScale>
                                    <p:animScale>
                                      <p:cBhvr>
                                        <p:cTn id="113" dur="166" decel="50000">
                                          <p:stCondLst>
                                            <p:cond delay="1338"/>
                                          </p:stCondLst>
                                        </p:cTn>
                                        <p:tgtEl>
                                          <p:spTgt spid="175">
                                            <p:txEl>
                                              <p:pRg st="4" end="4"/>
                                            </p:txEl>
                                          </p:spTgt>
                                        </p:tgtEl>
                                      </p:cBhvr>
                                      <p:to x="100000" y="100000"/>
                                    </p:animScale>
                                    <p:animScale>
                                      <p:cBhvr>
                                        <p:cTn id="114" dur="26">
                                          <p:stCondLst>
                                            <p:cond delay="1642"/>
                                          </p:stCondLst>
                                        </p:cTn>
                                        <p:tgtEl>
                                          <p:spTgt spid="175">
                                            <p:txEl>
                                              <p:pRg st="4" end="4"/>
                                            </p:txEl>
                                          </p:spTgt>
                                        </p:tgtEl>
                                      </p:cBhvr>
                                      <p:to x="100000" y="90000"/>
                                    </p:animScale>
                                    <p:animScale>
                                      <p:cBhvr>
                                        <p:cTn id="115" dur="166" decel="50000">
                                          <p:stCondLst>
                                            <p:cond delay="1668"/>
                                          </p:stCondLst>
                                        </p:cTn>
                                        <p:tgtEl>
                                          <p:spTgt spid="175">
                                            <p:txEl>
                                              <p:pRg st="4" end="4"/>
                                            </p:txEl>
                                          </p:spTgt>
                                        </p:tgtEl>
                                      </p:cBhvr>
                                      <p:to x="100000" y="100000"/>
                                    </p:animScale>
                                    <p:animScale>
                                      <p:cBhvr>
                                        <p:cTn id="116" dur="26">
                                          <p:stCondLst>
                                            <p:cond delay="1808"/>
                                          </p:stCondLst>
                                        </p:cTn>
                                        <p:tgtEl>
                                          <p:spTgt spid="175">
                                            <p:txEl>
                                              <p:pRg st="4" end="4"/>
                                            </p:txEl>
                                          </p:spTgt>
                                        </p:tgtEl>
                                      </p:cBhvr>
                                      <p:to x="100000" y="95000"/>
                                    </p:animScale>
                                    <p:animScale>
                                      <p:cBhvr>
                                        <p:cTn id="117" dur="166" decel="50000">
                                          <p:stCondLst>
                                            <p:cond delay="1834"/>
                                          </p:stCondLst>
                                        </p:cTn>
                                        <p:tgtEl>
                                          <p:spTgt spid="175">
                                            <p:txEl>
                                              <p:pRg st="4" end="4"/>
                                            </p:txEl>
                                          </p:spTgt>
                                        </p:tgtEl>
                                      </p:cBhvr>
                                      <p:to x="100000" y="100000"/>
                                    </p:animScale>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nodeType="click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wipe(down)">
                                      <p:cBhvr>
                                        <p:cTn id="122" dur="580">
                                          <p:stCondLst>
                                            <p:cond delay="0"/>
                                          </p:stCondLst>
                                        </p:cTn>
                                        <p:tgtEl>
                                          <p:spTgt spid="2"/>
                                        </p:tgtEl>
                                      </p:cBhvr>
                                    </p:animEffect>
                                    <p:anim calcmode="lin" valueType="num">
                                      <p:cBhvr>
                                        <p:cTn id="12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28" dur="26">
                                          <p:stCondLst>
                                            <p:cond delay="650"/>
                                          </p:stCondLst>
                                        </p:cTn>
                                        <p:tgtEl>
                                          <p:spTgt spid="2"/>
                                        </p:tgtEl>
                                      </p:cBhvr>
                                      <p:to x="100000" y="60000"/>
                                    </p:animScale>
                                    <p:animScale>
                                      <p:cBhvr>
                                        <p:cTn id="129" dur="166" decel="50000">
                                          <p:stCondLst>
                                            <p:cond delay="676"/>
                                          </p:stCondLst>
                                        </p:cTn>
                                        <p:tgtEl>
                                          <p:spTgt spid="2"/>
                                        </p:tgtEl>
                                      </p:cBhvr>
                                      <p:to x="100000" y="100000"/>
                                    </p:animScale>
                                    <p:animScale>
                                      <p:cBhvr>
                                        <p:cTn id="130" dur="26">
                                          <p:stCondLst>
                                            <p:cond delay="1312"/>
                                          </p:stCondLst>
                                        </p:cTn>
                                        <p:tgtEl>
                                          <p:spTgt spid="2"/>
                                        </p:tgtEl>
                                      </p:cBhvr>
                                      <p:to x="100000" y="80000"/>
                                    </p:animScale>
                                    <p:animScale>
                                      <p:cBhvr>
                                        <p:cTn id="131" dur="166" decel="50000">
                                          <p:stCondLst>
                                            <p:cond delay="1338"/>
                                          </p:stCondLst>
                                        </p:cTn>
                                        <p:tgtEl>
                                          <p:spTgt spid="2"/>
                                        </p:tgtEl>
                                      </p:cBhvr>
                                      <p:to x="100000" y="100000"/>
                                    </p:animScale>
                                    <p:animScale>
                                      <p:cBhvr>
                                        <p:cTn id="132" dur="26">
                                          <p:stCondLst>
                                            <p:cond delay="1642"/>
                                          </p:stCondLst>
                                        </p:cTn>
                                        <p:tgtEl>
                                          <p:spTgt spid="2"/>
                                        </p:tgtEl>
                                      </p:cBhvr>
                                      <p:to x="100000" y="90000"/>
                                    </p:animScale>
                                    <p:animScale>
                                      <p:cBhvr>
                                        <p:cTn id="133" dur="166" decel="50000">
                                          <p:stCondLst>
                                            <p:cond delay="1668"/>
                                          </p:stCondLst>
                                        </p:cTn>
                                        <p:tgtEl>
                                          <p:spTgt spid="2"/>
                                        </p:tgtEl>
                                      </p:cBhvr>
                                      <p:to x="100000" y="100000"/>
                                    </p:animScale>
                                    <p:animScale>
                                      <p:cBhvr>
                                        <p:cTn id="134" dur="26">
                                          <p:stCondLst>
                                            <p:cond delay="1808"/>
                                          </p:stCondLst>
                                        </p:cTn>
                                        <p:tgtEl>
                                          <p:spTgt spid="2"/>
                                        </p:tgtEl>
                                      </p:cBhvr>
                                      <p:to x="100000" y="95000"/>
                                    </p:animScale>
                                    <p:animScale>
                                      <p:cBhvr>
                                        <p:cTn id="135" dur="166" decel="50000">
                                          <p:stCondLst>
                                            <p:cond delay="1834"/>
                                          </p:stCondLst>
                                        </p:cTn>
                                        <p:tgtEl>
                                          <p:spTgt spid="2"/>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31" presetClass="entr" presetSubtype="0" fill="hold" nodeType="clickEffect">
                                  <p:stCondLst>
                                    <p:cond delay="0"/>
                                  </p:stCondLst>
                                  <p:childTnLst>
                                    <p:set>
                                      <p:cBhvr>
                                        <p:cTn id="139" dur="1" fill="hold">
                                          <p:stCondLst>
                                            <p:cond delay="0"/>
                                          </p:stCondLst>
                                        </p:cTn>
                                        <p:tgtEl>
                                          <p:spTgt spid="176"/>
                                        </p:tgtEl>
                                        <p:attrNameLst>
                                          <p:attrName>style.visibility</p:attrName>
                                        </p:attrNameLst>
                                      </p:cBhvr>
                                      <p:to>
                                        <p:strVal val="visible"/>
                                      </p:to>
                                    </p:set>
                                    <p:anim calcmode="lin" valueType="num">
                                      <p:cBhvr>
                                        <p:cTn id="140" dur="1000" fill="hold"/>
                                        <p:tgtEl>
                                          <p:spTgt spid="176"/>
                                        </p:tgtEl>
                                        <p:attrNameLst>
                                          <p:attrName>ppt_w</p:attrName>
                                        </p:attrNameLst>
                                      </p:cBhvr>
                                      <p:tavLst>
                                        <p:tav tm="0">
                                          <p:val>
                                            <p:fltVal val="0"/>
                                          </p:val>
                                        </p:tav>
                                        <p:tav tm="100000">
                                          <p:val>
                                            <p:strVal val="#ppt_w"/>
                                          </p:val>
                                        </p:tav>
                                      </p:tavLst>
                                    </p:anim>
                                    <p:anim calcmode="lin" valueType="num">
                                      <p:cBhvr>
                                        <p:cTn id="141" dur="1000" fill="hold"/>
                                        <p:tgtEl>
                                          <p:spTgt spid="176"/>
                                        </p:tgtEl>
                                        <p:attrNameLst>
                                          <p:attrName>ppt_h</p:attrName>
                                        </p:attrNameLst>
                                      </p:cBhvr>
                                      <p:tavLst>
                                        <p:tav tm="0">
                                          <p:val>
                                            <p:fltVal val="0"/>
                                          </p:val>
                                        </p:tav>
                                        <p:tav tm="100000">
                                          <p:val>
                                            <p:strVal val="#ppt_h"/>
                                          </p:val>
                                        </p:tav>
                                      </p:tavLst>
                                    </p:anim>
                                    <p:anim calcmode="lin" valueType="num">
                                      <p:cBhvr>
                                        <p:cTn id="142" dur="1000" fill="hold"/>
                                        <p:tgtEl>
                                          <p:spTgt spid="176"/>
                                        </p:tgtEl>
                                        <p:attrNameLst>
                                          <p:attrName>style.rotation</p:attrName>
                                        </p:attrNameLst>
                                      </p:cBhvr>
                                      <p:tavLst>
                                        <p:tav tm="0">
                                          <p:val>
                                            <p:fltVal val="90"/>
                                          </p:val>
                                        </p:tav>
                                        <p:tav tm="100000">
                                          <p:val>
                                            <p:fltVal val="0"/>
                                          </p:val>
                                        </p:tav>
                                      </p:tavLst>
                                    </p:anim>
                                    <p:animEffect transition="in" filter="fade">
                                      <p:cBhvr>
                                        <p:cTn id="143" dur="1000"/>
                                        <p:tgtEl>
                                          <p:spTgt spid="176"/>
                                        </p:tgtEl>
                                      </p:cBhvr>
                                    </p:animEffect>
                                  </p:childTnLst>
                                </p:cTn>
                              </p:par>
                            </p:childTnLst>
                          </p:cTn>
                        </p:par>
                      </p:childTnLst>
                    </p:cTn>
                  </p:par>
                  <p:par>
                    <p:cTn id="144" fill="hold">
                      <p:stCondLst>
                        <p:cond delay="indefinite"/>
                      </p:stCondLst>
                      <p:childTnLst>
                        <p:par>
                          <p:cTn id="145" fill="hold">
                            <p:stCondLst>
                              <p:cond delay="0"/>
                            </p:stCondLst>
                            <p:childTnLst>
                              <p:par>
                                <p:cTn id="146" presetID="29" presetClass="entr" presetSubtype="0" fill="hold" grpId="0" nodeType="clickEffect">
                                  <p:stCondLst>
                                    <p:cond delay="0"/>
                                  </p:stCondLst>
                                  <p:childTnLst>
                                    <p:set>
                                      <p:cBhvr>
                                        <p:cTn id="147" dur="1" fill="hold">
                                          <p:stCondLst>
                                            <p:cond delay="0"/>
                                          </p:stCondLst>
                                        </p:cTn>
                                        <p:tgtEl>
                                          <p:spTgt spid="177"/>
                                        </p:tgtEl>
                                        <p:attrNameLst>
                                          <p:attrName>style.visibility</p:attrName>
                                        </p:attrNameLst>
                                      </p:cBhvr>
                                      <p:to>
                                        <p:strVal val="visible"/>
                                      </p:to>
                                    </p:set>
                                    <p:anim calcmode="lin" valueType="num">
                                      <p:cBhvr>
                                        <p:cTn id="148" dur="1000" fill="hold"/>
                                        <p:tgtEl>
                                          <p:spTgt spid="177"/>
                                        </p:tgtEl>
                                        <p:attrNameLst>
                                          <p:attrName>ppt_x</p:attrName>
                                        </p:attrNameLst>
                                      </p:cBhvr>
                                      <p:tavLst>
                                        <p:tav tm="0">
                                          <p:val>
                                            <p:strVal val="#ppt_x-.2"/>
                                          </p:val>
                                        </p:tav>
                                        <p:tav tm="100000">
                                          <p:val>
                                            <p:strVal val="#ppt_x"/>
                                          </p:val>
                                        </p:tav>
                                      </p:tavLst>
                                    </p:anim>
                                    <p:anim calcmode="lin" valueType="num">
                                      <p:cBhvr>
                                        <p:cTn id="149" dur="1000" fill="hold"/>
                                        <p:tgtEl>
                                          <p:spTgt spid="177"/>
                                        </p:tgtEl>
                                        <p:attrNameLst>
                                          <p:attrName>ppt_y</p:attrName>
                                        </p:attrNameLst>
                                      </p:cBhvr>
                                      <p:tavLst>
                                        <p:tav tm="0">
                                          <p:val>
                                            <p:strVal val="#ppt_y"/>
                                          </p:val>
                                        </p:tav>
                                        <p:tav tm="100000">
                                          <p:val>
                                            <p:strVal val="#ppt_y"/>
                                          </p:val>
                                        </p:tav>
                                      </p:tavLst>
                                    </p:anim>
                                    <p:animEffect transition="in" filter="wipe(right)" prLst="gradientSize: 0.1">
                                      <p:cBhvr>
                                        <p:cTn id="150"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174" grpId="0"/>
      <p:bldP spid="174" grpId="1"/>
      <p:bldP spid="175" grpId="0" build="p" bldLvl="2"/>
      <p:bldP spid="175" grpId="1"/>
      <p:bldP spid="177" grpId="0"/>
      <p:bldP spid="17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91"/>
          <p:cNvSpPr>
            <a:spLocks noGrp="1"/>
          </p:cNvSpPr>
          <p:nvPr>
            <p:ph type="title"/>
          </p:nvPr>
        </p:nvSpPr>
        <p:spPr>
          <a:xfrm>
            <a:off x="168910" y="241300"/>
            <a:ext cx="4303395" cy="843915"/>
          </a:xfrm>
        </p:spPr>
        <p:txBody>
          <a:bodyPr/>
          <a:lstStyle/>
          <a:p>
            <a:r>
              <a:rPr lang="en-US" dirty="0">
                <a:sym typeface="+mn-ea"/>
              </a:rPr>
              <a:t>7. Discussion</a:t>
            </a:r>
            <a:endParaRPr lang="en-US"/>
          </a:p>
        </p:txBody>
      </p:sp>
      <p:sp>
        <p:nvSpPr>
          <p:cNvPr id="304" name="Text Box 303"/>
          <p:cNvSpPr txBox="1"/>
          <p:nvPr/>
        </p:nvSpPr>
        <p:spPr>
          <a:xfrm>
            <a:off x="811530" y="1205230"/>
            <a:ext cx="4064000" cy="368300"/>
          </a:xfrm>
          <a:prstGeom prst="rect">
            <a:avLst/>
          </a:prstGeom>
          <a:noFill/>
        </p:spPr>
        <p:txBody>
          <a:bodyPr wrap="square" rtlCol="0">
            <a:spAutoFit/>
          </a:bodyPr>
          <a:lstStyle/>
          <a:p>
            <a:r>
              <a:rPr lang="en-US" b="1" dirty="0">
                <a:solidFill>
                  <a:schemeClr val="accent1">
                    <a:lumMod val="20000"/>
                    <a:lumOff val="80000"/>
                  </a:schemeClr>
                </a:solidFill>
                <a:sym typeface="+mn-ea"/>
              </a:rPr>
              <a:t>Challenges &amp; Learnings :</a:t>
            </a:r>
          </a:p>
        </p:txBody>
      </p:sp>
      <p:sp>
        <p:nvSpPr>
          <p:cNvPr id="305" name="Text Box 304"/>
          <p:cNvSpPr txBox="1"/>
          <p:nvPr/>
        </p:nvSpPr>
        <p:spPr>
          <a:xfrm>
            <a:off x="1065530" y="1693545"/>
            <a:ext cx="10559415" cy="2520950"/>
          </a:xfrm>
          <a:prstGeom prst="rect">
            <a:avLst/>
          </a:prstGeom>
          <a:noFill/>
        </p:spPr>
        <p:txBody>
          <a:bodyPr wrap="square" rtlCol="0">
            <a:noAutofit/>
          </a:bodyPr>
          <a:lstStyle/>
          <a:p>
            <a:r>
              <a:rPr lang="en-US"/>
              <a:t>During the development of our heart attack prediction model using Artificial Neural Networks (ANN), we faced several obstacles that provided valuable learning opportunities:</a:t>
            </a:r>
            <a:br>
              <a:rPr lang="en-US"/>
            </a:br>
            <a:endParaRPr lang="en-US"/>
          </a:p>
          <a:p>
            <a:pPr marL="342900" lvl="0" indent="-342900">
              <a:buAutoNum type="arabicPeriod"/>
            </a:pPr>
            <a:r>
              <a:rPr lang="en-US" b="1" i="1"/>
              <a:t>Data Quality and Preprocessing:</a:t>
            </a:r>
          </a:p>
          <a:p>
            <a:pPr marL="742950" lvl="1" indent="-285750">
              <a:buFont typeface="Arial" panose="020B0604020202020204" pitchFamily="34" charset="0"/>
              <a:buChar char="•"/>
            </a:pPr>
            <a:r>
              <a:rPr lang="en-US" b="1"/>
              <a:t>Challenge:</a:t>
            </a:r>
            <a:r>
              <a:rPr lang="en-US"/>
              <a:t> The initial dataset contained missing values, inconsistencies,and imbalanced classes, which could adversely affect model training.</a:t>
            </a:r>
          </a:p>
          <a:p>
            <a:pPr marL="742950" lvl="1" indent="-285750">
              <a:buFont typeface="Arial" panose="020B0604020202020204" pitchFamily="34" charset="0"/>
              <a:buChar char="•"/>
            </a:pPr>
            <a:r>
              <a:rPr lang="en-US" b="1"/>
              <a:t>Learning: </a:t>
            </a:r>
            <a:r>
              <a:rPr lang="en-US"/>
              <a:t>We learned the importance of thorough data cleaning and preprocessing. Implementing techniques like imputation for missing values, normalization of continuous features, and oversampling for the minority class helped improve the dataset quality and model performance.</a:t>
            </a:r>
          </a:p>
        </p:txBody>
      </p:sp>
      <p:sp>
        <p:nvSpPr>
          <p:cNvPr id="306" name="Text Box 305"/>
          <p:cNvSpPr txBox="1"/>
          <p:nvPr/>
        </p:nvSpPr>
        <p:spPr>
          <a:xfrm>
            <a:off x="1146810" y="4214495"/>
            <a:ext cx="10846435" cy="1753235"/>
          </a:xfrm>
          <a:prstGeom prst="rect">
            <a:avLst/>
          </a:prstGeom>
          <a:noFill/>
        </p:spPr>
        <p:txBody>
          <a:bodyPr wrap="square" rtlCol="0">
            <a:spAutoFit/>
          </a:bodyPr>
          <a:lstStyle/>
          <a:p>
            <a:pPr marL="342900" indent="-342900">
              <a:buFont typeface="+mj-lt"/>
              <a:buAutoNum type="arabicPeriod" startAt="2"/>
            </a:pPr>
            <a:r>
              <a:rPr lang="en-US" b="1" i="1"/>
              <a:t>Model Selection and Tuning:</a:t>
            </a:r>
          </a:p>
          <a:p>
            <a:pPr marL="742950" lvl="1" indent="-285750">
              <a:buFont typeface="Arial" panose="020B0604020202020204" pitchFamily="34" charset="0"/>
              <a:buChar char="•"/>
            </a:pPr>
            <a:r>
              <a:rPr lang="en-US" b="1"/>
              <a:t>Challenge:</a:t>
            </a:r>
            <a:r>
              <a:rPr lang="en-US"/>
              <a:t> Choosing the optimal architecture and hyperparameters for the ANN was difficult due to the numerous possible configurations.</a:t>
            </a:r>
          </a:p>
          <a:p>
            <a:pPr marL="742950" lvl="1" indent="-285750">
              <a:buFont typeface="Arial" panose="020B0604020202020204" pitchFamily="34" charset="0"/>
              <a:buChar char="•"/>
            </a:pPr>
            <a:r>
              <a:rPr lang="en-US" b="1"/>
              <a:t>Learning: </a:t>
            </a:r>
            <a:r>
              <a:rPr lang="en-US"/>
              <a:t>We discovered the value of systematic experimentation. Using techniques like K-fold cross-validation, grid search for hyperparameter tuning, and early stopping for preventing overfitting helped us identify the best-performing model configurations.</a:t>
            </a:r>
          </a:p>
        </p:txBody>
      </p:sp>
      <p:grpSp>
        <p:nvGrpSpPr>
          <p:cNvPr id="307" name="Google Shape;210;p24"/>
          <p:cNvGrpSpPr/>
          <p:nvPr/>
        </p:nvGrpSpPr>
        <p:grpSpPr>
          <a:xfrm flipH="1">
            <a:off x="10298430" y="394335"/>
            <a:ext cx="1459865" cy="1007110"/>
            <a:chOff x="4388650" y="2224200"/>
            <a:chExt cx="1707525" cy="1174775"/>
          </a:xfrm>
        </p:grpSpPr>
        <p:sp>
          <p:nvSpPr>
            <p:cNvPr id="308"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7"/>
                                        </p:tgtEl>
                                        <p:attrNameLst>
                                          <p:attrName>style.visibility</p:attrName>
                                        </p:attrNameLst>
                                      </p:cBhvr>
                                      <p:to>
                                        <p:strVal val="visible"/>
                                      </p:to>
                                    </p:set>
                                    <p:animEffect transition="in" filter="wipe(down)">
                                      <p:cBhvr>
                                        <p:cTn id="25" dur="580">
                                          <p:stCondLst>
                                            <p:cond delay="0"/>
                                          </p:stCondLst>
                                        </p:cTn>
                                        <p:tgtEl>
                                          <p:spTgt spid="307"/>
                                        </p:tgtEl>
                                      </p:cBhvr>
                                    </p:animEffect>
                                    <p:anim calcmode="lin" valueType="num">
                                      <p:cBhvr>
                                        <p:cTn id="26" dur="1822" tmFilter="0,0; 0.14,0.36; 0.43,0.73; 0.71,0.91; 1.0,1.0">
                                          <p:stCondLst>
                                            <p:cond delay="0"/>
                                          </p:stCondLst>
                                        </p:cTn>
                                        <p:tgtEl>
                                          <p:spTgt spid="30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7"/>
                                        </p:tgtEl>
                                        <p:attrNameLst>
                                          <p:attrName>ppt_y</p:attrName>
                                        </p:attrNameLst>
                                      </p:cBhvr>
                                      <p:tavLst>
                                        <p:tav tm="0" fmla="#ppt_y-sin(pi*$)/81">
                                          <p:val>
                                            <p:fltVal val="0"/>
                                          </p:val>
                                        </p:tav>
                                        <p:tav tm="100000">
                                          <p:val>
                                            <p:fltVal val="1"/>
                                          </p:val>
                                        </p:tav>
                                      </p:tavLst>
                                    </p:anim>
                                    <p:animScale>
                                      <p:cBhvr>
                                        <p:cTn id="31" dur="26">
                                          <p:stCondLst>
                                            <p:cond delay="650"/>
                                          </p:stCondLst>
                                        </p:cTn>
                                        <p:tgtEl>
                                          <p:spTgt spid="307"/>
                                        </p:tgtEl>
                                      </p:cBhvr>
                                      <p:to x="100000" y="60000"/>
                                    </p:animScale>
                                    <p:animScale>
                                      <p:cBhvr>
                                        <p:cTn id="32" dur="166" decel="50000">
                                          <p:stCondLst>
                                            <p:cond delay="676"/>
                                          </p:stCondLst>
                                        </p:cTn>
                                        <p:tgtEl>
                                          <p:spTgt spid="307"/>
                                        </p:tgtEl>
                                      </p:cBhvr>
                                      <p:to x="100000" y="100000"/>
                                    </p:animScale>
                                    <p:animScale>
                                      <p:cBhvr>
                                        <p:cTn id="33" dur="26">
                                          <p:stCondLst>
                                            <p:cond delay="1312"/>
                                          </p:stCondLst>
                                        </p:cTn>
                                        <p:tgtEl>
                                          <p:spTgt spid="307"/>
                                        </p:tgtEl>
                                      </p:cBhvr>
                                      <p:to x="100000" y="80000"/>
                                    </p:animScale>
                                    <p:animScale>
                                      <p:cBhvr>
                                        <p:cTn id="34" dur="166" decel="50000">
                                          <p:stCondLst>
                                            <p:cond delay="1338"/>
                                          </p:stCondLst>
                                        </p:cTn>
                                        <p:tgtEl>
                                          <p:spTgt spid="307"/>
                                        </p:tgtEl>
                                      </p:cBhvr>
                                      <p:to x="100000" y="100000"/>
                                    </p:animScale>
                                    <p:animScale>
                                      <p:cBhvr>
                                        <p:cTn id="35" dur="26">
                                          <p:stCondLst>
                                            <p:cond delay="1642"/>
                                          </p:stCondLst>
                                        </p:cTn>
                                        <p:tgtEl>
                                          <p:spTgt spid="307"/>
                                        </p:tgtEl>
                                      </p:cBhvr>
                                      <p:to x="100000" y="90000"/>
                                    </p:animScale>
                                    <p:animScale>
                                      <p:cBhvr>
                                        <p:cTn id="36" dur="166" decel="50000">
                                          <p:stCondLst>
                                            <p:cond delay="1668"/>
                                          </p:stCondLst>
                                        </p:cTn>
                                        <p:tgtEl>
                                          <p:spTgt spid="307"/>
                                        </p:tgtEl>
                                      </p:cBhvr>
                                      <p:to x="100000" y="100000"/>
                                    </p:animScale>
                                    <p:animScale>
                                      <p:cBhvr>
                                        <p:cTn id="37" dur="26">
                                          <p:stCondLst>
                                            <p:cond delay="1808"/>
                                          </p:stCondLst>
                                        </p:cTn>
                                        <p:tgtEl>
                                          <p:spTgt spid="307"/>
                                        </p:tgtEl>
                                      </p:cBhvr>
                                      <p:to x="100000" y="95000"/>
                                    </p:animScale>
                                    <p:animScale>
                                      <p:cBhvr>
                                        <p:cTn id="38" dur="166" decel="50000">
                                          <p:stCondLst>
                                            <p:cond delay="1834"/>
                                          </p:stCondLst>
                                        </p:cTn>
                                        <p:tgtEl>
                                          <p:spTgt spid="30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04"/>
                                        </p:tgtEl>
                                        <p:attrNameLst>
                                          <p:attrName>style.visibility</p:attrName>
                                        </p:attrNameLst>
                                      </p:cBhvr>
                                      <p:to>
                                        <p:strVal val="visible"/>
                                      </p:to>
                                    </p:set>
                                    <p:animEffect transition="in" filter="fade">
                                      <p:cBhvr>
                                        <p:cTn id="43" dur="1000"/>
                                        <p:tgtEl>
                                          <p:spTgt spid="304"/>
                                        </p:tgtEl>
                                      </p:cBhvr>
                                    </p:animEffect>
                                    <p:anim calcmode="lin" valueType="num">
                                      <p:cBhvr>
                                        <p:cTn id="44" dur="1000" fill="hold"/>
                                        <p:tgtEl>
                                          <p:spTgt spid="304"/>
                                        </p:tgtEl>
                                        <p:attrNameLst>
                                          <p:attrName>ppt_x</p:attrName>
                                        </p:attrNameLst>
                                      </p:cBhvr>
                                      <p:tavLst>
                                        <p:tav tm="0">
                                          <p:val>
                                            <p:strVal val="#ppt_x"/>
                                          </p:val>
                                        </p:tav>
                                        <p:tav tm="100000">
                                          <p:val>
                                            <p:strVal val="#ppt_x"/>
                                          </p:val>
                                        </p:tav>
                                      </p:tavLst>
                                    </p:anim>
                                    <p:anim calcmode="lin" valueType="num">
                                      <p:cBhvr>
                                        <p:cTn id="45" dur="1000" fill="hold"/>
                                        <p:tgtEl>
                                          <p:spTgt spid="30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05">
                                            <p:txEl>
                                              <p:pRg st="0" end="0"/>
                                            </p:txEl>
                                          </p:spTgt>
                                        </p:tgtEl>
                                        <p:attrNameLst>
                                          <p:attrName>style.visibility</p:attrName>
                                        </p:attrNameLst>
                                      </p:cBhvr>
                                      <p:to>
                                        <p:strVal val="visible"/>
                                      </p:to>
                                    </p:set>
                                    <p:animEffect transition="in" filter="fade">
                                      <p:cBhvr>
                                        <p:cTn id="50" dur="1000"/>
                                        <p:tgtEl>
                                          <p:spTgt spid="305">
                                            <p:txEl>
                                              <p:pRg st="0" end="0"/>
                                            </p:txEl>
                                          </p:spTgt>
                                        </p:tgtEl>
                                      </p:cBhvr>
                                    </p:animEffect>
                                    <p:anim calcmode="lin" valueType="num">
                                      <p:cBhvr>
                                        <p:cTn id="51" dur="1000" fill="hold"/>
                                        <p:tgtEl>
                                          <p:spTgt spid="305">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05">
                                            <p:txEl>
                                              <p:pRg st="1" end="1"/>
                                            </p:txEl>
                                          </p:spTgt>
                                        </p:tgtEl>
                                        <p:attrNameLst>
                                          <p:attrName>style.visibility</p:attrName>
                                        </p:attrNameLst>
                                      </p:cBhvr>
                                      <p:to>
                                        <p:strVal val="visible"/>
                                      </p:to>
                                    </p:set>
                                    <p:animEffect transition="in" filter="fade">
                                      <p:cBhvr>
                                        <p:cTn id="57" dur="1000"/>
                                        <p:tgtEl>
                                          <p:spTgt spid="305">
                                            <p:txEl>
                                              <p:pRg st="1" end="1"/>
                                            </p:txEl>
                                          </p:spTgt>
                                        </p:tgtEl>
                                      </p:cBhvr>
                                    </p:animEffect>
                                    <p:anim calcmode="lin" valueType="num">
                                      <p:cBhvr>
                                        <p:cTn id="58" dur="1000" fill="hold"/>
                                        <p:tgtEl>
                                          <p:spTgt spid="305">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3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05">
                                            <p:txEl>
                                              <p:pRg st="2" end="2"/>
                                            </p:txEl>
                                          </p:spTgt>
                                        </p:tgtEl>
                                        <p:attrNameLst>
                                          <p:attrName>style.visibility</p:attrName>
                                        </p:attrNameLst>
                                      </p:cBhvr>
                                      <p:to>
                                        <p:strVal val="visible"/>
                                      </p:to>
                                    </p:set>
                                    <p:animEffect transition="in" filter="fade">
                                      <p:cBhvr>
                                        <p:cTn id="64" dur="1000"/>
                                        <p:tgtEl>
                                          <p:spTgt spid="305">
                                            <p:txEl>
                                              <p:pRg st="2" end="2"/>
                                            </p:txEl>
                                          </p:spTgt>
                                        </p:tgtEl>
                                      </p:cBhvr>
                                    </p:animEffect>
                                    <p:anim calcmode="lin" valueType="num">
                                      <p:cBhvr>
                                        <p:cTn id="65" dur="1000" fill="hold"/>
                                        <p:tgtEl>
                                          <p:spTgt spid="305">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3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05">
                                            <p:txEl>
                                              <p:pRg st="3" end="3"/>
                                            </p:txEl>
                                          </p:spTgt>
                                        </p:tgtEl>
                                        <p:attrNameLst>
                                          <p:attrName>style.visibility</p:attrName>
                                        </p:attrNameLst>
                                      </p:cBhvr>
                                      <p:to>
                                        <p:strVal val="visible"/>
                                      </p:to>
                                    </p:set>
                                    <p:animEffect transition="in" filter="fade">
                                      <p:cBhvr>
                                        <p:cTn id="71" dur="1000"/>
                                        <p:tgtEl>
                                          <p:spTgt spid="305">
                                            <p:txEl>
                                              <p:pRg st="3" end="3"/>
                                            </p:txEl>
                                          </p:spTgt>
                                        </p:tgtEl>
                                      </p:cBhvr>
                                    </p:animEffect>
                                    <p:anim calcmode="lin" valueType="num">
                                      <p:cBhvr>
                                        <p:cTn id="72" dur="1000" fill="hold"/>
                                        <p:tgtEl>
                                          <p:spTgt spid="305">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3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06">
                                            <p:txEl>
                                              <p:pRg st="0" end="0"/>
                                            </p:txEl>
                                          </p:spTgt>
                                        </p:tgtEl>
                                        <p:attrNameLst>
                                          <p:attrName>style.visibility</p:attrName>
                                        </p:attrNameLst>
                                      </p:cBhvr>
                                      <p:to>
                                        <p:strVal val="visible"/>
                                      </p:to>
                                    </p:set>
                                    <p:animEffect transition="in" filter="fade">
                                      <p:cBhvr>
                                        <p:cTn id="78" dur="1000"/>
                                        <p:tgtEl>
                                          <p:spTgt spid="306">
                                            <p:txEl>
                                              <p:pRg st="0" end="0"/>
                                            </p:txEl>
                                          </p:spTgt>
                                        </p:tgtEl>
                                      </p:cBhvr>
                                    </p:animEffect>
                                    <p:anim calcmode="lin" valueType="num">
                                      <p:cBhvr>
                                        <p:cTn id="79" dur="1000" fill="hold"/>
                                        <p:tgtEl>
                                          <p:spTgt spid="306">
                                            <p:txEl>
                                              <p:pRg st="0" end="0"/>
                                            </p:txEl>
                                          </p:spTgt>
                                        </p:tgtEl>
                                        <p:attrNameLst>
                                          <p:attrName>ppt_x</p:attrName>
                                        </p:attrNameLst>
                                      </p:cBhvr>
                                      <p:tavLst>
                                        <p:tav tm="0">
                                          <p:val>
                                            <p:strVal val="#ppt_x"/>
                                          </p:val>
                                        </p:tav>
                                        <p:tav tm="100000">
                                          <p:val>
                                            <p:strVal val="#ppt_x"/>
                                          </p:val>
                                        </p:tav>
                                      </p:tavLst>
                                    </p:anim>
                                    <p:anim calcmode="lin" valueType="num">
                                      <p:cBhvr>
                                        <p:cTn id="80" dur="1000" fill="hold"/>
                                        <p:tgtEl>
                                          <p:spTgt spid="3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06">
                                            <p:txEl>
                                              <p:pRg st="1" end="1"/>
                                            </p:txEl>
                                          </p:spTgt>
                                        </p:tgtEl>
                                        <p:attrNameLst>
                                          <p:attrName>style.visibility</p:attrName>
                                        </p:attrNameLst>
                                      </p:cBhvr>
                                      <p:to>
                                        <p:strVal val="visible"/>
                                      </p:to>
                                    </p:set>
                                    <p:animEffect transition="in" filter="fade">
                                      <p:cBhvr>
                                        <p:cTn id="85" dur="1000"/>
                                        <p:tgtEl>
                                          <p:spTgt spid="306">
                                            <p:txEl>
                                              <p:pRg st="1" end="1"/>
                                            </p:txEl>
                                          </p:spTgt>
                                        </p:tgtEl>
                                      </p:cBhvr>
                                    </p:animEffect>
                                    <p:anim calcmode="lin" valueType="num">
                                      <p:cBhvr>
                                        <p:cTn id="86" dur="1000" fill="hold"/>
                                        <p:tgtEl>
                                          <p:spTgt spid="306">
                                            <p:txEl>
                                              <p:pRg st="1" end="1"/>
                                            </p:txEl>
                                          </p:spTgt>
                                        </p:tgtEl>
                                        <p:attrNameLst>
                                          <p:attrName>ppt_x</p:attrName>
                                        </p:attrNameLst>
                                      </p:cBhvr>
                                      <p:tavLst>
                                        <p:tav tm="0">
                                          <p:val>
                                            <p:strVal val="#ppt_x"/>
                                          </p:val>
                                        </p:tav>
                                        <p:tav tm="100000">
                                          <p:val>
                                            <p:strVal val="#ppt_x"/>
                                          </p:val>
                                        </p:tav>
                                      </p:tavLst>
                                    </p:anim>
                                    <p:anim calcmode="lin" valueType="num">
                                      <p:cBhvr>
                                        <p:cTn id="87" dur="1000" fill="hold"/>
                                        <p:tgtEl>
                                          <p:spTgt spid="3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06">
                                            <p:txEl>
                                              <p:pRg st="2" end="2"/>
                                            </p:txEl>
                                          </p:spTgt>
                                        </p:tgtEl>
                                        <p:attrNameLst>
                                          <p:attrName>style.visibility</p:attrName>
                                        </p:attrNameLst>
                                      </p:cBhvr>
                                      <p:to>
                                        <p:strVal val="visible"/>
                                      </p:to>
                                    </p:set>
                                    <p:animEffect transition="in" filter="fade">
                                      <p:cBhvr>
                                        <p:cTn id="92" dur="1000"/>
                                        <p:tgtEl>
                                          <p:spTgt spid="306">
                                            <p:txEl>
                                              <p:pRg st="2" end="2"/>
                                            </p:txEl>
                                          </p:spTgt>
                                        </p:tgtEl>
                                      </p:cBhvr>
                                    </p:animEffect>
                                    <p:anim calcmode="lin" valueType="num">
                                      <p:cBhvr>
                                        <p:cTn id="93" dur="1000" fill="hold"/>
                                        <p:tgtEl>
                                          <p:spTgt spid="306">
                                            <p:txEl>
                                              <p:pRg st="2" end="2"/>
                                            </p:txEl>
                                          </p:spTgt>
                                        </p:tgtEl>
                                        <p:attrNameLst>
                                          <p:attrName>ppt_x</p:attrName>
                                        </p:attrNameLst>
                                      </p:cBhvr>
                                      <p:tavLst>
                                        <p:tav tm="0">
                                          <p:val>
                                            <p:strVal val="#ppt_x"/>
                                          </p:val>
                                        </p:tav>
                                        <p:tav tm="100000">
                                          <p:val>
                                            <p:strVal val="#ppt_x"/>
                                          </p:val>
                                        </p:tav>
                                      </p:tavLst>
                                    </p:anim>
                                    <p:anim calcmode="lin" valueType="num">
                                      <p:cBhvr>
                                        <p:cTn id="94" dur="1000" fill="hold"/>
                                        <p:tgtEl>
                                          <p:spTgt spid="30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304" grpId="0"/>
      <p:bldP spid="304" grpId="1"/>
      <p:bldP spid="305" grpId="0" build="p" bldLvl="2"/>
      <p:bldP spid="305" grpId="1"/>
      <p:bldP spid="306" grpId="0" build="p" bldLvl="2"/>
      <p:bldP spid="30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82" y="355698"/>
            <a:ext cx="11014435" cy="1325563"/>
          </a:xfrm>
        </p:spPr>
        <p:txBody>
          <a:bodyPr>
            <a:normAutofit/>
          </a:bodyPr>
          <a:lstStyle/>
          <a:p>
            <a:pPr algn="ctr"/>
            <a:r>
              <a:rPr lang="en-US" b="1" cap="none" dirty="0"/>
              <a:t>Heart Attack Analysis And Prediction Using</a:t>
            </a:r>
            <a:br>
              <a:rPr lang="en-US" b="1" cap="none" dirty="0"/>
            </a:br>
            <a:r>
              <a:rPr lang="en-US" b="1" cap="none" dirty="0"/>
              <a:t>Artificial Neural Network</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43601" y="1681261"/>
            <a:ext cx="7904795" cy="491678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91"/>
          <p:cNvSpPr>
            <a:spLocks noGrp="1"/>
          </p:cNvSpPr>
          <p:nvPr>
            <p:ph type="title"/>
          </p:nvPr>
        </p:nvSpPr>
        <p:spPr>
          <a:xfrm>
            <a:off x="100330" y="98425"/>
            <a:ext cx="2998470" cy="1021080"/>
          </a:xfrm>
        </p:spPr>
        <p:txBody>
          <a:bodyPr/>
          <a:lstStyle/>
          <a:p>
            <a:r>
              <a:rPr lang="en-US" dirty="0">
                <a:sym typeface="+mn-ea"/>
              </a:rPr>
              <a:t>7. Discussion</a:t>
            </a:r>
            <a:endParaRPr lang="en-US"/>
          </a:p>
        </p:txBody>
      </p:sp>
      <p:sp>
        <p:nvSpPr>
          <p:cNvPr id="172" name="Text Box 171"/>
          <p:cNvSpPr txBox="1"/>
          <p:nvPr/>
        </p:nvSpPr>
        <p:spPr>
          <a:xfrm>
            <a:off x="636270" y="1044575"/>
            <a:ext cx="11355070" cy="1322070"/>
          </a:xfrm>
          <a:prstGeom prst="rect">
            <a:avLst/>
          </a:prstGeom>
          <a:noFill/>
        </p:spPr>
        <p:txBody>
          <a:bodyPr wrap="square" rtlCol="0" anchor="t">
            <a:spAutoFit/>
          </a:bodyPr>
          <a:lstStyle/>
          <a:p>
            <a:pPr marL="342900" indent="-342900">
              <a:buFont typeface="+mj-lt"/>
              <a:buAutoNum type="arabicPeriod" startAt="3"/>
            </a:pPr>
            <a:r>
              <a:rPr lang="en-US" sz="1600" b="1" i="1"/>
              <a:t>Computational Resources:</a:t>
            </a:r>
          </a:p>
          <a:p>
            <a:pPr marL="742950" lvl="1" indent="-285750">
              <a:buFont typeface="Arial" panose="020B0604020202020204" pitchFamily="34" charset="0"/>
              <a:buChar char="•"/>
            </a:pPr>
            <a:r>
              <a:rPr lang="en-US" sz="1600" b="1"/>
              <a:t>Challenge:</a:t>
            </a:r>
            <a:r>
              <a:rPr lang="en-US" sz="1600"/>
              <a:t> Training the ANN on a large dataset with multiple configurations was computationally intensive and time-consuming.</a:t>
            </a:r>
          </a:p>
          <a:p>
            <a:pPr marL="742950" lvl="1" indent="-285750">
              <a:buFont typeface="Arial" panose="020B0604020202020204" pitchFamily="34" charset="0"/>
              <a:buChar char="•"/>
            </a:pPr>
            <a:r>
              <a:rPr lang="en-US" sz="1600" b="1"/>
              <a:t>Learning:</a:t>
            </a:r>
            <a:r>
              <a:rPr lang="en-US" sz="1600"/>
              <a:t> We learned to optimize our computational resources effectively.Utilizing cloud-based platforms with GPU support, setting realistic training parameters, and parallelizing processes where possible greatly enhanced our efficiency.</a:t>
            </a:r>
          </a:p>
        </p:txBody>
      </p:sp>
      <p:sp>
        <p:nvSpPr>
          <p:cNvPr id="173" name="Text Box 172"/>
          <p:cNvSpPr txBox="1"/>
          <p:nvPr/>
        </p:nvSpPr>
        <p:spPr>
          <a:xfrm>
            <a:off x="636270" y="2366645"/>
            <a:ext cx="11450320" cy="1568450"/>
          </a:xfrm>
          <a:prstGeom prst="rect">
            <a:avLst/>
          </a:prstGeom>
          <a:noFill/>
        </p:spPr>
        <p:txBody>
          <a:bodyPr wrap="square" rtlCol="0">
            <a:spAutoFit/>
          </a:bodyPr>
          <a:lstStyle/>
          <a:p>
            <a:pPr marL="342900" indent="-342900">
              <a:buFont typeface="+mj-lt"/>
              <a:buAutoNum type="arabicPeriod" startAt="4"/>
            </a:pPr>
            <a:r>
              <a:rPr lang="en-US" sz="1600" b="1" i="1"/>
              <a:t>Model Evaluation:</a:t>
            </a:r>
          </a:p>
          <a:p>
            <a:pPr marL="742950" lvl="1" indent="-285750">
              <a:buFont typeface="Arial" panose="020B0604020202020204" pitchFamily="34" charset="0"/>
              <a:buChar char="•"/>
            </a:pPr>
            <a:r>
              <a:rPr lang="en-US" sz="1600" b="1"/>
              <a:t>Challenge:</a:t>
            </a:r>
            <a:r>
              <a:rPr lang="en-US" sz="1600"/>
              <a:t> Evaluating the model’s performance across different folds and ensuring its generalizability to unseen data was complex.</a:t>
            </a:r>
          </a:p>
          <a:p>
            <a:pPr marL="742950" lvl="1" indent="-285750">
              <a:buFont typeface="Arial" panose="020B0604020202020204" pitchFamily="34" charset="0"/>
              <a:buChar char="•"/>
            </a:pPr>
            <a:r>
              <a:rPr lang="en-US" sz="1600" b="1"/>
              <a:t>Learning: </a:t>
            </a:r>
            <a:r>
              <a:rPr lang="en-US" sz="1600"/>
              <a:t>The importance of comprehensive evaluation became evident.By consistently monitoring metrics such as accuracy, precision, recall, and the confusion matrix across all validation folds, we ensured a robust assessment of the model’s performance.</a:t>
            </a:r>
          </a:p>
        </p:txBody>
      </p:sp>
      <p:sp>
        <p:nvSpPr>
          <p:cNvPr id="174" name="Text Box 173"/>
          <p:cNvSpPr txBox="1"/>
          <p:nvPr/>
        </p:nvSpPr>
        <p:spPr>
          <a:xfrm>
            <a:off x="636270" y="3935095"/>
            <a:ext cx="11039475" cy="1568450"/>
          </a:xfrm>
          <a:prstGeom prst="rect">
            <a:avLst/>
          </a:prstGeom>
          <a:noFill/>
        </p:spPr>
        <p:txBody>
          <a:bodyPr wrap="square" rtlCol="0">
            <a:spAutoFit/>
          </a:bodyPr>
          <a:lstStyle/>
          <a:p>
            <a:pPr marL="342900" indent="-342900">
              <a:buFont typeface="+mj-lt"/>
              <a:buAutoNum type="arabicPeriod" startAt="5"/>
            </a:pPr>
            <a:r>
              <a:rPr lang="en-US" sz="1600" b="1" i="1"/>
              <a:t>Interpreting Results:</a:t>
            </a:r>
          </a:p>
          <a:p>
            <a:pPr marL="742950" lvl="1" indent="-285750">
              <a:buFont typeface="Arial" panose="020B0604020202020204" pitchFamily="34" charset="0"/>
              <a:buChar char="•"/>
            </a:pPr>
            <a:r>
              <a:rPr lang="en-US" sz="1600" b="1"/>
              <a:t>Challenge:</a:t>
            </a:r>
            <a:r>
              <a:rPr lang="en-US" sz="1600"/>
              <a:t> Understanding and interpreting the model’s outputs, especially in terms of clinical relevance, required careful consideration.</a:t>
            </a:r>
          </a:p>
          <a:p>
            <a:pPr marL="742950" lvl="1" indent="-285750">
              <a:buFont typeface="Arial" panose="020B0604020202020204" pitchFamily="34" charset="0"/>
              <a:buChar char="•"/>
            </a:pPr>
            <a:r>
              <a:rPr lang="en-US" sz="1600" b="1"/>
              <a:t>Learning: </a:t>
            </a:r>
            <a:r>
              <a:rPr lang="en-US" sz="1600"/>
              <a:t>We realized the necessity of domain knowledge in interpreting results. Consulting with healthcare professionals and using domain specific metrics to evaluate model predictions helped in making the results more meaningful and applicable.</a:t>
            </a:r>
          </a:p>
        </p:txBody>
      </p:sp>
      <p:sp>
        <p:nvSpPr>
          <p:cNvPr id="175" name="Text Box 174"/>
          <p:cNvSpPr txBox="1"/>
          <p:nvPr/>
        </p:nvSpPr>
        <p:spPr>
          <a:xfrm>
            <a:off x="2439670" y="5793105"/>
            <a:ext cx="9702165" cy="583565"/>
          </a:xfrm>
          <a:prstGeom prst="rect">
            <a:avLst/>
          </a:prstGeom>
          <a:noFill/>
        </p:spPr>
        <p:txBody>
          <a:bodyPr wrap="square" rtlCol="0">
            <a:spAutoFit/>
          </a:bodyPr>
          <a:lstStyle/>
          <a:p>
            <a:r>
              <a:rPr lang="en-US" sz="1600"/>
              <a:t>Overall, these challenges reinforced the significance of a meticulous and iterative approach to machine learning projects, underscoring the importance of data quality, model validation, and interdisciplinary collaboration.</a:t>
            </a:r>
          </a:p>
        </p:txBody>
      </p:sp>
      <p:grpSp>
        <p:nvGrpSpPr>
          <p:cNvPr id="176" name="Google Shape;775;p38"/>
          <p:cNvGrpSpPr/>
          <p:nvPr/>
        </p:nvGrpSpPr>
        <p:grpSpPr>
          <a:xfrm>
            <a:off x="1061085" y="5708650"/>
            <a:ext cx="1099185" cy="1008380"/>
            <a:chOff x="2735825" y="2251925"/>
            <a:chExt cx="1386775" cy="1101400"/>
          </a:xfrm>
        </p:grpSpPr>
        <p:sp>
          <p:nvSpPr>
            <p:cNvPr id="177"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2">
                                            <p:txEl>
                                              <p:pRg st="0" end="0"/>
                                            </p:txEl>
                                          </p:spTgt>
                                        </p:tgtEl>
                                        <p:attrNameLst>
                                          <p:attrName>style.visibility</p:attrName>
                                        </p:attrNameLst>
                                      </p:cBhvr>
                                      <p:to>
                                        <p:strVal val="visible"/>
                                      </p:to>
                                    </p:set>
                                    <p:animEffect transition="in" filter="fade">
                                      <p:cBhvr>
                                        <p:cTn id="25" dur="1000"/>
                                        <p:tgtEl>
                                          <p:spTgt spid="172">
                                            <p:txEl>
                                              <p:pRg st="0" end="0"/>
                                            </p:txEl>
                                          </p:spTgt>
                                        </p:tgtEl>
                                      </p:cBhvr>
                                    </p:animEffect>
                                    <p:anim calcmode="lin" valueType="num">
                                      <p:cBhvr>
                                        <p:cTn id="26" dur="1000" fill="hold"/>
                                        <p:tgtEl>
                                          <p:spTgt spid="172">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2">
                                            <p:txEl>
                                              <p:pRg st="1" end="1"/>
                                            </p:txEl>
                                          </p:spTgt>
                                        </p:tgtEl>
                                        <p:attrNameLst>
                                          <p:attrName>style.visibility</p:attrName>
                                        </p:attrNameLst>
                                      </p:cBhvr>
                                      <p:to>
                                        <p:strVal val="visible"/>
                                      </p:to>
                                    </p:set>
                                    <p:animEffect transition="in" filter="fade">
                                      <p:cBhvr>
                                        <p:cTn id="32" dur="1000"/>
                                        <p:tgtEl>
                                          <p:spTgt spid="172">
                                            <p:txEl>
                                              <p:pRg st="1" end="1"/>
                                            </p:txEl>
                                          </p:spTgt>
                                        </p:tgtEl>
                                      </p:cBhvr>
                                    </p:animEffect>
                                    <p:anim calcmode="lin" valueType="num">
                                      <p:cBhvr>
                                        <p:cTn id="33" dur="1000" fill="hold"/>
                                        <p:tgtEl>
                                          <p:spTgt spid="172">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72">
                                            <p:txEl>
                                              <p:pRg st="2" end="2"/>
                                            </p:txEl>
                                          </p:spTgt>
                                        </p:tgtEl>
                                        <p:attrNameLst>
                                          <p:attrName>style.visibility</p:attrName>
                                        </p:attrNameLst>
                                      </p:cBhvr>
                                      <p:to>
                                        <p:strVal val="visible"/>
                                      </p:to>
                                    </p:set>
                                    <p:animEffect transition="in" filter="fade">
                                      <p:cBhvr>
                                        <p:cTn id="39" dur="1000"/>
                                        <p:tgtEl>
                                          <p:spTgt spid="172">
                                            <p:txEl>
                                              <p:pRg st="2" end="2"/>
                                            </p:txEl>
                                          </p:spTgt>
                                        </p:tgtEl>
                                      </p:cBhvr>
                                    </p:animEffect>
                                    <p:anim calcmode="lin" valueType="num">
                                      <p:cBhvr>
                                        <p:cTn id="40" dur="1000" fill="hold"/>
                                        <p:tgtEl>
                                          <p:spTgt spid="172">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73">
                                            <p:txEl>
                                              <p:pRg st="0" end="0"/>
                                            </p:txEl>
                                          </p:spTgt>
                                        </p:tgtEl>
                                        <p:attrNameLst>
                                          <p:attrName>style.visibility</p:attrName>
                                        </p:attrNameLst>
                                      </p:cBhvr>
                                      <p:to>
                                        <p:strVal val="visible"/>
                                      </p:to>
                                    </p:set>
                                    <p:animEffect transition="in" filter="fade">
                                      <p:cBhvr>
                                        <p:cTn id="46" dur="1000"/>
                                        <p:tgtEl>
                                          <p:spTgt spid="173">
                                            <p:txEl>
                                              <p:pRg st="0" end="0"/>
                                            </p:txEl>
                                          </p:spTgt>
                                        </p:tgtEl>
                                      </p:cBhvr>
                                    </p:animEffect>
                                    <p:anim calcmode="lin" valueType="num">
                                      <p:cBhvr>
                                        <p:cTn id="47" dur="1000" fill="hold"/>
                                        <p:tgtEl>
                                          <p:spTgt spid="173">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3">
                                            <p:txEl>
                                              <p:pRg st="1" end="1"/>
                                            </p:txEl>
                                          </p:spTgt>
                                        </p:tgtEl>
                                        <p:attrNameLst>
                                          <p:attrName>style.visibility</p:attrName>
                                        </p:attrNameLst>
                                      </p:cBhvr>
                                      <p:to>
                                        <p:strVal val="visible"/>
                                      </p:to>
                                    </p:set>
                                    <p:animEffect transition="in" filter="fade">
                                      <p:cBhvr>
                                        <p:cTn id="53" dur="1000"/>
                                        <p:tgtEl>
                                          <p:spTgt spid="173">
                                            <p:txEl>
                                              <p:pRg st="1" end="1"/>
                                            </p:txEl>
                                          </p:spTgt>
                                        </p:tgtEl>
                                      </p:cBhvr>
                                    </p:animEffect>
                                    <p:anim calcmode="lin" valueType="num">
                                      <p:cBhvr>
                                        <p:cTn id="54" dur="1000" fill="hold"/>
                                        <p:tgtEl>
                                          <p:spTgt spid="173">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73">
                                            <p:txEl>
                                              <p:pRg st="2" end="2"/>
                                            </p:txEl>
                                          </p:spTgt>
                                        </p:tgtEl>
                                        <p:attrNameLst>
                                          <p:attrName>style.visibility</p:attrName>
                                        </p:attrNameLst>
                                      </p:cBhvr>
                                      <p:to>
                                        <p:strVal val="visible"/>
                                      </p:to>
                                    </p:set>
                                    <p:animEffect transition="in" filter="fade">
                                      <p:cBhvr>
                                        <p:cTn id="60" dur="1000"/>
                                        <p:tgtEl>
                                          <p:spTgt spid="173">
                                            <p:txEl>
                                              <p:pRg st="2" end="2"/>
                                            </p:txEl>
                                          </p:spTgt>
                                        </p:tgtEl>
                                      </p:cBhvr>
                                    </p:animEffect>
                                    <p:anim calcmode="lin" valueType="num">
                                      <p:cBhvr>
                                        <p:cTn id="61" dur="1000" fill="hold"/>
                                        <p:tgtEl>
                                          <p:spTgt spid="173">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1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74">
                                            <p:txEl>
                                              <p:pRg st="0" end="0"/>
                                            </p:txEl>
                                          </p:spTgt>
                                        </p:tgtEl>
                                        <p:attrNameLst>
                                          <p:attrName>style.visibility</p:attrName>
                                        </p:attrNameLst>
                                      </p:cBhvr>
                                      <p:to>
                                        <p:strVal val="visible"/>
                                      </p:to>
                                    </p:set>
                                    <p:animEffect transition="in" filter="fade">
                                      <p:cBhvr>
                                        <p:cTn id="67" dur="1000"/>
                                        <p:tgtEl>
                                          <p:spTgt spid="174">
                                            <p:txEl>
                                              <p:pRg st="0" end="0"/>
                                            </p:txEl>
                                          </p:spTgt>
                                        </p:tgtEl>
                                      </p:cBhvr>
                                    </p:animEffect>
                                    <p:anim calcmode="lin" valueType="num">
                                      <p:cBhvr>
                                        <p:cTn id="68" dur="1000" fill="hold"/>
                                        <p:tgtEl>
                                          <p:spTgt spid="174">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1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74">
                                            <p:txEl>
                                              <p:pRg st="1" end="1"/>
                                            </p:txEl>
                                          </p:spTgt>
                                        </p:tgtEl>
                                        <p:attrNameLst>
                                          <p:attrName>style.visibility</p:attrName>
                                        </p:attrNameLst>
                                      </p:cBhvr>
                                      <p:to>
                                        <p:strVal val="visible"/>
                                      </p:to>
                                    </p:set>
                                    <p:animEffect transition="in" filter="fade">
                                      <p:cBhvr>
                                        <p:cTn id="74" dur="1000"/>
                                        <p:tgtEl>
                                          <p:spTgt spid="174">
                                            <p:txEl>
                                              <p:pRg st="1" end="1"/>
                                            </p:txEl>
                                          </p:spTgt>
                                        </p:tgtEl>
                                      </p:cBhvr>
                                    </p:animEffect>
                                    <p:anim calcmode="lin" valueType="num">
                                      <p:cBhvr>
                                        <p:cTn id="75" dur="1000" fill="hold"/>
                                        <p:tgtEl>
                                          <p:spTgt spid="174">
                                            <p:txEl>
                                              <p:pRg st="1" end="1"/>
                                            </p:txEl>
                                          </p:spTgt>
                                        </p:tgtEl>
                                        <p:attrNameLst>
                                          <p:attrName>ppt_x</p:attrName>
                                        </p:attrNameLst>
                                      </p:cBhvr>
                                      <p:tavLst>
                                        <p:tav tm="0">
                                          <p:val>
                                            <p:strVal val="#ppt_x"/>
                                          </p:val>
                                        </p:tav>
                                        <p:tav tm="100000">
                                          <p:val>
                                            <p:strVal val="#ppt_x"/>
                                          </p:val>
                                        </p:tav>
                                      </p:tavLst>
                                    </p:anim>
                                    <p:anim calcmode="lin" valueType="num">
                                      <p:cBhvr>
                                        <p:cTn id="76" dur="1000" fill="hold"/>
                                        <p:tgtEl>
                                          <p:spTgt spid="1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74">
                                            <p:txEl>
                                              <p:pRg st="2" end="2"/>
                                            </p:txEl>
                                          </p:spTgt>
                                        </p:tgtEl>
                                        <p:attrNameLst>
                                          <p:attrName>style.visibility</p:attrName>
                                        </p:attrNameLst>
                                      </p:cBhvr>
                                      <p:to>
                                        <p:strVal val="visible"/>
                                      </p:to>
                                    </p:set>
                                    <p:animEffect transition="in" filter="fade">
                                      <p:cBhvr>
                                        <p:cTn id="81" dur="1000"/>
                                        <p:tgtEl>
                                          <p:spTgt spid="174">
                                            <p:txEl>
                                              <p:pRg st="2" end="2"/>
                                            </p:txEl>
                                          </p:spTgt>
                                        </p:tgtEl>
                                      </p:cBhvr>
                                    </p:animEffect>
                                    <p:anim calcmode="lin" valueType="num">
                                      <p:cBhvr>
                                        <p:cTn id="82" dur="1000" fill="hold"/>
                                        <p:tgtEl>
                                          <p:spTgt spid="174">
                                            <p:txEl>
                                              <p:pRg st="2" end="2"/>
                                            </p:txEl>
                                          </p:spTgt>
                                        </p:tgtEl>
                                        <p:attrNameLst>
                                          <p:attrName>ppt_x</p:attrName>
                                        </p:attrNameLst>
                                      </p:cBhvr>
                                      <p:tavLst>
                                        <p:tav tm="0">
                                          <p:val>
                                            <p:strVal val="#ppt_x"/>
                                          </p:val>
                                        </p:tav>
                                        <p:tav tm="100000">
                                          <p:val>
                                            <p:strVal val="#ppt_x"/>
                                          </p:val>
                                        </p:tav>
                                      </p:tavLst>
                                    </p:anim>
                                    <p:anim calcmode="lin" valueType="num">
                                      <p:cBhvr>
                                        <p:cTn id="83" dur="1000" fill="hold"/>
                                        <p:tgtEl>
                                          <p:spTgt spid="1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nodeType="clickEffect">
                                  <p:stCondLst>
                                    <p:cond delay="0"/>
                                  </p:stCondLst>
                                  <p:childTnLst>
                                    <p:set>
                                      <p:cBhvr>
                                        <p:cTn id="87" dur="1" fill="hold">
                                          <p:stCondLst>
                                            <p:cond delay="0"/>
                                          </p:stCondLst>
                                        </p:cTn>
                                        <p:tgtEl>
                                          <p:spTgt spid="176"/>
                                        </p:tgtEl>
                                        <p:attrNameLst>
                                          <p:attrName>style.visibility</p:attrName>
                                        </p:attrNameLst>
                                      </p:cBhvr>
                                      <p:to>
                                        <p:strVal val="visible"/>
                                      </p:to>
                                    </p:set>
                                    <p:anim calcmode="lin" valueType="num">
                                      <p:cBhvr>
                                        <p:cTn id="88" dur="1000" fill="hold"/>
                                        <p:tgtEl>
                                          <p:spTgt spid="176"/>
                                        </p:tgtEl>
                                        <p:attrNameLst>
                                          <p:attrName>ppt_w</p:attrName>
                                        </p:attrNameLst>
                                      </p:cBhvr>
                                      <p:tavLst>
                                        <p:tav tm="0">
                                          <p:val>
                                            <p:fltVal val="0"/>
                                          </p:val>
                                        </p:tav>
                                        <p:tav tm="100000">
                                          <p:val>
                                            <p:strVal val="#ppt_w"/>
                                          </p:val>
                                        </p:tav>
                                      </p:tavLst>
                                    </p:anim>
                                    <p:anim calcmode="lin" valueType="num">
                                      <p:cBhvr>
                                        <p:cTn id="89" dur="1000" fill="hold"/>
                                        <p:tgtEl>
                                          <p:spTgt spid="176"/>
                                        </p:tgtEl>
                                        <p:attrNameLst>
                                          <p:attrName>ppt_h</p:attrName>
                                        </p:attrNameLst>
                                      </p:cBhvr>
                                      <p:tavLst>
                                        <p:tav tm="0">
                                          <p:val>
                                            <p:fltVal val="0"/>
                                          </p:val>
                                        </p:tav>
                                        <p:tav tm="100000">
                                          <p:val>
                                            <p:strVal val="#ppt_h"/>
                                          </p:val>
                                        </p:tav>
                                      </p:tavLst>
                                    </p:anim>
                                    <p:anim calcmode="lin" valueType="num">
                                      <p:cBhvr>
                                        <p:cTn id="90" dur="1000" fill="hold"/>
                                        <p:tgtEl>
                                          <p:spTgt spid="176"/>
                                        </p:tgtEl>
                                        <p:attrNameLst>
                                          <p:attrName>style.rotation</p:attrName>
                                        </p:attrNameLst>
                                      </p:cBhvr>
                                      <p:tavLst>
                                        <p:tav tm="0">
                                          <p:val>
                                            <p:fltVal val="90"/>
                                          </p:val>
                                        </p:tav>
                                        <p:tav tm="100000">
                                          <p:val>
                                            <p:fltVal val="0"/>
                                          </p:val>
                                        </p:tav>
                                      </p:tavLst>
                                    </p:anim>
                                    <p:animEffect transition="in" filter="fade">
                                      <p:cBhvr>
                                        <p:cTn id="91" dur="1000"/>
                                        <p:tgtEl>
                                          <p:spTgt spid="176"/>
                                        </p:tgtEl>
                                      </p:cBhvr>
                                    </p:animEffect>
                                  </p:childTnLst>
                                </p:cTn>
                              </p:par>
                            </p:childTnLst>
                          </p:cTn>
                        </p:par>
                      </p:childTnLst>
                    </p:cTn>
                  </p:par>
                  <p:par>
                    <p:cTn id="92" fill="hold">
                      <p:stCondLst>
                        <p:cond delay="indefinite"/>
                      </p:stCondLst>
                      <p:childTnLst>
                        <p:par>
                          <p:cTn id="93" fill="hold">
                            <p:stCondLst>
                              <p:cond delay="0"/>
                            </p:stCondLst>
                            <p:childTnLst>
                              <p:par>
                                <p:cTn id="94" presetID="29" presetClass="entr" presetSubtype="0" fill="hold" grpId="0" nodeType="clickEffect">
                                  <p:stCondLst>
                                    <p:cond delay="0"/>
                                  </p:stCondLst>
                                  <p:childTnLst>
                                    <p:set>
                                      <p:cBhvr>
                                        <p:cTn id="95" dur="1" fill="hold">
                                          <p:stCondLst>
                                            <p:cond delay="0"/>
                                          </p:stCondLst>
                                        </p:cTn>
                                        <p:tgtEl>
                                          <p:spTgt spid="175"/>
                                        </p:tgtEl>
                                        <p:attrNameLst>
                                          <p:attrName>style.visibility</p:attrName>
                                        </p:attrNameLst>
                                      </p:cBhvr>
                                      <p:to>
                                        <p:strVal val="visible"/>
                                      </p:to>
                                    </p:set>
                                    <p:anim calcmode="lin" valueType="num">
                                      <p:cBhvr>
                                        <p:cTn id="96" dur="1000" fill="hold"/>
                                        <p:tgtEl>
                                          <p:spTgt spid="175"/>
                                        </p:tgtEl>
                                        <p:attrNameLst>
                                          <p:attrName>ppt_x</p:attrName>
                                        </p:attrNameLst>
                                      </p:cBhvr>
                                      <p:tavLst>
                                        <p:tav tm="0">
                                          <p:val>
                                            <p:strVal val="#ppt_x-.2"/>
                                          </p:val>
                                        </p:tav>
                                        <p:tav tm="100000">
                                          <p:val>
                                            <p:strVal val="#ppt_x"/>
                                          </p:val>
                                        </p:tav>
                                      </p:tavLst>
                                    </p:anim>
                                    <p:anim calcmode="lin" valueType="num">
                                      <p:cBhvr>
                                        <p:cTn id="97" dur="1000" fill="hold"/>
                                        <p:tgtEl>
                                          <p:spTgt spid="175"/>
                                        </p:tgtEl>
                                        <p:attrNameLst>
                                          <p:attrName>ppt_y</p:attrName>
                                        </p:attrNameLst>
                                      </p:cBhvr>
                                      <p:tavLst>
                                        <p:tav tm="0">
                                          <p:val>
                                            <p:strVal val="#ppt_y"/>
                                          </p:val>
                                        </p:tav>
                                        <p:tav tm="100000">
                                          <p:val>
                                            <p:strVal val="#ppt_y"/>
                                          </p:val>
                                        </p:tav>
                                      </p:tavLst>
                                    </p:anim>
                                    <p:animEffect transition="in" filter="wipe(right)" prLst="gradientSize: 0.1">
                                      <p:cBhvr>
                                        <p:cTn id="98"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172" grpId="0" build="p" bldLvl="2"/>
      <p:bldP spid="172" grpId="1"/>
      <p:bldP spid="173" grpId="0" build="p" bldLvl="2"/>
      <p:bldP spid="173" grpId="1"/>
      <p:bldP spid="174" grpId="0" build="p" bldLvl="2"/>
      <p:bldP spid="174" grpId="1"/>
      <p:bldP spid="175" grpId="0"/>
      <p:bldP spid="17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91"/>
          <p:cNvSpPr>
            <a:spLocks noGrp="1"/>
          </p:cNvSpPr>
          <p:nvPr>
            <p:ph type="title"/>
          </p:nvPr>
        </p:nvSpPr>
        <p:spPr>
          <a:xfrm>
            <a:off x="342265" y="498475"/>
            <a:ext cx="6388735" cy="467995"/>
          </a:xfrm>
        </p:spPr>
        <p:txBody>
          <a:bodyPr>
            <a:normAutofit fontScale="90000"/>
          </a:bodyPr>
          <a:lstStyle/>
          <a:p>
            <a:r>
              <a:rPr lang="en-US" dirty="0">
                <a:sym typeface="+mn-ea"/>
              </a:rPr>
              <a:t>8. Conclusions and Future Work</a:t>
            </a:r>
            <a:endParaRPr lang="en-US"/>
          </a:p>
        </p:txBody>
      </p:sp>
      <p:sp>
        <p:nvSpPr>
          <p:cNvPr id="256" name="Text Box 255"/>
          <p:cNvSpPr txBox="1"/>
          <p:nvPr/>
        </p:nvSpPr>
        <p:spPr>
          <a:xfrm>
            <a:off x="796925" y="1257935"/>
            <a:ext cx="10331450" cy="1229995"/>
          </a:xfrm>
          <a:prstGeom prst="rect">
            <a:avLst/>
          </a:prstGeom>
          <a:noFill/>
        </p:spPr>
        <p:txBody>
          <a:bodyPr wrap="square" rtlCol="0">
            <a:spAutoFit/>
          </a:bodyPr>
          <a:lstStyle/>
          <a:p>
            <a:r>
              <a:rPr lang="en-US" sz="2000" b="1">
                <a:solidFill>
                  <a:schemeClr val="accent1">
                    <a:lumMod val="20000"/>
                    <a:lumOff val="80000"/>
                  </a:schemeClr>
                </a:solidFill>
              </a:rPr>
              <a:t>Conclusions: </a:t>
            </a:r>
          </a:p>
          <a:p>
            <a:pPr lvl="1"/>
            <a:r>
              <a:rPr lang="en-US"/>
              <a:t>The machine learning project aimed at predicting heart attack occurrences using Artificial Neural Networks (ANN) demonstrated promising outcomes. Key conclusions from the project include:</a:t>
            </a:r>
          </a:p>
          <a:p>
            <a:endParaRPr lang="en-US"/>
          </a:p>
        </p:txBody>
      </p:sp>
      <p:sp>
        <p:nvSpPr>
          <p:cNvPr id="257" name="Text Box 256"/>
          <p:cNvSpPr txBox="1"/>
          <p:nvPr/>
        </p:nvSpPr>
        <p:spPr>
          <a:xfrm>
            <a:off x="1826895" y="2414905"/>
            <a:ext cx="9754870" cy="3138170"/>
          </a:xfrm>
          <a:prstGeom prst="rect">
            <a:avLst/>
          </a:prstGeom>
          <a:noFill/>
        </p:spPr>
        <p:txBody>
          <a:bodyPr wrap="square" rtlCol="0">
            <a:spAutoFit/>
          </a:bodyPr>
          <a:lstStyle/>
          <a:p>
            <a:pPr lvl="1"/>
            <a:r>
              <a:rPr lang="en-US"/>
              <a:t>1. </a:t>
            </a:r>
            <a:r>
              <a:rPr lang="en-US" b="1"/>
              <a:t>Model Effectiveness: </a:t>
            </a:r>
            <a:r>
              <a:rPr lang="en-US"/>
              <a:t>The ANN model achieved abest accuracy rate of 88.5%, with performance variability across different folds indicating typical realworld scenario challenges.</a:t>
            </a:r>
            <a:br>
              <a:rPr lang="en-US"/>
            </a:br>
            <a:endParaRPr lang="en-US"/>
          </a:p>
          <a:p>
            <a:pPr lvl="1"/>
            <a:r>
              <a:rPr lang="en-US"/>
              <a:t>2.</a:t>
            </a:r>
            <a:r>
              <a:rPr lang="en-US" b="1"/>
              <a:t> Robustness and Generalization:</a:t>
            </a:r>
            <a:r>
              <a:rPr lang="en-US"/>
              <a:t> The use of K-fold cross-validation ensured the model’s robustness</a:t>
            </a:r>
          </a:p>
          <a:p>
            <a:pPr lvl="1"/>
            <a:r>
              <a:rPr lang="en-US"/>
              <a:t>and ability to generalize well over unseen data, supported by the systematic approach to training and evaluation.</a:t>
            </a:r>
            <a:br>
              <a:rPr lang="en-US"/>
            </a:br>
            <a:endParaRPr lang="en-US"/>
          </a:p>
          <a:p>
            <a:pPr lvl="1"/>
            <a:r>
              <a:rPr lang="en-US"/>
              <a:t>3. </a:t>
            </a:r>
            <a:r>
              <a:rPr lang="en-US" b="1"/>
              <a:t>Efficiency:</a:t>
            </a:r>
            <a:r>
              <a:rPr lang="en-US"/>
              <a:t> Early stopping during training prevented overfitting and enhanced computational efficiency,showcasing the model’s capability to perform under optimal and limited resource scenarios.</a:t>
            </a:r>
          </a:p>
        </p:txBody>
      </p:sp>
      <p:grpSp>
        <p:nvGrpSpPr>
          <p:cNvPr id="307" name="Google Shape;210;p24"/>
          <p:cNvGrpSpPr/>
          <p:nvPr/>
        </p:nvGrpSpPr>
        <p:grpSpPr>
          <a:xfrm flipH="1">
            <a:off x="10298430" y="394335"/>
            <a:ext cx="1459865" cy="1007110"/>
            <a:chOff x="4388650" y="2224200"/>
            <a:chExt cx="1707525" cy="1174775"/>
          </a:xfrm>
        </p:grpSpPr>
        <p:sp>
          <p:nvSpPr>
            <p:cNvPr id="308"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7"/>
                                        </p:tgtEl>
                                        <p:attrNameLst>
                                          <p:attrName>style.visibility</p:attrName>
                                        </p:attrNameLst>
                                      </p:cBhvr>
                                      <p:to>
                                        <p:strVal val="visible"/>
                                      </p:to>
                                    </p:set>
                                    <p:animEffect transition="in" filter="wipe(down)">
                                      <p:cBhvr>
                                        <p:cTn id="25" dur="580">
                                          <p:stCondLst>
                                            <p:cond delay="0"/>
                                          </p:stCondLst>
                                        </p:cTn>
                                        <p:tgtEl>
                                          <p:spTgt spid="307"/>
                                        </p:tgtEl>
                                      </p:cBhvr>
                                    </p:animEffect>
                                    <p:anim calcmode="lin" valueType="num">
                                      <p:cBhvr>
                                        <p:cTn id="26" dur="1822" tmFilter="0,0; 0.14,0.36; 0.43,0.73; 0.71,0.91; 1.0,1.0">
                                          <p:stCondLst>
                                            <p:cond delay="0"/>
                                          </p:stCondLst>
                                        </p:cTn>
                                        <p:tgtEl>
                                          <p:spTgt spid="30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7"/>
                                        </p:tgtEl>
                                        <p:attrNameLst>
                                          <p:attrName>ppt_y</p:attrName>
                                        </p:attrNameLst>
                                      </p:cBhvr>
                                      <p:tavLst>
                                        <p:tav tm="0" fmla="#ppt_y-sin(pi*$)/81">
                                          <p:val>
                                            <p:fltVal val="0"/>
                                          </p:val>
                                        </p:tav>
                                        <p:tav tm="100000">
                                          <p:val>
                                            <p:fltVal val="1"/>
                                          </p:val>
                                        </p:tav>
                                      </p:tavLst>
                                    </p:anim>
                                    <p:animScale>
                                      <p:cBhvr>
                                        <p:cTn id="31" dur="26">
                                          <p:stCondLst>
                                            <p:cond delay="650"/>
                                          </p:stCondLst>
                                        </p:cTn>
                                        <p:tgtEl>
                                          <p:spTgt spid="307"/>
                                        </p:tgtEl>
                                      </p:cBhvr>
                                      <p:to x="100000" y="60000"/>
                                    </p:animScale>
                                    <p:animScale>
                                      <p:cBhvr>
                                        <p:cTn id="32" dur="166" decel="50000">
                                          <p:stCondLst>
                                            <p:cond delay="676"/>
                                          </p:stCondLst>
                                        </p:cTn>
                                        <p:tgtEl>
                                          <p:spTgt spid="307"/>
                                        </p:tgtEl>
                                      </p:cBhvr>
                                      <p:to x="100000" y="100000"/>
                                    </p:animScale>
                                    <p:animScale>
                                      <p:cBhvr>
                                        <p:cTn id="33" dur="26">
                                          <p:stCondLst>
                                            <p:cond delay="1312"/>
                                          </p:stCondLst>
                                        </p:cTn>
                                        <p:tgtEl>
                                          <p:spTgt spid="307"/>
                                        </p:tgtEl>
                                      </p:cBhvr>
                                      <p:to x="100000" y="80000"/>
                                    </p:animScale>
                                    <p:animScale>
                                      <p:cBhvr>
                                        <p:cTn id="34" dur="166" decel="50000">
                                          <p:stCondLst>
                                            <p:cond delay="1338"/>
                                          </p:stCondLst>
                                        </p:cTn>
                                        <p:tgtEl>
                                          <p:spTgt spid="307"/>
                                        </p:tgtEl>
                                      </p:cBhvr>
                                      <p:to x="100000" y="100000"/>
                                    </p:animScale>
                                    <p:animScale>
                                      <p:cBhvr>
                                        <p:cTn id="35" dur="26">
                                          <p:stCondLst>
                                            <p:cond delay="1642"/>
                                          </p:stCondLst>
                                        </p:cTn>
                                        <p:tgtEl>
                                          <p:spTgt spid="307"/>
                                        </p:tgtEl>
                                      </p:cBhvr>
                                      <p:to x="100000" y="90000"/>
                                    </p:animScale>
                                    <p:animScale>
                                      <p:cBhvr>
                                        <p:cTn id="36" dur="166" decel="50000">
                                          <p:stCondLst>
                                            <p:cond delay="1668"/>
                                          </p:stCondLst>
                                        </p:cTn>
                                        <p:tgtEl>
                                          <p:spTgt spid="307"/>
                                        </p:tgtEl>
                                      </p:cBhvr>
                                      <p:to x="100000" y="100000"/>
                                    </p:animScale>
                                    <p:animScale>
                                      <p:cBhvr>
                                        <p:cTn id="37" dur="26">
                                          <p:stCondLst>
                                            <p:cond delay="1808"/>
                                          </p:stCondLst>
                                        </p:cTn>
                                        <p:tgtEl>
                                          <p:spTgt spid="307"/>
                                        </p:tgtEl>
                                      </p:cBhvr>
                                      <p:to x="100000" y="95000"/>
                                    </p:animScale>
                                    <p:animScale>
                                      <p:cBhvr>
                                        <p:cTn id="38" dur="166" decel="50000">
                                          <p:stCondLst>
                                            <p:cond delay="1834"/>
                                          </p:stCondLst>
                                        </p:cTn>
                                        <p:tgtEl>
                                          <p:spTgt spid="30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anim calcmode="lin" valueType="num">
                                      <p:cBhvr>
                                        <p:cTn id="43" dur="1000" fill="hold"/>
                                        <p:tgtEl>
                                          <p:spTgt spid="256"/>
                                        </p:tgtEl>
                                        <p:attrNameLst>
                                          <p:attrName>ppt_x</p:attrName>
                                        </p:attrNameLst>
                                      </p:cBhvr>
                                      <p:tavLst>
                                        <p:tav tm="0">
                                          <p:val>
                                            <p:strVal val="#ppt_x-.2"/>
                                          </p:val>
                                        </p:tav>
                                        <p:tav tm="100000">
                                          <p:val>
                                            <p:strVal val="#ppt_x"/>
                                          </p:val>
                                        </p:tav>
                                      </p:tavLst>
                                    </p:anim>
                                    <p:anim calcmode="lin" valueType="num">
                                      <p:cBhvr>
                                        <p:cTn id="44" dur="1000" fill="hold"/>
                                        <p:tgtEl>
                                          <p:spTgt spid="25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5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57">
                                            <p:txEl>
                                              <p:pRg st="0" end="0"/>
                                            </p:txEl>
                                          </p:spTgt>
                                        </p:tgtEl>
                                        <p:attrNameLst>
                                          <p:attrName>style.visibility</p:attrName>
                                        </p:attrNameLst>
                                      </p:cBhvr>
                                      <p:to>
                                        <p:strVal val="visible"/>
                                      </p:to>
                                    </p:set>
                                    <p:animEffect transition="in" filter="fade">
                                      <p:cBhvr>
                                        <p:cTn id="50" dur="1000"/>
                                        <p:tgtEl>
                                          <p:spTgt spid="257">
                                            <p:txEl>
                                              <p:pRg st="0" end="0"/>
                                            </p:txEl>
                                          </p:spTgt>
                                        </p:tgtEl>
                                      </p:cBhvr>
                                    </p:animEffect>
                                    <p:anim calcmode="lin" valueType="num">
                                      <p:cBhvr>
                                        <p:cTn id="51" dur="1000" fill="hold"/>
                                        <p:tgtEl>
                                          <p:spTgt spid="257">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2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57">
                                            <p:txEl>
                                              <p:pRg st="1" end="1"/>
                                            </p:txEl>
                                          </p:spTgt>
                                        </p:tgtEl>
                                        <p:attrNameLst>
                                          <p:attrName>style.visibility</p:attrName>
                                        </p:attrNameLst>
                                      </p:cBhvr>
                                      <p:to>
                                        <p:strVal val="visible"/>
                                      </p:to>
                                    </p:set>
                                    <p:animEffect transition="in" filter="fade">
                                      <p:cBhvr>
                                        <p:cTn id="57" dur="1000"/>
                                        <p:tgtEl>
                                          <p:spTgt spid="257">
                                            <p:txEl>
                                              <p:pRg st="1" end="1"/>
                                            </p:txEl>
                                          </p:spTgt>
                                        </p:tgtEl>
                                      </p:cBhvr>
                                    </p:animEffect>
                                    <p:anim calcmode="lin" valueType="num">
                                      <p:cBhvr>
                                        <p:cTn id="58" dur="1000" fill="hold"/>
                                        <p:tgtEl>
                                          <p:spTgt spid="257">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25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57">
                                            <p:txEl>
                                              <p:pRg st="2" end="2"/>
                                            </p:txEl>
                                          </p:spTgt>
                                        </p:tgtEl>
                                        <p:attrNameLst>
                                          <p:attrName>style.visibility</p:attrName>
                                        </p:attrNameLst>
                                      </p:cBhvr>
                                      <p:to>
                                        <p:strVal val="visible"/>
                                      </p:to>
                                    </p:set>
                                    <p:animEffect transition="in" filter="fade">
                                      <p:cBhvr>
                                        <p:cTn id="64" dur="1000"/>
                                        <p:tgtEl>
                                          <p:spTgt spid="257">
                                            <p:txEl>
                                              <p:pRg st="2" end="2"/>
                                            </p:txEl>
                                          </p:spTgt>
                                        </p:tgtEl>
                                      </p:cBhvr>
                                    </p:animEffect>
                                    <p:anim calcmode="lin" valueType="num">
                                      <p:cBhvr>
                                        <p:cTn id="65" dur="1000" fill="hold"/>
                                        <p:tgtEl>
                                          <p:spTgt spid="257">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2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57">
                                            <p:txEl>
                                              <p:pRg st="3" end="3"/>
                                            </p:txEl>
                                          </p:spTgt>
                                        </p:tgtEl>
                                        <p:attrNameLst>
                                          <p:attrName>style.visibility</p:attrName>
                                        </p:attrNameLst>
                                      </p:cBhvr>
                                      <p:to>
                                        <p:strVal val="visible"/>
                                      </p:to>
                                    </p:set>
                                    <p:animEffect transition="in" filter="fade">
                                      <p:cBhvr>
                                        <p:cTn id="71" dur="1000"/>
                                        <p:tgtEl>
                                          <p:spTgt spid="257">
                                            <p:txEl>
                                              <p:pRg st="3" end="3"/>
                                            </p:txEl>
                                          </p:spTgt>
                                        </p:tgtEl>
                                      </p:cBhvr>
                                    </p:animEffect>
                                    <p:anim calcmode="lin" valueType="num">
                                      <p:cBhvr>
                                        <p:cTn id="72" dur="1000" fill="hold"/>
                                        <p:tgtEl>
                                          <p:spTgt spid="257">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25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256" grpId="0"/>
      <p:bldP spid="256" grpId="1"/>
      <p:bldP spid="257" grpId="0" build="p" bldLvl="2"/>
      <p:bldP spid="25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91"/>
          <p:cNvSpPr>
            <a:spLocks noGrp="1"/>
          </p:cNvSpPr>
          <p:nvPr>
            <p:ph type="title"/>
          </p:nvPr>
        </p:nvSpPr>
        <p:spPr>
          <a:xfrm>
            <a:off x="258445" y="306070"/>
            <a:ext cx="6388735" cy="467995"/>
          </a:xfrm>
        </p:spPr>
        <p:txBody>
          <a:bodyPr>
            <a:normAutofit fontScale="90000"/>
          </a:bodyPr>
          <a:lstStyle/>
          <a:p>
            <a:r>
              <a:rPr lang="en-US" dirty="0">
                <a:sym typeface="+mn-ea"/>
              </a:rPr>
              <a:t>8. Conclusions and Future Work</a:t>
            </a:r>
            <a:endParaRPr lang="en-US"/>
          </a:p>
        </p:txBody>
      </p:sp>
      <p:sp>
        <p:nvSpPr>
          <p:cNvPr id="256" name="Text Box 255"/>
          <p:cNvSpPr txBox="1"/>
          <p:nvPr/>
        </p:nvSpPr>
        <p:spPr>
          <a:xfrm>
            <a:off x="778510" y="992505"/>
            <a:ext cx="10331450" cy="675640"/>
          </a:xfrm>
          <a:prstGeom prst="rect">
            <a:avLst/>
          </a:prstGeom>
          <a:noFill/>
        </p:spPr>
        <p:txBody>
          <a:bodyPr wrap="square" rtlCol="0">
            <a:spAutoFit/>
          </a:bodyPr>
          <a:lstStyle/>
          <a:p>
            <a:r>
              <a:rPr lang="en-US" sz="2000" b="1">
                <a:solidFill>
                  <a:schemeClr val="accent1">
                    <a:lumMod val="20000"/>
                    <a:lumOff val="80000"/>
                  </a:schemeClr>
                </a:solidFill>
              </a:rPr>
              <a:t>Recommendations for Future Work</a:t>
            </a:r>
            <a:r>
              <a:rPr lang="ar-EG" altLang="en-US" sz="2000" b="1">
                <a:solidFill>
                  <a:schemeClr val="accent1">
                    <a:lumMod val="20000"/>
                    <a:lumOff val="80000"/>
                  </a:schemeClr>
                </a:solidFill>
              </a:rPr>
              <a:t>:</a:t>
            </a:r>
            <a:r>
              <a:rPr lang="en-US" sz="2000" b="1">
                <a:solidFill>
                  <a:schemeClr val="accent1">
                    <a:lumMod val="20000"/>
                    <a:lumOff val="80000"/>
                  </a:schemeClr>
                </a:solidFill>
              </a:rPr>
              <a:t> </a:t>
            </a:r>
          </a:p>
          <a:p>
            <a:pPr lvl="1"/>
            <a:r>
              <a:rPr lang="en-US"/>
              <a:t>Based on the project’s outcomes, the following recommendations are proposed to enhance future work:</a:t>
            </a:r>
          </a:p>
        </p:txBody>
      </p:sp>
      <p:sp>
        <p:nvSpPr>
          <p:cNvPr id="257" name="Text Box 256"/>
          <p:cNvSpPr txBox="1"/>
          <p:nvPr/>
        </p:nvSpPr>
        <p:spPr>
          <a:xfrm>
            <a:off x="1215390" y="1715770"/>
            <a:ext cx="10918190" cy="4173220"/>
          </a:xfrm>
          <a:prstGeom prst="rect">
            <a:avLst/>
          </a:prstGeom>
          <a:noFill/>
        </p:spPr>
        <p:txBody>
          <a:bodyPr wrap="square" rtlCol="0">
            <a:noAutofit/>
          </a:bodyPr>
          <a:lstStyle/>
          <a:p>
            <a:pPr lvl="1"/>
            <a:r>
              <a:rPr lang="en-US" sz="1400" b="1"/>
              <a:t>1. Hyperparameter Tuning:</a:t>
            </a:r>
            <a:r>
              <a:rPr lang="en-US" sz="1400"/>
              <a:t> Further exploration of</a:t>
            </a:r>
            <a:r>
              <a:rPr lang="ar-EG" altLang="en-US" sz="1400"/>
              <a:t> </a:t>
            </a:r>
            <a:r>
              <a:rPr lang="en-US" sz="1400"/>
              <a:t>hyperparameters such as the number of layers, neurons, and learning rates could potentially improve</a:t>
            </a:r>
            <a:r>
              <a:rPr lang="ar-EG" altLang="en-US" sz="1400"/>
              <a:t> </a:t>
            </a:r>
            <a:r>
              <a:rPr lang="en-US" sz="1400"/>
              <a:t>the model’s accuracy and efficiency.</a:t>
            </a:r>
          </a:p>
          <a:p>
            <a:pPr lvl="1"/>
            <a:endParaRPr lang="en-US" sz="1400"/>
          </a:p>
          <a:p>
            <a:pPr lvl="1"/>
            <a:r>
              <a:rPr lang="en-US" sz="1400" b="1"/>
              <a:t>2. Advanced Architectures:</a:t>
            </a:r>
            <a:r>
              <a:rPr lang="en-US" sz="1400"/>
              <a:t> Investigating more complex network architectures like Convolutional Neural Networks (CNNs) or Recurrent Neural Networks(RNNs) may provide better insights and predictionsdue to their advanced pattern recognition capabilities.</a:t>
            </a:r>
          </a:p>
          <a:p>
            <a:pPr lvl="1"/>
            <a:endParaRPr lang="en-US" sz="1400"/>
          </a:p>
          <a:p>
            <a:pPr lvl="1"/>
            <a:r>
              <a:rPr lang="en-US" sz="1400" b="1"/>
              <a:t>3. Data Augmentation:</a:t>
            </a:r>
            <a:r>
              <a:rPr lang="en-US" sz="1400"/>
              <a:t> Increasing the dataset size</a:t>
            </a:r>
            <a:r>
              <a:rPr lang="ar-EG" altLang="en-US" sz="1400"/>
              <a:t> </a:t>
            </a:r>
            <a:r>
              <a:rPr lang="en-US" sz="1400"/>
              <a:t>or implementing data augmentation strategies could</a:t>
            </a:r>
            <a:r>
              <a:rPr lang="ar-EG" altLang="en-US" sz="1400"/>
              <a:t> </a:t>
            </a:r>
            <a:r>
              <a:rPr lang="en-US" sz="1400"/>
              <a:t>help the model learn more comprehensive patterns,improving both accuracy and generalization.</a:t>
            </a:r>
          </a:p>
          <a:p>
            <a:pPr lvl="1"/>
            <a:br>
              <a:rPr lang="en-US" sz="1400"/>
            </a:br>
            <a:r>
              <a:rPr lang="ar-EG" altLang="en-US" sz="1400"/>
              <a:t>.</a:t>
            </a:r>
            <a:r>
              <a:rPr lang="ar-EG" altLang="en-US" sz="1400" b="1"/>
              <a:t>4</a:t>
            </a:r>
            <a:r>
              <a:rPr lang="en-US" sz="1400" b="1"/>
              <a:t>Feature Engineering: </a:t>
            </a:r>
            <a:r>
              <a:rPr lang="en-US" sz="1400"/>
              <a:t>Additional feature engineering might uncover more subtle patterns in the data</a:t>
            </a:r>
            <a:r>
              <a:rPr lang="ar-EG" altLang="en-US" sz="1400"/>
              <a:t> </a:t>
            </a:r>
            <a:r>
              <a:rPr lang="en-US" sz="1400"/>
              <a:t>that could significantly impact model performance.</a:t>
            </a:r>
          </a:p>
          <a:p>
            <a:pPr lvl="1"/>
            <a:endParaRPr lang="en-US" sz="1400"/>
          </a:p>
          <a:p>
            <a:pPr lvl="1"/>
            <a:r>
              <a:rPr lang="en-US" sz="1400" b="1"/>
              <a:t>5. Regularization Techniques:</a:t>
            </a:r>
            <a:r>
              <a:rPr lang="en-US" sz="1400"/>
              <a:t> Integrating advanced</a:t>
            </a:r>
            <a:r>
              <a:rPr lang="ar-EG" altLang="en-US" sz="1400"/>
              <a:t> </a:t>
            </a:r>
            <a:r>
              <a:rPr lang="en-US" sz="1400"/>
              <a:t>regularization techniques like dropout could reduce</a:t>
            </a:r>
            <a:r>
              <a:rPr lang="ar-EG" altLang="en-US" sz="1400"/>
              <a:t> </a:t>
            </a:r>
            <a:r>
              <a:rPr lang="en-US" sz="1400"/>
              <a:t>overfitting further and enhance the model’s prediction on new, unseen data.</a:t>
            </a:r>
          </a:p>
          <a:p>
            <a:pPr lvl="1"/>
            <a:endParaRPr lang="en-US" sz="1400"/>
          </a:p>
          <a:p>
            <a:pPr lvl="1"/>
            <a:r>
              <a:rPr lang="en-US" sz="1400" b="1"/>
              <a:t>6. Cross-disciplinary Approaches:</a:t>
            </a:r>
            <a:r>
              <a:rPr lang="en-US" sz="1400"/>
              <a:t> Combining insights from fields such as epidemiology with machine</a:t>
            </a:r>
            <a:r>
              <a:rPr lang="ar-EG" altLang="en-US" sz="1400"/>
              <a:t> </a:t>
            </a:r>
            <a:r>
              <a:rPr lang="en-US" sz="1400"/>
              <a:t>learning could refine predictions and lead to more</a:t>
            </a:r>
            <a:r>
              <a:rPr lang="ar-EG" altLang="en-US" sz="1400"/>
              <a:t> </a:t>
            </a:r>
            <a:r>
              <a:rPr lang="en-US" sz="1400"/>
              <a:t>personalized healthcare interventions.</a:t>
            </a:r>
          </a:p>
          <a:p>
            <a:pPr lvl="1"/>
            <a:endParaRPr lang="en-US" sz="1400"/>
          </a:p>
        </p:txBody>
      </p:sp>
      <p:grpSp>
        <p:nvGrpSpPr>
          <p:cNvPr id="307" name="Google Shape;210;p24"/>
          <p:cNvGrpSpPr/>
          <p:nvPr/>
        </p:nvGrpSpPr>
        <p:grpSpPr>
          <a:xfrm flipH="1">
            <a:off x="10298430" y="394335"/>
            <a:ext cx="1459865" cy="1007110"/>
            <a:chOff x="4388650" y="2224200"/>
            <a:chExt cx="1707525" cy="1174775"/>
          </a:xfrm>
        </p:grpSpPr>
        <p:sp>
          <p:nvSpPr>
            <p:cNvPr id="308"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2419985" y="5781040"/>
            <a:ext cx="9662795" cy="645160"/>
          </a:xfrm>
          <a:prstGeom prst="rect">
            <a:avLst/>
          </a:prstGeom>
          <a:noFill/>
        </p:spPr>
        <p:txBody>
          <a:bodyPr wrap="square" rtlCol="0">
            <a:spAutoFit/>
          </a:bodyPr>
          <a:lstStyle/>
          <a:p>
            <a:r>
              <a:rPr lang="en-US"/>
              <a:t>These enhancements could drive forward the development of more sophisticated models, ultimately contributing to the early detection and prevention of heart attacks.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80">
                                          <p:stCondLst>
                                            <p:cond delay="0"/>
                                          </p:stCondLst>
                                        </p:cTn>
                                        <p:tgtEl>
                                          <p:spTgt spid="92"/>
                                        </p:tgtEl>
                                      </p:cBhvr>
                                    </p:animEffect>
                                    <p:anim calcmode="lin" valueType="num">
                                      <p:cBhvr>
                                        <p:cTn id="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 dur="26">
                                          <p:stCondLst>
                                            <p:cond delay="650"/>
                                          </p:stCondLst>
                                        </p:cTn>
                                        <p:tgtEl>
                                          <p:spTgt spid="92"/>
                                        </p:tgtEl>
                                      </p:cBhvr>
                                      <p:to x="100000" y="60000"/>
                                    </p:animScale>
                                    <p:animScale>
                                      <p:cBhvr>
                                        <p:cTn id="14" dur="166" decel="50000">
                                          <p:stCondLst>
                                            <p:cond delay="676"/>
                                          </p:stCondLst>
                                        </p:cTn>
                                        <p:tgtEl>
                                          <p:spTgt spid="92"/>
                                        </p:tgtEl>
                                      </p:cBhvr>
                                      <p:to x="100000" y="100000"/>
                                    </p:animScale>
                                    <p:animScale>
                                      <p:cBhvr>
                                        <p:cTn id="15" dur="26">
                                          <p:stCondLst>
                                            <p:cond delay="1312"/>
                                          </p:stCondLst>
                                        </p:cTn>
                                        <p:tgtEl>
                                          <p:spTgt spid="92"/>
                                        </p:tgtEl>
                                      </p:cBhvr>
                                      <p:to x="100000" y="80000"/>
                                    </p:animScale>
                                    <p:animScale>
                                      <p:cBhvr>
                                        <p:cTn id="16" dur="166" decel="50000">
                                          <p:stCondLst>
                                            <p:cond delay="1338"/>
                                          </p:stCondLst>
                                        </p:cTn>
                                        <p:tgtEl>
                                          <p:spTgt spid="92"/>
                                        </p:tgtEl>
                                      </p:cBhvr>
                                      <p:to x="100000" y="100000"/>
                                    </p:animScale>
                                    <p:animScale>
                                      <p:cBhvr>
                                        <p:cTn id="17" dur="26">
                                          <p:stCondLst>
                                            <p:cond delay="1642"/>
                                          </p:stCondLst>
                                        </p:cTn>
                                        <p:tgtEl>
                                          <p:spTgt spid="92"/>
                                        </p:tgtEl>
                                      </p:cBhvr>
                                      <p:to x="100000" y="90000"/>
                                    </p:animScale>
                                    <p:animScale>
                                      <p:cBhvr>
                                        <p:cTn id="18" dur="166" decel="50000">
                                          <p:stCondLst>
                                            <p:cond delay="1668"/>
                                          </p:stCondLst>
                                        </p:cTn>
                                        <p:tgtEl>
                                          <p:spTgt spid="92"/>
                                        </p:tgtEl>
                                      </p:cBhvr>
                                      <p:to x="100000" y="100000"/>
                                    </p:animScale>
                                    <p:animScale>
                                      <p:cBhvr>
                                        <p:cTn id="19" dur="26">
                                          <p:stCondLst>
                                            <p:cond delay="1808"/>
                                          </p:stCondLst>
                                        </p:cTn>
                                        <p:tgtEl>
                                          <p:spTgt spid="92"/>
                                        </p:tgtEl>
                                      </p:cBhvr>
                                      <p:to x="100000" y="95000"/>
                                    </p:animScale>
                                    <p:animScale>
                                      <p:cBhvr>
                                        <p:cTn id="20" dur="166" decel="50000">
                                          <p:stCondLst>
                                            <p:cond delay="1834"/>
                                          </p:stCondLst>
                                        </p:cTn>
                                        <p:tgtEl>
                                          <p:spTgt spid="9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7"/>
                                        </p:tgtEl>
                                        <p:attrNameLst>
                                          <p:attrName>style.visibility</p:attrName>
                                        </p:attrNameLst>
                                      </p:cBhvr>
                                      <p:to>
                                        <p:strVal val="visible"/>
                                      </p:to>
                                    </p:set>
                                    <p:animEffect transition="in" filter="wipe(down)">
                                      <p:cBhvr>
                                        <p:cTn id="25" dur="580">
                                          <p:stCondLst>
                                            <p:cond delay="0"/>
                                          </p:stCondLst>
                                        </p:cTn>
                                        <p:tgtEl>
                                          <p:spTgt spid="307"/>
                                        </p:tgtEl>
                                      </p:cBhvr>
                                    </p:animEffect>
                                    <p:anim calcmode="lin" valueType="num">
                                      <p:cBhvr>
                                        <p:cTn id="26" dur="1822" tmFilter="0,0; 0.14,0.36; 0.43,0.73; 0.71,0.91; 1.0,1.0">
                                          <p:stCondLst>
                                            <p:cond delay="0"/>
                                          </p:stCondLst>
                                        </p:cTn>
                                        <p:tgtEl>
                                          <p:spTgt spid="30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7"/>
                                        </p:tgtEl>
                                        <p:attrNameLst>
                                          <p:attrName>ppt_y</p:attrName>
                                        </p:attrNameLst>
                                      </p:cBhvr>
                                      <p:tavLst>
                                        <p:tav tm="0" fmla="#ppt_y-sin(pi*$)/81">
                                          <p:val>
                                            <p:fltVal val="0"/>
                                          </p:val>
                                        </p:tav>
                                        <p:tav tm="100000">
                                          <p:val>
                                            <p:fltVal val="1"/>
                                          </p:val>
                                        </p:tav>
                                      </p:tavLst>
                                    </p:anim>
                                    <p:animScale>
                                      <p:cBhvr>
                                        <p:cTn id="31" dur="26">
                                          <p:stCondLst>
                                            <p:cond delay="650"/>
                                          </p:stCondLst>
                                        </p:cTn>
                                        <p:tgtEl>
                                          <p:spTgt spid="307"/>
                                        </p:tgtEl>
                                      </p:cBhvr>
                                      <p:to x="100000" y="60000"/>
                                    </p:animScale>
                                    <p:animScale>
                                      <p:cBhvr>
                                        <p:cTn id="32" dur="166" decel="50000">
                                          <p:stCondLst>
                                            <p:cond delay="676"/>
                                          </p:stCondLst>
                                        </p:cTn>
                                        <p:tgtEl>
                                          <p:spTgt spid="307"/>
                                        </p:tgtEl>
                                      </p:cBhvr>
                                      <p:to x="100000" y="100000"/>
                                    </p:animScale>
                                    <p:animScale>
                                      <p:cBhvr>
                                        <p:cTn id="33" dur="26">
                                          <p:stCondLst>
                                            <p:cond delay="1312"/>
                                          </p:stCondLst>
                                        </p:cTn>
                                        <p:tgtEl>
                                          <p:spTgt spid="307"/>
                                        </p:tgtEl>
                                      </p:cBhvr>
                                      <p:to x="100000" y="80000"/>
                                    </p:animScale>
                                    <p:animScale>
                                      <p:cBhvr>
                                        <p:cTn id="34" dur="166" decel="50000">
                                          <p:stCondLst>
                                            <p:cond delay="1338"/>
                                          </p:stCondLst>
                                        </p:cTn>
                                        <p:tgtEl>
                                          <p:spTgt spid="307"/>
                                        </p:tgtEl>
                                      </p:cBhvr>
                                      <p:to x="100000" y="100000"/>
                                    </p:animScale>
                                    <p:animScale>
                                      <p:cBhvr>
                                        <p:cTn id="35" dur="26">
                                          <p:stCondLst>
                                            <p:cond delay="1642"/>
                                          </p:stCondLst>
                                        </p:cTn>
                                        <p:tgtEl>
                                          <p:spTgt spid="307"/>
                                        </p:tgtEl>
                                      </p:cBhvr>
                                      <p:to x="100000" y="90000"/>
                                    </p:animScale>
                                    <p:animScale>
                                      <p:cBhvr>
                                        <p:cTn id="36" dur="166" decel="50000">
                                          <p:stCondLst>
                                            <p:cond delay="1668"/>
                                          </p:stCondLst>
                                        </p:cTn>
                                        <p:tgtEl>
                                          <p:spTgt spid="307"/>
                                        </p:tgtEl>
                                      </p:cBhvr>
                                      <p:to x="100000" y="100000"/>
                                    </p:animScale>
                                    <p:animScale>
                                      <p:cBhvr>
                                        <p:cTn id="37" dur="26">
                                          <p:stCondLst>
                                            <p:cond delay="1808"/>
                                          </p:stCondLst>
                                        </p:cTn>
                                        <p:tgtEl>
                                          <p:spTgt spid="307"/>
                                        </p:tgtEl>
                                      </p:cBhvr>
                                      <p:to x="100000" y="95000"/>
                                    </p:animScale>
                                    <p:animScale>
                                      <p:cBhvr>
                                        <p:cTn id="38" dur="166" decel="50000">
                                          <p:stCondLst>
                                            <p:cond delay="1834"/>
                                          </p:stCondLst>
                                        </p:cTn>
                                        <p:tgtEl>
                                          <p:spTgt spid="30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anim calcmode="lin" valueType="num">
                                      <p:cBhvr>
                                        <p:cTn id="43" dur="1000" fill="hold"/>
                                        <p:tgtEl>
                                          <p:spTgt spid="256"/>
                                        </p:tgtEl>
                                        <p:attrNameLst>
                                          <p:attrName>ppt_x</p:attrName>
                                        </p:attrNameLst>
                                      </p:cBhvr>
                                      <p:tavLst>
                                        <p:tav tm="0">
                                          <p:val>
                                            <p:strVal val="#ppt_x-.2"/>
                                          </p:val>
                                        </p:tav>
                                        <p:tav tm="100000">
                                          <p:val>
                                            <p:strVal val="#ppt_x"/>
                                          </p:val>
                                        </p:tav>
                                      </p:tavLst>
                                    </p:anim>
                                    <p:anim calcmode="lin" valueType="num">
                                      <p:cBhvr>
                                        <p:cTn id="44" dur="1000" fill="hold"/>
                                        <p:tgtEl>
                                          <p:spTgt spid="25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5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57">
                                            <p:txEl>
                                              <p:pRg st="0" end="0"/>
                                            </p:txEl>
                                          </p:spTgt>
                                        </p:tgtEl>
                                        <p:attrNameLst>
                                          <p:attrName>style.visibility</p:attrName>
                                        </p:attrNameLst>
                                      </p:cBhvr>
                                      <p:to>
                                        <p:strVal val="visible"/>
                                      </p:to>
                                    </p:set>
                                    <p:animEffect transition="in" filter="fade">
                                      <p:cBhvr>
                                        <p:cTn id="50" dur="1000"/>
                                        <p:tgtEl>
                                          <p:spTgt spid="257">
                                            <p:txEl>
                                              <p:pRg st="0" end="0"/>
                                            </p:txEl>
                                          </p:spTgt>
                                        </p:tgtEl>
                                      </p:cBhvr>
                                    </p:animEffect>
                                    <p:anim calcmode="lin" valueType="num">
                                      <p:cBhvr>
                                        <p:cTn id="51" dur="1000" fill="hold"/>
                                        <p:tgtEl>
                                          <p:spTgt spid="257">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2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57">
                                            <p:txEl>
                                              <p:pRg st="2" end="2"/>
                                            </p:txEl>
                                          </p:spTgt>
                                        </p:tgtEl>
                                        <p:attrNameLst>
                                          <p:attrName>style.visibility</p:attrName>
                                        </p:attrNameLst>
                                      </p:cBhvr>
                                      <p:to>
                                        <p:strVal val="visible"/>
                                      </p:to>
                                    </p:set>
                                    <p:animEffect transition="in" filter="fade">
                                      <p:cBhvr>
                                        <p:cTn id="57" dur="1000"/>
                                        <p:tgtEl>
                                          <p:spTgt spid="257">
                                            <p:txEl>
                                              <p:pRg st="2" end="2"/>
                                            </p:txEl>
                                          </p:spTgt>
                                        </p:tgtEl>
                                      </p:cBhvr>
                                    </p:animEffect>
                                    <p:anim calcmode="lin" valueType="num">
                                      <p:cBhvr>
                                        <p:cTn id="58" dur="1000" fill="hold"/>
                                        <p:tgtEl>
                                          <p:spTgt spid="257">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2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57">
                                            <p:txEl>
                                              <p:pRg st="4" end="4"/>
                                            </p:txEl>
                                          </p:spTgt>
                                        </p:tgtEl>
                                        <p:attrNameLst>
                                          <p:attrName>style.visibility</p:attrName>
                                        </p:attrNameLst>
                                      </p:cBhvr>
                                      <p:to>
                                        <p:strVal val="visible"/>
                                      </p:to>
                                    </p:set>
                                    <p:animEffect transition="in" filter="fade">
                                      <p:cBhvr>
                                        <p:cTn id="64" dur="1000"/>
                                        <p:tgtEl>
                                          <p:spTgt spid="257">
                                            <p:txEl>
                                              <p:pRg st="4" end="4"/>
                                            </p:txEl>
                                          </p:spTgt>
                                        </p:tgtEl>
                                      </p:cBhvr>
                                    </p:animEffect>
                                    <p:anim calcmode="lin" valueType="num">
                                      <p:cBhvr>
                                        <p:cTn id="65" dur="1000" fill="hold"/>
                                        <p:tgtEl>
                                          <p:spTgt spid="257">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2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57">
                                            <p:txEl>
                                              <p:pRg st="5" end="5"/>
                                            </p:txEl>
                                          </p:spTgt>
                                        </p:tgtEl>
                                        <p:attrNameLst>
                                          <p:attrName>style.visibility</p:attrName>
                                        </p:attrNameLst>
                                      </p:cBhvr>
                                      <p:to>
                                        <p:strVal val="visible"/>
                                      </p:to>
                                    </p:set>
                                    <p:animEffect transition="in" filter="fade">
                                      <p:cBhvr>
                                        <p:cTn id="71" dur="1000"/>
                                        <p:tgtEl>
                                          <p:spTgt spid="257">
                                            <p:txEl>
                                              <p:pRg st="5" end="5"/>
                                            </p:txEl>
                                          </p:spTgt>
                                        </p:tgtEl>
                                      </p:cBhvr>
                                    </p:animEffect>
                                    <p:anim calcmode="lin" valueType="num">
                                      <p:cBhvr>
                                        <p:cTn id="72" dur="1000" fill="hold"/>
                                        <p:tgtEl>
                                          <p:spTgt spid="257">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2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57">
                                            <p:txEl>
                                              <p:pRg st="7" end="7"/>
                                            </p:txEl>
                                          </p:spTgt>
                                        </p:tgtEl>
                                        <p:attrNameLst>
                                          <p:attrName>style.visibility</p:attrName>
                                        </p:attrNameLst>
                                      </p:cBhvr>
                                      <p:to>
                                        <p:strVal val="visible"/>
                                      </p:to>
                                    </p:set>
                                    <p:animEffect transition="in" filter="fade">
                                      <p:cBhvr>
                                        <p:cTn id="78" dur="1000"/>
                                        <p:tgtEl>
                                          <p:spTgt spid="257">
                                            <p:txEl>
                                              <p:pRg st="7" end="7"/>
                                            </p:txEl>
                                          </p:spTgt>
                                        </p:tgtEl>
                                      </p:cBhvr>
                                    </p:animEffect>
                                    <p:anim calcmode="lin" valueType="num">
                                      <p:cBhvr>
                                        <p:cTn id="79" dur="1000" fill="hold"/>
                                        <p:tgtEl>
                                          <p:spTgt spid="257">
                                            <p:txEl>
                                              <p:pRg st="7" end="7"/>
                                            </p:txEl>
                                          </p:spTgt>
                                        </p:tgtEl>
                                        <p:attrNameLst>
                                          <p:attrName>ppt_x</p:attrName>
                                        </p:attrNameLst>
                                      </p:cBhvr>
                                      <p:tavLst>
                                        <p:tav tm="0">
                                          <p:val>
                                            <p:strVal val="#ppt_x"/>
                                          </p:val>
                                        </p:tav>
                                        <p:tav tm="100000">
                                          <p:val>
                                            <p:strVal val="#ppt_x"/>
                                          </p:val>
                                        </p:tav>
                                      </p:tavLst>
                                    </p:anim>
                                    <p:anim calcmode="lin" valueType="num">
                                      <p:cBhvr>
                                        <p:cTn id="80" dur="1000" fill="hold"/>
                                        <p:tgtEl>
                                          <p:spTgt spid="25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57">
                                            <p:txEl>
                                              <p:pRg st="9" end="9"/>
                                            </p:txEl>
                                          </p:spTgt>
                                        </p:tgtEl>
                                        <p:attrNameLst>
                                          <p:attrName>style.visibility</p:attrName>
                                        </p:attrNameLst>
                                      </p:cBhvr>
                                      <p:to>
                                        <p:strVal val="visible"/>
                                      </p:to>
                                    </p:set>
                                    <p:animEffect transition="in" filter="fade">
                                      <p:cBhvr>
                                        <p:cTn id="85" dur="1000"/>
                                        <p:tgtEl>
                                          <p:spTgt spid="257">
                                            <p:txEl>
                                              <p:pRg st="9" end="9"/>
                                            </p:txEl>
                                          </p:spTgt>
                                        </p:tgtEl>
                                      </p:cBhvr>
                                    </p:animEffect>
                                    <p:anim calcmode="lin" valueType="num">
                                      <p:cBhvr>
                                        <p:cTn id="86" dur="1000" fill="hold"/>
                                        <p:tgtEl>
                                          <p:spTgt spid="257">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25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 calcmode="lin" valueType="num">
                                      <p:cBhvr>
                                        <p:cTn id="92" dur="1000" fill="hold"/>
                                        <p:tgtEl>
                                          <p:spTgt spid="2"/>
                                        </p:tgtEl>
                                        <p:attrNameLst>
                                          <p:attrName>ppt_w</p:attrName>
                                        </p:attrNameLst>
                                      </p:cBhvr>
                                      <p:tavLst>
                                        <p:tav tm="0">
                                          <p:val>
                                            <p:fltVal val="0"/>
                                          </p:val>
                                        </p:tav>
                                        <p:tav tm="100000">
                                          <p:val>
                                            <p:strVal val="#ppt_w"/>
                                          </p:val>
                                        </p:tav>
                                      </p:tavLst>
                                    </p:anim>
                                    <p:anim calcmode="lin" valueType="num">
                                      <p:cBhvr>
                                        <p:cTn id="93" dur="1000" fill="hold"/>
                                        <p:tgtEl>
                                          <p:spTgt spid="2"/>
                                        </p:tgtEl>
                                        <p:attrNameLst>
                                          <p:attrName>ppt_h</p:attrName>
                                        </p:attrNameLst>
                                      </p:cBhvr>
                                      <p:tavLst>
                                        <p:tav tm="0">
                                          <p:val>
                                            <p:fltVal val="0"/>
                                          </p:val>
                                        </p:tav>
                                        <p:tav tm="100000">
                                          <p:val>
                                            <p:strVal val="#ppt_h"/>
                                          </p:val>
                                        </p:tav>
                                      </p:tavLst>
                                    </p:anim>
                                    <p:anim calcmode="lin" valueType="num">
                                      <p:cBhvr>
                                        <p:cTn id="94" dur="1000" fill="hold"/>
                                        <p:tgtEl>
                                          <p:spTgt spid="2"/>
                                        </p:tgtEl>
                                        <p:attrNameLst>
                                          <p:attrName>style.rotation</p:attrName>
                                        </p:attrNameLst>
                                      </p:cBhvr>
                                      <p:tavLst>
                                        <p:tav tm="0">
                                          <p:val>
                                            <p:fltVal val="90"/>
                                          </p:val>
                                        </p:tav>
                                        <p:tav tm="100000">
                                          <p:val>
                                            <p:fltVal val="0"/>
                                          </p:val>
                                        </p:tav>
                                      </p:tavLst>
                                    </p:anim>
                                    <p:animEffect transition="in" filter="fade">
                                      <p:cBhvr>
                                        <p:cTn id="9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256" grpId="0"/>
      <p:bldP spid="256" grpId="1"/>
      <p:bldP spid="257" grpId="0" build="p" bldLvl="2"/>
      <p:bldP spid="257" grpId="1"/>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41935" y="178435"/>
            <a:ext cx="4064000" cy="637540"/>
          </a:xfrm>
          <a:prstGeom prst="rect">
            <a:avLst/>
          </a:prstGeom>
          <a:noFill/>
        </p:spPr>
        <p:txBody>
          <a:bodyPr wrap="square" rtlCol="0">
            <a:noAutofit/>
          </a:bodyPr>
          <a:lstStyle/>
          <a:p>
            <a:r>
              <a:rPr lang="en-US" sz="3600" dirty="0">
                <a:latin typeface="+mj-lt"/>
                <a:cs typeface="+mj-lt"/>
                <a:sym typeface="+mn-ea"/>
              </a:rPr>
              <a:t>9.REFERENCES</a:t>
            </a:r>
            <a:endParaRPr lang="ar-EG" sz="3600" dirty="0">
              <a:latin typeface="+mj-lt"/>
              <a:cs typeface="+mj-lt"/>
            </a:endParaRPr>
          </a:p>
          <a:p>
            <a:endParaRPr lang="ar-EG" sz="3600" dirty="0">
              <a:latin typeface="+mj-lt"/>
              <a:cs typeface="+mj-lt"/>
            </a:endParaRPr>
          </a:p>
        </p:txBody>
      </p:sp>
      <p:sp>
        <p:nvSpPr>
          <p:cNvPr id="92" name="Text Box 91"/>
          <p:cNvSpPr txBox="1"/>
          <p:nvPr/>
        </p:nvSpPr>
        <p:spPr>
          <a:xfrm>
            <a:off x="1231900" y="941705"/>
            <a:ext cx="9521190" cy="5365115"/>
          </a:xfrm>
          <a:prstGeom prst="rect">
            <a:avLst/>
          </a:prstGeom>
          <a:noFill/>
        </p:spPr>
        <p:txBody>
          <a:bodyPr wrap="square" rtlCol="0" anchor="t">
            <a:noAutofit/>
          </a:bodyPr>
          <a:lstStyle/>
          <a:p>
            <a:r>
              <a:rPr lang="en-US" sz="1200" dirty="0"/>
              <a:t>[1] A. G´eron, ”Hands-On Machine Learning with ScikitLearn, Keras, and TensorFlow: Concepts, Tools,</a:t>
            </a:r>
          </a:p>
          <a:p>
            <a:r>
              <a:rPr lang="en-US" sz="1200" dirty="0"/>
              <a:t>and Techniques to Build Intelligent Systems,” 3rd ed., O’Reilly Media, Inc., 2021, ch. 10, ”Introduction to Artificial Neural Networks with Keras.”</a:t>
            </a:r>
            <a:br>
              <a:rPr lang="en-US" sz="1200" dirty="0"/>
            </a:br>
            <a:endParaRPr lang="en-US" sz="1200" dirty="0"/>
          </a:p>
          <a:p>
            <a:r>
              <a:rPr lang="en-US" sz="1200" dirty="0"/>
              <a:t>[2] A. Zhang, Z. C. Lipton, M. Li, and A. J. Smola,”Dive into Deep Learning,” available online: </a:t>
            </a:r>
            <a:r>
              <a:rPr lang="en-US" sz="1200" dirty="0">
                <a:hlinkClick r:id="rId2"/>
              </a:rPr>
              <a:t>Dive into Deep Learning</a:t>
            </a:r>
            <a:endParaRPr lang="en-US" sz="1200" dirty="0"/>
          </a:p>
          <a:p>
            <a:endParaRPr lang="en-US" sz="1200" dirty="0"/>
          </a:p>
          <a:p>
            <a:r>
              <a:rPr lang="en-US" sz="1200" dirty="0"/>
              <a:t>[3] ”Flowchart for Artificial Neural Network (ANN),” ResearchGate, 2020, [Online]. Available: </a:t>
            </a:r>
            <a:r>
              <a:rPr lang="en-US" sz="1200" dirty="0">
                <a:hlinkClick r:id="rId3"/>
              </a:rPr>
              <a:t>Flowchart for ANN</a:t>
            </a:r>
            <a:r>
              <a:rPr lang="en-US" sz="1200" dirty="0"/>
              <a:t>.</a:t>
            </a:r>
          </a:p>
          <a:p>
            <a:endParaRPr lang="en-US" sz="1200" dirty="0"/>
          </a:p>
          <a:p>
            <a:r>
              <a:rPr lang="en-US" sz="1200" dirty="0"/>
              <a:t>[4] ”Mathematics of artificial neural networks,” Wikipedia, [Online]. Available: </a:t>
            </a:r>
            <a:r>
              <a:rPr lang="en-US" sz="1200" dirty="0">
                <a:hlinkClick r:id="rId4"/>
              </a:rPr>
              <a:t>Mathematics of ANNs</a:t>
            </a:r>
            <a:r>
              <a:rPr lang="en-US" sz="1200" dirty="0"/>
              <a:t>.</a:t>
            </a:r>
          </a:p>
          <a:p>
            <a:endParaRPr lang="en-US" sz="1200" dirty="0"/>
          </a:p>
          <a:p>
            <a:r>
              <a:rPr lang="en-US" sz="1200" dirty="0"/>
              <a:t>[5] XenonStack, ”Artificial Neural Network Applications,” 2023, available online: </a:t>
            </a:r>
            <a:r>
              <a:rPr lang="en-US" sz="1200" dirty="0">
                <a:hlinkClick r:id="rId5"/>
              </a:rPr>
              <a:t>ANN Applications</a:t>
            </a:r>
            <a:r>
              <a:rPr lang="en-US" sz="1200" dirty="0"/>
              <a:t>.</a:t>
            </a:r>
          </a:p>
          <a:p>
            <a:endParaRPr lang="en-US" sz="1200" dirty="0"/>
          </a:p>
          <a:p>
            <a:r>
              <a:rPr lang="en-US" sz="1200" dirty="0"/>
              <a:t>[6] P. Singh, ”First Neural Network for Beginners Explained with Code,” Towards Data Science, July 15,2020, [Online]. Available: </a:t>
            </a:r>
            <a:r>
              <a:rPr lang="en-US" sz="1200" dirty="0">
                <a:hlinkClick r:id="rId6"/>
              </a:rPr>
              <a:t>First Neural Network</a:t>
            </a:r>
            <a:r>
              <a:rPr lang="en-US" sz="1200" dirty="0"/>
              <a:t>.</a:t>
            </a:r>
          </a:p>
          <a:p>
            <a:endParaRPr lang="en-US" sz="1200" dirty="0"/>
          </a:p>
          <a:p>
            <a:r>
              <a:rPr lang="en-US" sz="1200" dirty="0"/>
              <a:t>[7] MLTut, ”Implementation of Artificial Neural Network in Python,” available online: </a:t>
            </a:r>
            <a:r>
              <a:rPr lang="en-US" sz="1200" dirty="0">
                <a:hlinkClick r:id="rId7"/>
              </a:rPr>
              <a:t>Implementation of ANN in Python</a:t>
            </a:r>
            <a:r>
              <a:rPr lang="en-US" sz="1200" dirty="0"/>
              <a:t>.</a:t>
            </a:r>
          </a:p>
          <a:p>
            <a:endParaRPr lang="en-US" sz="1200" dirty="0"/>
          </a:p>
          <a:p>
            <a:r>
              <a:rPr lang="en-US" sz="1200" dirty="0"/>
              <a:t>[8] D. F. Campos, ”Neural Network Cross Validation and Visualization,” Kaggle, 2023, available online: </a:t>
            </a:r>
            <a:r>
              <a:rPr lang="en-US" sz="1200" dirty="0">
                <a:hlinkClick r:id="rId8"/>
              </a:rPr>
              <a:t>Neural Network Cross Validation</a:t>
            </a:r>
            <a:r>
              <a:rPr lang="en-US" sz="1200" dirty="0"/>
              <a:t>.</a:t>
            </a:r>
          </a:p>
          <a:p>
            <a:endParaRPr lang="en-US" sz="1200" dirty="0"/>
          </a:p>
          <a:p>
            <a:r>
              <a:rPr lang="en-US" sz="1200" dirty="0"/>
              <a:t>[9] neoglez, ”K-Fold and ANN,” GitHub, 2022, [Online]. Available: </a:t>
            </a:r>
            <a:r>
              <a:rPr lang="en-US" sz="1200" dirty="0">
                <a:hlinkClick r:id="rId9"/>
              </a:rPr>
              <a:t>K-Fold and ANN on GitHub</a:t>
            </a:r>
            <a:r>
              <a:rPr lang="en-US" sz="1200" dirty="0"/>
              <a:t>.</a:t>
            </a:r>
          </a:p>
          <a:p>
            <a:endParaRPr lang="en-US" sz="1200" dirty="0"/>
          </a:p>
          <a:p>
            <a:r>
              <a:rPr lang="en-US" sz="1200" dirty="0"/>
              <a:t>[10] S. Gunjal, ”Tutorial: K-Fold Cross-Validation,”Kaggle, 2023, [Online]. Available: </a:t>
            </a:r>
            <a:r>
              <a:rPr lang="en-US" sz="1200" dirty="0">
                <a:hlinkClick r:id="rId10"/>
              </a:rPr>
              <a:t>K-Fold Cross-Validation</a:t>
            </a:r>
            <a:r>
              <a:rPr lang="en-US" sz="1200" dirty="0"/>
              <a:t>.</a:t>
            </a:r>
          </a:p>
          <a:p>
            <a:endParaRPr lang="en-US" sz="1200" dirty="0"/>
          </a:p>
          <a:p>
            <a:r>
              <a:rPr lang="en-US" sz="1200" dirty="0"/>
              <a:t>[11] S. MechLearn, ”Deep Tutorial 1: ANN and Classification,” Kaggle, 2023, [Online]. Available: </a:t>
            </a:r>
            <a:r>
              <a:rPr lang="en-US" sz="1200" dirty="0">
                <a:hlinkClick r:id="rId11"/>
              </a:rPr>
              <a:t>Deep Tutorial 1</a:t>
            </a:r>
            <a:r>
              <a:rPr lang="en-US" sz="1200" dirty="0"/>
              <a:t>.</a:t>
            </a:r>
          </a:p>
          <a:p>
            <a:endParaRPr lang="en-US" sz="1200" dirty="0"/>
          </a:p>
          <a:p>
            <a:r>
              <a:rPr lang="en-US" sz="1200" dirty="0"/>
              <a:t>[12] Stack Exchange, ”K-Fold Cross-Validation,” Baeldung on CS, 2023, [Online]. Available: </a:t>
            </a:r>
            <a:r>
              <a:rPr lang="en-US" sz="1200" dirty="0">
                <a:hlinkClick r:id="rId12"/>
              </a:rPr>
              <a:t>K-Fold Cross-Validation Article</a:t>
            </a:r>
            <a:r>
              <a:rPr lang="en-US" sz="1200" dirty="0"/>
              <a:t>.</a:t>
            </a:r>
          </a:p>
          <a:p>
            <a:endParaRPr lang="en-US" sz="1200" dirty="0"/>
          </a:p>
          <a:p>
            <a:r>
              <a:rPr lang="en-US" sz="1200" dirty="0"/>
              <a:t>[13] ”Pseudo-code of the back-propagation algorithm in training ANN,” ResearchGate, 2018, [Online]. Available: </a:t>
            </a:r>
            <a:r>
              <a:rPr lang="en-US" sz="1200" dirty="0">
                <a:hlinkClick r:id="rId13"/>
              </a:rPr>
              <a:t>Pseudo-code of back-propagation</a:t>
            </a:r>
            <a:r>
              <a:rPr lang="en-US" sz="1200" dirty="0"/>
              <a:t>.</a:t>
            </a:r>
          </a:p>
          <a:p>
            <a:endParaRPr lang="en-US" sz="1200" dirty="0"/>
          </a:p>
          <a:p>
            <a:r>
              <a:rPr lang="en-US" sz="1200" dirty="0"/>
              <a:t>[14] ”Optimization Methods for Large-Scale Machine Learning,” Semantic Scholar, 2017, [Online]. Available: </a:t>
            </a:r>
            <a:r>
              <a:rPr lang="en-US" sz="1200" dirty="0">
                <a:hlinkClick r:id="rId14"/>
              </a:rPr>
              <a:t>Optimization Methods</a:t>
            </a:r>
            <a:r>
              <a:rPr lang="en-US" sz="1200" dirty="0"/>
              <a:t>.</a:t>
            </a:r>
          </a:p>
          <a:p>
            <a:endParaRPr lang="en-US" sz="1200" dirty="0"/>
          </a:p>
          <a:p>
            <a:r>
              <a:rPr lang="en-US" sz="1200" dirty="0"/>
              <a:t>[15] ”What is the time complexity for training a neural network using back-propagation?,” Artificial Intelligence Stack Exchange, 2019, [Online]. Available: </a:t>
            </a:r>
            <a:r>
              <a:rPr lang="en-US" sz="1200" dirty="0">
                <a:hlinkClick r:id="rId15"/>
              </a:rPr>
              <a:t>Time Complexity for Training ANN</a:t>
            </a:r>
            <a:r>
              <a:rPr lang="en-US" sz="1200" dirty="0"/>
              <a:t>.</a:t>
            </a:r>
          </a:p>
        </p:txBody>
      </p:sp>
      <p:grpSp>
        <p:nvGrpSpPr>
          <p:cNvPr id="93" name="Google Shape;84;p21"/>
          <p:cNvGrpSpPr/>
          <p:nvPr/>
        </p:nvGrpSpPr>
        <p:grpSpPr>
          <a:xfrm rot="392302">
            <a:off x="10075545" y="3312795"/>
            <a:ext cx="1731010" cy="2378710"/>
            <a:chOff x="6483100" y="2237750"/>
            <a:chExt cx="898250" cy="1146075"/>
          </a:xfrm>
        </p:grpSpPr>
        <p:sp>
          <p:nvSpPr>
            <p:cNvPr id="94"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wipe(down)">
                                      <p:cBhvr>
                                        <p:cTn id="25" dur="580">
                                          <p:stCondLst>
                                            <p:cond delay="0"/>
                                          </p:stCondLst>
                                        </p:cTn>
                                        <p:tgtEl>
                                          <p:spTgt spid="93"/>
                                        </p:tgtEl>
                                      </p:cBhvr>
                                    </p:animEffect>
                                    <p:anim calcmode="lin" valueType="num">
                                      <p:cBhvr>
                                        <p:cTn id="26"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31" dur="26">
                                          <p:stCondLst>
                                            <p:cond delay="650"/>
                                          </p:stCondLst>
                                        </p:cTn>
                                        <p:tgtEl>
                                          <p:spTgt spid="93"/>
                                        </p:tgtEl>
                                      </p:cBhvr>
                                      <p:to x="100000" y="60000"/>
                                    </p:animScale>
                                    <p:animScale>
                                      <p:cBhvr>
                                        <p:cTn id="32" dur="166" decel="50000">
                                          <p:stCondLst>
                                            <p:cond delay="676"/>
                                          </p:stCondLst>
                                        </p:cTn>
                                        <p:tgtEl>
                                          <p:spTgt spid="93"/>
                                        </p:tgtEl>
                                      </p:cBhvr>
                                      <p:to x="100000" y="100000"/>
                                    </p:animScale>
                                    <p:animScale>
                                      <p:cBhvr>
                                        <p:cTn id="33" dur="26">
                                          <p:stCondLst>
                                            <p:cond delay="1312"/>
                                          </p:stCondLst>
                                        </p:cTn>
                                        <p:tgtEl>
                                          <p:spTgt spid="93"/>
                                        </p:tgtEl>
                                      </p:cBhvr>
                                      <p:to x="100000" y="80000"/>
                                    </p:animScale>
                                    <p:animScale>
                                      <p:cBhvr>
                                        <p:cTn id="34" dur="166" decel="50000">
                                          <p:stCondLst>
                                            <p:cond delay="1338"/>
                                          </p:stCondLst>
                                        </p:cTn>
                                        <p:tgtEl>
                                          <p:spTgt spid="93"/>
                                        </p:tgtEl>
                                      </p:cBhvr>
                                      <p:to x="100000" y="100000"/>
                                    </p:animScale>
                                    <p:animScale>
                                      <p:cBhvr>
                                        <p:cTn id="35" dur="26">
                                          <p:stCondLst>
                                            <p:cond delay="1642"/>
                                          </p:stCondLst>
                                        </p:cTn>
                                        <p:tgtEl>
                                          <p:spTgt spid="93"/>
                                        </p:tgtEl>
                                      </p:cBhvr>
                                      <p:to x="100000" y="90000"/>
                                    </p:animScale>
                                    <p:animScale>
                                      <p:cBhvr>
                                        <p:cTn id="36" dur="166" decel="50000">
                                          <p:stCondLst>
                                            <p:cond delay="1668"/>
                                          </p:stCondLst>
                                        </p:cTn>
                                        <p:tgtEl>
                                          <p:spTgt spid="93"/>
                                        </p:tgtEl>
                                      </p:cBhvr>
                                      <p:to x="100000" y="100000"/>
                                    </p:animScale>
                                    <p:animScale>
                                      <p:cBhvr>
                                        <p:cTn id="37" dur="26">
                                          <p:stCondLst>
                                            <p:cond delay="1808"/>
                                          </p:stCondLst>
                                        </p:cTn>
                                        <p:tgtEl>
                                          <p:spTgt spid="93"/>
                                        </p:tgtEl>
                                      </p:cBhvr>
                                      <p:to x="100000" y="95000"/>
                                    </p:animScale>
                                    <p:animScale>
                                      <p:cBhvr>
                                        <p:cTn id="38" dur="166" decel="50000">
                                          <p:stCondLst>
                                            <p:cond delay="1834"/>
                                          </p:stCondLst>
                                        </p:cTn>
                                        <p:tgtEl>
                                          <p:spTgt spid="9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
                                            <p:txEl>
                                              <p:pRg st="0" end="0"/>
                                            </p:txEl>
                                          </p:spTgt>
                                        </p:tgtEl>
                                        <p:attrNameLst>
                                          <p:attrName>style.visibility</p:attrName>
                                        </p:attrNameLst>
                                      </p:cBhvr>
                                      <p:to>
                                        <p:strVal val="visible"/>
                                      </p:to>
                                    </p:set>
                                    <p:animEffect transition="in" filter="fade">
                                      <p:cBhvr>
                                        <p:cTn id="43" dur="1000"/>
                                        <p:tgtEl>
                                          <p:spTgt spid="92">
                                            <p:txEl>
                                              <p:pRg st="0" end="0"/>
                                            </p:txEl>
                                          </p:spTgt>
                                        </p:tgtEl>
                                      </p:cBhvr>
                                    </p:animEffect>
                                    <p:anim calcmode="lin" valueType="num">
                                      <p:cBhvr>
                                        <p:cTn id="44" dur="1000" fill="hold"/>
                                        <p:tgtEl>
                                          <p:spTgt spid="92">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
                                            <p:txEl>
                                              <p:pRg st="1" end="1"/>
                                            </p:txEl>
                                          </p:spTgt>
                                        </p:tgtEl>
                                        <p:attrNameLst>
                                          <p:attrName>style.visibility</p:attrName>
                                        </p:attrNameLst>
                                      </p:cBhvr>
                                      <p:to>
                                        <p:strVal val="visible"/>
                                      </p:to>
                                    </p:set>
                                    <p:animEffect transition="in" filter="fade">
                                      <p:cBhvr>
                                        <p:cTn id="50" dur="1000"/>
                                        <p:tgtEl>
                                          <p:spTgt spid="92">
                                            <p:txEl>
                                              <p:pRg st="1" end="1"/>
                                            </p:txEl>
                                          </p:spTgt>
                                        </p:tgtEl>
                                      </p:cBhvr>
                                    </p:animEffect>
                                    <p:anim calcmode="lin" valueType="num">
                                      <p:cBhvr>
                                        <p:cTn id="51" dur="1000" fill="hold"/>
                                        <p:tgtEl>
                                          <p:spTgt spid="92">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2">
                                            <p:txEl>
                                              <p:pRg st="2" end="2"/>
                                            </p:txEl>
                                          </p:spTgt>
                                        </p:tgtEl>
                                        <p:attrNameLst>
                                          <p:attrName>style.visibility</p:attrName>
                                        </p:attrNameLst>
                                      </p:cBhvr>
                                      <p:to>
                                        <p:strVal val="visible"/>
                                      </p:to>
                                    </p:set>
                                    <p:animEffect transition="in" filter="fade">
                                      <p:cBhvr>
                                        <p:cTn id="57" dur="1000"/>
                                        <p:tgtEl>
                                          <p:spTgt spid="92">
                                            <p:txEl>
                                              <p:pRg st="2" end="2"/>
                                            </p:txEl>
                                          </p:spTgt>
                                        </p:tgtEl>
                                      </p:cBhvr>
                                    </p:animEffect>
                                    <p:anim calcmode="lin" valueType="num">
                                      <p:cBhvr>
                                        <p:cTn id="58" dur="1000" fill="hold"/>
                                        <p:tgtEl>
                                          <p:spTgt spid="92">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2">
                                            <p:txEl>
                                              <p:pRg st="4" end="4"/>
                                            </p:txEl>
                                          </p:spTgt>
                                        </p:tgtEl>
                                        <p:attrNameLst>
                                          <p:attrName>style.visibility</p:attrName>
                                        </p:attrNameLst>
                                      </p:cBhvr>
                                      <p:to>
                                        <p:strVal val="visible"/>
                                      </p:to>
                                    </p:set>
                                    <p:animEffect transition="in" filter="fade">
                                      <p:cBhvr>
                                        <p:cTn id="64" dur="1000"/>
                                        <p:tgtEl>
                                          <p:spTgt spid="92">
                                            <p:txEl>
                                              <p:pRg st="4" end="4"/>
                                            </p:txEl>
                                          </p:spTgt>
                                        </p:tgtEl>
                                      </p:cBhvr>
                                    </p:animEffect>
                                    <p:anim calcmode="lin" valueType="num">
                                      <p:cBhvr>
                                        <p:cTn id="65" dur="1000" fill="hold"/>
                                        <p:tgtEl>
                                          <p:spTgt spid="92">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9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2">
                                            <p:txEl>
                                              <p:pRg st="6" end="6"/>
                                            </p:txEl>
                                          </p:spTgt>
                                        </p:tgtEl>
                                        <p:attrNameLst>
                                          <p:attrName>style.visibility</p:attrName>
                                        </p:attrNameLst>
                                      </p:cBhvr>
                                      <p:to>
                                        <p:strVal val="visible"/>
                                      </p:to>
                                    </p:set>
                                    <p:animEffect transition="in" filter="fade">
                                      <p:cBhvr>
                                        <p:cTn id="71" dur="1000"/>
                                        <p:tgtEl>
                                          <p:spTgt spid="92">
                                            <p:txEl>
                                              <p:pRg st="6" end="6"/>
                                            </p:txEl>
                                          </p:spTgt>
                                        </p:tgtEl>
                                      </p:cBhvr>
                                    </p:animEffect>
                                    <p:anim calcmode="lin" valueType="num">
                                      <p:cBhvr>
                                        <p:cTn id="72" dur="1000" fill="hold"/>
                                        <p:tgtEl>
                                          <p:spTgt spid="92">
                                            <p:txEl>
                                              <p:pRg st="6" end="6"/>
                                            </p:txEl>
                                          </p:spTgt>
                                        </p:tgtEl>
                                        <p:attrNameLst>
                                          <p:attrName>ppt_x</p:attrName>
                                        </p:attrNameLst>
                                      </p:cBhvr>
                                      <p:tavLst>
                                        <p:tav tm="0">
                                          <p:val>
                                            <p:strVal val="#ppt_x"/>
                                          </p:val>
                                        </p:tav>
                                        <p:tav tm="100000">
                                          <p:val>
                                            <p:strVal val="#ppt_x"/>
                                          </p:val>
                                        </p:tav>
                                      </p:tavLst>
                                    </p:anim>
                                    <p:anim calcmode="lin" valueType="num">
                                      <p:cBhvr>
                                        <p:cTn id="73" dur="1000" fill="hold"/>
                                        <p:tgtEl>
                                          <p:spTgt spid="9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92">
                                            <p:txEl>
                                              <p:pRg st="8" end="8"/>
                                            </p:txEl>
                                          </p:spTgt>
                                        </p:tgtEl>
                                        <p:attrNameLst>
                                          <p:attrName>style.visibility</p:attrName>
                                        </p:attrNameLst>
                                      </p:cBhvr>
                                      <p:to>
                                        <p:strVal val="visible"/>
                                      </p:to>
                                    </p:set>
                                    <p:animEffect transition="in" filter="fade">
                                      <p:cBhvr>
                                        <p:cTn id="78" dur="1000"/>
                                        <p:tgtEl>
                                          <p:spTgt spid="92">
                                            <p:txEl>
                                              <p:pRg st="8" end="8"/>
                                            </p:txEl>
                                          </p:spTgt>
                                        </p:tgtEl>
                                      </p:cBhvr>
                                    </p:animEffect>
                                    <p:anim calcmode="lin" valueType="num">
                                      <p:cBhvr>
                                        <p:cTn id="79" dur="1000" fill="hold"/>
                                        <p:tgtEl>
                                          <p:spTgt spid="92">
                                            <p:txEl>
                                              <p:pRg st="8" end="8"/>
                                            </p:txEl>
                                          </p:spTgt>
                                        </p:tgtEl>
                                        <p:attrNameLst>
                                          <p:attrName>ppt_x</p:attrName>
                                        </p:attrNameLst>
                                      </p:cBhvr>
                                      <p:tavLst>
                                        <p:tav tm="0">
                                          <p:val>
                                            <p:strVal val="#ppt_x"/>
                                          </p:val>
                                        </p:tav>
                                        <p:tav tm="100000">
                                          <p:val>
                                            <p:strVal val="#ppt_x"/>
                                          </p:val>
                                        </p:tav>
                                      </p:tavLst>
                                    </p:anim>
                                    <p:anim calcmode="lin" valueType="num">
                                      <p:cBhvr>
                                        <p:cTn id="80" dur="1000" fill="hold"/>
                                        <p:tgtEl>
                                          <p:spTgt spid="9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92">
                                            <p:txEl>
                                              <p:pRg st="10" end="10"/>
                                            </p:txEl>
                                          </p:spTgt>
                                        </p:tgtEl>
                                        <p:attrNameLst>
                                          <p:attrName>style.visibility</p:attrName>
                                        </p:attrNameLst>
                                      </p:cBhvr>
                                      <p:to>
                                        <p:strVal val="visible"/>
                                      </p:to>
                                    </p:set>
                                    <p:animEffect transition="in" filter="fade">
                                      <p:cBhvr>
                                        <p:cTn id="85" dur="1000"/>
                                        <p:tgtEl>
                                          <p:spTgt spid="92">
                                            <p:txEl>
                                              <p:pRg st="10" end="10"/>
                                            </p:txEl>
                                          </p:spTgt>
                                        </p:tgtEl>
                                      </p:cBhvr>
                                    </p:animEffect>
                                    <p:anim calcmode="lin" valueType="num">
                                      <p:cBhvr>
                                        <p:cTn id="86" dur="1000" fill="hold"/>
                                        <p:tgtEl>
                                          <p:spTgt spid="92">
                                            <p:txEl>
                                              <p:pRg st="10" end="10"/>
                                            </p:txEl>
                                          </p:spTgt>
                                        </p:tgtEl>
                                        <p:attrNameLst>
                                          <p:attrName>ppt_x</p:attrName>
                                        </p:attrNameLst>
                                      </p:cBhvr>
                                      <p:tavLst>
                                        <p:tav tm="0">
                                          <p:val>
                                            <p:strVal val="#ppt_x"/>
                                          </p:val>
                                        </p:tav>
                                        <p:tav tm="100000">
                                          <p:val>
                                            <p:strVal val="#ppt_x"/>
                                          </p:val>
                                        </p:tav>
                                      </p:tavLst>
                                    </p:anim>
                                    <p:anim calcmode="lin" valueType="num">
                                      <p:cBhvr>
                                        <p:cTn id="87" dur="1000" fill="hold"/>
                                        <p:tgtEl>
                                          <p:spTgt spid="9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2">
                                            <p:txEl>
                                              <p:pRg st="12" end="12"/>
                                            </p:txEl>
                                          </p:spTgt>
                                        </p:tgtEl>
                                        <p:attrNameLst>
                                          <p:attrName>style.visibility</p:attrName>
                                        </p:attrNameLst>
                                      </p:cBhvr>
                                      <p:to>
                                        <p:strVal val="visible"/>
                                      </p:to>
                                    </p:set>
                                    <p:animEffect transition="in" filter="fade">
                                      <p:cBhvr>
                                        <p:cTn id="92" dur="1000"/>
                                        <p:tgtEl>
                                          <p:spTgt spid="92">
                                            <p:txEl>
                                              <p:pRg st="12" end="12"/>
                                            </p:txEl>
                                          </p:spTgt>
                                        </p:tgtEl>
                                      </p:cBhvr>
                                    </p:animEffect>
                                    <p:anim calcmode="lin" valueType="num">
                                      <p:cBhvr>
                                        <p:cTn id="93" dur="1000" fill="hold"/>
                                        <p:tgtEl>
                                          <p:spTgt spid="92">
                                            <p:txEl>
                                              <p:pRg st="12" end="12"/>
                                            </p:txEl>
                                          </p:spTgt>
                                        </p:tgtEl>
                                        <p:attrNameLst>
                                          <p:attrName>ppt_x</p:attrName>
                                        </p:attrNameLst>
                                      </p:cBhvr>
                                      <p:tavLst>
                                        <p:tav tm="0">
                                          <p:val>
                                            <p:strVal val="#ppt_x"/>
                                          </p:val>
                                        </p:tav>
                                        <p:tav tm="100000">
                                          <p:val>
                                            <p:strVal val="#ppt_x"/>
                                          </p:val>
                                        </p:tav>
                                      </p:tavLst>
                                    </p:anim>
                                    <p:anim calcmode="lin" valueType="num">
                                      <p:cBhvr>
                                        <p:cTn id="94" dur="1000" fill="hold"/>
                                        <p:tgtEl>
                                          <p:spTgt spid="9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92">
                                            <p:txEl>
                                              <p:pRg st="14" end="14"/>
                                            </p:txEl>
                                          </p:spTgt>
                                        </p:tgtEl>
                                        <p:attrNameLst>
                                          <p:attrName>style.visibility</p:attrName>
                                        </p:attrNameLst>
                                      </p:cBhvr>
                                      <p:to>
                                        <p:strVal val="visible"/>
                                      </p:to>
                                    </p:set>
                                    <p:animEffect transition="in" filter="fade">
                                      <p:cBhvr>
                                        <p:cTn id="99" dur="1000"/>
                                        <p:tgtEl>
                                          <p:spTgt spid="92">
                                            <p:txEl>
                                              <p:pRg st="14" end="14"/>
                                            </p:txEl>
                                          </p:spTgt>
                                        </p:tgtEl>
                                      </p:cBhvr>
                                    </p:animEffect>
                                    <p:anim calcmode="lin" valueType="num">
                                      <p:cBhvr>
                                        <p:cTn id="100" dur="1000" fill="hold"/>
                                        <p:tgtEl>
                                          <p:spTgt spid="92">
                                            <p:txEl>
                                              <p:pRg st="14" end="14"/>
                                            </p:txEl>
                                          </p:spTgt>
                                        </p:tgtEl>
                                        <p:attrNameLst>
                                          <p:attrName>ppt_x</p:attrName>
                                        </p:attrNameLst>
                                      </p:cBhvr>
                                      <p:tavLst>
                                        <p:tav tm="0">
                                          <p:val>
                                            <p:strVal val="#ppt_x"/>
                                          </p:val>
                                        </p:tav>
                                        <p:tav tm="100000">
                                          <p:val>
                                            <p:strVal val="#ppt_x"/>
                                          </p:val>
                                        </p:tav>
                                      </p:tavLst>
                                    </p:anim>
                                    <p:anim calcmode="lin" valueType="num">
                                      <p:cBhvr>
                                        <p:cTn id="101" dur="1000" fill="hold"/>
                                        <p:tgtEl>
                                          <p:spTgt spid="9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92">
                                            <p:txEl>
                                              <p:pRg st="16" end="16"/>
                                            </p:txEl>
                                          </p:spTgt>
                                        </p:tgtEl>
                                        <p:attrNameLst>
                                          <p:attrName>style.visibility</p:attrName>
                                        </p:attrNameLst>
                                      </p:cBhvr>
                                      <p:to>
                                        <p:strVal val="visible"/>
                                      </p:to>
                                    </p:set>
                                    <p:animEffect transition="in" filter="fade">
                                      <p:cBhvr>
                                        <p:cTn id="106" dur="1000"/>
                                        <p:tgtEl>
                                          <p:spTgt spid="92">
                                            <p:txEl>
                                              <p:pRg st="16" end="16"/>
                                            </p:txEl>
                                          </p:spTgt>
                                        </p:tgtEl>
                                      </p:cBhvr>
                                    </p:animEffect>
                                    <p:anim calcmode="lin" valueType="num">
                                      <p:cBhvr>
                                        <p:cTn id="107" dur="1000" fill="hold"/>
                                        <p:tgtEl>
                                          <p:spTgt spid="92">
                                            <p:txEl>
                                              <p:pRg st="16" end="16"/>
                                            </p:txEl>
                                          </p:spTgt>
                                        </p:tgtEl>
                                        <p:attrNameLst>
                                          <p:attrName>ppt_x</p:attrName>
                                        </p:attrNameLst>
                                      </p:cBhvr>
                                      <p:tavLst>
                                        <p:tav tm="0">
                                          <p:val>
                                            <p:strVal val="#ppt_x"/>
                                          </p:val>
                                        </p:tav>
                                        <p:tav tm="100000">
                                          <p:val>
                                            <p:strVal val="#ppt_x"/>
                                          </p:val>
                                        </p:tav>
                                      </p:tavLst>
                                    </p:anim>
                                    <p:anim calcmode="lin" valueType="num">
                                      <p:cBhvr>
                                        <p:cTn id="108" dur="1000" fill="hold"/>
                                        <p:tgtEl>
                                          <p:spTgt spid="9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92">
                                            <p:txEl>
                                              <p:pRg st="18" end="18"/>
                                            </p:txEl>
                                          </p:spTgt>
                                        </p:tgtEl>
                                        <p:attrNameLst>
                                          <p:attrName>style.visibility</p:attrName>
                                        </p:attrNameLst>
                                      </p:cBhvr>
                                      <p:to>
                                        <p:strVal val="visible"/>
                                      </p:to>
                                    </p:set>
                                    <p:animEffect transition="in" filter="fade">
                                      <p:cBhvr>
                                        <p:cTn id="113" dur="1000"/>
                                        <p:tgtEl>
                                          <p:spTgt spid="92">
                                            <p:txEl>
                                              <p:pRg st="18" end="18"/>
                                            </p:txEl>
                                          </p:spTgt>
                                        </p:tgtEl>
                                      </p:cBhvr>
                                    </p:animEffect>
                                    <p:anim calcmode="lin" valueType="num">
                                      <p:cBhvr>
                                        <p:cTn id="114" dur="1000" fill="hold"/>
                                        <p:tgtEl>
                                          <p:spTgt spid="92">
                                            <p:txEl>
                                              <p:pRg st="18" end="18"/>
                                            </p:txEl>
                                          </p:spTgt>
                                        </p:tgtEl>
                                        <p:attrNameLst>
                                          <p:attrName>ppt_x</p:attrName>
                                        </p:attrNameLst>
                                      </p:cBhvr>
                                      <p:tavLst>
                                        <p:tav tm="0">
                                          <p:val>
                                            <p:strVal val="#ppt_x"/>
                                          </p:val>
                                        </p:tav>
                                        <p:tav tm="100000">
                                          <p:val>
                                            <p:strVal val="#ppt_x"/>
                                          </p:val>
                                        </p:tav>
                                      </p:tavLst>
                                    </p:anim>
                                    <p:anim calcmode="lin" valueType="num">
                                      <p:cBhvr>
                                        <p:cTn id="115" dur="1000" fill="hold"/>
                                        <p:tgtEl>
                                          <p:spTgt spid="92">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92">
                                            <p:txEl>
                                              <p:pRg st="20" end="20"/>
                                            </p:txEl>
                                          </p:spTgt>
                                        </p:tgtEl>
                                        <p:attrNameLst>
                                          <p:attrName>style.visibility</p:attrName>
                                        </p:attrNameLst>
                                      </p:cBhvr>
                                      <p:to>
                                        <p:strVal val="visible"/>
                                      </p:to>
                                    </p:set>
                                    <p:animEffect transition="in" filter="fade">
                                      <p:cBhvr>
                                        <p:cTn id="120" dur="1000"/>
                                        <p:tgtEl>
                                          <p:spTgt spid="92">
                                            <p:txEl>
                                              <p:pRg st="20" end="20"/>
                                            </p:txEl>
                                          </p:spTgt>
                                        </p:tgtEl>
                                      </p:cBhvr>
                                    </p:animEffect>
                                    <p:anim calcmode="lin" valueType="num">
                                      <p:cBhvr>
                                        <p:cTn id="121" dur="1000" fill="hold"/>
                                        <p:tgtEl>
                                          <p:spTgt spid="92">
                                            <p:txEl>
                                              <p:pRg st="20" end="20"/>
                                            </p:txEl>
                                          </p:spTgt>
                                        </p:tgtEl>
                                        <p:attrNameLst>
                                          <p:attrName>ppt_x</p:attrName>
                                        </p:attrNameLst>
                                      </p:cBhvr>
                                      <p:tavLst>
                                        <p:tav tm="0">
                                          <p:val>
                                            <p:strVal val="#ppt_x"/>
                                          </p:val>
                                        </p:tav>
                                        <p:tav tm="100000">
                                          <p:val>
                                            <p:strVal val="#ppt_x"/>
                                          </p:val>
                                        </p:tav>
                                      </p:tavLst>
                                    </p:anim>
                                    <p:anim calcmode="lin" valueType="num">
                                      <p:cBhvr>
                                        <p:cTn id="122" dur="1000" fill="hold"/>
                                        <p:tgtEl>
                                          <p:spTgt spid="92">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92">
                                            <p:txEl>
                                              <p:pRg st="22" end="22"/>
                                            </p:txEl>
                                          </p:spTgt>
                                        </p:tgtEl>
                                        <p:attrNameLst>
                                          <p:attrName>style.visibility</p:attrName>
                                        </p:attrNameLst>
                                      </p:cBhvr>
                                      <p:to>
                                        <p:strVal val="visible"/>
                                      </p:to>
                                    </p:set>
                                    <p:animEffect transition="in" filter="fade">
                                      <p:cBhvr>
                                        <p:cTn id="127" dur="1000"/>
                                        <p:tgtEl>
                                          <p:spTgt spid="92">
                                            <p:txEl>
                                              <p:pRg st="22" end="22"/>
                                            </p:txEl>
                                          </p:spTgt>
                                        </p:tgtEl>
                                      </p:cBhvr>
                                    </p:animEffect>
                                    <p:anim calcmode="lin" valueType="num">
                                      <p:cBhvr>
                                        <p:cTn id="128" dur="1000" fill="hold"/>
                                        <p:tgtEl>
                                          <p:spTgt spid="92">
                                            <p:txEl>
                                              <p:pRg st="22" end="22"/>
                                            </p:txEl>
                                          </p:spTgt>
                                        </p:tgtEl>
                                        <p:attrNameLst>
                                          <p:attrName>ppt_x</p:attrName>
                                        </p:attrNameLst>
                                      </p:cBhvr>
                                      <p:tavLst>
                                        <p:tav tm="0">
                                          <p:val>
                                            <p:strVal val="#ppt_x"/>
                                          </p:val>
                                        </p:tav>
                                        <p:tav tm="100000">
                                          <p:val>
                                            <p:strVal val="#ppt_x"/>
                                          </p:val>
                                        </p:tav>
                                      </p:tavLst>
                                    </p:anim>
                                    <p:anim calcmode="lin" valueType="num">
                                      <p:cBhvr>
                                        <p:cTn id="129" dur="1000" fill="hold"/>
                                        <p:tgtEl>
                                          <p:spTgt spid="92">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92">
                                            <p:txEl>
                                              <p:pRg st="24" end="24"/>
                                            </p:txEl>
                                          </p:spTgt>
                                        </p:tgtEl>
                                        <p:attrNameLst>
                                          <p:attrName>style.visibility</p:attrName>
                                        </p:attrNameLst>
                                      </p:cBhvr>
                                      <p:to>
                                        <p:strVal val="visible"/>
                                      </p:to>
                                    </p:set>
                                    <p:animEffect transition="in" filter="fade">
                                      <p:cBhvr>
                                        <p:cTn id="134" dur="1000"/>
                                        <p:tgtEl>
                                          <p:spTgt spid="92">
                                            <p:txEl>
                                              <p:pRg st="24" end="24"/>
                                            </p:txEl>
                                          </p:spTgt>
                                        </p:tgtEl>
                                      </p:cBhvr>
                                    </p:animEffect>
                                    <p:anim calcmode="lin" valueType="num">
                                      <p:cBhvr>
                                        <p:cTn id="135" dur="1000" fill="hold"/>
                                        <p:tgtEl>
                                          <p:spTgt spid="92">
                                            <p:txEl>
                                              <p:pRg st="24" end="24"/>
                                            </p:txEl>
                                          </p:spTgt>
                                        </p:tgtEl>
                                        <p:attrNameLst>
                                          <p:attrName>ppt_x</p:attrName>
                                        </p:attrNameLst>
                                      </p:cBhvr>
                                      <p:tavLst>
                                        <p:tav tm="0">
                                          <p:val>
                                            <p:strVal val="#ppt_x"/>
                                          </p:val>
                                        </p:tav>
                                        <p:tav tm="100000">
                                          <p:val>
                                            <p:strVal val="#ppt_x"/>
                                          </p:val>
                                        </p:tav>
                                      </p:tavLst>
                                    </p:anim>
                                    <p:anim calcmode="lin" valueType="num">
                                      <p:cBhvr>
                                        <p:cTn id="136" dur="1000" fill="hold"/>
                                        <p:tgtEl>
                                          <p:spTgt spid="92">
                                            <p:txEl>
                                              <p:pRg st="24" end="24"/>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92">
                                            <p:txEl>
                                              <p:pRg st="26" end="26"/>
                                            </p:txEl>
                                          </p:spTgt>
                                        </p:tgtEl>
                                        <p:attrNameLst>
                                          <p:attrName>style.visibility</p:attrName>
                                        </p:attrNameLst>
                                      </p:cBhvr>
                                      <p:to>
                                        <p:strVal val="visible"/>
                                      </p:to>
                                    </p:set>
                                    <p:animEffect transition="in" filter="fade">
                                      <p:cBhvr>
                                        <p:cTn id="141" dur="1000"/>
                                        <p:tgtEl>
                                          <p:spTgt spid="92">
                                            <p:txEl>
                                              <p:pRg st="26" end="26"/>
                                            </p:txEl>
                                          </p:spTgt>
                                        </p:tgtEl>
                                      </p:cBhvr>
                                    </p:animEffect>
                                    <p:anim calcmode="lin" valueType="num">
                                      <p:cBhvr>
                                        <p:cTn id="142" dur="1000" fill="hold"/>
                                        <p:tgtEl>
                                          <p:spTgt spid="92">
                                            <p:txEl>
                                              <p:pRg st="26" end="26"/>
                                            </p:txEl>
                                          </p:spTgt>
                                        </p:tgtEl>
                                        <p:attrNameLst>
                                          <p:attrName>ppt_x</p:attrName>
                                        </p:attrNameLst>
                                      </p:cBhvr>
                                      <p:tavLst>
                                        <p:tav tm="0">
                                          <p:val>
                                            <p:strVal val="#ppt_x"/>
                                          </p:val>
                                        </p:tav>
                                        <p:tav tm="100000">
                                          <p:val>
                                            <p:strVal val="#ppt_x"/>
                                          </p:val>
                                        </p:tav>
                                      </p:tavLst>
                                    </p:anim>
                                    <p:anim calcmode="lin" valueType="num">
                                      <p:cBhvr>
                                        <p:cTn id="143" dur="1000" fill="hold"/>
                                        <p:tgtEl>
                                          <p:spTgt spid="92">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92">
                                            <p:txEl>
                                              <p:pRg st="28" end="28"/>
                                            </p:txEl>
                                          </p:spTgt>
                                        </p:tgtEl>
                                        <p:attrNameLst>
                                          <p:attrName>style.visibility</p:attrName>
                                        </p:attrNameLst>
                                      </p:cBhvr>
                                      <p:to>
                                        <p:strVal val="visible"/>
                                      </p:to>
                                    </p:set>
                                    <p:animEffect transition="in" filter="fade">
                                      <p:cBhvr>
                                        <p:cTn id="148" dur="1000"/>
                                        <p:tgtEl>
                                          <p:spTgt spid="92">
                                            <p:txEl>
                                              <p:pRg st="28" end="28"/>
                                            </p:txEl>
                                          </p:spTgt>
                                        </p:tgtEl>
                                      </p:cBhvr>
                                    </p:animEffect>
                                    <p:anim calcmode="lin" valueType="num">
                                      <p:cBhvr>
                                        <p:cTn id="149" dur="1000" fill="hold"/>
                                        <p:tgtEl>
                                          <p:spTgt spid="92">
                                            <p:txEl>
                                              <p:pRg st="28" end="28"/>
                                            </p:txEl>
                                          </p:spTgt>
                                        </p:tgtEl>
                                        <p:attrNameLst>
                                          <p:attrName>ppt_x</p:attrName>
                                        </p:attrNameLst>
                                      </p:cBhvr>
                                      <p:tavLst>
                                        <p:tav tm="0">
                                          <p:val>
                                            <p:strVal val="#ppt_x"/>
                                          </p:val>
                                        </p:tav>
                                        <p:tav tm="100000">
                                          <p:val>
                                            <p:strVal val="#ppt_x"/>
                                          </p:val>
                                        </p:tav>
                                      </p:tavLst>
                                    </p:anim>
                                    <p:anim calcmode="lin" valueType="num">
                                      <p:cBhvr>
                                        <p:cTn id="150" dur="1000" fill="hold"/>
                                        <p:tgtEl>
                                          <p:spTgt spid="92">
                                            <p:txEl>
                                              <p:pRg st="28" end="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2" grpId="0" build="p"/>
      <p:bldP spid="9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41935" y="178435"/>
            <a:ext cx="4064000" cy="637540"/>
          </a:xfrm>
          <a:prstGeom prst="rect">
            <a:avLst/>
          </a:prstGeom>
          <a:noFill/>
        </p:spPr>
        <p:txBody>
          <a:bodyPr wrap="square" rtlCol="0">
            <a:noAutofit/>
          </a:bodyPr>
          <a:lstStyle/>
          <a:p>
            <a:r>
              <a:rPr lang="en-US" sz="3600" dirty="0">
                <a:latin typeface="+mj-lt"/>
                <a:cs typeface="+mj-lt"/>
                <a:sym typeface="+mn-ea"/>
              </a:rPr>
              <a:t>10.APPENDIX</a:t>
            </a:r>
            <a:endParaRPr lang="ar-EG" sz="3600" dirty="0">
              <a:latin typeface="+mj-lt"/>
              <a:cs typeface="+mj-lt"/>
            </a:endParaRPr>
          </a:p>
          <a:p>
            <a:endParaRPr lang="ar-EG" sz="3600" dirty="0">
              <a:latin typeface="+mj-lt"/>
              <a:cs typeface="+mj-lt"/>
            </a:endParaRPr>
          </a:p>
          <a:p>
            <a:endParaRPr lang="en-US" altLang="ar-EG" b="1" dirty="0">
              <a:solidFill>
                <a:schemeClr val="accent1">
                  <a:lumMod val="20000"/>
                  <a:lumOff val="80000"/>
                </a:schemeClr>
              </a:solidFill>
              <a:latin typeface="+mj-lt"/>
              <a:cs typeface="+mj-lt"/>
            </a:endParaRPr>
          </a:p>
        </p:txBody>
      </p:sp>
      <p:sp>
        <p:nvSpPr>
          <p:cNvPr id="2" name="Text Box 1"/>
          <p:cNvSpPr txBox="1"/>
          <p:nvPr/>
        </p:nvSpPr>
        <p:spPr>
          <a:xfrm>
            <a:off x="792480" y="869950"/>
            <a:ext cx="4064000" cy="356235"/>
          </a:xfrm>
          <a:prstGeom prst="rect">
            <a:avLst/>
          </a:prstGeom>
          <a:noFill/>
        </p:spPr>
        <p:txBody>
          <a:bodyPr wrap="square" rtlCol="0">
            <a:noAutofit/>
          </a:bodyPr>
          <a:lstStyle/>
          <a:p>
            <a:r>
              <a:rPr lang="ar-EG" b="1" dirty="0">
                <a:solidFill>
                  <a:schemeClr val="accent1">
                    <a:lumMod val="20000"/>
                    <a:lumOff val="80000"/>
                  </a:schemeClr>
                </a:solidFill>
                <a:latin typeface="+mj-lt"/>
                <a:cs typeface="+mj-lt"/>
                <a:sym typeface="+mn-ea"/>
              </a:rPr>
              <a:t>Project Source Codes</a:t>
            </a:r>
            <a:r>
              <a:rPr lang="en-US" altLang="ar-EG" b="1" dirty="0">
                <a:solidFill>
                  <a:schemeClr val="accent1">
                    <a:lumMod val="20000"/>
                    <a:lumOff val="80000"/>
                  </a:schemeClr>
                </a:solidFill>
                <a:latin typeface="+mj-lt"/>
                <a:cs typeface="+mj-lt"/>
                <a:sym typeface="+mn-ea"/>
              </a:rPr>
              <a:t>:</a:t>
            </a:r>
            <a:endParaRPr lang="en-US" altLang="ar-EG" b="1" dirty="0">
              <a:solidFill>
                <a:schemeClr val="accent1">
                  <a:lumMod val="20000"/>
                  <a:lumOff val="80000"/>
                </a:schemeClr>
              </a:solidFill>
              <a:latin typeface="+mj-lt"/>
              <a:cs typeface="+mj-lt"/>
            </a:endParaRPr>
          </a:p>
          <a:p>
            <a:endParaRPr lang="en-US"/>
          </a:p>
        </p:txBody>
      </p:sp>
      <p:sp>
        <p:nvSpPr>
          <p:cNvPr id="3" name="Text Box 2"/>
          <p:cNvSpPr txBox="1"/>
          <p:nvPr/>
        </p:nvSpPr>
        <p:spPr>
          <a:xfrm>
            <a:off x="1623060" y="1357630"/>
            <a:ext cx="8087360" cy="829945"/>
          </a:xfrm>
          <a:prstGeom prst="rect">
            <a:avLst/>
          </a:prstGeom>
          <a:noFill/>
        </p:spPr>
        <p:txBody>
          <a:bodyPr wrap="square" rtlCol="0">
            <a:spAutoFit/>
          </a:bodyPr>
          <a:lstStyle/>
          <a:p>
            <a:r>
              <a:rPr lang="en-US" sz="1600"/>
              <a:t>To facilitate further learning and replication of our project’s results, we have made the codebase available online. This allows educators, students, and other researchers to view,download, and modify the source code according to their needs.</a:t>
            </a:r>
          </a:p>
        </p:txBody>
      </p:sp>
      <p:sp>
        <p:nvSpPr>
          <p:cNvPr id="4" name="Text Box 3"/>
          <p:cNvSpPr txBox="1"/>
          <p:nvPr/>
        </p:nvSpPr>
        <p:spPr>
          <a:xfrm>
            <a:off x="1191895" y="2284095"/>
            <a:ext cx="10235565" cy="1198880"/>
          </a:xfrm>
          <a:prstGeom prst="rect">
            <a:avLst/>
          </a:prstGeom>
          <a:noFill/>
        </p:spPr>
        <p:txBody>
          <a:bodyPr wrap="square" rtlCol="0">
            <a:spAutoFit/>
          </a:bodyPr>
          <a:lstStyle/>
          <a:p>
            <a:pPr marL="342900" indent="-342900">
              <a:buAutoNum type="arabicPeriod"/>
            </a:pPr>
            <a:r>
              <a:rPr lang="en-US" b="1"/>
              <a:t>Overview of the Code Repository:</a:t>
            </a:r>
          </a:p>
          <a:p>
            <a:pPr lvl="1"/>
            <a:r>
              <a:rPr lang="en-US"/>
              <a:t>The code for this project is hosted on GitHub, a popular platform for version control and collaboration. It includes detailed documentation on how to set up the environment, run the models, and interpret the results.</a:t>
            </a:r>
          </a:p>
        </p:txBody>
      </p:sp>
      <p:sp>
        <p:nvSpPr>
          <p:cNvPr id="6" name="Text Box 5"/>
          <p:cNvSpPr txBox="1"/>
          <p:nvPr/>
        </p:nvSpPr>
        <p:spPr>
          <a:xfrm>
            <a:off x="1149350" y="3420745"/>
            <a:ext cx="9199880" cy="2306955"/>
          </a:xfrm>
          <a:prstGeom prst="rect">
            <a:avLst/>
          </a:prstGeom>
          <a:noFill/>
        </p:spPr>
        <p:txBody>
          <a:bodyPr wrap="square" rtlCol="0">
            <a:spAutoFit/>
          </a:bodyPr>
          <a:lstStyle/>
          <a:p>
            <a:pPr marL="342900" indent="-342900">
              <a:buFont typeface="+mj-lt"/>
              <a:buAutoNum type="arabicPeriod" startAt="2"/>
            </a:pPr>
            <a:r>
              <a:rPr lang="en-US" b="1" dirty="0"/>
              <a:t>How to Access the Code</a:t>
            </a:r>
          </a:p>
          <a:p>
            <a:pPr lvl="1"/>
            <a:r>
              <a:rPr lang="en-US" dirty="0"/>
              <a:t>The project code can be accessed through the following link:</a:t>
            </a:r>
          </a:p>
          <a:p>
            <a:pPr lvl="1"/>
            <a:r>
              <a:rPr lang="en-US" dirty="0">
                <a:hlinkClick r:id="rId2"/>
              </a:rPr>
              <a:t>Project Source Codes Link on GitHub</a:t>
            </a:r>
            <a:endParaRPr lang="en-US" dirty="0"/>
          </a:p>
          <a:p>
            <a:pPr lvl="1"/>
            <a:r>
              <a:rPr lang="en-US" dirty="0"/>
              <a:t>Please ensure you have Git installed on your system to clone the repository. You can clone the project using the following command in your terminal:</a:t>
            </a:r>
          </a:p>
          <a:p>
            <a:pPr lvl="1"/>
            <a:r>
              <a:rPr lang="en-US" dirty="0"/>
              <a:t>#!/bin/bash</a:t>
            </a:r>
          </a:p>
          <a:p>
            <a:pPr lvl="1"/>
            <a:r>
              <a:rPr lang="en-US" dirty="0"/>
              <a:t># Script to clone the project repository</a:t>
            </a:r>
          </a:p>
          <a:p>
            <a:pPr lvl="1"/>
            <a:r>
              <a:rPr lang="en-US" dirty="0"/>
              <a:t>git clone https://github.com/Islam-hady9/Heart-Attack-Analysis-Prediction-using-ANN.git</a:t>
            </a:r>
          </a:p>
        </p:txBody>
      </p:sp>
      <p:grpSp>
        <p:nvGrpSpPr>
          <p:cNvPr id="7" name="Google Shape;775;p38"/>
          <p:cNvGrpSpPr/>
          <p:nvPr/>
        </p:nvGrpSpPr>
        <p:grpSpPr>
          <a:xfrm>
            <a:off x="346710" y="3750310"/>
            <a:ext cx="1266825" cy="1035050"/>
            <a:chOff x="2735825" y="2251925"/>
            <a:chExt cx="1386775" cy="1101400"/>
          </a:xfrm>
        </p:grpSpPr>
        <p:sp>
          <p:nvSpPr>
            <p:cNvPr id="8"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80">
                                          <p:stCondLst>
                                            <p:cond delay="0"/>
                                          </p:stCondLst>
                                        </p:cTn>
                                        <p:tgtEl>
                                          <p:spTgt spid="4"/>
                                        </p:tgtEl>
                                      </p:cBhvr>
                                    </p:animEffect>
                                    <p:anim calcmode="lin" valueType="num">
                                      <p:cBhvr>
                                        <p:cTn id="4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6" dur="26">
                                          <p:stCondLst>
                                            <p:cond delay="650"/>
                                          </p:stCondLst>
                                        </p:cTn>
                                        <p:tgtEl>
                                          <p:spTgt spid="4"/>
                                        </p:tgtEl>
                                      </p:cBhvr>
                                      <p:to x="100000" y="60000"/>
                                    </p:animScale>
                                    <p:animScale>
                                      <p:cBhvr>
                                        <p:cTn id="47" dur="166" decel="50000">
                                          <p:stCondLst>
                                            <p:cond delay="676"/>
                                          </p:stCondLst>
                                        </p:cTn>
                                        <p:tgtEl>
                                          <p:spTgt spid="4"/>
                                        </p:tgtEl>
                                      </p:cBhvr>
                                      <p:to x="100000" y="100000"/>
                                    </p:animScale>
                                    <p:animScale>
                                      <p:cBhvr>
                                        <p:cTn id="48" dur="26">
                                          <p:stCondLst>
                                            <p:cond delay="1312"/>
                                          </p:stCondLst>
                                        </p:cTn>
                                        <p:tgtEl>
                                          <p:spTgt spid="4"/>
                                        </p:tgtEl>
                                      </p:cBhvr>
                                      <p:to x="100000" y="80000"/>
                                    </p:animScale>
                                    <p:animScale>
                                      <p:cBhvr>
                                        <p:cTn id="49" dur="166" decel="50000">
                                          <p:stCondLst>
                                            <p:cond delay="1338"/>
                                          </p:stCondLst>
                                        </p:cTn>
                                        <p:tgtEl>
                                          <p:spTgt spid="4"/>
                                        </p:tgtEl>
                                      </p:cBhvr>
                                      <p:to x="100000" y="100000"/>
                                    </p:animScale>
                                    <p:animScale>
                                      <p:cBhvr>
                                        <p:cTn id="50" dur="26">
                                          <p:stCondLst>
                                            <p:cond delay="1642"/>
                                          </p:stCondLst>
                                        </p:cTn>
                                        <p:tgtEl>
                                          <p:spTgt spid="4"/>
                                        </p:tgtEl>
                                      </p:cBhvr>
                                      <p:to x="100000" y="90000"/>
                                    </p:animScale>
                                    <p:animScale>
                                      <p:cBhvr>
                                        <p:cTn id="51" dur="166" decel="50000">
                                          <p:stCondLst>
                                            <p:cond delay="1668"/>
                                          </p:stCondLst>
                                        </p:cTn>
                                        <p:tgtEl>
                                          <p:spTgt spid="4"/>
                                        </p:tgtEl>
                                      </p:cBhvr>
                                      <p:to x="100000" y="100000"/>
                                    </p:animScale>
                                    <p:animScale>
                                      <p:cBhvr>
                                        <p:cTn id="52" dur="26">
                                          <p:stCondLst>
                                            <p:cond delay="1808"/>
                                          </p:stCondLst>
                                        </p:cTn>
                                        <p:tgtEl>
                                          <p:spTgt spid="4"/>
                                        </p:tgtEl>
                                      </p:cBhvr>
                                      <p:to x="100000" y="95000"/>
                                    </p:animScale>
                                    <p:animScale>
                                      <p:cBhvr>
                                        <p:cTn id="53" dur="166" decel="50000">
                                          <p:stCondLst>
                                            <p:cond delay="1834"/>
                                          </p:stCondLst>
                                        </p:cTn>
                                        <p:tgtEl>
                                          <p:spTgt spid="4"/>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80">
                                          <p:stCondLst>
                                            <p:cond delay="0"/>
                                          </p:stCondLst>
                                        </p:cTn>
                                        <p:tgtEl>
                                          <p:spTgt spid="7"/>
                                        </p:tgtEl>
                                      </p:cBhvr>
                                    </p:animEffect>
                                    <p:anim calcmode="lin" valueType="num">
                                      <p:cBhvr>
                                        <p:cTn id="5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4" dur="26">
                                          <p:stCondLst>
                                            <p:cond delay="650"/>
                                          </p:stCondLst>
                                        </p:cTn>
                                        <p:tgtEl>
                                          <p:spTgt spid="7"/>
                                        </p:tgtEl>
                                      </p:cBhvr>
                                      <p:to x="100000" y="60000"/>
                                    </p:animScale>
                                    <p:animScale>
                                      <p:cBhvr>
                                        <p:cTn id="65" dur="166" decel="50000">
                                          <p:stCondLst>
                                            <p:cond delay="676"/>
                                          </p:stCondLst>
                                        </p:cTn>
                                        <p:tgtEl>
                                          <p:spTgt spid="7"/>
                                        </p:tgtEl>
                                      </p:cBhvr>
                                      <p:to x="100000" y="100000"/>
                                    </p:animScale>
                                    <p:animScale>
                                      <p:cBhvr>
                                        <p:cTn id="66" dur="26">
                                          <p:stCondLst>
                                            <p:cond delay="1312"/>
                                          </p:stCondLst>
                                        </p:cTn>
                                        <p:tgtEl>
                                          <p:spTgt spid="7"/>
                                        </p:tgtEl>
                                      </p:cBhvr>
                                      <p:to x="100000" y="80000"/>
                                    </p:animScale>
                                    <p:animScale>
                                      <p:cBhvr>
                                        <p:cTn id="67" dur="166" decel="50000">
                                          <p:stCondLst>
                                            <p:cond delay="1338"/>
                                          </p:stCondLst>
                                        </p:cTn>
                                        <p:tgtEl>
                                          <p:spTgt spid="7"/>
                                        </p:tgtEl>
                                      </p:cBhvr>
                                      <p:to x="100000" y="100000"/>
                                    </p:animScale>
                                    <p:animScale>
                                      <p:cBhvr>
                                        <p:cTn id="68" dur="26">
                                          <p:stCondLst>
                                            <p:cond delay="1642"/>
                                          </p:stCondLst>
                                        </p:cTn>
                                        <p:tgtEl>
                                          <p:spTgt spid="7"/>
                                        </p:tgtEl>
                                      </p:cBhvr>
                                      <p:to x="100000" y="90000"/>
                                    </p:animScale>
                                    <p:animScale>
                                      <p:cBhvr>
                                        <p:cTn id="69" dur="166" decel="50000">
                                          <p:stCondLst>
                                            <p:cond delay="1668"/>
                                          </p:stCondLst>
                                        </p:cTn>
                                        <p:tgtEl>
                                          <p:spTgt spid="7"/>
                                        </p:tgtEl>
                                      </p:cBhvr>
                                      <p:to x="100000" y="100000"/>
                                    </p:animScale>
                                    <p:animScale>
                                      <p:cBhvr>
                                        <p:cTn id="70" dur="26">
                                          <p:stCondLst>
                                            <p:cond delay="1808"/>
                                          </p:stCondLst>
                                        </p:cTn>
                                        <p:tgtEl>
                                          <p:spTgt spid="7"/>
                                        </p:tgtEl>
                                      </p:cBhvr>
                                      <p:to x="100000" y="95000"/>
                                    </p:animScale>
                                    <p:animScale>
                                      <p:cBhvr>
                                        <p:cTn id="71" dur="166" decel="50000">
                                          <p:stCondLst>
                                            <p:cond delay="1834"/>
                                          </p:stCondLst>
                                        </p:cTn>
                                        <p:tgtEl>
                                          <p:spTgt spid="7"/>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down)">
                                      <p:cBhvr>
                                        <p:cTn id="76" dur="580">
                                          <p:stCondLst>
                                            <p:cond delay="0"/>
                                          </p:stCondLst>
                                        </p:cTn>
                                        <p:tgtEl>
                                          <p:spTgt spid="6"/>
                                        </p:tgtEl>
                                      </p:cBhvr>
                                    </p:animEffect>
                                    <p:anim calcmode="lin" valueType="num">
                                      <p:cBhvr>
                                        <p:cTn id="7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82" dur="26">
                                          <p:stCondLst>
                                            <p:cond delay="650"/>
                                          </p:stCondLst>
                                        </p:cTn>
                                        <p:tgtEl>
                                          <p:spTgt spid="6"/>
                                        </p:tgtEl>
                                      </p:cBhvr>
                                      <p:to x="100000" y="60000"/>
                                    </p:animScale>
                                    <p:animScale>
                                      <p:cBhvr>
                                        <p:cTn id="83" dur="166" decel="50000">
                                          <p:stCondLst>
                                            <p:cond delay="676"/>
                                          </p:stCondLst>
                                        </p:cTn>
                                        <p:tgtEl>
                                          <p:spTgt spid="6"/>
                                        </p:tgtEl>
                                      </p:cBhvr>
                                      <p:to x="100000" y="100000"/>
                                    </p:animScale>
                                    <p:animScale>
                                      <p:cBhvr>
                                        <p:cTn id="84" dur="26">
                                          <p:stCondLst>
                                            <p:cond delay="1312"/>
                                          </p:stCondLst>
                                        </p:cTn>
                                        <p:tgtEl>
                                          <p:spTgt spid="6"/>
                                        </p:tgtEl>
                                      </p:cBhvr>
                                      <p:to x="100000" y="80000"/>
                                    </p:animScale>
                                    <p:animScale>
                                      <p:cBhvr>
                                        <p:cTn id="85" dur="166" decel="50000">
                                          <p:stCondLst>
                                            <p:cond delay="1338"/>
                                          </p:stCondLst>
                                        </p:cTn>
                                        <p:tgtEl>
                                          <p:spTgt spid="6"/>
                                        </p:tgtEl>
                                      </p:cBhvr>
                                      <p:to x="100000" y="100000"/>
                                    </p:animScale>
                                    <p:animScale>
                                      <p:cBhvr>
                                        <p:cTn id="86" dur="26">
                                          <p:stCondLst>
                                            <p:cond delay="1642"/>
                                          </p:stCondLst>
                                        </p:cTn>
                                        <p:tgtEl>
                                          <p:spTgt spid="6"/>
                                        </p:tgtEl>
                                      </p:cBhvr>
                                      <p:to x="100000" y="90000"/>
                                    </p:animScale>
                                    <p:animScale>
                                      <p:cBhvr>
                                        <p:cTn id="87" dur="166" decel="50000">
                                          <p:stCondLst>
                                            <p:cond delay="1668"/>
                                          </p:stCondLst>
                                        </p:cTn>
                                        <p:tgtEl>
                                          <p:spTgt spid="6"/>
                                        </p:tgtEl>
                                      </p:cBhvr>
                                      <p:to x="100000" y="100000"/>
                                    </p:animScale>
                                    <p:animScale>
                                      <p:cBhvr>
                                        <p:cTn id="88" dur="26">
                                          <p:stCondLst>
                                            <p:cond delay="1808"/>
                                          </p:stCondLst>
                                        </p:cTn>
                                        <p:tgtEl>
                                          <p:spTgt spid="6"/>
                                        </p:tgtEl>
                                      </p:cBhvr>
                                      <p:to x="100000" y="95000"/>
                                    </p:animScale>
                                    <p:animScale>
                                      <p:cBhvr>
                                        <p:cTn id="89"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 grpId="0"/>
      <p:bldP spid="2" grpId="1"/>
      <p:bldP spid="3" grpId="0"/>
      <p:bldP spid="3" grpId="1"/>
      <p:bldP spid="4" grpId="0"/>
      <p:bldP spid="4" grpId="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23875" y="3343275"/>
            <a:ext cx="5478780" cy="637540"/>
          </a:xfrm>
          <a:prstGeom prst="rect">
            <a:avLst/>
          </a:prstGeom>
          <a:noFill/>
        </p:spPr>
        <p:txBody>
          <a:bodyPr wrap="square" rtlCol="0">
            <a:noAutofit/>
          </a:bodyPr>
          <a:lstStyle/>
          <a:p>
            <a:r>
              <a:rPr lang="en-US" sz="3600" dirty="0">
                <a:latin typeface="+mj-lt"/>
                <a:cs typeface="+mj-lt"/>
                <a:sym typeface="+mn-ea"/>
              </a:rPr>
              <a:t>11.CONTACT INFORMATION:</a:t>
            </a:r>
          </a:p>
          <a:p>
            <a:endParaRPr lang="en-US" sz="3600" dirty="0">
              <a:latin typeface="+mj-lt"/>
              <a:cs typeface="+mj-lt"/>
              <a:sym typeface="+mn-ea"/>
            </a:endParaRPr>
          </a:p>
        </p:txBody>
      </p:sp>
      <p:sp>
        <p:nvSpPr>
          <p:cNvPr id="2" name="Text Box 1"/>
          <p:cNvSpPr txBox="1"/>
          <p:nvPr/>
        </p:nvSpPr>
        <p:spPr>
          <a:xfrm>
            <a:off x="1161415" y="1200785"/>
            <a:ext cx="9237345" cy="2030095"/>
          </a:xfrm>
          <a:prstGeom prst="rect">
            <a:avLst/>
          </a:prstGeom>
          <a:noFill/>
        </p:spPr>
        <p:txBody>
          <a:bodyPr wrap="square" rtlCol="0">
            <a:spAutoFit/>
          </a:bodyPr>
          <a:lstStyle/>
          <a:p>
            <a:pPr marL="342900" indent="-342900">
              <a:buFont typeface="+mj-lt"/>
              <a:buAutoNum type="arabicPeriod" startAt="3"/>
            </a:pPr>
            <a:r>
              <a:rPr lang="en-US" b="1"/>
              <a:t>Navigating the Repository:</a:t>
            </a:r>
          </a:p>
          <a:p>
            <a:pPr lvl="1"/>
            <a:r>
              <a:rPr lang="en-US"/>
              <a:t>The repository is structured as follows:</a:t>
            </a:r>
          </a:p>
          <a:p>
            <a:pPr marL="1200150" lvl="2" indent="-285750">
              <a:buFont typeface="Arial" panose="020B0604020202020204" pitchFamily="34" charset="0"/>
              <a:buChar char="•"/>
            </a:pPr>
            <a:r>
              <a:rPr lang="en-US"/>
              <a:t>/docs: Documentation files and additional resources</a:t>
            </a:r>
          </a:p>
          <a:p>
            <a:pPr marL="1200150" lvl="2" indent="-285750">
              <a:buFont typeface="Arial" panose="020B0604020202020204" pitchFamily="34" charset="0"/>
              <a:buChar char="•"/>
            </a:pPr>
            <a:r>
              <a:rPr lang="en-US"/>
              <a:t>/src: Complete source code for this project</a:t>
            </a:r>
          </a:p>
          <a:p>
            <a:pPr marL="1200150" lvl="2" indent="-285750">
              <a:buFont typeface="Arial" panose="020B0604020202020204" pitchFamily="34" charset="0"/>
              <a:buChar char="•"/>
            </a:pPr>
            <a:r>
              <a:rPr lang="en-US"/>
              <a:t>/data: Dataset used in this project</a:t>
            </a:r>
          </a:p>
          <a:p>
            <a:pPr marL="1200150" lvl="2" indent="-285750">
              <a:buFont typeface="Arial" panose="020B0604020202020204" pitchFamily="34" charset="0"/>
              <a:buChar char="•"/>
            </a:pPr>
            <a:r>
              <a:rPr lang="en-US"/>
              <a:t>/results: Output results and graphs for reference</a:t>
            </a:r>
          </a:p>
          <a:p>
            <a:pPr marL="1200150" lvl="2" indent="-285750">
              <a:buFont typeface="Arial" panose="020B0604020202020204" pitchFamily="34" charset="0"/>
              <a:buChar char="•"/>
            </a:pPr>
            <a:r>
              <a:rPr lang="en-US"/>
              <a:t>/presentations: Presentation for this project</a:t>
            </a:r>
          </a:p>
        </p:txBody>
      </p:sp>
      <p:sp>
        <p:nvSpPr>
          <p:cNvPr id="74" name="Text Box 73"/>
          <p:cNvSpPr txBox="1"/>
          <p:nvPr/>
        </p:nvSpPr>
        <p:spPr>
          <a:xfrm>
            <a:off x="1666875" y="4135120"/>
            <a:ext cx="7927340" cy="1605915"/>
          </a:xfrm>
          <a:prstGeom prst="rect">
            <a:avLst/>
          </a:prstGeom>
          <a:noFill/>
        </p:spPr>
        <p:txBody>
          <a:bodyPr wrap="square" rtlCol="0">
            <a:noAutofit/>
          </a:bodyPr>
          <a:lstStyle/>
          <a:p>
            <a:r>
              <a:rPr lang="en-US" b="1" dirty="0">
                <a:solidFill>
                  <a:schemeClr val="accent1">
                    <a:lumMod val="20000"/>
                    <a:lumOff val="80000"/>
                  </a:schemeClr>
                </a:solidFill>
              </a:rPr>
              <a:t>Support and Contact</a:t>
            </a:r>
            <a:br>
              <a:rPr lang="en-US" b="1" dirty="0">
                <a:solidFill>
                  <a:schemeClr val="accent1">
                    <a:lumMod val="20000"/>
                    <a:lumOff val="80000"/>
                  </a:schemeClr>
                </a:solidFill>
              </a:rPr>
            </a:br>
            <a:endParaRPr lang="en-US" b="1" dirty="0">
              <a:solidFill>
                <a:schemeClr val="accent1">
                  <a:lumMod val="20000"/>
                  <a:lumOff val="80000"/>
                </a:schemeClr>
              </a:solidFill>
            </a:endParaRPr>
          </a:p>
          <a:p>
            <a:pPr lvl="1"/>
            <a:r>
              <a:rPr lang="en-US" dirty="0"/>
              <a:t>Should you encounter any issues or have questions regarding the project code, please open an issue on the GitHub repository, or contact us directly at </a:t>
            </a:r>
            <a:r>
              <a:rPr lang="en-US" dirty="0">
                <a:hlinkClick r:id="rId2"/>
              </a:rPr>
              <a:t>eslamabdo71239@gmail.com</a:t>
            </a:r>
            <a:r>
              <a:rPr lang="en-US" dirty="0"/>
              <a:t>.</a:t>
            </a:r>
          </a:p>
        </p:txBody>
      </p:sp>
      <p:grpSp>
        <p:nvGrpSpPr>
          <p:cNvPr id="75" name="Google Shape;775;p38"/>
          <p:cNvGrpSpPr/>
          <p:nvPr/>
        </p:nvGrpSpPr>
        <p:grpSpPr>
          <a:xfrm>
            <a:off x="823595" y="5009515"/>
            <a:ext cx="1266825" cy="1035050"/>
            <a:chOff x="2735825" y="2251925"/>
            <a:chExt cx="1386775" cy="1101400"/>
          </a:xfrm>
        </p:grpSpPr>
        <p:sp>
          <p:nvSpPr>
            <p:cNvPr id="76"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Text Box 242"/>
          <p:cNvSpPr txBox="1"/>
          <p:nvPr/>
        </p:nvSpPr>
        <p:spPr>
          <a:xfrm>
            <a:off x="523875" y="407035"/>
            <a:ext cx="4064000" cy="637540"/>
          </a:xfrm>
          <a:prstGeom prst="rect">
            <a:avLst/>
          </a:prstGeom>
          <a:noFill/>
        </p:spPr>
        <p:txBody>
          <a:bodyPr wrap="square" rtlCol="0">
            <a:noAutofit/>
          </a:bodyPr>
          <a:lstStyle/>
          <a:p>
            <a:r>
              <a:rPr lang="en-US" sz="3600" dirty="0">
                <a:latin typeface="+mj-lt"/>
                <a:cs typeface="+mj-lt"/>
                <a:sym typeface="+mn-ea"/>
              </a:rPr>
              <a:t>10.APPENDIX</a:t>
            </a:r>
            <a:endParaRPr lang="ar-EG" sz="3600" dirty="0">
              <a:latin typeface="+mj-lt"/>
              <a:cs typeface="+mj-lt"/>
            </a:endParaRPr>
          </a:p>
          <a:p>
            <a:endParaRPr lang="ar-EG" sz="3600" dirty="0">
              <a:latin typeface="+mj-lt"/>
              <a:cs typeface="+mj-lt"/>
            </a:endParaRPr>
          </a:p>
          <a:p>
            <a:endParaRPr lang="en-US" altLang="ar-EG" b="1" dirty="0">
              <a:solidFill>
                <a:schemeClr val="accent1">
                  <a:lumMod val="20000"/>
                  <a:lumOff val="80000"/>
                </a:schemeClr>
              </a:solidFill>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wipe(down)">
                                      <p:cBhvr>
                                        <p:cTn id="7" dur="580">
                                          <p:stCondLst>
                                            <p:cond delay="0"/>
                                          </p:stCondLst>
                                        </p:cTn>
                                        <p:tgtEl>
                                          <p:spTgt spid="243"/>
                                        </p:tgtEl>
                                      </p:cBhvr>
                                    </p:animEffect>
                                    <p:anim calcmode="lin" valueType="num">
                                      <p:cBhvr>
                                        <p:cTn id="8" dur="1822" tmFilter="0,0; 0.14,0.36; 0.43,0.73; 0.71,0.91; 1.0,1.0">
                                          <p:stCondLst>
                                            <p:cond delay="0"/>
                                          </p:stCondLst>
                                        </p:cTn>
                                        <p:tgtEl>
                                          <p:spTgt spid="2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3"/>
                                        </p:tgtEl>
                                        <p:attrNameLst>
                                          <p:attrName>ppt_y</p:attrName>
                                        </p:attrNameLst>
                                      </p:cBhvr>
                                      <p:tavLst>
                                        <p:tav tm="0" fmla="#ppt_y-sin(pi*$)/81">
                                          <p:val>
                                            <p:fltVal val="0"/>
                                          </p:val>
                                        </p:tav>
                                        <p:tav tm="100000">
                                          <p:val>
                                            <p:fltVal val="1"/>
                                          </p:val>
                                        </p:tav>
                                      </p:tavLst>
                                    </p:anim>
                                    <p:animScale>
                                      <p:cBhvr>
                                        <p:cTn id="13" dur="26">
                                          <p:stCondLst>
                                            <p:cond delay="650"/>
                                          </p:stCondLst>
                                        </p:cTn>
                                        <p:tgtEl>
                                          <p:spTgt spid="243"/>
                                        </p:tgtEl>
                                      </p:cBhvr>
                                      <p:to x="100000" y="60000"/>
                                    </p:animScale>
                                    <p:animScale>
                                      <p:cBhvr>
                                        <p:cTn id="14" dur="166" decel="50000">
                                          <p:stCondLst>
                                            <p:cond delay="676"/>
                                          </p:stCondLst>
                                        </p:cTn>
                                        <p:tgtEl>
                                          <p:spTgt spid="243"/>
                                        </p:tgtEl>
                                      </p:cBhvr>
                                      <p:to x="100000" y="100000"/>
                                    </p:animScale>
                                    <p:animScale>
                                      <p:cBhvr>
                                        <p:cTn id="15" dur="26">
                                          <p:stCondLst>
                                            <p:cond delay="1312"/>
                                          </p:stCondLst>
                                        </p:cTn>
                                        <p:tgtEl>
                                          <p:spTgt spid="243"/>
                                        </p:tgtEl>
                                      </p:cBhvr>
                                      <p:to x="100000" y="80000"/>
                                    </p:animScale>
                                    <p:animScale>
                                      <p:cBhvr>
                                        <p:cTn id="16" dur="166" decel="50000">
                                          <p:stCondLst>
                                            <p:cond delay="1338"/>
                                          </p:stCondLst>
                                        </p:cTn>
                                        <p:tgtEl>
                                          <p:spTgt spid="243"/>
                                        </p:tgtEl>
                                      </p:cBhvr>
                                      <p:to x="100000" y="100000"/>
                                    </p:animScale>
                                    <p:animScale>
                                      <p:cBhvr>
                                        <p:cTn id="17" dur="26">
                                          <p:stCondLst>
                                            <p:cond delay="1642"/>
                                          </p:stCondLst>
                                        </p:cTn>
                                        <p:tgtEl>
                                          <p:spTgt spid="243"/>
                                        </p:tgtEl>
                                      </p:cBhvr>
                                      <p:to x="100000" y="90000"/>
                                    </p:animScale>
                                    <p:animScale>
                                      <p:cBhvr>
                                        <p:cTn id="18" dur="166" decel="50000">
                                          <p:stCondLst>
                                            <p:cond delay="1668"/>
                                          </p:stCondLst>
                                        </p:cTn>
                                        <p:tgtEl>
                                          <p:spTgt spid="243"/>
                                        </p:tgtEl>
                                      </p:cBhvr>
                                      <p:to x="100000" y="100000"/>
                                    </p:animScale>
                                    <p:animScale>
                                      <p:cBhvr>
                                        <p:cTn id="19" dur="26">
                                          <p:stCondLst>
                                            <p:cond delay="1808"/>
                                          </p:stCondLst>
                                        </p:cTn>
                                        <p:tgtEl>
                                          <p:spTgt spid="243"/>
                                        </p:tgtEl>
                                      </p:cBhvr>
                                      <p:to x="100000" y="95000"/>
                                    </p:animScale>
                                    <p:animScale>
                                      <p:cBhvr>
                                        <p:cTn id="20" dur="166" decel="50000">
                                          <p:stCondLst>
                                            <p:cond delay="1834"/>
                                          </p:stCondLst>
                                        </p:cTn>
                                        <p:tgtEl>
                                          <p:spTgt spid="24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900" decel="100000" fill="hold"/>
                                        <p:tgtEl>
                                          <p:spTgt spid="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wipe(down)">
                                      <p:cBhvr>
                                        <p:cTn id="51" dur="580">
                                          <p:stCondLst>
                                            <p:cond delay="0"/>
                                          </p:stCondLst>
                                        </p:cTn>
                                        <p:tgtEl>
                                          <p:spTgt spid="75"/>
                                        </p:tgtEl>
                                      </p:cBhvr>
                                    </p:animEffect>
                                    <p:anim calcmode="lin" valueType="num">
                                      <p:cBhvr>
                                        <p:cTn id="52" dur="1822" tmFilter="0,0; 0.14,0.36; 0.43,0.73; 0.71,0.91; 1.0,1.0">
                                          <p:stCondLst>
                                            <p:cond delay="0"/>
                                          </p:stCondLst>
                                        </p:cTn>
                                        <p:tgtEl>
                                          <p:spTgt spid="75"/>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5"/>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5"/>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5"/>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5"/>
                                        </p:tgtEl>
                                        <p:attrNameLst>
                                          <p:attrName>ppt_y</p:attrName>
                                        </p:attrNameLst>
                                      </p:cBhvr>
                                      <p:tavLst>
                                        <p:tav tm="0" fmla="#ppt_y-sin(pi*$)/81">
                                          <p:val>
                                            <p:fltVal val="0"/>
                                          </p:val>
                                        </p:tav>
                                        <p:tav tm="100000">
                                          <p:val>
                                            <p:fltVal val="1"/>
                                          </p:val>
                                        </p:tav>
                                      </p:tavLst>
                                    </p:anim>
                                    <p:animScale>
                                      <p:cBhvr>
                                        <p:cTn id="57" dur="26">
                                          <p:stCondLst>
                                            <p:cond delay="650"/>
                                          </p:stCondLst>
                                        </p:cTn>
                                        <p:tgtEl>
                                          <p:spTgt spid="75"/>
                                        </p:tgtEl>
                                      </p:cBhvr>
                                      <p:to x="100000" y="60000"/>
                                    </p:animScale>
                                    <p:animScale>
                                      <p:cBhvr>
                                        <p:cTn id="58" dur="166" decel="50000">
                                          <p:stCondLst>
                                            <p:cond delay="676"/>
                                          </p:stCondLst>
                                        </p:cTn>
                                        <p:tgtEl>
                                          <p:spTgt spid="75"/>
                                        </p:tgtEl>
                                      </p:cBhvr>
                                      <p:to x="100000" y="100000"/>
                                    </p:animScale>
                                    <p:animScale>
                                      <p:cBhvr>
                                        <p:cTn id="59" dur="26">
                                          <p:stCondLst>
                                            <p:cond delay="1312"/>
                                          </p:stCondLst>
                                        </p:cTn>
                                        <p:tgtEl>
                                          <p:spTgt spid="75"/>
                                        </p:tgtEl>
                                      </p:cBhvr>
                                      <p:to x="100000" y="80000"/>
                                    </p:animScale>
                                    <p:animScale>
                                      <p:cBhvr>
                                        <p:cTn id="60" dur="166" decel="50000">
                                          <p:stCondLst>
                                            <p:cond delay="1338"/>
                                          </p:stCondLst>
                                        </p:cTn>
                                        <p:tgtEl>
                                          <p:spTgt spid="75"/>
                                        </p:tgtEl>
                                      </p:cBhvr>
                                      <p:to x="100000" y="100000"/>
                                    </p:animScale>
                                    <p:animScale>
                                      <p:cBhvr>
                                        <p:cTn id="61" dur="26">
                                          <p:stCondLst>
                                            <p:cond delay="1642"/>
                                          </p:stCondLst>
                                        </p:cTn>
                                        <p:tgtEl>
                                          <p:spTgt spid="75"/>
                                        </p:tgtEl>
                                      </p:cBhvr>
                                      <p:to x="100000" y="90000"/>
                                    </p:animScale>
                                    <p:animScale>
                                      <p:cBhvr>
                                        <p:cTn id="62" dur="166" decel="50000">
                                          <p:stCondLst>
                                            <p:cond delay="1668"/>
                                          </p:stCondLst>
                                        </p:cTn>
                                        <p:tgtEl>
                                          <p:spTgt spid="75"/>
                                        </p:tgtEl>
                                      </p:cBhvr>
                                      <p:to x="100000" y="100000"/>
                                    </p:animScale>
                                    <p:animScale>
                                      <p:cBhvr>
                                        <p:cTn id="63" dur="26">
                                          <p:stCondLst>
                                            <p:cond delay="1808"/>
                                          </p:stCondLst>
                                        </p:cTn>
                                        <p:tgtEl>
                                          <p:spTgt spid="75"/>
                                        </p:tgtEl>
                                      </p:cBhvr>
                                      <p:to x="100000" y="95000"/>
                                    </p:animScale>
                                    <p:animScale>
                                      <p:cBhvr>
                                        <p:cTn id="64" dur="166" decel="50000">
                                          <p:stCondLst>
                                            <p:cond delay="1834"/>
                                          </p:stCondLst>
                                        </p:cTn>
                                        <p:tgtEl>
                                          <p:spTgt spid="75"/>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5" presetClass="entr" presetSubtype="0" fill="hold" grpId="0" nodeType="clickEffect">
                                  <p:stCondLst>
                                    <p:cond delay="0"/>
                                  </p:stCondLst>
                                  <p:childTnLst>
                                    <p:set>
                                      <p:cBhvr>
                                        <p:cTn id="68" dur="1" fill="hold">
                                          <p:stCondLst>
                                            <p:cond delay="0"/>
                                          </p:stCondLst>
                                        </p:cTn>
                                        <p:tgtEl>
                                          <p:spTgt spid="74"/>
                                        </p:tgtEl>
                                        <p:attrNameLst>
                                          <p:attrName>style.visibility</p:attrName>
                                        </p:attrNameLst>
                                      </p:cBhvr>
                                      <p:to>
                                        <p:strVal val="visible"/>
                                      </p:to>
                                    </p:set>
                                    <p:anim calcmode="lin" valueType="num">
                                      <p:cBhvr>
                                        <p:cTn id="69" dur="500" decel="50000" fill="hold">
                                          <p:stCondLst>
                                            <p:cond delay="0"/>
                                          </p:stCondLst>
                                        </p:cTn>
                                        <p:tgtEl>
                                          <p:spTgt spid="74"/>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74"/>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74"/>
                                        </p:tgtEl>
                                        <p:attrNameLst>
                                          <p:attrName>ppt_w</p:attrName>
                                        </p:attrNameLst>
                                      </p:cBhvr>
                                      <p:tavLst>
                                        <p:tav tm="0">
                                          <p:val>
                                            <p:strVal val="#ppt_w*.05"/>
                                          </p:val>
                                        </p:tav>
                                        <p:tav tm="100000">
                                          <p:val>
                                            <p:strVal val="#ppt_w"/>
                                          </p:val>
                                        </p:tav>
                                      </p:tavLst>
                                    </p:anim>
                                    <p:anim calcmode="lin" valueType="num">
                                      <p:cBhvr>
                                        <p:cTn id="72" dur="1000" fill="hold"/>
                                        <p:tgtEl>
                                          <p:spTgt spid="74"/>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74"/>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74"/>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74"/>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 grpId="0"/>
      <p:bldP spid="2" grpId="1"/>
      <p:bldP spid="74" grpId="0"/>
      <p:bldP spid="74" grpId="1"/>
      <p:bldP spid="243" grpId="0"/>
      <p:bldP spid="24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 y="2674778"/>
            <a:ext cx="10515600" cy="1325563"/>
          </a:xfrm>
        </p:spPr>
        <p:txBody>
          <a:bodyPr>
            <a:noAutofit/>
          </a:bodyPr>
          <a:lstStyle/>
          <a:p>
            <a:pPr algn="ctr"/>
            <a:r>
              <a:rPr lang="en-US" sz="11500" b="1" cap="none" dirty="0">
                <a:solidFill>
                  <a:schemeClr val="accent1">
                    <a:lumMod val="40000"/>
                    <a:lumOff val="60000"/>
                  </a:schemeClr>
                </a:solidFill>
                <a:latin typeface="Edwardian Script ITC" panose="030303020407070D0804" pitchFamily="66" charset="0"/>
              </a:rPr>
              <a:t>Thanks </a:t>
            </a:r>
            <a:r>
              <a:rPr lang="en-US" sz="4800" b="1" cap="none" dirty="0">
                <a:solidFill>
                  <a:schemeClr val="accent1">
                    <a:lumMod val="75000"/>
                  </a:schemeClr>
                </a:solidFill>
                <a:latin typeface="Segoe UI Emoji" panose="020B0502040204020203" pitchFamily="34" charset="0"/>
                <a:ea typeface="Segoe UI Emoji" panose="020B0502040204020203" pitchFamily="34" charset="0"/>
              </a:rPr>
              <a:t>🥰</a:t>
            </a:r>
            <a:endParaRPr lang="en-US" sz="2000" b="1" cap="none" dirty="0">
              <a:solidFill>
                <a:schemeClr val="accent1">
                  <a:lumMod val="75000"/>
                </a:schemeClr>
              </a:solidFill>
              <a:latin typeface="Edwardian Script ITC" panose="030303020407070D08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Table of Contents</a:t>
            </a:r>
          </a:p>
        </p:txBody>
      </p:sp>
      <p:sp>
        <p:nvSpPr>
          <p:cNvPr id="3" name="Content Placeholder 2"/>
          <p:cNvSpPr>
            <a:spLocks noGrp="1"/>
          </p:cNvSpPr>
          <p:nvPr>
            <p:ph idx="1"/>
          </p:nvPr>
        </p:nvSpPr>
        <p:spPr>
          <a:xfrm>
            <a:off x="1243330" y="3094355"/>
            <a:ext cx="7395845" cy="3032125"/>
          </a:xfrm>
        </p:spPr>
        <p:txBody>
          <a:bodyPr>
            <a:normAutofit fontScale="25000" lnSpcReduction="20000"/>
          </a:bodyPr>
          <a:lstStyle/>
          <a:p>
            <a:pPr marL="457200" indent="-457200">
              <a:buFont typeface="+mj-lt"/>
              <a:buAutoNum type="arabicPeriod"/>
            </a:pPr>
            <a:r>
              <a:rPr lang="en-US" sz="8000" dirty="0"/>
              <a:t>Executive Summary</a:t>
            </a:r>
            <a:endParaRPr lang="ar-EG" sz="8000" dirty="0"/>
          </a:p>
          <a:p>
            <a:pPr marL="457200" indent="-457200">
              <a:buFont typeface="+mj-lt"/>
              <a:buAutoNum type="arabicPeriod"/>
            </a:pPr>
            <a:r>
              <a:rPr lang="en-US" sz="8000" dirty="0"/>
              <a:t>Project Overview                                    </a:t>
            </a:r>
            <a:endParaRPr lang="ar-EG" sz="8000" dirty="0"/>
          </a:p>
          <a:p>
            <a:pPr marL="457200" indent="-457200">
              <a:buFont typeface="+mj-lt"/>
              <a:buAutoNum type="arabicPeriod"/>
            </a:pPr>
            <a:r>
              <a:rPr lang="en-US" sz="8000" dirty="0"/>
              <a:t>Methodology</a:t>
            </a:r>
            <a:endParaRPr lang="ar-EG" sz="8000" dirty="0"/>
          </a:p>
          <a:p>
            <a:pPr marL="914400" lvl="1" indent="-457200">
              <a:buFont typeface="+mj-lt"/>
              <a:buAutoNum type="alphaLcParenR"/>
            </a:pPr>
            <a:r>
              <a:rPr lang="en-US" sz="6400" dirty="0"/>
              <a:t>Neural Network Description</a:t>
            </a:r>
            <a:endParaRPr lang="ar-EG" sz="6400" dirty="0"/>
          </a:p>
          <a:p>
            <a:pPr marL="914400" lvl="1" indent="-457200">
              <a:buFont typeface="+mj-lt"/>
              <a:buAutoNum type="alphaLcParenR"/>
            </a:pPr>
            <a:r>
              <a:rPr lang="en-US" sz="6400" dirty="0"/>
              <a:t>Cross-Validation Technique</a:t>
            </a:r>
            <a:endParaRPr lang="ar-EG" sz="6400" dirty="0"/>
          </a:p>
          <a:p>
            <a:pPr marL="228600" indent="-228600">
              <a:buFont typeface="+mj-lt"/>
              <a:buAutoNum type="arabicPeriod"/>
            </a:pPr>
            <a:r>
              <a:rPr lang="en-US" sz="8000" dirty="0"/>
              <a:t>Dataset Features</a:t>
            </a:r>
          </a:p>
          <a:p>
            <a:pPr marL="228600" indent="-228600">
              <a:buFont typeface="+mj-lt"/>
              <a:buAutoNum type="arabicPeriod"/>
            </a:pPr>
            <a:r>
              <a:rPr lang="en-US" sz="8000" dirty="0">
                <a:sym typeface="+mn-ea"/>
              </a:rPr>
              <a:t>Model Development</a:t>
            </a:r>
            <a:endParaRPr lang="ar-EG" sz="8000" dirty="0"/>
          </a:p>
          <a:p>
            <a:pPr marL="914400" lvl="1" indent="-457200">
              <a:buFont typeface="+mj-lt"/>
              <a:buAutoNum type="alphaLcPeriod"/>
            </a:pPr>
            <a:r>
              <a:rPr lang="en-US" sz="8000" dirty="0">
                <a:sym typeface="+mn-ea"/>
              </a:rPr>
              <a:t>Architecture Overview</a:t>
            </a:r>
            <a:endParaRPr lang="ar-EG" sz="8000" dirty="0"/>
          </a:p>
          <a:p>
            <a:pPr marL="914400" lvl="1" indent="-457200">
              <a:buFont typeface="+mj-lt"/>
              <a:buAutoNum type="alphaLcPeriod"/>
            </a:pPr>
            <a:r>
              <a:rPr lang="en-US" sz="8000" dirty="0">
                <a:sym typeface="+mn-ea"/>
              </a:rPr>
              <a:t>Training Process</a:t>
            </a:r>
          </a:p>
          <a:p>
            <a:pPr marL="914400" lvl="1" indent="-457200">
              <a:buFont typeface="+mj-lt"/>
              <a:buAutoNum type="alphaLcPeriod"/>
            </a:pPr>
            <a:r>
              <a:rPr lang="ar-EG" sz="8000" dirty="0"/>
              <a:t>Source Code Snippet</a:t>
            </a:r>
          </a:p>
          <a:p>
            <a:pPr marL="0" indent="0">
              <a:buFont typeface="+mj-lt"/>
              <a:buNone/>
            </a:pPr>
            <a:br>
              <a:rPr lang="en-US" sz="2400" dirty="0"/>
            </a:br>
            <a:br>
              <a:rPr lang="en-US" sz="2400" dirty="0"/>
            </a:br>
            <a:endParaRPr lang="ar-EG" sz="2400" dirty="0"/>
          </a:p>
          <a:p>
            <a:pPr marL="457200" indent="-457200">
              <a:buFont typeface="+mj-lt"/>
              <a:buAutoNum type="arabicPeriod"/>
            </a:pPr>
            <a:endParaRPr lang="ar-EG" sz="2400" dirty="0"/>
          </a:p>
        </p:txBody>
      </p:sp>
      <p:grpSp>
        <p:nvGrpSpPr>
          <p:cNvPr id="4" name="Google Shape;152;p21"/>
          <p:cNvGrpSpPr/>
          <p:nvPr/>
        </p:nvGrpSpPr>
        <p:grpSpPr>
          <a:xfrm>
            <a:off x="9876063" y="942020"/>
            <a:ext cx="1718823" cy="935599"/>
            <a:chOff x="238125" y="2409350"/>
            <a:chExt cx="760575" cy="414000"/>
          </a:xfrm>
        </p:grpSpPr>
        <p:sp>
          <p:nvSpPr>
            <p:cNvPr id="5"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2;p21"/>
          <p:cNvGrpSpPr/>
          <p:nvPr/>
        </p:nvGrpSpPr>
        <p:grpSpPr>
          <a:xfrm flipH="1">
            <a:off x="9579882" y="870595"/>
            <a:ext cx="744001" cy="413322"/>
            <a:chOff x="315275" y="3124950"/>
            <a:chExt cx="658175" cy="365675"/>
          </a:xfrm>
        </p:grpSpPr>
        <p:sp>
          <p:nvSpPr>
            <p:cNvPr id="18"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1000"/>
                                        <p:tgtEl>
                                          <p:spTgt spid="3">
                                            <p:txEl>
                                              <p:pRg st="5" end="5"/>
                                            </p:txEl>
                                          </p:spTgt>
                                        </p:tgtEl>
                                      </p:cBhvr>
                                    </p:animEffect>
                                    <p:anim calcmode="lin" valueType="num">
                                      <p:cBhvr>
                                        <p:cTn id="6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1000"/>
                                        <p:tgtEl>
                                          <p:spTgt spid="3">
                                            <p:txEl>
                                              <p:pRg st="6" end="6"/>
                                            </p:txEl>
                                          </p:spTgt>
                                        </p:tgtEl>
                                      </p:cBhvr>
                                    </p:animEffect>
                                    <p:anim calcmode="lin" valueType="num">
                                      <p:cBhvr>
                                        <p:cTn id="6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Effect transition="in" filter="fade">
                                      <p:cBhvr>
                                        <p:cTn id="74" dur="1000"/>
                                        <p:tgtEl>
                                          <p:spTgt spid="3">
                                            <p:txEl>
                                              <p:pRg st="7" end="7"/>
                                            </p:txEl>
                                          </p:spTgt>
                                        </p:tgtEl>
                                      </p:cBhvr>
                                    </p:animEffect>
                                    <p:anim calcmode="lin" valueType="num">
                                      <p:cBhvr>
                                        <p:cTn id="7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animEffect transition="in" filter="fade">
                                      <p:cBhvr>
                                        <p:cTn id="81" dur="1000"/>
                                        <p:tgtEl>
                                          <p:spTgt spid="3">
                                            <p:txEl>
                                              <p:pRg st="8" end="8"/>
                                            </p:txEl>
                                          </p:spTgt>
                                        </p:tgtEl>
                                      </p:cBhvr>
                                    </p:animEffect>
                                    <p:anim calcmode="lin" valueType="num">
                                      <p:cBhvr>
                                        <p:cTn id="8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Effect transition="in" filter="fade">
                                      <p:cBhvr>
                                        <p:cTn id="88" dur="1000"/>
                                        <p:tgtEl>
                                          <p:spTgt spid="3">
                                            <p:txEl>
                                              <p:pRg st="9" end="9"/>
                                            </p:txEl>
                                          </p:spTgt>
                                        </p:tgtEl>
                                      </p:cBhvr>
                                    </p:animEffect>
                                    <p:anim calcmode="lin" valueType="num">
                                      <p:cBhvr>
                                        <p:cTn id="8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
                                            <p:txEl>
                                              <p:pRg st="10" end="10"/>
                                            </p:txEl>
                                          </p:spTgt>
                                        </p:tgtEl>
                                        <p:attrNameLst>
                                          <p:attrName>style.visibility</p:attrName>
                                        </p:attrNameLst>
                                      </p:cBhvr>
                                      <p:to>
                                        <p:strVal val="visible"/>
                                      </p:to>
                                    </p:set>
                                    <p:animEffect transition="in" filter="fade">
                                      <p:cBhvr>
                                        <p:cTn id="95" dur="1000"/>
                                        <p:tgtEl>
                                          <p:spTgt spid="3">
                                            <p:txEl>
                                              <p:pRg st="10" end="10"/>
                                            </p:txEl>
                                          </p:spTgt>
                                        </p:tgtEl>
                                      </p:cBhvr>
                                    </p:animEffect>
                                    <p:anim calcmode="lin" valueType="num">
                                      <p:cBhvr>
                                        <p:cTn id="9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Table of Contents</a:t>
            </a:r>
          </a:p>
        </p:txBody>
      </p:sp>
      <p:sp>
        <p:nvSpPr>
          <p:cNvPr id="3" name="Content Placeholder 2"/>
          <p:cNvSpPr>
            <a:spLocks noGrp="1"/>
          </p:cNvSpPr>
          <p:nvPr>
            <p:ph idx="1"/>
          </p:nvPr>
        </p:nvSpPr>
        <p:spPr>
          <a:xfrm>
            <a:off x="1268095" y="3094355"/>
            <a:ext cx="7395845" cy="3032125"/>
          </a:xfrm>
        </p:spPr>
        <p:txBody>
          <a:bodyPr>
            <a:normAutofit fontScale="25000" lnSpcReduction="20000"/>
          </a:bodyPr>
          <a:lstStyle/>
          <a:p>
            <a:pPr marL="457200" indent="-457200">
              <a:buFont typeface="+mj-lt"/>
              <a:buAutoNum type="arabicPeriod" startAt="6"/>
            </a:pPr>
            <a:r>
              <a:rPr lang="en-US" sz="8000" dirty="0">
                <a:sym typeface="+mn-ea"/>
              </a:rPr>
              <a:t>Results</a:t>
            </a:r>
            <a:endParaRPr lang="ar-EG" sz="8000" dirty="0"/>
          </a:p>
          <a:p>
            <a:pPr marL="914400" lvl="1" indent="-457200">
              <a:buFont typeface="+mj-lt"/>
              <a:buAutoNum type="alphaLcParenR"/>
            </a:pPr>
            <a:r>
              <a:rPr lang="en-US" sz="8000" dirty="0">
                <a:sym typeface="+mn-ea"/>
              </a:rPr>
              <a:t>Performance Metrics</a:t>
            </a:r>
            <a:endParaRPr lang="ar-EG" sz="8000" dirty="0"/>
          </a:p>
          <a:p>
            <a:pPr marL="914400" lvl="1" indent="-457200">
              <a:buFont typeface="+mj-lt"/>
              <a:buAutoNum type="alphaLcParenR"/>
            </a:pPr>
            <a:r>
              <a:rPr lang="en-US" sz="8000" dirty="0">
                <a:sym typeface="+mn-ea"/>
              </a:rPr>
              <a:t>Visuals of Results</a:t>
            </a:r>
            <a:endParaRPr lang="ar-EG" sz="8000" dirty="0"/>
          </a:p>
          <a:p>
            <a:pPr marL="457200" indent="-457200">
              <a:buFont typeface="+mj-lt"/>
              <a:buAutoNum type="arabicPeriod" startAt="6"/>
            </a:pPr>
            <a:r>
              <a:rPr lang="en-US" sz="8000" dirty="0">
                <a:sym typeface="+mn-ea"/>
              </a:rPr>
              <a:t>Discussion</a:t>
            </a:r>
            <a:endParaRPr lang="ar-EG" sz="8000" dirty="0"/>
          </a:p>
          <a:p>
            <a:pPr marL="914400" lvl="1" indent="-457200">
              <a:buFont typeface="+mj-lt"/>
              <a:buAutoNum type="alphaLcParenR"/>
            </a:pPr>
            <a:r>
              <a:rPr lang="en-US" sz="8000" dirty="0">
                <a:sym typeface="+mn-ea"/>
              </a:rPr>
              <a:t>Analysis of Results</a:t>
            </a:r>
            <a:endParaRPr lang="ar-EG" sz="8000" dirty="0"/>
          </a:p>
          <a:p>
            <a:pPr marL="914400" lvl="1" indent="-457200">
              <a:buFont typeface="+mj-lt"/>
              <a:buAutoNum type="alphaLcParenR"/>
            </a:pPr>
            <a:r>
              <a:rPr lang="en-US" sz="8000" dirty="0">
                <a:sym typeface="+mn-ea"/>
              </a:rPr>
              <a:t>Challenges &amp; Learnings</a:t>
            </a:r>
            <a:endParaRPr lang="ar-EG" sz="8000" dirty="0"/>
          </a:p>
          <a:p>
            <a:pPr marL="457200" indent="-457200">
              <a:buFont typeface="+mj-lt"/>
              <a:buAutoNum type="arabicPeriod" startAt="6"/>
            </a:pPr>
            <a:r>
              <a:rPr lang="en-US" sz="8000" dirty="0">
                <a:sym typeface="+mn-ea"/>
              </a:rPr>
              <a:t>Conclusions and Future Work</a:t>
            </a:r>
            <a:endParaRPr lang="ar-EG" sz="8000" dirty="0"/>
          </a:p>
          <a:p>
            <a:pPr marL="457200" indent="-457200">
              <a:buFont typeface="+mj-lt"/>
              <a:buAutoNum type="arabicPeriod" startAt="6"/>
            </a:pPr>
            <a:r>
              <a:rPr lang="en-US" sz="8000" dirty="0">
                <a:sym typeface="+mn-ea"/>
              </a:rPr>
              <a:t>References</a:t>
            </a:r>
            <a:endParaRPr lang="ar-EG" sz="8000" dirty="0"/>
          </a:p>
          <a:p>
            <a:pPr marL="457200" indent="-457200">
              <a:buFont typeface="+mj-lt"/>
              <a:buAutoNum type="arabicPeriod" startAt="6"/>
            </a:pPr>
            <a:r>
              <a:rPr lang="en-US" sz="8000" dirty="0">
                <a:sym typeface="+mn-ea"/>
              </a:rPr>
              <a:t>Appendix</a:t>
            </a:r>
            <a:endParaRPr lang="ar-EG" sz="8000" dirty="0"/>
          </a:p>
          <a:p>
            <a:pPr marL="457200" indent="-457200">
              <a:buFont typeface="+mj-lt"/>
              <a:buAutoNum type="arabicPeriod" startAt="6"/>
            </a:pPr>
            <a:r>
              <a:rPr lang="en-US" sz="8000" dirty="0">
                <a:sym typeface="+mn-ea"/>
              </a:rPr>
              <a:t>Contact Information</a:t>
            </a:r>
            <a:endParaRPr lang="ar-EG" sz="8000" dirty="0"/>
          </a:p>
          <a:p>
            <a:pPr marL="0" indent="0">
              <a:buFont typeface="+mj-lt"/>
              <a:buNone/>
            </a:pPr>
            <a:br>
              <a:rPr lang="en-US" sz="2400" dirty="0"/>
            </a:br>
            <a:br>
              <a:rPr lang="en-US" sz="2400" dirty="0"/>
            </a:br>
            <a:endParaRPr lang="ar-EG" sz="2400" dirty="0"/>
          </a:p>
          <a:p>
            <a:pPr marL="457200" indent="-457200">
              <a:buFont typeface="+mj-lt"/>
              <a:buAutoNum type="arabicPeriod"/>
            </a:pPr>
            <a:endParaRPr lang="ar-EG" sz="2400" dirty="0"/>
          </a:p>
        </p:txBody>
      </p:sp>
      <p:grpSp>
        <p:nvGrpSpPr>
          <p:cNvPr id="4" name="Google Shape;152;p21"/>
          <p:cNvGrpSpPr/>
          <p:nvPr/>
        </p:nvGrpSpPr>
        <p:grpSpPr>
          <a:xfrm>
            <a:off x="9876063" y="942020"/>
            <a:ext cx="1718823" cy="935599"/>
            <a:chOff x="238125" y="2409350"/>
            <a:chExt cx="760575" cy="414000"/>
          </a:xfrm>
        </p:grpSpPr>
        <p:sp>
          <p:nvSpPr>
            <p:cNvPr id="5"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2;p21"/>
          <p:cNvGrpSpPr/>
          <p:nvPr/>
        </p:nvGrpSpPr>
        <p:grpSpPr>
          <a:xfrm flipH="1">
            <a:off x="9579882" y="870595"/>
            <a:ext cx="744001" cy="413322"/>
            <a:chOff x="315275" y="3124950"/>
            <a:chExt cx="658175" cy="365675"/>
          </a:xfrm>
        </p:grpSpPr>
        <p:sp>
          <p:nvSpPr>
            <p:cNvPr id="18"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 Box 24"/>
          <p:cNvSpPr txBox="1"/>
          <p:nvPr/>
        </p:nvSpPr>
        <p:spPr>
          <a:xfrm>
            <a:off x="6111875" y="2646045"/>
            <a:ext cx="4064000" cy="368300"/>
          </a:xfrm>
          <a:prstGeom prst="rect">
            <a:avLst/>
          </a:prstGeom>
          <a:noFill/>
        </p:spPr>
        <p:txBody>
          <a:bodyPr wrap="square" rtlCol="0">
            <a:spAutoFit/>
          </a:bodyPr>
          <a:lstStyle/>
          <a:p>
            <a:pPr marL="914400" lvl="1" indent="-457200">
              <a:buFont typeface="+mj-lt"/>
              <a:buAutoNum type="arabicPeriod" startAt="6"/>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1000"/>
                                        <p:tgtEl>
                                          <p:spTgt spid="3">
                                            <p:txEl>
                                              <p:pRg st="5" end="5"/>
                                            </p:txEl>
                                          </p:spTgt>
                                        </p:tgtEl>
                                      </p:cBhvr>
                                    </p:animEffect>
                                    <p:anim calcmode="lin" valueType="num">
                                      <p:cBhvr>
                                        <p:cTn id="6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1000"/>
                                        <p:tgtEl>
                                          <p:spTgt spid="3">
                                            <p:txEl>
                                              <p:pRg st="6" end="6"/>
                                            </p:txEl>
                                          </p:spTgt>
                                        </p:tgtEl>
                                      </p:cBhvr>
                                    </p:animEffect>
                                    <p:anim calcmode="lin" valueType="num">
                                      <p:cBhvr>
                                        <p:cTn id="6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Effect transition="in" filter="fade">
                                      <p:cBhvr>
                                        <p:cTn id="74" dur="1000"/>
                                        <p:tgtEl>
                                          <p:spTgt spid="3">
                                            <p:txEl>
                                              <p:pRg st="7" end="7"/>
                                            </p:txEl>
                                          </p:spTgt>
                                        </p:tgtEl>
                                      </p:cBhvr>
                                    </p:animEffect>
                                    <p:anim calcmode="lin" valueType="num">
                                      <p:cBhvr>
                                        <p:cTn id="7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animEffect transition="in" filter="fade">
                                      <p:cBhvr>
                                        <p:cTn id="81" dur="1000"/>
                                        <p:tgtEl>
                                          <p:spTgt spid="3">
                                            <p:txEl>
                                              <p:pRg st="8" end="8"/>
                                            </p:txEl>
                                          </p:spTgt>
                                        </p:tgtEl>
                                      </p:cBhvr>
                                    </p:animEffect>
                                    <p:anim calcmode="lin" valueType="num">
                                      <p:cBhvr>
                                        <p:cTn id="8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Effect transition="in" filter="fade">
                                      <p:cBhvr>
                                        <p:cTn id="88" dur="1000"/>
                                        <p:tgtEl>
                                          <p:spTgt spid="3">
                                            <p:txEl>
                                              <p:pRg st="9" end="9"/>
                                            </p:txEl>
                                          </p:spTgt>
                                        </p:tgtEl>
                                      </p:cBhvr>
                                    </p:animEffect>
                                    <p:anim calcmode="lin" valueType="num">
                                      <p:cBhvr>
                                        <p:cTn id="8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
                                            <p:txEl>
                                              <p:pRg st="10" end="10"/>
                                            </p:txEl>
                                          </p:spTgt>
                                        </p:tgtEl>
                                        <p:attrNameLst>
                                          <p:attrName>style.visibility</p:attrName>
                                        </p:attrNameLst>
                                      </p:cBhvr>
                                      <p:to>
                                        <p:strVal val="visible"/>
                                      </p:to>
                                    </p:set>
                                    <p:animEffect transition="in" filter="fade">
                                      <p:cBhvr>
                                        <p:cTn id="95" dur="1000"/>
                                        <p:tgtEl>
                                          <p:spTgt spid="3">
                                            <p:txEl>
                                              <p:pRg st="10" end="10"/>
                                            </p:txEl>
                                          </p:spTgt>
                                        </p:tgtEl>
                                      </p:cBhvr>
                                    </p:animEffect>
                                    <p:anim calcmode="lin" valueType="num">
                                      <p:cBhvr>
                                        <p:cTn id="9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p:bldP spid="2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cap="none" dirty="0">
                <a:cs typeface="+mj-lt"/>
              </a:rPr>
              <a:t>EXECUTIVE SUMMARY</a:t>
            </a:r>
          </a:p>
        </p:txBody>
      </p:sp>
      <p:sp>
        <p:nvSpPr>
          <p:cNvPr id="3" name="Content Placeholder 2"/>
          <p:cNvSpPr>
            <a:spLocks noGrp="1"/>
          </p:cNvSpPr>
          <p:nvPr>
            <p:ph idx="1"/>
          </p:nvPr>
        </p:nvSpPr>
        <p:spPr>
          <a:xfrm>
            <a:off x="685801" y="2142067"/>
            <a:ext cx="10744199" cy="4200367"/>
          </a:xfrm>
        </p:spPr>
        <p:txBody>
          <a:bodyPr>
            <a:normAutofit/>
          </a:bodyPr>
          <a:lstStyle/>
          <a:p>
            <a:r>
              <a:rPr lang="en-US" sz="2400" dirty="0"/>
              <a:t>This project addresses a critical global health concern: heart attacks.</a:t>
            </a:r>
            <a:endParaRPr lang="ar-EG" sz="2400" dirty="0"/>
          </a:p>
          <a:p>
            <a:endParaRPr lang="en-US" sz="2400" dirty="0"/>
          </a:p>
          <a:p>
            <a:r>
              <a:rPr lang="en-US" sz="2400" dirty="0"/>
              <a:t>Heart attacks represent a significant health and economic burden worldwide.</a:t>
            </a:r>
            <a:endParaRPr lang="ar-EG" sz="2400" dirty="0"/>
          </a:p>
          <a:p>
            <a:endParaRPr lang="ar-EG" sz="2400" dirty="0"/>
          </a:p>
          <a:p>
            <a:r>
              <a:rPr lang="en-US" sz="2400" dirty="0"/>
              <a:t>Early detection and prevention can save lives and reduce healthcare costs.</a:t>
            </a:r>
            <a:endParaRPr lang="ar-EG" sz="2400" dirty="0"/>
          </a:p>
          <a:p>
            <a:endParaRPr lang="en-US" sz="2400" dirty="0"/>
          </a:p>
          <a:p>
            <a:r>
              <a:rPr lang="en-US" sz="2400" dirty="0"/>
              <a:t>Utilizing data analysis and machine learning, specifically Artificial Neural Networks (ANN), to identify and predict heart attack occurrences.</a:t>
            </a:r>
          </a:p>
        </p:txBody>
      </p:sp>
      <p:grpSp>
        <p:nvGrpSpPr>
          <p:cNvPr id="4" name="Google Shape;152;p21"/>
          <p:cNvGrpSpPr/>
          <p:nvPr/>
        </p:nvGrpSpPr>
        <p:grpSpPr>
          <a:xfrm>
            <a:off x="9876063" y="942020"/>
            <a:ext cx="1718823" cy="935599"/>
            <a:chOff x="238125" y="2409350"/>
            <a:chExt cx="760575" cy="414000"/>
          </a:xfrm>
        </p:grpSpPr>
        <p:sp>
          <p:nvSpPr>
            <p:cNvPr id="5"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2;p21"/>
          <p:cNvGrpSpPr/>
          <p:nvPr/>
        </p:nvGrpSpPr>
        <p:grpSpPr>
          <a:xfrm flipH="1">
            <a:off x="9579882" y="870595"/>
            <a:ext cx="744001" cy="413322"/>
            <a:chOff x="315275" y="3124950"/>
            <a:chExt cx="658175" cy="365675"/>
          </a:xfrm>
        </p:grpSpPr>
        <p:sp>
          <p:nvSpPr>
            <p:cNvPr id="18"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26"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0"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41" dur="10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7"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84;p21"/>
          <p:cNvGrpSpPr/>
          <p:nvPr/>
        </p:nvGrpSpPr>
        <p:grpSpPr>
          <a:xfrm rot="20820000">
            <a:off x="10074275" y="3749040"/>
            <a:ext cx="2499360" cy="2821305"/>
            <a:chOff x="6483100" y="2237750"/>
            <a:chExt cx="898250" cy="1146075"/>
          </a:xfrm>
        </p:grpSpPr>
        <p:sp>
          <p:nvSpPr>
            <p:cNvPr id="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Content Placeholder 73"/>
          <p:cNvSpPr>
            <a:spLocks noGrp="1"/>
          </p:cNvSpPr>
          <p:nvPr>
            <p:ph idx="1"/>
          </p:nvPr>
        </p:nvSpPr>
        <p:spPr>
          <a:xfrm>
            <a:off x="604520" y="1671320"/>
            <a:ext cx="10131425" cy="4198620"/>
          </a:xfrm>
        </p:spPr>
        <p:txBody>
          <a:bodyPr>
            <a:noAutofit/>
          </a:bodyPr>
          <a:lstStyle/>
          <a:p>
            <a:r>
              <a:rPr lang="en-US" sz="2000"/>
              <a:t>Heart attacks present a critical global health issue, warranting attention due to their life-threatening nature and significant healthcare burdens. This project aims to tackle this challenge by utilizing data analysis and machine learning techniques to develop a predictive model. </a:t>
            </a:r>
            <a:br>
              <a:rPr lang="en-US" sz="2000"/>
            </a:br>
            <a:endParaRPr lang="en-US" sz="2000"/>
          </a:p>
          <a:p>
            <a:r>
              <a:rPr lang="en-US" sz="2000"/>
              <a:t>The primary goal is to accurately assess individuals' likelihood of experiencing a heart attack, enabling proactive interventions and personalized preventive strategies. Through data preprocessing, exploratory analysis, and machine learning algorithms, the project seeks to uncover key factors contributing to heart attacks and improve patient outcomes. </a:t>
            </a:r>
            <a:br>
              <a:rPr lang="en-US" sz="2000"/>
            </a:br>
            <a:endParaRPr lang="en-US" sz="2000"/>
          </a:p>
          <a:p>
            <a:r>
              <a:rPr lang="en-US" sz="2000"/>
              <a:t>Ultimately, this project strives to save lives, reduce healthcare costs, and foster a healthier society.</a:t>
            </a:r>
          </a:p>
        </p:txBody>
      </p:sp>
      <p:sp>
        <p:nvSpPr>
          <p:cNvPr id="76" name="Title 75"/>
          <p:cNvSpPr>
            <a:spLocks noGrp="1"/>
          </p:cNvSpPr>
          <p:nvPr>
            <p:ph type="title"/>
          </p:nvPr>
        </p:nvSpPr>
        <p:spPr>
          <a:xfrm>
            <a:off x="391161" y="215265"/>
            <a:ext cx="10131425" cy="1456267"/>
          </a:xfrm>
        </p:spPr>
        <p:txBody>
          <a:bodyPr/>
          <a:lstStyle/>
          <a:p>
            <a:r>
              <a:rPr lang="en-US">
                <a:sym typeface="+mn-ea"/>
              </a:rPr>
              <a:t>2. Project Overview:</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80">
                                          <p:stCondLst>
                                            <p:cond delay="0"/>
                                          </p:stCondLst>
                                        </p:cTn>
                                        <p:tgtEl>
                                          <p:spTgt spid="76"/>
                                        </p:tgtEl>
                                      </p:cBhvr>
                                    </p:animEffect>
                                    <p:anim calcmode="lin" valueType="num">
                                      <p:cBhvr>
                                        <p:cTn id="8" dur="1822" tmFilter="0,0; 0.14,0.36; 0.43,0.73; 0.71,0.91; 1.0,1.0">
                                          <p:stCondLst>
                                            <p:cond delay="0"/>
                                          </p:stCondLst>
                                        </p:cTn>
                                        <p:tgtEl>
                                          <p:spTgt spid="7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6"/>
                                        </p:tgtEl>
                                        <p:attrNameLst>
                                          <p:attrName>ppt_y</p:attrName>
                                        </p:attrNameLst>
                                      </p:cBhvr>
                                      <p:tavLst>
                                        <p:tav tm="0" fmla="#ppt_y-sin(pi*$)/81">
                                          <p:val>
                                            <p:fltVal val="0"/>
                                          </p:val>
                                        </p:tav>
                                        <p:tav tm="100000">
                                          <p:val>
                                            <p:fltVal val="1"/>
                                          </p:val>
                                        </p:tav>
                                      </p:tavLst>
                                    </p:anim>
                                    <p:animScale>
                                      <p:cBhvr>
                                        <p:cTn id="13" dur="26">
                                          <p:stCondLst>
                                            <p:cond delay="650"/>
                                          </p:stCondLst>
                                        </p:cTn>
                                        <p:tgtEl>
                                          <p:spTgt spid="76"/>
                                        </p:tgtEl>
                                      </p:cBhvr>
                                      <p:to x="100000" y="60000"/>
                                    </p:animScale>
                                    <p:animScale>
                                      <p:cBhvr>
                                        <p:cTn id="14" dur="166" decel="50000">
                                          <p:stCondLst>
                                            <p:cond delay="676"/>
                                          </p:stCondLst>
                                        </p:cTn>
                                        <p:tgtEl>
                                          <p:spTgt spid="76"/>
                                        </p:tgtEl>
                                      </p:cBhvr>
                                      <p:to x="100000" y="100000"/>
                                    </p:animScale>
                                    <p:animScale>
                                      <p:cBhvr>
                                        <p:cTn id="15" dur="26">
                                          <p:stCondLst>
                                            <p:cond delay="1312"/>
                                          </p:stCondLst>
                                        </p:cTn>
                                        <p:tgtEl>
                                          <p:spTgt spid="76"/>
                                        </p:tgtEl>
                                      </p:cBhvr>
                                      <p:to x="100000" y="80000"/>
                                    </p:animScale>
                                    <p:animScale>
                                      <p:cBhvr>
                                        <p:cTn id="16" dur="166" decel="50000">
                                          <p:stCondLst>
                                            <p:cond delay="1338"/>
                                          </p:stCondLst>
                                        </p:cTn>
                                        <p:tgtEl>
                                          <p:spTgt spid="76"/>
                                        </p:tgtEl>
                                      </p:cBhvr>
                                      <p:to x="100000" y="100000"/>
                                    </p:animScale>
                                    <p:animScale>
                                      <p:cBhvr>
                                        <p:cTn id="17" dur="26">
                                          <p:stCondLst>
                                            <p:cond delay="1642"/>
                                          </p:stCondLst>
                                        </p:cTn>
                                        <p:tgtEl>
                                          <p:spTgt spid="76"/>
                                        </p:tgtEl>
                                      </p:cBhvr>
                                      <p:to x="100000" y="90000"/>
                                    </p:animScale>
                                    <p:animScale>
                                      <p:cBhvr>
                                        <p:cTn id="18" dur="166" decel="50000">
                                          <p:stCondLst>
                                            <p:cond delay="1668"/>
                                          </p:stCondLst>
                                        </p:cTn>
                                        <p:tgtEl>
                                          <p:spTgt spid="76"/>
                                        </p:tgtEl>
                                      </p:cBhvr>
                                      <p:to x="100000" y="100000"/>
                                    </p:animScale>
                                    <p:animScale>
                                      <p:cBhvr>
                                        <p:cTn id="19" dur="26">
                                          <p:stCondLst>
                                            <p:cond delay="1808"/>
                                          </p:stCondLst>
                                        </p:cTn>
                                        <p:tgtEl>
                                          <p:spTgt spid="76"/>
                                        </p:tgtEl>
                                      </p:cBhvr>
                                      <p:to x="100000" y="95000"/>
                                    </p:animScale>
                                    <p:animScale>
                                      <p:cBhvr>
                                        <p:cTn id="20" dur="166" decel="50000">
                                          <p:stCondLst>
                                            <p:cond delay="1834"/>
                                          </p:stCondLst>
                                        </p:cTn>
                                        <p:tgtEl>
                                          <p:spTgt spid="7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000" fill="hold">
                                          <p:stCondLst>
                                            <p:cond delay="0"/>
                                          </p:stCondLst>
                                        </p:cTn>
                                        <p:tgtEl>
                                          <p:spTgt spid="74">
                                            <p:txEl>
                                              <p:pRg st="0" end="0"/>
                                            </p:txEl>
                                          </p:spTgt>
                                        </p:tgtEl>
                                        <p:attrNameLst>
                                          <p:attrName>style.visibility</p:attrName>
                                        </p:attrNameLst>
                                      </p:cBhvr>
                                      <p:to>
                                        <p:strVal val="visible"/>
                                      </p:to>
                                    </p:set>
                                    <p:animEffect transition="in" filter="fade">
                                      <p:cBhvr>
                                        <p:cTn id="43" dur="1000"/>
                                        <p:tgtEl>
                                          <p:spTgt spid="74">
                                            <p:txEl>
                                              <p:pRg st="0" end="0"/>
                                            </p:txEl>
                                          </p:spTgt>
                                        </p:tgtEl>
                                      </p:cBhvr>
                                    </p:animEffect>
                                    <p:anim calcmode="lin" valueType="num">
                                      <p:cBhvr>
                                        <p:cTn id="44"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000" fill="hold">
                                          <p:stCondLst>
                                            <p:cond delay="0"/>
                                          </p:stCondLst>
                                        </p:cTn>
                                        <p:tgtEl>
                                          <p:spTgt spid="74">
                                            <p:txEl>
                                              <p:pRg st="1" end="1"/>
                                            </p:txEl>
                                          </p:spTgt>
                                        </p:tgtEl>
                                        <p:attrNameLst>
                                          <p:attrName>style.visibility</p:attrName>
                                        </p:attrNameLst>
                                      </p:cBhvr>
                                      <p:to>
                                        <p:strVal val="visible"/>
                                      </p:to>
                                    </p:set>
                                    <p:animEffect transition="in" filter="fade">
                                      <p:cBhvr>
                                        <p:cTn id="50" dur="1000"/>
                                        <p:tgtEl>
                                          <p:spTgt spid="74">
                                            <p:txEl>
                                              <p:pRg st="1" end="1"/>
                                            </p:txEl>
                                          </p:spTgt>
                                        </p:tgtEl>
                                      </p:cBhvr>
                                    </p:animEffect>
                                    <p:anim calcmode="lin" valueType="num">
                                      <p:cBhvr>
                                        <p:cTn id="51"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000" fill="hold">
                                          <p:stCondLst>
                                            <p:cond delay="0"/>
                                          </p:stCondLst>
                                        </p:cTn>
                                        <p:tgtEl>
                                          <p:spTgt spid="74">
                                            <p:txEl>
                                              <p:pRg st="2" end="2"/>
                                            </p:txEl>
                                          </p:spTgt>
                                        </p:tgtEl>
                                        <p:attrNameLst>
                                          <p:attrName>style.visibility</p:attrName>
                                        </p:attrNameLst>
                                      </p:cBhvr>
                                      <p:to>
                                        <p:strVal val="visible"/>
                                      </p:to>
                                    </p:set>
                                    <p:animEffect transition="in" filter="fade">
                                      <p:cBhvr>
                                        <p:cTn id="57" dur="1000"/>
                                        <p:tgtEl>
                                          <p:spTgt spid="74">
                                            <p:txEl>
                                              <p:pRg st="2" end="2"/>
                                            </p:txEl>
                                          </p:spTgt>
                                        </p:tgtEl>
                                      </p:cBhvr>
                                    </p:animEffect>
                                    <p:anim calcmode="lin" valueType="num">
                                      <p:cBhvr>
                                        <p:cTn id="58" dur="1000" fill="hold"/>
                                        <p:tgtEl>
                                          <p:spTgt spid="74">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7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p:bldP spid="74" grpId="1" build="p"/>
      <p:bldP spid="76" grpId="0" bldLvl="0" animBg="1"/>
      <p:bldP spid="7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oogle Shape;210;p24"/>
          <p:cNvGrpSpPr/>
          <p:nvPr/>
        </p:nvGrpSpPr>
        <p:grpSpPr>
          <a:xfrm flipH="1">
            <a:off x="9004374" y="2898361"/>
            <a:ext cx="4076626" cy="2898867"/>
            <a:chOff x="4388650" y="2224200"/>
            <a:chExt cx="1707525" cy="1174775"/>
          </a:xfrm>
        </p:grpSpPr>
        <p:sp>
          <p:nvSpPr>
            <p:cNvPr id="256"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p:nvPr>
        </p:nvSpPr>
        <p:spPr>
          <a:xfrm>
            <a:off x="457836" y="215265"/>
            <a:ext cx="10131425" cy="1456267"/>
          </a:xfrm>
        </p:spPr>
        <p:txBody>
          <a:bodyPr/>
          <a:lstStyle/>
          <a:p>
            <a:r>
              <a:rPr lang="en-US"/>
              <a:t>3. Methodology:</a:t>
            </a:r>
          </a:p>
        </p:txBody>
      </p:sp>
      <p:sp>
        <p:nvSpPr>
          <p:cNvPr id="8" name="Content Placeholder 7"/>
          <p:cNvSpPr>
            <a:spLocks noGrp="1"/>
          </p:cNvSpPr>
          <p:nvPr>
            <p:ph idx="1"/>
          </p:nvPr>
        </p:nvSpPr>
        <p:spPr>
          <a:xfrm>
            <a:off x="679450" y="1398905"/>
            <a:ext cx="10131425" cy="5311775"/>
          </a:xfrm>
        </p:spPr>
        <p:txBody>
          <a:bodyPr>
            <a:normAutofit lnSpcReduction="10000"/>
          </a:bodyPr>
          <a:lstStyle/>
          <a:p>
            <a:pPr marL="0" indent="0">
              <a:buNone/>
            </a:pPr>
            <a:r>
              <a:rPr lang="en-US">
                <a:solidFill>
                  <a:schemeClr val="accent1">
                    <a:lumMod val="20000"/>
                    <a:lumOff val="80000"/>
                  </a:schemeClr>
                </a:solidFill>
              </a:rPr>
              <a:t>Neural Network Description</a:t>
            </a:r>
          </a:p>
          <a:p>
            <a:pPr marL="0" indent="0">
              <a:buNone/>
            </a:pPr>
            <a:r>
              <a:rPr lang="en-US"/>
              <a:t>     </a:t>
            </a:r>
            <a:r>
              <a:rPr lang="en-US" b="1"/>
              <a:t> Basic Concept:</a:t>
            </a:r>
            <a:endParaRPr lang="en-US"/>
          </a:p>
          <a:p>
            <a:pPr marL="457200" lvl="1" indent="0">
              <a:buNone/>
            </a:pPr>
            <a:r>
              <a:rPr lang="en-US"/>
              <a:t>Artificial Neural Networks (ANNs) consist of interconnected nodes (neurons) and edges (synapses) that carry weighted connections between them. Neurons process inputs and produce outputs based on an activation function.</a:t>
            </a:r>
            <a:br>
              <a:rPr lang="en-US"/>
            </a:br>
            <a:br>
              <a:rPr lang="en-US"/>
            </a:br>
            <a:r>
              <a:rPr lang="en-US" sz="1800" b="1"/>
              <a:t>Architecture:</a:t>
            </a:r>
            <a:endParaRPr lang="en-US"/>
          </a:p>
          <a:p>
            <a:pPr marL="457200" lvl="1" indent="0">
              <a:buNone/>
            </a:pPr>
            <a:r>
              <a:rPr lang="en-US"/>
              <a:t>The neural network is structured as a sequential model comprising several layers:</a:t>
            </a:r>
          </a:p>
          <a:p>
            <a:pPr lvl="1"/>
            <a:r>
              <a:rPr lang="en-US" b="1"/>
              <a:t> Input Layer: </a:t>
            </a:r>
            <a:br>
              <a:rPr lang="en-US" b="1"/>
            </a:br>
            <a:br>
              <a:rPr lang="en-US"/>
            </a:br>
            <a:r>
              <a:rPr lang="en-US"/>
              <a:t>A dense layer with 32 neurons, using the ReLU (Rectified Linear Unit) activation function. The input shape is determined by the number of features in the training data.</a:t>
            </a:r>
          </a:p>
          <a:p>
            <a:pPr lvl="1"/>
            <a:r>
              <a:rPr lang="en-US" b="1"/>
              <a:t>Hidden Layer:</a:t>
            </a:r>
            <a:br>
              <a:rPr lang="en-US" b="1"/>
            </a:br>
            <a:br>
              <a:rPr lang="en-US"/>
            </a:br>
            <a:r>
              <a:rPr lang="en-US"/>
              <a:t> Another dense layer with 16 neurons, also using the ReLU activation function.</a:t>
            </a:r>
          </a:p>
          <a:p>
            <a:pPr lvl="1"/>
            <a:r>
              <a:rPr lang="en-US" b="1"/>
              <a:t> Output Layer: </a:t>
            </a:r>
            <a:br>
              <a:rPr lang="en-US" b="1"/>
            </a:br>
            <a:br>
              <a:rPr lang="en-US"/>
            </a:br>
            <a:r>
              <a:rPr lang="en-US"/>
              <a:t>A dense layer with a single neuron, using the sigmoid activation function, suitable for binary classification tasks.</a:t>
            </a:r>
          </a:p>
        </p:txBody>
      </p:sp>
    </p:spTree>
  </p:cSld>
  <p:clrMapOvr>
    <a:masterClrMapping/>
  </p:clrMapOvr>
  <mc:AlternateContent xmlns:mc="http://schemas.openxmlformats.org/markup-compatibility/2006" xmlns:p14="http://schemas.microsoft.com/office/powerpoint/2010/main">
    <mc:Choice Requires="p14">
      <p:transition spd="slow" p14:dur="2000" advTm="34394"/>
    </mc:Choice>
    <mc:Fallback xmlns="">
      <p:transition spd="slow" advTm="343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55"/>
                                        </p:tgtEl>
                                        <p:attrNameLst>
                                          <p:attrName>style.visibility</p:attrName>
                                        </p:attrNameLst>
                                      </p:cBhvr>
                                      <p:to>
                                        <p:strVal val="visible"/>
                                      </p:to>
                                    </p:set>
                                    <p:animEffect transition="in" filter="wipe(down)">
                                      <p:cBhvr>
                                        <p:cTn id="25" dur="580">
                                          <p:stCondLst>
                                            <p:cond delay="0"/>
                                          </p:stCondLst>
                                        </p:cTn>
                                        <p:tgtEl>
                                          <p:spTgt spid="255"/>
                                        </p:tgtEl>
                                      </p:cBhvr>
                                    </p:animEffect>
                                    <p:anim calcmode="lin" valueType="num">
                                      <p:cBhvr>
                                        <p:cTn id="26" dur="1822" tmFilter="0,0; 0.14,0.36; 0.43,0.73; 0.71,0.91; 1.0,1.0">
                                          <p:stCondLst>
                                            <p:cond delay="0"/>
                                          </p:stCondLst>
                                        </p:cTn>
                                        <p:tgtEl>
                                          <p:spTgt spid="25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5"/>
                                        </p:tgtEl>
                                        <p:attrNameLst>
                                          <p:attrName>ppt_y</p:attrName>
                                        </p:attrNameLst>
                                      </p:cBhvr>
                                      <p:tavLst>
                                        <p:tav tm="0" fmla="#ppt_y-sin(pi*$)/81">
                                          <p:val>
                                            <p:fltVal val="0"/>
                                          </p:val>
                                        </p:tav>
                                        <p:tav tm="100000">
                                          <p:val>
                                            <p:fltVal val="1"/>
                                          </p:val>
                                        </p:tav>
                                      </p:tavLst>
                                    </p:anim>
                                    <p:animScale>
                                      <p:cBhvr>
                                        <p:cTn id="31" dur="26">
                                          <p:stCondLst>
                                            <p:cond delay="650"/>
                                          </p:stCondLst>
                                        </p:cTn>
                                        <p:tgtEl>
                                          <p:spTgt spid="255"/>
                                        </p:tgtEl>
                                      </p:cBhvr>
                                      <p:to x="100000" y="60000"/>
                                    </p:animScale>
                                    <p:animScale>
                                      <p:cBhvr>
                                        <p:cTn id="32" dur="166" decel="50000">
                                          <p:stCondLst>
                                            <p:cond delay="676"/>
                                          </p:stCondLst>
                                        </p:cTn>
                                        <p:tgtEl>
                                          <p:spTgt spid="255"/>
                                        </p:tgtEl>
                                      </p:cBhvr>
                                      <p:to x="100000" y="100000"/>
                                    </p:animScale>
                                    <p:animScale>
                                      <p:cBhvr>
                                        <p:cTn id="33" dur="26">
                                          <p:stCondLst>
                                            <p:cond delay="1312"/>
                                          </p:stCondLst>
                                        </p:cTn>
                                        <p:tgtEl>
                                          <p:spTgt spid="255"/>
                                        </p:tgtEl>
                                      </p:cBhvr>
                                      <p:to x="100000" y="80000"/>
                                    </p:animScale>
                                    <p:animScale>
                                      <p:cBhvr>
                                        <p:cTn id="34" dur="166" decel="50000">
                                          <p:stCondLst>
                                            <p:cond delay="1338"/>
                                          </p:stCondLst>
                                        </p:cTn>
                                        <p:tgtEl>
                                          <p:spTgt spid="255"/>
                                        </p:tgtEl>
                                      </p:cBhvr>
                                      <p:to x="100000" y="100000"/>
                                    </p:animScale>
                                    <p:animScale>
                                      <p:cBhvr>
                                        <p:cTn id="35" dur="26">
                                          <p:stCondLst>
                                            <p:cond delay="1642"/>
                                          </p:stCondLst>
                                        </p:cTn>
                                        <p:tgtEl>
                                          <p:spTgt spid="255"/>
                                        </p:tgtEl>
                                      </p:cBhvr>
                                      <p:to x="100000" y="90000"/>
                                    </p:animScale>
                                    <p:animScale>
                                      <p:cBhvr>
                                        <p:cTn id="36" dur="166" decel="50000">
                                          <p:stCondLst>
                                            <p:cond delay="1668"/>
                                          </p:stCondLst>
                                        </p:cTn>
                                        <p:tgtEl>
                                          <p:spTgt spid="255"/>
                                        </p:tgtEl>
                                      </p:cBhvr>
                                      <p:to x="100000" y="100000"/>
                                    </p:animScale>
                                    <p:animScale>
                                      <p:cBhvr>
                                        <p:cTn id="37" dur="26">
                                          <p:stCondLst>
                                            <p:cond delay="1808"/>
                                          </p:stCondLst>
                                        </p:cTn>
                                        <p:tgtEl>
                                          <p:spTgt spid="255"/>
                                        </p:tgtEl>
                                      </p:cBhvr>
                                      <p:to x="100000" y="95000"/>
                                    </p:animScale>
                                    <p:animScale>
                                      <p:cBhvr>
                                        <p:cTn id="38" dur="166" decel="50000">
                                          <p:stCondLst>
                                            <p:cond delay="1834"/>
                                          </p:stCondLst>
                                        </p:cTn>
                                        <p:tgtEl>
                                          <p:spTgt spid="25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anim calcmode="lin" valueType="num">
                                      <p:cBhvr>
                                        <p:cTn id="55"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 calcmode="lin" valueType="num">
                                      <p:cBhvr>
                                        <p:cTn id="67"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grpId="0" nodeType="clickEffect">
                                  <p:stCondLst>
                                    <p:cond delay="0"/>
                                  </p:stCondLst>
                                  <p:childTnLst>
                                    <p:set>
                                      <p:cBhvr>
                                        <p:cTn id="78" dur="1" fill="hold">
                                          <p:stCondLst>
                                            <p:cond delay="0"/>
                                          </p:stCondLst>
                                        </p:cTn>
                                        <p:tgtEl>
                                          <p:spTgt spid="8">
                                            <p:txEl>
                                              <p:pRg st="3" end="3"/>
                                            </p:txEl>
                                          </p:spTgt>
                                        </p:tgtEl>
                                        <p:attrNameLst>
                                          <p:attrName>style.visibility</p:attrName>
                                        </p:attrNameLst>
                                      </p:cBhvr>
                                      <p:to>
                                        <p:strVal val="visible"/>
                                      </p:to>
                                    </p:set>
                                    <p:anim calcmode="lin" valueType="num">
                                      <p:cBhvr>
                                        <p:cTn id="79"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grpId="0" nodeType="clickEffect">
                                  <p:stCondLst>
                                    <p:cond delay="0"/>
                                  </p:stCondLst>
                                  <p:childTnLst>
                                    <p:set>
                                      <p:cBhvr>
                                        <p:cTn id="90" dur="1" fill="hold">
                                          <p:stCondLst>
                                            <p:cond delay="0"/>
                                          </p:stCondLst>
                                        </p:cTn>
                                        <p:tgtEl>
                                          <p:spTgt spid="8">
                                            <p:txEl>
                                              <p:pRg st="4" end="4"/>
                                            </p:txEl>
                                          </p:spTgt>
                                        </p:tgtEl>
                                        <p:attrNameLst>
                                          <p:attrName>style.visibility</p:attrName>
                                        </p:attrNameLst>
                                      </p:cBhvr>
                                      <p:to>
                                        <p:strVal val="visible"/>
                                      </p:to>
                                    </p:set>
                                    <p:anim calcmode="lin" valueType="num">
                                      <p:cBhvr>
                                        <p:cTn id="91"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94"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8">
                                            <p:txEl>
                                              <p:pRg st="4" end="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grpId="0" nodeType="clickEffect">
                                  <p:stCondLst>
                                    <p:cond delay="0"/>
                                  </p:stCondLst>
                                  <p:childTnLst>
                                    <p:set>
                                      <p:cBhvr>
                                        <p:cTn id="102" dur="1" fill="hold">
                                          <p:stCondLst>
                                            <p:cond delay="0"/>
                                          </p:stCondLst>
                                        </p:cTn>
                                        <p:tgtEl>
                                          <p:spTgt spid="8">
                                            <p:txEl>
                                              <p:pRg st="5" end="5"/>
                                            </p:txEl>
                                          </p:spTgt>
                                        </p:tgtEl>
                                        <p:attrNameLst>
                                          <p:attrName>style.visibility</p:attrName>
                                        </p:attrNameLst>
                                      </p:cBhvr>
                                      <p:to>
                                        <p:strVal val="visible"/>
                                      </p:to>
                                    </p:set>
                                    <p:anim calcmode="lin" valueType="num">
                                      <p:cBhvr>
                                        <p:cTn id="103"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106"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8">
                                            <p:txEl>
                                              <p:pRg st="5" end="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5" presetClass="entr" presetSubtype="0" fill="hold" grpId="0" nodeType="clickEffect">
                                  <p:stCondLst>
                                    <p:cond delay="0"/>
                                  </p:stCondLst>
                                  <p:childTnLst>
                                    <p:set>
                                      <p:cBhvr>
                                        <p:cTn id="114" dur="1" fill="hold">
                                          <p:stCondLst>
                                            <p:cond delay="0"/>
                                          </p:stCondLst>
                                        </p:cTn>
                                        <p:tgtEl>
                                          <p:spTgt spid="8">
                                            <p:txEl>
                                              <p:pRg st="6" end="6"/>
                                            </p:txEl>
                                          </p:spTgt>
                                        </p:tgtEl>
                                        <p:attrNameLst>
                                          <p:attrName>style.visibility</p:attrName>
                                        </p:attrNameLst>
                                      </p:cBhvr>
                                      <p:to>
                                        <p:strVal val="visible"/>
                                      </p:to>
                                    </p:set>
                                    <p:anim calcmode="lin" valueType="num">
                                      <p:cBhvr>
                                        <p:cTn id="115"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118"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8" grpId="0" build="p" bldLvl="5"/>
      <p:bldP spid="8"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10;p24"/>
          <p:cNvGrpSpPr/>
          <p:nvPr/>
        </p:nvGrpSpPr>
        <p:grpSpPr>
          <a:xfrm flipH="1">
            <a:off x="8161729" y="62977"/>
            <a:ext cx="4076626" cy="2898867"/>
            <a:chOff x="4388650" y="2224200"/>
            <a:chExt cx="1707525" cy="1174775"/>
          </a:xfrm>
        </p:grpSpPr>
        <p:sp>
          <p:nvSpPr>
            <p:cNvPr id="5"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Content Placeholder 73"/>
          <p:cNvSpPr>
            <a:spLocks noGrp="1"/>
          </p:cNvSpPr>
          <p:nvPr>
            <p:ph idx="1"/>
          </p:nvPr>
        </p:nvSpPr>
        <p:spPr>
          <a:xfrm>
            <a:off x="585470" y="667385"/>
            <a:ext cx="10495280" cy="3649345"/>
          </a:xfrm>
        </p:spPr>
        <p:txBody>
          <a:bodyPr/>
          <a:lstStyle/>
          <a:p>
            <a:pPr marL="0" indent="0">
              <a:buNone/>
            </a:pPr>
            <a:r>
              <a:rPr lang="en-US" b="1"/>
              <a:t>Compilation:</a:t>
            </a:r>
            <a:br>
              <a:rPr lang="en-US" b="1"/>
            </a:br>
            <a:br>
              <a:rPr lang="en-US" b="1"/>
            </a:br>
            <a:r>
              <a:rPr lang="en-US" b="1"/>
              <a:t>  </a:t>
            </a:r>
            <a:r>
              <a:rPr lang="en-US"/>
              <a:t>The model is compiled with the following configurations:</a:t>
            </a:r>
            <a:br>
              <a:rPr lang="en-US"/>
            </a:br>
            <a:endParaRPr lang="en-US"/>
          </a:p>
          <a:p>
            <a:pPr lvl="1"/>
            <a:r>
              <a:rPr lang="en-US" b="1"/>
              <a:t>Loss Function:</a:t>
            </a:r>
            <a:br>
              <a:rPr lang="en-US" b="1"/>
            </a:br>
            <a:r>
              <a:rPr lang="en-US"/>
              <a:t>Binary cross-entropy, appropriate for binary classification problems.</a:t>
            </a:r>
          </a:p>
          <a:p>
            <a:pPr lvl="1"/>
            <a:r>
              <a:rPr lang="en-US" b="1"/>
              <a:t>Optimizer:</a:t>
            </a:r>
            <a:r>
              <a:rPr lang="en-US"/>
              <a:t> </a:t>
            </a:r>
            <a:br>
              <a:rPr lang="en-US"/>
            </a:br>
            <a:r>
              <a:rPr lang="en-US"/>
              <a:t>Adam optimizer, known for its efficiency in handling sparse gradients and adaptive learning rate capabilities.</a:t>
            </a:r>
          </a:p>
          <a:p>
            <a:pPr lvl="1"/>
            <a:r>
              <a:rPr lang="en-US" b="1"/>
              <a:t>Metrics:</a:t>
            </a:r>
            <a:r>
              <a:rPr lang="en-US"/>
              <a:t> </a:t>
            </a:r>
            <a:br>
              <a:rPr lang="en-US"/>
            </a:br>
            <a:r>
              <a:rPr lang="en-US"/>
              <a:t>Accuracy, to evaluate the model’s performance during training and validation</a:t>
            </a:r>
          </a:p>
        </p:txBody>
      </p:sp>
      <p:pic>
        <p:nvPicPr>
          <p:cNvPr id="2" name="Picture 1" descr="Artificial Neural Network Architecture used in this project"/>
          <p:cNvPicPr>
            <a:picLocks noChangeAspect="1"/>
          </p:cNvPicPr>
          <p:nvPr/>
        </p:nvPicPr>
        <p:blipFill>
          <a:blip r:embed="rId2"/>
          <a:stretch>
            <a:fillRect/>
          </a:stretch>
        </p:blipFill>
        <p:spPr>
          <a:xfrm>
            <a:off x="8326755" y="3540125"/>
            <a:ext cx="3477895" cy="3216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987"/>
    </mc:Choice>
    <mc:Fallback xmlns="">
      <p:transition spd="slow" advTm="19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74">
                                            <p:txEl>
                                              <p:pRg st="0" end="0"/>
                                            </p:txEl>
                                          </p:spTgt>
                                        </p:tgtEl>
                                        <p:attrNameLst>
                                          <p:attrName>style.visibility</p:attrName>
                                        </p:attrNameLst>
                                      </p:cBhvr>
                                      <p:to>
                                        <p:strVal val="visible"/>
                                      </p:to>
                                    </p:set>
                                    <p:animEffect transition="in" filter="fade">
                                      <p:cBhvr>
                                        <p:cTn id="33" dur="1000"/>
                                        <p:tgtEl>
                                          <p:spTgt spid="74">
                                            <p:txEl>
                                              <p:pRg st="0" end="0"/>
                                            </p:txEl>
                                          </p:spTgt>
                                        </p:tgtEl>
                                      </p:cBhvr>
                                    </p:animEffect>
                                    <p:anim calcmode="lin" valueType="num">
                                      <p:cBhvr>
                                        <p:cTn id="34"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74">
                                            <p:txEl>
                                              <p:pRg st="0" end="0"/>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7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74">
                                            <p:txEl>
                                              <p:pRg st="1" end="1"/>
                                            </p:txEl>
                                          </p:spTgt>
                                        </p:tgtEl>
                                        <p:attrNameLst>
                                          <p:attrName>style.visibility</p:attrName>
                                        </p:attrNameLst>
                                      </p:cBhvr>
                                      <p:to>
                                        <p:strVal val="visible"/>
                                      </p:to>
                                    </p:set>
                                    <p:animEffect transition="in" filter="fade">
                                      <p:cBhvr>
                                        <p:cTn id="41" dur="1000"/>
                                        <p:tgtEl>
                                          <p:spTgt spid="74">
                                            <p:txEl>
                                              <p:pRg st="1" end="1"/>
                                            </p:txEl>
                                          </p:spTgt>
                                        </p:tgtEl>
                                      </p:cBhvr>
                                    </p:animEffect>
                                    <p:anim calcmode="lin" valueType="num">
                                      <p:cBhvr>
                                        <p:cTn id="42"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74">
                                            <p:txEl>
                                              <p:pRg st="1" end="1"/>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74">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grpId="0" nodeType="clickEffect">
                                  <p:stCondLst>
                                    <p:cond delay="0"/>
                                  </p:stCondLst>
                                  <p:childTnLst>
                                    <p:set>
                                      <p:cBhvr>
                                        <p:cTn id="48" dur="1" fill="hold">
                                          <p:stCondLst>
                                            <p:cond delay="0"/>
                                          </p:stCondLst>
                                        </p:cTn>
                                        <p:tgtEl>
                                          <p:spTgt spid="74">
                                            <p:txEl>
                                              <p:pRg st="2" end="2"/>
                                            </p:txEl>
                                          </p:spTgt>
                                        </p:tgtEl>
                                        <p:attrNameLst>
                                          <p:attrName>style.visibility</p:attrName>
                                        </p:attrNameLst>
                                      </p:cBhvr>
                                      <p:to>
                                        <p:strVal val="visible"/>
                                      </p:to>
                                    </p:set>
                                    <p:animEffect transition="in" filter="fade">
                                      <p:cBhvr>
                                        <p:cTn id="49" dur="1000"/>
                                        <p:tgtEl>
                                          <p:spTgt spid="74">
                                            <p:txEl>
                                              <p:pRg st="2" end="2"/>
                                            </p:txEl>
                                          </p:spTgt>
                                        </p:tgtEl>
                                      </p:cBhvr>
                                    </p:animEffect>
                                    <p:anim calcmode="lin" valueType="num">
                                      <p:cBhvr>
                                        <p:cTn id="50" dur="1000" fill="hold"/>
                                        <p:tgtEl>
                                          <p:spTgt spid="74">
                                            <p:txEl>
                                              <p:pRg st="2" end="2"/>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74">
                                            <p:txEl>
                                              <p:pRg st="2" end="2"/>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7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74">
                                            <p:txEl>
                                              <p:pRg st="3" end="3"/>
                                            </p:txEl>
                                          </p:spTgt>
                                        </p:tgtEl>
                                        <p:attrNameLst>
                                          <p:attrName>style.visibility</p:attrName>
                                        </p:attrNameLst>
                                      </p:cBhvr>
                                      <p:to>
                                        <p:strVal val="visible"/>
                                      </p:to>
                                    </p:set>
                                    <p:animEffect transition="in" filter="fade">
                                      <p:cBhvr>
                                        <p:cTn id="57" dur="1000"/>
                                        <p:tgtEl>
                                          <p:spTgt spid="74">
                                            <p:txEl>
                                              <p:pRg st="3" end="3"/>
                                            </p:txEl>
                                          </p:spTgt>
                                        </p:tgtEl>
                                      </p:cBhvr>
                                    </p:animEffect>
                                    <p:anim calcmode="lin" valueType="num">
                                      <p:cBhvr>
                                        <p:cTn id="58" dur="1000" fill="hold"/>
                                        <p:tgtEl>
                                          <p:spTgt spid="74">
                                            <p:txEl>
                                              <p:pRg st="3" end="3"/>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74">
                                            <p:txEl>
                                              <p:pRg st="3" end="3"/>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74">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bldLvl="5"/>
      <p:bldP spid="74"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oogle Shape;152;p21"/>
          <p:cNvGrpSpPr/>
          <p:nvPr/>
        </p:nvGrpSpPr>
        <p:grpSpPr>
          <a:xfrm>
            <a:off x="10348012" y="383893"/>
            <a:ext cx="1718823" cy="935599"/>
            <a:chOff x="238125" y="2409350"/>
            <a:chExt cx="760575" cy="414000"/>
          </a:xfrm>
        </p:grpSpPr>
        <p:sp>
          <p:nvSpPr>
            <p:cNvPr id="2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72;p21"/>
          <p:cNvGrpSpPr/>
          <p:nvPr/>
        </p:nvGrpSpPr>
        <p:grpSpPr>
          <a:xfrm flipH="1">
            <a:off x="9936612" y="287240"/>
            <a:ext cx="744001" cy="413322"/>
            <a:chOff x="315275" y="3124950"/>
            <a:chExt cx="658175" cy="365675"/>
          </a:xfrm>
        </p:grpSpPr>
        <p:sp>
          <p:nvSpPr>
            <p:cNvPr id="36"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Content Placeholder 7"/>
          <p:cNvSpPr>
            <a:spLocks noGrp="1"/>
          </p:cNvSpPr>
          <p:nvPr>
            <p:ph idx="1"/>
          </p:nvPr>
        </p:nvSpPr>
        <p:spPr>
          <a:xfrm>
            <a:off x="489585" y="2416810"/>
            <a:ext cx="11243945" cy="3504565"/>
          </a:xfrm>
        </p:spPr>
        <p:txBody>
          <a:bodyPr>
            <a:noAutofit/>
          </a:bodyPr>
          <a:lstStyle/>
          <a:p>
            <a:pPr marL="457200" lvl="1" indent="0">
              <a:buNone/>
            </a:pPr>
            <a:r>
              <a:rPr lang="en-US" sz="1800" b="1" dirty="0"/>
              <a:t>Training:</a:t>
            </a:r>
            <a:br>
              <a:rPr lang="en-US" sz="1800" b="1" dirty="0"/>
            </a:br>
            <a:r>
              <a:rPr lang="en-US" sz="1800" b="1" dirty="0"/>
              <a:t>    </a:t>
            </a:r>
            <a:r>
              <a:rPr lang="en-US" sz="1800" dirty="0"/>
              <a:t>The training process incorporates K-fold cross-validation with 5 splits, enhancing the model’s robustness and generalizability:</a:t>
            </a:r>
          </a:p>
          <a:p>
            <a:pPr marL="1257300" lvl="2" indent="-342900">
              <a:buFont typeface="+mj-lt"/>
              <a:buAutoNum type="arabicParenR"/>
            </a:pPr>
            <a:r>
              <a:rPr lang="en-US" sz="1800" dirty="0"/>
              <a:t>Early Stopping: A callback that stops training when the validation loss does not decrease for 10 consecutive epochs, preventing overfitting and ensuring generalization.</a:t>
            </a:r>
          </a:p>
          <a:p>
            <a:pPr marL="1257300" lvl="2" indent="-342900">
              <a:buFont typeface="+mj-lt"/>
              <a:buAutoNum type="arabicParenR"/>
            </a:pPr>
            <a:r>
              <a:rPr lang="en-US" sz="1800" dirty="0"/>
              <a:t>Epochs: Up to 100 training epochs, though early stopping may halt training sooner.</a:t>
            </a:r>
          </a:p>
          <a:p>
            <a:pPr marL="1257300" lvl="2" indent="-342900">
              <a:buFont typeface="+mj-lt"/>
              <a:buAutoNum type="arabicParenR"/>
            </a:pPr>
            <a:r>
              <a:rPr lang="en-US" sz="1800" dirty="0"/>
              <a:t>Validation: Each training epoch is validated on a respective validation fold to monitor performance on unseen data.</a:t>
            </a:r>
          </a:p>
          <a:p>
            <a:pPr marL="1257300" lvl="2" indent="-342900">
              <a:buFont typeface="+mj-lt"/>
              <a:buAutoNum type="arabicParenR"/>
            </a:pPr>
            <a:r>
              <a:rPr lang="en-US" sz="1800" dirty="0"/>
              <a:t>Verbosity: Set to 0 to suppress output during thetraining process.</a:t>
            </a:r>
          </a:p>
          <a:p>
            <a:pPr marL="0" indent="0">
              <a:buNone/>
            </a:pPr>
            <a:r>
              <a:rPr lang="en-US" sz="1800" b="1" dirty="0"/>
              <a:t>     Evaluation:</a:t>
            </a:r>
          </a:p>
          <a:p>
            <a:pPr marL="0" indent="0">
              <a:buNone/>
            </a:pPr>
            <a:r>
              <a:rPr lang="en-US" sz="1800" dirty="0"/>
              <a:t>             After training on each fold, the model is evaluated on the corresponding validation set:</a:t>
            </a:r>
          </a:p>
          <a:p>
            <a:pPr marL="1257300" lvl="2" indent="-342900">
              <a:buFont typeface="+mj-lt"/>
              <a:buAutoNum type="arabicParenR"/>
            </a:pPr>
            <a:r>
              <a:rPr lang="en-US" sz="1800" b="1" dirty="0"/>
              <a:t>Accuracy for each fold:</a:t>
            </a:r>
            <a:r>
              <a:rPr lang="en-US" sz="1800" dirty="0"/>
              <a:t>  Displays how well the model performed on each validation fold.</a:t>
            </a:r>
          </a:p>
          <a:p>
            <a:pPr marL="1257300" lvl="2" indent="-342900">
              <a:buFont typeface="+mj-lt"/>
              <a:buAutoNum type="arabicParenR"/>
            </a:pPr>
            <a:r>
              <a:rPr lang="en-US" sz="1800" b="1" dirty="0"/>
              <a:t>Average Accuracy:</a:t>
            </a:r>
            <a:r>
              <a:rPr lang="en-US" sz="1800" dirty="0"/>
              <a:t>  Calculated from the accuracies of all folds, providing an overall metric of model performance across the cross-validation process.</a:t>
            </a:r>
          </a:p>
        </p:txBody>
      </p:sp>
      <p:sp>
        <p:nvSpPr>
          <p:cNvPr id="2" name="Text Box 1"/>
          <p:cNvSpPr txBox="1"/>
          <p:nvPr/>
        </p:nvSpPr>
        <p:spPr>
          <a:xfrm>
            <a:off x="602615" y="920750"/>
            <a:ext cx="6096000" cy="398780"/>
          </a:xfrm>
          <a:prstGeom prst="rect">
            <a:avLst/>
          </a:prstGeom>
          <a:noFill/>
        </p:spPr>
        <p:txBody>
          <a:bodyPr wrap="square" rtlCol="0" anchor="t">
            <a:spAutoFit/>
          </a:bodyPr>
          <a:lstStyle/>
          <a:p>
            <a:r>
              <a:rPr lang="en-US" sz="2000" b="1" dirty="0">
                <a:solidFill>
                  <a:schemeClr val="accent1">
                    <a:lumMod val="20000"/>
                    <a:lumOff val="80000"/>
                  </a:schemeClr>
                </a:solidFill>
                <a:sym typeface="+mn-ea"/>
              </a:rPr>
              <a:t>Cross-Validation Technique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down)">
                                      <p:cBhvr>
                                        <p:cTn id="25" dur="580">
                                          <p:stCondLst>
                                            <p:cond delay="0"/>
                                          </p:stCondLst>
                                        </p:cTn>
                                        <p:tgtEl>
                                          <p:spTgt spid="8">
                                            <p:txEl>
                                              <p:pRg st="0" end="0"/>
                                            </p:txEl>
                                          </p:spTgt>
                                        </p:tgtEl>
                                      </p:cBhvr>
                                    </p:animEffect>
                                    <p:anim calcmode="lin" valueType="num">
                                      <p:cBhvr>
                                        <p:cTn id="2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xEl>
                                              <p:pRg st="0" end="0"/>
                                            </p:txEl>
                                          </p:spTgt>
                                        </p:tgtEl>
                                      </p:cBhvr>
                                      <p:to x="100000" y="60000"/>
                                    </p:animScale>
                                    <p:animScale>
                                      <p:cBhvr>
                                        <p:cTn id="32" dur="166" decel="50000">
                                          <p:stCondLst>
                                            <p:cond delay="676"/>
                                          </p:stCondLst>
                                        </p:cTn>
                                        <p:tgtEl>
                                          <p:spTgt spid="8">
                                            <p:txEl>
                                              <p:pRg st="0" end="0"/>
                                            </p:txEl>
                                          </p:spTgt>
                                        </p:tgtEl>
                                      </p:cBhvr>
                                      <p:to x="100000" y="100000"/>
                                    </p:animScale>
                                    <p:animScale>
                                      <p:cBhvr>
                                        <p:cTn id="33" dur="26">
                                          <p:stCondLst>
                                            <p:cond delay="1312"/>
                                          </p:stCondLst>
                                        </p:cTn>
                                        <p:tgtEl>
                                          <p:spTgt spid="8">
                                            <p:txEl>
                                              <p:pRg st="0" end="0"/>
                                            </p:txEl>
                                          </p:spTgt>
                                        </p:tgtEl>
                                      </p:cBhvr>
                                      <p:to x="100000" y="80000"/>
                                    </p:animScale>
                                    <p:animScale>
                                      <p:cBhvr>
                                        <p:cTn id="34" dur="166" decel="50000">
                                          <p:stCondLst>
                                            <p:cond delay="1338"/>
                                          </p:stCondLst>
                                        </p:cTn>
                                        <p:tgtEl>
                                          <p:spTgt spid="8">
                                            <p:txEl>
                                              <p:pRg st="0" end="0"/>
                                            </p:txEl>
                                          </p:spTgt>
                                        </p:tgtEl>
                                      </p:cBhvr>
                                      <p:to x="100000" y="100000"/>
                                    </p:animScale>
                                    <p:animScale>
                                      <p:cBhvr>
                                        <p:cTn id="35" dur="26">
                                          <p:stCondLst>
                                            <p:cond delay="1642"/>
                                          </p:stCondLst>
                                        </p:cTn>
                                        <p:tgtEl>
                                          <p:spTgt spid="8">
                                            <p:txEl>
                                              <p:pRg st="0" end="0"/>
                                            </p:txEl>
                                          </p:spTgt>
                                        </p:tgtEl>
                                      </p:cBhvr>
                                      <p:to x="100000" y="90000"/>
                                    </p:animScale>
                                    <p:animScale>
                                      <p:cBhvr>
                                        <p:cTn id="36" dur="166" decel="50000">
                                          <p:stCondLst>
                                            <p:cond delay="1668"/>
                                          </p:stCondLst>
                                        </p:cTn>
                                        <p:tgtEl>
                                          <p:spTgt spid="8">
                                            <p:txEl>
                                              <p:pRg st="0" end="0"/>
                                            </p:txEl>
                                          </p:spTgt>
                                        </p:tgtEl>
                                      </p:cBhvr>
                                      <p:to x="100000" y="100000"/>
                                    </p:animScale>
                                    <p:animScale>
                                      <p:cBhvr>
                                        <p:cTn id="37" dur="26">
                                          <p:stCondLst>
                                            <p:cond delay="1808"/>
                                          </p:stCondLst>
                                        </p:cTn>
                                        <p:tgtEl>
                                          <p:spTgt spid="8">
                                            <p:txEl>
                                              <p:pRg st="0" end="0"/>
                                            </p:txEl>
                                          </p:spTgt>
                                        </p:tgtEl>
                                      </p:cBhvr>
                                      <p:to x="100000" y="95000"/>
                                    </p:animScale>
                                    <p:animScale>
                                      <p:cBhvr>
                                        <p:cTn id="38" dur="166" decel="50000">
                                          <p:stCondLst>
                                            <p:cond delay="1834"/>
                                          </p:stCondLst>
                                        </p:cTn>
                                        <p:tgtEl>
                                          <p:spTgt spid="8">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wipe(down)">
                                      <p:cBhvr>
                                        <p:cTn id="43" dur="580">
                                          <p:stCondLst>
                                            <p:cond delay="0"/>
                                          </p:stCondLst>
                                        </p:cTn>
                                        <p:tgtEl>
                                          <p:spTgt spid="8">
                                            <p:txEl>
                                              <p:pRg st="1" end="1"/>
                                            </p:txEl>
                                          </p:spTgt>
                                        </p:tgtEl>
                                      </p:cBhvr>
                                    </p:animEffect>
                                    <p:anim calcmode="lin" valueType="num">
                                      <p:cBhvr>
                                        <p:cTn id="44"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xEl>
                                              <p:pRg st="1" end="1"/>
                                            </p:txEl>
                                          </p:spTgt>
                                        </p:tgtEl>
                                      </p:cBhvr>
                                      <p:to x="100000" y="60000"/>
                                    </p:animScale>
                                    <p:animScale>
                                      <p:cBhvr>
                                        <p:cTn id="50" dur="166" decel="50000">
                                          <p:stCondLst>
                                            <p:cond delay="676"/>
                                          </p:stCondLst>
                                        </p:cTn>
                                        <p:tgtEl>
                                          <p:spTgt spid="8">
                                            <p:txEl>
                                              <p:pRg st="1" end="1"/>
                                            </p:txEl>
                                          </p:spTgt>
                                        </p:tgtEl>
                                      </p:cBhvr>
                                      <p:to x="100000" y="100000"/>
                                    </p:animScale>
                                    <p:animScale>
                                      <p:cBhvr>
                                        <p:cTn id="51" dur="26">
                                          <p:stCondLst>
                                            <p:cond delay="1312"/>
                                          </p:stCondLst>
                                        </p:cTn>
                                        <p:tgtEl>
                                          <p:spTgt spid="8">
                                            <p:txEl>
                                              <p:pRg st="1" end="1"/>
                                            </p:txEl>
                                          </p:spTgt>
                                        </p:tgtEl>
                                      </p:cBhvr>
                                      <p:to x="100000" y="80000"/>
                                    </p:animScale>
                                    <p:animScale>
                                      <p:cBhvr>
                                        <p:cTn id="52" dur="166" decel="50000">
                                          <p:stCondLst>
                                            <p:cond delay="1338"/>
                                          </p:stCondLst>
                                        </p:cTn>
                                        <p:tgtEl>
                                          <p:spTgt spid="8">
                                            <p:txEl>
                                              <p:pRg st="1" end="1"/>
                                            </p:txEl>
                                          </p:spTgt>
                                        </p:tgtEl>
                                      </p:cBhvr>
                                      <p:to x="100000" y="100000"/>
                                    </p:animScale>
                                    <p:animScale>
                                      <p:cBhvr>
                                        <p:cTn id="53" dur="26">
                                          <p:stCondLst>
                                            <p:cond delay="1642"/>
                                          </p:stCondLst>
                                        </p:cTn>
                                        <p:tgtEl>
                                          <p:spTgt spid="8">
                                            <p:txEl>
                                              <p:pRg st="1" end="1"/>
                                            </p:txEl>
                                          </p:spTgt>
                                        </p:tgtEl>
                                      </p:cBhvr>
                                      <p:to x="100000" y="90000"/>
                                    </p:animScale>
                                    <p:animScale>
                                      <p:cBhvr>
                                        <p:cTn id="54" dur="166" decel="50000">
                                          <p:stCondLst>
                                            <p:cond delay="1668"/>
                                          </p:stCondLst>
                                        </p:cTn>
                                        <p:tgtEl>
                                          <p:spTgt spid="8">
                                            <p:txEl>
                                              <p:pRg st="1" end="1"/>
                                            </p:txEl>
                                          </p:spTgt>
                                        </p:tgtEl>
                                      </p:cBhvr>
                                      <p:to x="100000" y="100000"/>
                                    </p:animScale>
                                    <p:animScale>
                                      <p:cBhvr>
                                        <p:cTn id="55" dur="26">
                                          <p:stCondLst>
                                            <p:cond delay="1808"/>
                                          </p:stCondLst>
                                        </p:cTn>
                                        <p:tgtEl>
                                          <p:spTgt spid="8">
                                            <p:txEl>
                                              <p:pRg st="1" end="1"/>
                                            </p:txEl>
                                          </p:spTgt>
                                        </p:tgtEl>
                                      </p:cBhvr>
                                      <p:to x="100000" y="95000"/>
                                    </p:animScale>
                                    <p:animScale>
                                      <p:cBhvr>
                                        <p:cTn id="56" dur="166" decel="50000">
                                          <p:stCondLst>
                                            <p:cond delay="1834"/>
                                          </p:stCondLst>
                                        </p:cTn>
                                        <p:tgtEl>
                                          <p:spTgt spid="8">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Effect transition="in" filter="wipe(down)">
                                      <p:cBhvr>
                                        <p:cTn id="61" dur="580">
                                          <p:stCondLst>
                                            <p:cond delay="0"/>
                                          </p:stCondLst>
                                        </p:cTn>
                                        <p:tgtEl>
                                          <p:spTgt spid="8">
                                            <p:txEl>
                                              <p:pRg st="2" end="2"/>
                                            </p:txEl>
                                          </p:spTgt>
                                        </p:tgtEl>
                                      </p:cBhvr>
                                    </p:animEffect>
                                    <p:anim calcmode="lin" valueType="num">
                                      <p:cBhvr>
                                        <p:cTn id="62"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8">
                                            <p:txEl>
                                              <p:pRg st="2" end="2"/>
                                            </p:txEl>
                                          </p:spTgt>
                                        </p:tgtEl>
                                      </p:cBhvr>
                                      <p:to x="100000" y="60000"/>
                                    </p:animScale>
                                    <p:animScale>
                                      <p:cBhvr>
                                        <p:cTn id="68" dur="166" decel="50000">
                                          <p:stCondLst>
                                            <p:cond delay="676"/>
                                          </p:stCondLst>
                                        </p:cTn>
                                        <p:tgtEl>
                                          <p:spTgt spid="8">
                                            <p:txEl>
                                              <p:pRg st="2" end="2"/>
                                            </p:txEl>
                                          </p:spTgt>
                                        </p:tgtEl>
                                      </p:cBhvr>
                                      <p:to x="100000" y="100000"/>
                                    </p:animScale>
                                    <p:animScale>
                                      <p:cBhvr>
                                        <p:cTn id="69" dur="26">
                                          <p:stCondLst>
                                            <p:cond delay="1312"/>
                                          </p:stCondLst>
                                        </p:cTn>
                                        <p:tgtEl>
                                          <p:spTgt spid="8">
                                            <p:txEl>
                                              <p:pRg st="2" end="2"/>
                                            </p:txEl>
                                          </p:spTgt>
                                        </p:tgtEl>
                                      </p:cBhvr>
                                      <p:to x="100000" y="80000"/>
                                    </p:animScale>
                                    <p:animScale>
                                      <p:cBhvr>
                                        <p:cTn id="70" dur="166" decel="50000">
                                          <p:stCondLst>
                                            <p:cond delay="1338"/>
                                          </p:stCondLst>
                                        </p:cTn>
                                        <p:tgtEl>
                                          <p:spTgt spid="8">
                                            <p:txEl>
                                              <p:pRg st="2" end="2"/>
                                            </p:txEl>
                                          </p:spTgt>
                                        </p:tgtEl>
                                      </p:cBhvr>
                                      <p:to x="100000" y="100000"/>
                                    </p:animScale>
                                    <p:animScale>
                                      <p:cBhvr>
                                        <p:cTn id="71" dur="26">
                                          <p:stCondLst>
                                            <p:cond delay="1642"/>
                                          </p:stCondLst>
                                        </p:cTn>
                                        <p:tgtEl>
                                          <p:spTgt spid="8">
                                            <p:txEl>
                                              <p:pRg st="2" end="2"/>
                                            </p:txEl>
                                          </p:spTgt>
                                        </p:tgtEl>
                                      </p:cBhvr>
                                      <p:to x="100000" y="90000"/>
                                    </p:animScale>
                                    <p:animScale>
                                      <p:cBhvr>
                                        <p:cTn id="72" dur="166" decel="50000">
                                          <p:stCondLst>
                                            <p:cond delay="1668"/>
                                          </p:stCondLst>
                                        </p:cTn>
                                        <p:tgtEl>
                                          <p:spTgt spid="8">
                                            <p:txEl>
                                              <p:pRg st="2" end="2"/>
                                            </p:txEl>
                                          </p:spTgt>
                                        </p:tgtEl>
                                      </p:cBhvr>
                                      <p:to x="100000" y="100000"/>
                                    </p:animScale>
                                    <p:animScale>
                                      <p:cBhvr>
                                        <p:cTn id="73" dur="26">
                                          <p:stCondLst>
                                            <p:cond delay="1808"/>
                                          </p:stCondLst>
                                        </p:cTn>
                                        <p:tgtEl>
                                          <p:spTgt spid="8">
                                            <p:txEl>
                                              <p:pRg st="2" end="2"/>
                                            </p:txEl>
                                          </p:spTgt>
                                        </p:tgtEl>
                                      </p:cBhvr>
                                      <p:to x="100000" y="95000"/>
                                    </p:animScale>
                                    <p:animScale>
                                      <p:cBhvr>
                                        <p:cTn id="74" dur="166" decel="50000">
                                          <p:stCondLst>
                                            <p:cond delay="1834"/>
                                          </p:stCondLst>
                                        </p:cTn>
                                        <p:tgtEl>
                                          <p:spTgt spid="8">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8">
                                            <p:txEl>
                                              <p:pRg st="3" end="3"/>
                                            </p:txEl>
                                          </p:spTgt>
                                        </p:tgtEl>
                                        <p:attrNameLst>
                                          <p:attrName>style.visibility</p:attrName>
                                        </p:attrNameLst>
                                      </p:cBhvr>
                                      <p:to>
                                        <p:strVal val="visible"/>
                                      </p:to>
                                    </p:set>
                                    <p:animEffect transition="in" filter="wipe(down)">
                                      <p:cBhvr>
                                        <p:cTn id="79" dur="580">
                                          <p:stCondLst>
                                            <p:cond delay="0"/>
                                          </p:stCondLst>
                                        </p:cTn>
                                        <p:tgtEl>
                                          <p:spTgt spid="8">
                                            <p:txEl>
                                              <p:pRg st="3" end="3"/>
                                            </p:txEl>
                                          </p:spTgt>
                                        </p:tgtEl>
                                      </p:cBhvr>
                                    </p:animEffect>
                                    <p:anim calcmode="lin" valueType="num">
                                      <p:cBhvr>
                                        <p:cTn id="80" dur="1822" tmFilter="0,0; 0.14,0.36; 0.43,0.73; 0.71,0.91; 1.0,1.0">
                                          <p:stCondLst>
                                            <p:cond delay="0"/>
                                          </p:stCondLst>
                                        </p:cTn>
                                        <p:tgtEl>
                                          <p:spTgt spid="8">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8">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8">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8">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8">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8">
                                            <p:txEl>
                                              <p:pRg st="3" end="3"/>
                                            </p:txEl>
                                          </p:spTgt>
                                        </p:tgtEl>
                                      </p:cBhvr>
                                      <p:to x="100000" y="60000"/>
                                    </p:animScale>
                                    <p:animScale>
                                      <p:cBhvr>
                                        <p:cTn id="86" dur="166" decel="50000">
                                          <p:stCondLst>
                                            <p:cond delay="676"/>
                                          </p:stCondLst>
                                        </p:cTn>
                                        <p:tgtEl>
                                          <p:spTgt spid="8">
                                            <p:txEl>
                                              <p:pRg st="3" end="3"/>
                                            </p:txEl>
                                          </p:spTgt>
                                        </p:tgtEl>
                                      </p:cBhvr>
                                      <p:to x="100000" y="100000"/>
                                    </p:animScale>
                                    <p:animScale>
                                      <p:cBhvr>
                                        <p:cTn id="87" dur="26">
                                          <p:stCondLst>
                                            <p:cond delay="1312"/>
                                          </p:stCondLst>
                                        </p:cTn>
                                        <p:tgtEl>
                                          <p:spTgt spid="8">
                                            <p:txEl>
                                              <p:pRg st="3" end="3"/>
                                            </p:txEl>
                                          </p:spTgt>
                                        </p:tgtEl>
                                      </p:cBhvr>
                                      <p:to x="100000" y="80000"/>
                                    </p:animScale>
                                    <p:animScale>
                                      <p:cBhvr>
                                        <p:cTn id="88" dur="166" decel="50000">
                                          <p:stCondLst>
                                            <p:cond delay="1338"/>
                                          </p:stCondLst>
                                        </p:cTn>
                                        <p:tgtEl>
                                          <p:spTgt spid="8">
                                            <p:txEl>
                                              <p:pRg st="3" end="3"/>
                                            </p:txEl>
                                          </p:spTgt>
                                        </p:tgtEl>
                                      </p:cBhvr>
                                      <p:to x="100000" y="100000"/>
                                    </p:animScale>
                                    <p:animScale>
                                      <p:cBhvr>
                                        <p:cTn id="89" dur="26">
                                          <p:stCondLst>
                                            <p:cond delay="1642"/>
                                          </p:stCondLst>
                                        </p:cTn>
                                        <p:tgtEl>
                                          <p:spTgt spid="8">
                                            <p:txEl>
                                              <p:pRg st="3" end="3"/>
                                            </p:txEl>
                                          </p:spTgt>
                                        </p:tgtEl>
                                      </p:cBhvr>
                                      <p:to x="100000" y="90000"/>
                                    </p:animScale>
                                    <p:animScale>
                                      <p:cBhvr>
                                        <p:cTn id="90" dur="166" decel="50000">
                                          <p:stCondLst>
                                            <p:cond delay="1668"/>
                                          </p:stCondLst>
                                        </p:cTn>
                                        <p:tgtEl>
                                          <p:spTgt spid="8">
                                            <p:txEl>
                                              <p:pRg st="3" end="3"/>
                                            </p:txEl>
                                          </p:spTgt>
                                        </p:tgtEl>
                                      </p:cBhvr>
                                      <p:to x="100000" y="100000"/>
                                    </p:animScale>
                                    <p:animScale>
                                      <p:cBhvr>
                                        <p:cTn id="91" dur="26">
                                          <p:stCondLst>
                                            <p:cond delay="1808"/>
                                          </p:stCondLst>
                                        </p:cTn>
                                        <p:tgtEl>
                                          <p:spTgt spid="8">
                                            <p:txEl>
                                              <p:pRg st="3" end="3"/>
                                            </p:txEl>
                                          </p:spTgt>
                                        </p:tgtEl>
                                      </p:cBhvr>
                                      <p:to x="100000" y="95000"/>
                                    </p:animScale>
                                    <p:animScale>
                                      <p:cBhvr>
                                        <p:cTn id="92" dur="166" decel="50000">
                                          <p:stCondLst>
                                            <p:cond delay="1834"/>
                                          </p:stCondLst>
                                        </p:cTn>
                                        <p:tgtEl>
                                          <p:spTgt spid="8">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8">
                                            <p:txEl>
                                              <p:pRg st="4" end="4"/>
                                            </p:txEl>
                                          </p:spTgt>
                                        </p:tgtEl>
                                        <p:attrNameLst>
                                          <p:attrName>style.visibility</p:attrName>
                                        </p:attrNameLst>
                                      </p:cBhvr>
                                      <p:to>
                                        <p:strVal val="visible"/>
                                      </p:to>
                                    </p:set>
                                    <p:animEffect transition="in" filter="wipe(down)">
                                      <p:cBhvr>
                                        <p:cTn id="97" dur="580">
                                          <p:stCondLst>
                                            <p:cond delay="0"/>
                                          </p:stCondLst>
                                        </p:cTn>
                                        <p:tgtEl>
                                          <p:spTgt spid="8">
                                            <p:txEl>
                                              <p:pRg st="4" end="4"/>
                                            </p:txEl>
                                          </p:spTgt>
                                        </p:tgtEl>
                                      </p:cBhvr>
                                    </p:animEffect>
                                    <p:anim calcmode="lin" valueType="num">
                                      <p:cBhvr>
                                        <p:cTn id="9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8">
                                            <p:txEl>
                                              <p:pRg st="4" end="4"/>
                                            </p:txEl>
                                          </p:spTgt>
                                        </p:tgtEl>
                                      </p:cBhvr>
                                      <p:to x="100000" y="60000"/>
                                    </p:animScale>
                                    <p:animScale>
                                      <p:cBhvr>
                                        <p:cTn id="104" dur="166" decel="50000">
                                          <p:stCondLst>
                                            <p:cond delay="676"/>
                                          </p:stCondLst>
                                        </p:cTn>
                                        <p:tgtEl>
                                          <p:spTgt spid="8">
                                            <p:txEl>
                                              <p:pRg st="4" end="4"/>
                                            </p:txEl>
                                          </p:spTgt>
                                        </p:tgtEl>
                                      </p:cBhvr>
                                      <p:to x="100000" y="100000"/>
                                    </p:animScale>
                                    <p:animScale>
                                      <p:cBhvr>
                                        <p:cTn id="105" dur="26">
                                          <p:stCondLst>
                                            <p:cond delay="1312"/>
                                          </p:stCondLst>
                                        </p:cTn>
                                        <p:tgtEl>
                                          <p:spTgt spid="8">
                                            <p:txEl>
                                              <p:pRg st="4" end="4"/>
                                            </p:txEl>
                                          </p:spTgt>
                                        </p:tgtEl>
                                      </p:cBhvr>
                                      <p:to x="100000" y="80000"/>
                                    </p:animScale>
                                    <p:animScale>
                                      <p:cBhvr>
                                        <p:cTn id="106" dur="166" decel="50000">
                                          <p:stCondLst>
                                            <p:cond delay="1338"/>
                                          </p:stCondLst>
                                        </p:cTn>
                                        <p:tgtEl>
                                          <p:spTgt spid="8">
                                            <p:txEl>
                                              <p:pRg st="4" end="4"/>
                                            </p:txEl>
                                          </p:spTgt>
                                        </p:tgtEl>
                                      </p:cBhvr>
                                      <p:to x="100000" y="100000"/>
                                    </p:animScale>
                                    <p:animScale>
                                      <p:cBhvr>
                                        <p:cTn id="107" dur="26">
                                          <p:stCondLst>
                                            <p:cond delay="1642"/>
                                          </p:stCondLst>
                                        </p:cTn>
                                        <p:tgtEl>
                                          <p:spTgt spid="8">
                                            <p:txEl>
                                              <p:pRg st="4" end="4"/>
                                            </p:txEl>
                                          </p:spTgt>
                                        </p:tgtEl>
                                      </p:cBhvr>
                                      <p:to x="100000" y="90000"/>
                                    </p:animScale>
                                    <p:animScale>
                                      <p:cBhvr>
                                        <p:cTn id="108" dur="166" decel="50000">
                                          <p:stCondLst>
                                            <p:cond delay="1668"/>
                                          </p:stCondLst>
                                        </p:cTn>
                                        <p:tgtEl>
                                          <p:spTgt spid="8">
                                            <p:txEl>
                                              <p:pRg st="4" end="4"/>
                                            </p:txEl>
                                          </p:spTgt>
                                        </p:tgtEl>
                                      </p:cBhvr>
                                      <p:to x="100000" y="100000"/>
                                    </p:animScale>
                                    <p:animScale>
                                      <p:cBhvr>
                                        <p:cTn id="109" dur="26">
                                          <p:stCondLst>
                                            <p:cond delay="1808"/>
                                          </p:stCondLst>
                                        </p:cTn>
                                        <p:tgtEl>
                                          <p:spTgt spid="8">
                                            <p:txEl>
                                              <p:pRg st="4" end="4"/>
                                            </p:txEl>
                                          </p:spTgt>
                                        </p:tgtEl>
                                      </p:cBhvr>
                                      <p:to x="100000" y="95000"/>
                                    </p:animScale>
                                    <p:animScale>
                                      <p:cBhvr>
                                        <p:cTn id="110" dur="166" decel="50000">
                                          <p:stCondLst>
                                            <p:cond delay="1834"/>
                                          </p:stCondLst>
                                        </p:cTn>
                                        <p:tgtEl>
                                          <p:spTgt spid="8">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8">
                                            <p:txEl>
                                              <p:pRg st="5" end="5"/>
                                            </p:txEl>
                                          </p:spTgt>
                                        </p:tgtEl>
                                        <p:attrNameLst>
                                          <p:attrName>style.visibility</p:attrName>
                                        </p:attrNameLst>
                                      </p:cBhvr>
                                      <p:to>
                                        <p:strVal val="visible"/>
                                      </p:to>
                                    </p:set>
                                    <p:animEffect transition="in" filter="wipe(down)">
                                      <p:cBhvr>
                                        <p:cTn id="115" dur="580">
                                          <p:stCondLst>
                                            <p:cond delay="0"/>
                                          </p:stCondLst>
                                        </p:cTn>
                                        <p:tgtEl>
                                          <p:spTgt spid="8">
                                            <p:txEl>
                                              <p:pRg st="5" end="5"/>
                                            </p:txEl>
                                          </p:spTgt>
                                        </p:tgtEl>
                                      </p:cBhvr>
                                    </p:animEffect>
                                    <p:anim calcmode="lin" valueType="num">
                                      <p:cBhvr>
                                        <p:cTn id="116" dur="1822" tmFilter="0,0; 0.14,0.36; 0.43,0.73; 0.71,0.91; 1.0,1.0">
                                          <p:stCondLst>
                                            <p:cond delay="0"/>
                                          </p:stCondLst>
                                        </p:cTn>
                                        <p:tgtEl>
                                          <p:spTgt spid="8">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8">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8">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8">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8">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8">
                                            <p:txEl>
                                              <p:pRg st="5" end="5"/>
                                            </p:txEl>
                                          </p:spTgt>
                                        </p:tgtEl>
                                      </p:cBhvr>
                                      <p:to x="100000" y="60000"/>
                                    </p:animScale>
                                    <p:animScale>
                                      <p:cBhvr>
                                        <p:cTn id="122" dur="166" decel="50000">
                                          <p:stCondLst>
                                            <p:cond delay="676"/>
                                          </p:stCondLst>
                                        </p:cTn>
                                        <p:tgtEl>
                                          <p:spTgt spid="8">
                                            <p:txEl>
                                              <p:pRg st="5" end="5"/>
                                            </p:txEl>
                                          </p:spTgt>
                                        </p:tgtEl>
                                      </p:cBhvr>
                                      <p:to x="100000" y="100000"/>
                                    </p:animScale>
                                    <p:animScale>
                                      <p:cBhvr>
                                        <p:cTn id="123" dur="26">
                                          <p:stCondLst>
                                            <p:cond delay="1312"/>
                                          </p:stCondLst>
                                        </p:cTn>
                                        <p:tgtEl>
                                          <p:spTgt spid="8">
                                            <p:txEl>
                                              <p:pRg st="5" end="5"/>
                                            </p:txEl>
                                          </p:spTgt>
                                        </p:tgtEl>
                                      </p:cBhvr>
                                      <p:to x="100000" y="80000"/>
                                    </p:animScale>
                                    <p:animScale>
                                      <p:cBhvr>
                                        <p:cTn id="124" dur="166" decel="50000">
                                          <p:stCondLst>
                                            <p:cond delay="1338"/>
                                          </p:stCondLst>
                                        </p:cTn>
                                        <p:tgtEl>
                                          <p:spTgt spid="8">
                                            <p:txEl>
                                              <p:pRg st="5" end="5"/>
                                            </p:txEl>
                                          </p:spTgt>
                                        </p:tgtEl>
                                      </p:cBhvr>
                                      <p:to x="100000" y="100000"/>
                                    </p:animScale>
                                    <p:animScale>
                                      <p:cBhvr>
                                        <p:cTn id="125" dur="26">
                                          <p:stCondLst>
                                            <p:cond delay="1642"/>
                                          </p:stCondLst>
                                        </p:cTn>
                                        <p:tgtEl>
                                          <p:spTgt spid="8">
                                            <p:txEl>
                                              <p:pRg st="5" end="5"/>
                                            </p:txEl>
                                          </p:spTgt>
                                        </p:tgtEl>
                                      </p:cBhvr>
                                      <p:to x="100000" y="90000"/>
                                    </p:animScale>
                                    <p:animScale>
                                      <p:cBhvr>
                                        <p:cTn id="126" dur="166" decel="50000">
                                          <p:stCondLst>
                                            <p:cond delay="1668"/>
                                          </p:stCondLst>
                                        </p:cTn>
                                        <p:tgtEl>
                                          <p:spTgt spid="8">
                                            <p:txEl>
                                              <p:pRg st="5" end="5"/>
                                            </p:txEl>
                                          </p:spTgt>
                                        </p:tgtEl>
                                      </p:cBhvr>
                                      <p:to x="100000" y="100000"/>
                                    </p:animScale>
                                    <p:animScale>
                                      <p:cBhvr>
                                        <p:cTn id="127" dur="26">
                                          <p:stCondLst>
                                            <p:cond delay="1808"/>
                                          </p:stCondLst>
                                        </p:cTn>
                                        <p:tgtEl>
                                          <p:spTgt spid="8">
                                            <p:txEl>
                                              <p:pRg st="5" end="5"/>
                                            </p:txEl>
                                          </p:spTgt>
                                        </p:tgtEl>
                                      </p:cBhvr>
                                      <p:to x="100000" y="95000"/>
                                    </p:animScale>
                                    <p:animScale>
                                      <p:cBhvr>
                                        <p:cTn id="128" dur="166" decel="50000">
                                          <p:stCondLst>
                                            <p:cond delay="1834"/>
                                          </p:stCondLst>
                                        </p:cTn>
                                        <p:tgtEl>
                                          <p:spTgt spid="8">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8">
                                            <p:txEl>
                                              <p:pRg st="6" end="6"/>
                                            </p:txEl>
                                          </p:spTgt>
                                        </p:tgtEl>
                                        <p:attrNameLst>
                                          <p:attrName>style.visibility</p:attrName>
                                        </p:attrNameLst>
                                      </p:cBhvr>
                                      <p:to>
                                        <p:strVal val="visible"/>
                                      </p:to>
                                    </p:set>
                                    <p:animEffect transition="in" filter="wipe(down)">
                                      <p:cBhvr>
                                        <p:cTn id="133" dur="580">
                                          <p:stCondLst>
                                            <p:cond delay="0"/>
                                          </p:stCondLst>
                                        </p:cTn>
                                        <p:tgtEl>
                                          <p:spTgt spid="8">
                                            <p:txEl>
                                              <p:pRg st="6" end="6"/>
                                            </p:txEl>
                                          </p:spTgt>
                                        </p:tgtEl>
                                      </p:cBhvr>
                                    </p:animEffect>
                                    <p:anim calcmode="lin" valueType="num">
                                      <p:cBhvr>
                                        <p:cTn id="134"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8">
                                            <p:txEl>
                                              <p:pRg st="6" end="6"/>
                                            </p:txEl>
                                          </p:spTgt>
                                        </p:tgtEl>
                                      </p:cBhvr>
                                      <p:to x="100000" y="60000"/>
                                    </p:animScale>
                                    <p:animScale>
                                      <p:cBhvr>
                                        <p:cTn id="140" dur="166" decel="50000">
                                          <p:stCondLst>
                                            <p:cond delay="676"/>
                                          </p:stCondLst>
                                        </p:cTn>
                                        <p:tgtEl>
                                          <p:spTgt spid="8">
                                            <p:txEl>
                                              <p:pRg st="6" end="6"/>
                                            </p:txEl>
                                          </p:spTgt>
                                        </p:tgtEl>
                                      </p:cBhvr>
                                      <p:to x="100000" y="100000"/>
                                    </p:animScale>
                                    <p:animScale>
                                      <p:cBhvr>
                                        <p:cTn id="141" dur="26">
                                          <p:stCondLst>
                                            <p:cond delay="1312"/>
                                          </p:stCondLst>
                                        </p:cTn>
                                        <p:tgtEl>
                                          <p:spTgt spid="8">
                                            <p:txEl>
                                              <p:pRg st="6" end="6"/>
                                            </p:txEl>
                                          </p:spTgt>
                                        </p:tgtEl>
                                      </p:cBhvr>
                                      <p:to x="100000" y="80000"/>
                                    </p:animScale>
                                    <p:animScale>
                                      <p:cBhvr>
                                        <p:cTn id="142" dur="166" decel="50000">
                                          <p:stCondLst>
                                            <p:cond delay="1338"/>
                                          </p:stCondLst>
                                        </p:cTn>
                                        <p:tgtEl>
                                          <p:spTgt spid="8">
                                            <p:txEl>
                                              <p:pRg st="6" end="6"/>
                                            </p:txEl>
                                          </p:spTgt>
                                        </p:tgtEl>
                                      </p:cBhvr>
                                      <p:to x="100000" y="100000"/>
                                    </p:animScale>
                                    <p:animScale>
                                      <p:cBhvr>
                                        <p:cTn id="143" dur="26">
                                          <p:stCondLst>
                                            <p:cond delay="1642"/>
                                          </p:stCondLst>
                                        </p:cTn>
                                        <p:tgtEl>
                                          <p:spTgt spid="8">
                                            <p:txEl>
                                              <p:pRg st="6" end="6"/>
                                            </p:txEl>
                                          </p:spTgt>
                                        </p:tgtEl>
                                      </p:cBhvr>
                                      <p:to x="100000" y="90000"/>
                                    </p:animScale>
                                    <p:animScale>
                                      <p:cBhvr>
                                        <p:cTn id="144" dur="166" decel="50000">
                                          <p:stCondLst>
                                            <p:cond delay="1668"/>
                                          </p:stCondLst>
                                        </p:cTn>
                                        <p:tgtEl>
                                          <p:spTgt spid="8">
                                            <p:txEl>
                                              <p:pRg st="6" end="6"/>
                                            </p:txEl>
                                          </p:spTgt>
                                        </p:tgtEl>
                                      </p:cBhvr>
                                      <p:to x="100000" y="100000"/>
                                    </p:animScale>
                                    <p:animScale>
                                      <p:cBhvr>
                                        <p:cTn id="145" dur="26">
                                          <p:stCondLst>
                                            <p:cond delay="1808"/>
                                          </p:stCondLst>
                                        </p:cTn>
                                        <p:tgtEl>
                                          <p:spTgt spid="8">
                                            <p:txEl>
                                              <p:pRg st="6" end="6"/>
                                            </p:txEl>
                                          </p:spTgt>
                                        </p:tgtEl>
                                      </p:cBhvr>
                                      <p:to x="100000" y="95000"/>
                                    </p:animScale>
                                    <p:animScale>
                                      <p:cBhvr>
                                        <p:cTn id="146" dur="166" decel="50000">
                                          <p:stCondLst>
                                            <p:cond delay="1834"/>
                                          </p:stCondLst>
                                        </p:cTn>
                                        <p:tgtEl>
                                          <p:spTgt spid="8">
                                            <p:txEl>
                                              <p:pRg st="6" end="6"/>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8">
                                            <p:txEl>
                                              <p:pRg st="7" end="7"/>
                                            </p:txEl>
                                          </p:spTgt>
                                        </p:tgtEl>
                                        <p:attrNameLst>
                                          <p:attrName>style.visibility</p:attrName>
                                        </p:attrNameLst>
                                      </p:cBhvr>
                                      <p:to>
                                        <p:strVal val="visible"/>
                                      </p:to>
                                    </p:set>
                                    <p:animEffect transition="in" filter="wipe(down)">
                                      <p:cBhvr>
                                        <p:cTn id="151" dur="580">
                                          <p:stCondLst>
                                            <p:cond delay="0"/>
                                          </p:stCondLst>
                                        </p:cTn>
                                        <p:tgtEl>
                                          <p:spTgt spid="8">
                                            <p:txEl>
                                              <p:pRg st="7" end="7"/>
                                            </p:txEl>
                                          </p:spTgt>
                                        </p:tgtEl>
                                      </p:cBhvr>
                                    </p:animEffect>
                                    <p:anim calcmode="lin" valueType="num">
                                      <p:cBhvr>
                                        <p:cTn id="152" dur="1822" tmFilter="0,0; 0.14,0.36; 0.43,0.73; 0.71,0.91; 1.0,1.0">
                                          <p:stCondLst>
                                            <p:cond delay="0"/>
                                          </p:stCondLst>
                                        </p:cTn>
                                        <p:tgtEl>
                                          <p:spTgt spid="8">
                                            <p:txEl>
                                              <p:pRg st="7" end="7"/>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8">
                                            <p:txEl>
                                              <p:pRg st="7" end="7"/>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8">
                                            <p:txEl>
                                              <p:pRg st="7" end="7"/>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8">
                                            <p:txEl>
                                              <p:pRg st="7" end="7"/>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8">
                                            <p:txEl>
                                              <p:pRg st="7" end="7"/>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8">
                                            <p:txEl>
                                              <p:pRg st="7" end="7"/>
                                            </p:txEl>
                                          </p:spTgt>
                                        </p:tgtEl>
                                      </p:cBhvr>
                                      <p:to x="100000" y="60000"/>
                                    </p:animScale>
                                    <p:animScale>
                                      <p:cBhvr>
                                        <p:cTn id="158" dur="166" decel="50000">
                                          <p:stCondLst>
                                            <p:cond delay="676"/>
                                          </p:stCondLst>
                                        </p:cTn>
                                        <p:tgtEl>
                                          <p:spTgt spid="8">
                                            <p:txEl>
                                              <p:pRg st="7" end="7"/>
                                            </p:txEl>
                                          </p:spTgt>
                                        </p:tgtEl>
                                      </p:cBhvr>
                                      <p:to x="100000" y="100000"/>
                                    </p:animScale>
                                    <p:animScale>
                                      <p:cBhvr>
                                        <p:cTn id="159" dur="26">
                                          <p:stCondLst>
                                            <p:cond delay="1312"/>
                                          </p:stCondLst>
                                        </p:cTn>
                                        <p:tgtEl>
                                          <p:spTgt spid="8">
                                            <p:txEl>
                                              <p:pRg st="7" end="7"/>
                                            </p:txEl>
                                          </p:spTgt>
                                        </p:tgtEl>
                                      </p:cBhvr>
                                      <p:to x="100000" y="80000"/>
                                    </p:animScale>
                                    <p:animScale>
                                      <p:cBhvr>
                                        <p:cTn id="160" dur="166" decel="50000">
                                          <p:stCondLst>
                                            <p:cond delay="1338"/>
                                          </p:stCondLst>
                                        </p:cTn>
                                        <p:tgtEl>
                                          <p:spTgt spid="8">
                                            <p:txEl>
                                              <p:pRg st="7" end="7"/>
                                            </p:txEl>
                                          </p:spTgt>
                                        </p:tgtEl>
                                      </p:cBhvr>
                                      <p:to x="100000" y="100000"/>
                                    </p:animScale>
                                    <p:animScale>
                                      <p:cBhvr>
                                        <p:cTn id="161" dur="26">
                                          <p:stCondLst>
                                            <p:cond delay="1642"/>
                                          </p:stCondLst>
                                        </p:cTn>
                                        <p:tgtEl>
                                          <p:spTgt spid="8">
                                            <p:txEl>
                                              <p:pRg st="7" end="7"/>
                                            </p:txEl>
                                          </p:spTgt>
                                        </p:tgtEl>
                                      </p:cBhvr>
                                      <p:to x="100000" y="90000"/>
                                    </p:animScale>
                                    <p:animScale>
                                      <p:cBhvr>
                                        <p:cTn id="162" dur="166" decel="50000">
                                          <p:stCondLst>
                                            <p:cond delay="1668"/>
                                          </p:stCondLst>
                                        </p:cTn>
                                        <p:tgtEl>
                                          <p:spTgt spid="8">
                                            <p:txEl>
                                              <p:pRg st="7" end="7"/>
                                            </p:txEl>
                                          </p:spTgt>
                                        </p:tgtEl>
                                      </p:cBhvr>
                                      <p:to x="100000" y="100000"/>
                                    </p:animScale>
                                    <p:animScale>
                                      <p:cBhvr>
                                        <p:cTn id="163" dur="26">
                                          <p:stCondLst>
                                            <p:cond delay="1808"/>
                                          </p:stCondLst>
                                        </p:cTn>
                                        <p:tgtEl>
                                          <p:spTgt spid="8">
                                            <p:txEl>
                                              <p:pRg st="7" end="7"/>
                                            </p:txEl>
                                          </p:spTgt>
                                        </p:tgtEl>
                                      </p:cBhvr>
                                      <p:to x="100000" y="95000"/>
                                    </p:animScale>
                                    <p:animScale>
                                      <p:cBhvr>
                                        <p:cTn id="164" dur="166" decel="50000">
                                          <p:stCondLst>
                                            <p:cond delay="1834"/>
                                          </p:stCondLst>
                                        </p:cTn>
                                        <p:tgtEl>
                                          <p:spTgt spid="8">
                                            <p:txEl>
                                              <p:pRg st="7" end="7"/>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8">
                                            <p:txEl>
                                              <p:pRg st="8" end="8"/>
                                            </p:txEl>
                                          </p:spTgt>
                                        </p:tgtEl>
                                        <p:attrNameLst>
                                          <p:attrName>style.visibility</p:attrName>
                                        </p:attrNameLst>
                                      </p:cBhvr>
                                      <p:to>
                                        <p:strVal val="visible"/>
                                      </p:to>
                                    </p:set>
                                    <p:animEffect transition="in" filter="wipe(down)">
                                      <p:cBhvr>
                                        <p:cTn id="169" dur="580">
                                          <p:stCondLst>
                                            <p:cond delay="0"/>
                                          </p:stCondLst>
                                        </p:cTn>
                                        <p:tgtEl>
                                          <p:spTgt spid="8">
                                            <p:txEl>
                                              <p:pRg st="8" end="8"/>
                                            </p:txEl>
                                          </p:spTgt>
                                        </p:tgtEl>
                                      </p:cBhvr>
                                    </p:animEffect>
                                    <p:anim calcmode="lin" valueType="num">
                                      <p:cBhvr>
                                        <p:cTn id="170" dur="1822" tmFilter="0,0; 0.14,0.36; 0.43,0.73; 0.71,0.91; 1.0,1.0">
                                          <p:stCondLst>
                                            <p:cond delay="0"/>
                                          </p:stCondLst>
                                        </p:cTn>
                                        <p:tgtEl>
                                          <p:spTgt spid="8">
                                            <p:txEl>
                                              <p:pRg st="8" end="8"/>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8">
                                            <p:txEl>
                                              <p:pRg st="8" end="8"/>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8">
                                            <p:txEl>
                                              <p:pRg st="8" end="8"/>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8">
                                            <p:txEl>
                                              <p:pRg st="8" end="8"/>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8">
                                            <p:txEl>
                                              <p:pRg st="8" end="8"/>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8">
                                            <p:txEl>
                                              <p:pRg st="8" end="8"/>
                                            </p:txEl>
                                          </p:spTgt>
                                        </p:tgtEl>
                                      </p:cBhvr>
                                      <p:to x="100000" y="60000"/>
                                    </p:animScale>
                                    <p:animScale>
                                      <p:cBhvr>
                                        <p:cTn id="176" dur="166" decel="50000">
                                          <p:stCondLst>
                                            <p:cond delay="676"/>
                                          </p:stCondLst>
                                        </p:cTn>
                                        <p:tgtEl>
                                          <p:spTgt spid="8">
                                            <p:txEl>
                                              <p:pRg st="8" end="8"/>
                                            </p:txEl>
                                          </p:spTgt>
                                        </p:tgtEl>
                                      </p:cBhvr>
                                      <p:to x="100000" y="100000"/>
                                    </p:animScale>
                                    <p:animScale>
                                      <p:cBhvr>
                                        <p:cTn id="177" dur="26">
                                          <p:stCondLst>
                                            <p:cond delay="1312"/>
                                          </p:stCondLst>
                                        </p:cTn>
                                        <p:tgtEl>
                                          <p:spTgt spid="8">
                                            <p:txEl>
                                              <p:pRg st="8" end="8"/>
                                            </p:txEl>
                                          </p:spTgt>
                                        </p:tgtEl>
                                      </p:cBhvr>
                                      <p:to x="100000" y="80000"/>
                                    </p:animScale>
                                    <p:animScale>
                                      <p:cBhvr>
                                        <p:cTn id="178" dur="166" decel="50000">
                                          <p:stCondLst>
                                            <p:cond delay="1338"/>
                                          </p:stCondLst>
                                        </p:cTn>
                                        <p:tgtEl>
                                          <p:spTgt spid="8">
                                            <p:txEl>
                                              <p:pRg st="8" end="8"/>
                                            </p:txEl>
                                          </p:spTgt>
                                        </p:tgtEl>
                                      </p:cBhvr>
                                      <p:to x="100000" y="100000"/>
                                    </p:animScale>
                                    <p:animScale>
                                      <p:cBhvr>
                                        <p:cTn id="179" dur="26">
                                          <p:stCondLst>
                                            <p:cond delay="1642"/>
                                          </p:stCondLst>
                                        </p:cTn>
                                        <p:tgtEl>
                                          <p:spTgt spid="8">
                                            <p:txEl>
                                              <p:pRg st="8" end="8"/>
                                            </p:txEl>
                                          </p:spTgt>
                                        </p:tgtEl>
                                      </p:cBhvr>
                                      <p:to x="100000" y="90000"/>
                                    </p:animScale>
                                    <p:animScale>
                                      <p:cBhvr>
                                        <p:cTn id="180" dur="166" decel="50000">
                                          <p:stCondLst>
                                            <p:cond delay="1668"/>
                                          </p:stCondLst>
                                        </p:cTn>
                                        <p:tgtEl>
                                          <p:spTgt spid="8">
                                            <p:txEl>
                                              <p:pRg st="8" end="8"/>
                                            </p:txEl>
                                          </p:spTgt>
                                        </p:tgtEl>
                                      </p:cBhvr>
                                      <p:to x="100000" y="100000"/>
                                    </p:animScale>
                                    <p:animScale>
                                      <p:cBhvr>
                                        <p:cTn id="181" dur="26">
                                          <p:stCondLst>
                                            <p:cond delay="1808"/>
                                          </p:stCondLst>
                                        </p:cTn>
                                        <p:tgtEl>
                                          <p:spTgt spid="8">
                                            <p:txEl>
                                              <p:pRg st="8" end="8"/>
                                            </p:txEl>
                                          </p:spTgt>
                                        </p:tgtEl>
                                      </p:cBhvr>
                                      <p:to x="100000" y="95000"/>
                                    </p:animScale>
                                    <p:animScale>
                                      <p:cBhvr>
                                        <p:cTn id="182" dur="166" decel="50000">
                                          <p:stCondLst>
                                            <p:cond delay="1834"/>
                                          </p:stCondLst>
                                        </p:cTn>
                                        <p:tgtEl>
                                          <p:spTgt spid="8">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5"/>
      <p:bldP spid="8" grpId="1" build="p"/>
      <p:bldP spid="2" grpId="0"/>
      <p:bldP spid="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29</TotalTime>
  <Words>2861</Words>
  <Application>Microsoft Office PowerPoint</Application>
  <PresentationFormat>Widescreen</PresentationFormat>
  <Paragraphs>244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CMBX12</vt:lpstr>
      <vt:lpstr>CMR12</vt:lpstr>
      <vt:lpstr>Edwardian Script ITC</vt:lpstr>
      <vt:lpstr>Segoe UI Emoji</vt:lpstr>
      <vt:lpstr>Celestial</vt:lpstr>
      <vt:lpstr>Machine Learning CS462</vt:lpstr>
      <vt:lpstr>Heart Attack Analysis And Prediction Using Artificial Neural Network</vt:lpstr>
      <vt:lpstr>Table of Contents</vt:lpstr>
      <vt:lpstr>Table of Contents</vt:lpstr>
      <vt:lpstr>EXECUTIVE SUMMARY</vt:lpstr>
      <vt:lpstr>2. Project Overview:</vt:lpstr>
      <vt:lpstr>3. Methodology:</vt:lpstr>
      <vt:lpstr>PowerPoint Presentation</vt:lpstr>
      <vt:lpstr>PowerPoint Presentation</vt:lpstr>
      <vt:lpstr>4. Dataset Features</vt:lpstr>
      <vt:lpstr>PowerPoint Presentation</vt:lpstr>
      <vt:lpstr>5. Model Development</vt:lpstr>
      <vt:lpstr>PowerPoint Presentation</vt:lpstr>
      <vt:lpstr>6. rESULTS</vt:lpstr>
      <vt:lpstr>6. rESULTS</vt:lpstr>
      <vt:lpstr>6. rESULTS</vt:lpstr>
      <vt:lpstr>6. rESULTS</vt:lpstr>
      <vt:lpstr>7. Discussion</vt:lpstr>
      <vt:lpstr>7. Discussion</vt:lpstr>
      <vt:lpstr>7. Discussion</vt:lpstr>
      <vt:lpstr>8. Conclusions and Future Work</vt:lpstr>
      <vt:lpstr>8. Conclusions and Future Work</vt:lpstr>
      <vt:lpstr>PowerPoint Presentation</vt:lpstr>
      <vt:lpstr>PowerPoint Presentation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CS361</dc:title>
  <dc:creator>Islam Abdel Hady</dc:creator>
  <cp:lastModifiedBy>Islam Abdel Hady</cp:lastModifiedBy>
  <cp:revision>48</cp:revision>
  <dcterms:created xsi:type="dcterms:W3CDTF">2023-05-20T21:46:00Z</dcterms:created>
  <dcterms:modified xsi:type="dcterms:W3CDTF">2024-05-20T22:46:26Z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B0D1C77FAAAB4D8F844330067916989D_12</vt:lpwstr>
  </property>
  <property fmtid="{D5CDD505-2E9C-101B-9397-08002B2CF9AE}" pid="3" name="KSOProductBuildVer">
    <vt:lpwstr>1033-12.2.0.16909</vt:lpwstr>
  </property>
</Properties>
</file>