
<file path=[Content_Types].xml><?xml version="1.0" encoding="utf-8"?>
<Types xmlns="http://schemas.openxmlformats.org/package/2006/content-types">
  <Default Extension="jpeg" ContentType="image/jpeg"/>
  <Default Extension="jpg" ContentType="image/unknow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5.jpg" ContentType="image/jpeg"/>
  <Override PartName="/ppt/media/image6.jpg" ContentType="image/jpeg"/>
  <Override PartName="/ppt/media/image7.jpg" ContentType="image/jpeg"/>
  <Override PartName="/ppt/media/image8.jpg" ContentType="image/jpeg"/>
  <Override PartName="/ppt/media/image28.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77" r:id="rId3"/>
    <p:sldId id="258" r:id="rId4"/>
    <p:sldId id="257" r:id="rId5"/>
    <p:sldId id="259" r:id="rId6"/>
    <p:sldId id="260" r:id="rId7"/>
    <p:sldId id="261" r:id="rId8"/>
    <p:sldId id="262" r:id="rId9"/>
    <p:sldId id="267" r:id="rId10"/>
    <p:sldId id="263" r:id="rId11"/>
    <p:sldId id="264" r:id="rId12"/>
    <p:sldId id="265" r:id="rId13"/>
    <p:sldId id="266"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nas Ragab" initials="ER" lastIdx="1" clrIdx="0">
    <p:extLst>
      <p:ext uri="{19B8F6BF-5375-455C-9EA6-DF929625EA0E}">
        <p15:presenceInfo xmlns:p15="http://schemas.microsoft.com/office/powerpoint/2012/main" userId="02485cea00f8c4c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E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2CA8EC9A-C3F5-4326-A278-8FFF98EFD42D}" type="datetimeFigureOut">
              <a:rPr lang="ar-EG" smtClean="0"/>
              <a:t>27/10/1444</a:t>
            </a:fld>
            <a:endParaRPr lang="ar-E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E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E80751B3-71C1-4D41-9B6B-21390172174E}" type="slidenum">
              <a:rPr lang="ar-EG" smtClean="0"/>
              <a:t>‹#›</a:t>
            </a:fld>
            <a:endParaRPr lang="ar-EG"/>
          </a:p>
        </p:txBody>
      </p:sp>
    </p:spTree>
    <p:extLst>
      <p:ext uri="{BB962C8B-B14F-4D97-AF65-F5344CB8AC3E}">
        <p14:creationId xmlns:p14="http://schemas.microsoft.com/office/powerpoint/2010/main" val="4050622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2023-05-17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2023-05-17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2023-05-17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2023-05-17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2023-05-17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2023-05-17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2023-05-17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2023-05-17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2023-05-17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2023-05-17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2023-05-17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2023-05-17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2023-05-17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2023-05-17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2023-05-17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2023-05-17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2023-05-17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2023-05-17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r" defTabSz="457200" rtl="1"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r" defTabSz="457200" rtl="1"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B065D-AC76-CE3C-661A-204A907C7EF0}"/>
              </a:ext>
            </a:extLst>
          </p:cNvPr>
          <p:cNvSpPr>
            <a:spLocks noGrp="1"/>
          </p:cNvSpPr>
          <p:nvPr>
            <p:ph type="ctrTitle"/>
          </p:nvPr>
        </p:nvSpPr>
        <p:spPr>
          <a:xfrm>
            <a:off x="3962399" y="1964267"/>
            <a:ext cx="7153276" cy="2421464"/>
          </a:xfrm>
          <a:effectLst/>
        </p:spPr>
        <p:txBody>
          <a:bodyPr/>
          <a:lstStyle/>
          <a:p>
            <a:endParaRPr lang="ar-EG" b="1" i="1" dirty="0">
              <a:solidFill>
                <a:schemeClr val="accent2">
                  <a:lumMod val="20000"/>
                  <a:lumOff val="80000"/>
                </a:schemeClr>
              </a:solidFill>
              <a:effectLst>
                <a:glow rad="139700">
                  <a:schemeClr val="accent2">
                    <a:lumMod val="40000"/>
                    <a:lumOff val="60000"/>
                    <a:alpha val="40000"/>
                  </a:schemeClr>
                </a:glow>
                <a:outerShdw blurRad="50800" dist="38100" dir="2700000" algn="tl" rotWithShape="0">
                  <a:schemeClr val="accent2">
                    <a:lumMod val="75000"/>
                    <a:alpha val="40000"/>
                  </a:schemeClr>
                </a:outerShdw>
              </a:effectLst>
              <a:latin typeface="Arial Narrow" panose="020B0606020202030204" pitchFamily="34" charset="0"/>
            </a:endParaRPr>
          </a:p>
        </p:txBody>
      </p:sp>
      <p:sp>
        <p:nvSpPr>
          <p:cNvPr id="3" name="Subtitle 2">
            <a:extLst>
              <a:ext uri="{FF2B5EF4-FFF2-40B4-BE49-F238E27FC236}">
                <a16:creationId xmlns:a16="http://schemas.microsoft.com/office/drawing/2014/main" id="{7EACE002-8E0D-1C9A-AC3F-734D522878C8}"/>
              </a:ext>
            </a:extLst>
          </p:cNvPr>
          <p:cNvSpPr>
            <a:spLocks noGrp="1"/>
          </p:cNvSpPr>
          <p:nvPr>
            <p:ph type="subTitle" idx="1"/>
          </p:nvPr>
        </p:nvSpPr>
        <p:spPr/>
        <p:txBody>
          <a:bodyPr/>
          <a:lstStyle/>
          <a:p>
            <a:endParaRPr lang="ar-EG" dirty="0"/>
          </a:p>
        </p:txBody>
      </p:sp>
      <p:pic>
        <p:nvPicPr>
          <p:cNvPr id="7" name="Picture 6">
            <a:extLst>
              <a:ext uri="{FF2B5EF4-FFF2-40B4-BE49-F238E27FC236}">
                <a16:creationId xmlns:a16="http://schemas.microsoft.com/office/drawing/2014/main" id="{AA9AE0E8-DFBB-0BEB-D7F3-67B78D163A39}"/>
              </a:ext>
            </a:extLst>
          </p:cNvPr>
          <p:cNvPicPr>
            <a:picLocks noChangeAspect="1"/>
          </p:cNvPicPr>
          <p:nvPr/>
        </p:nvPicPr>
        <p:blipFill>
          <a:blip r:embed="rId2"/>
          <a:stretch>
            <a:fillRect/>
          </a:stretch>
        </p:blipFill>
        <p:spPr>
          <a:xfrm>
            <a:off x="171450" y="180975"/>
            <a:ext cx="11811000" cy="6467476"/>
          </a:xfrm>
          <a:prstGeom prst="rect">
            <a:avLst/>
          </a:prstGeom>
        </p:spPr>
      </p:pic>
    </p:spTree>
    <p:extLst>
      <p:ext uri="{BB962C8B-B14F-4D97-AF65-F5344CB8AC3E}">
        <p14:creationId xmlns:p14="http://schemas.microsoft.com/office/powerpoint/2010/main" val="398799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2279D5-733C-82FB-4056-4159417AAA5F}"/>
              </a:ext>
            </a:extLst>
          </p:cNvPr>
          <p:cNvSpPr txBox="1"/>
          <p:nvPr/>
        </p:nvSpPr>
        <p:spPr>
          <a:xfrm>
            <a:off x="242595" y="335902"/>
            <a:ext cx="11775233" cy="584775"/>
          </a:xfrm>
          <a:prstGeom prst="rect">
            <a:avLst/>
          </a:prstGeom>
          <a:noFill/>
        </p:spPr>
        <p:txBody>
          <a:bodyPr wrap="square">
            <a:spAutoFit/>
          </a:bodyPr>
          <a:lstStyle/>
          <a:p>
            <a:r>
              <a:rPr lang="en-US" sz="3200" b="1" dirty="0"/>
              <a:t>How does Steganography work? (Hiding an image inside another)</a:t>
            </a:r>
          </a:p>
        </p:txBody>
      </p:sp>
      <p:sp>
        <p:nvSpPr>
          <p:cNvPr id="7" name="TextBox 6">
            <a:extLst>
              <a:ext uri="{FF2B5EF4-FFF2-40B4-BE49-F238E27FC236}">
                <a16:creationId xmlns:a16="http://schemas.microsoft.com/office/drawing/2014/main" id="{6D879397-A65C-A09A-125B-1933F70CEF91}"/>
              </a:ext>
            </a:extLst>
          </p:cNvPr>
          <p:cNvSpPr txBox="1"/>
          <p:nvPr/>
        </p:nvSpPr>
        <p:spPr>
          <a:xfrm>
            <a:off x="382555" y="1278295"/>
            <a:ext cx="7065605" cy="3970318"/>
          </a:xfrm>
          <a:prstGeom prst="rect">
            <a:avLst/>
          </a:prstGeom>
          <a:noFill/>
        </p:spPr>
        <p:txBody>
          <a:bodyPr wrap="square">
            <a:spAutoFit/>
          </a:bodyPr>
          <a:lstStyle/>
          <a:p>
            <a:pPr marL="285750" indent="-285750">
              <a:buFont typeface="Arial" panose="020B0604020202020204" pitchFamily="34" charset="0"/>
              <a:buChar char="•"/>
            </a:pPr>
            <a:r>
              <a:rPr lang="en-US" b="1" dirty="0"/>
              <a:t>What is a digital image?</a:t>
            </a:r>
          </a:p>
          <a:p>
            <a:pPr lvl="1"/>
            <a:br>
              <a:rPr lang="en-US" dirty="0"/>
            </a:br>
            <a:r>
              <a:rPr lang="en-US" dirty="0"/>
              <a:t>D</a:t>
            </a:r>
            <a:r>
              <a:rPr lang="ar-EG" dirty="0"/>
              <a:t>igital image as a finite set of digital values</a:t>
            </a:r>
          </a:p>
          <a:p>
            <a:endParaRPr lang="en-US" dirty="0"/>
          </a:p>
          <a:p>
            <a:pPr marL="285750" indent="-285750">
              <a:buFont typeface="Arial" panose="020B0604020202020204" pitchFamily="34" charset="0"/>
              <a:buChar char="•"/>
            </a:pPr>
            <a:r>
              <a:rPr lang="en-US" b="1" dirty="0"/>
              <a:t>Pixel concept and color models</a:t>
            </a:r>
          </a:p>
          <a:p>
            <a:endParaRPr lang="en-US" b="1" dirty="0"/>
          </a:p>
          <a:p>
            <a:pPr lvl="1"/>
            <a:r>
              <a:rPr lang="en-US" dirty="0"/>
              <a:t>The RGB color model is an additive color model in which red, green and blue light are added together in various ways to reproduce a broad array of colors. The name of the model comes from the initials of the three additive primary colors, red, green, and blue. The main purpose of the RGB color model is for the sensing, representation and display of images in electronic systems, such as televisions and computers, though it has also been used in conventional photography.</a:t>
            </a:r>
            <a:endParaRPr lang="ar-EG" dirty="0"/>
          </a:p>
        </p:txBody>
      </p:sp>
      <p:pic>
        <p:nvPicPr>
          <p:cNvPr id="9" name="Picture 8">
            <a:extLst>
              <a:ext uri="{FF2B5EF4-FFF2-40B4-BE49-F238E27FC236}">
                <a16:creationId xmlns:a16="http://schemas.microsoft.com/office/drawing/2014/main" id="{BD24905E-26A2-EB2B-1198-5643B38A1A34}"/>
              </a:ext>
            </a:extLst>
          </p:cNvPr>
          <p:cNvPicPr>
            <a:picLocks noChangeAspect="1"/>
          </p:cNvPicPr>
          <p:nvPr/>
        </p:nvPicPr>
        <p:blipFill>
          <a:blip r:embed="rId2"/>
          <a:stretch>
            <a:fillRect/>
          </a:stretch>
        </p:blipFill>
        <p:spPr>
          <a:xfrm>
            <a:off x="8018843" y="2706267"/>
            <a:ext cx="3790602" cy="2034038"/>
          </a:xfrm>
          <a:prstGeom prst="rect">
            <a:avLst/>
          </a:prstGeom>
        </p:spPr>
      </p:pic>
    </p:spTree>
    <p:extLst>
      <p:ext uri="{BB962C8B-B14F-4D97-AF65-F5344CB8AC3E}">
        <p14:creationId xmlns:p14="http://schemas.microsoft.com/office/powerpoint/2010/main" val="403568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45501E-16F7-B51F-32E2-8575B5152221}"/>
              </a:ext>
            </a:extLst>
          </p:cNvPr>
          <p:cNvSpPr txBox="1"/>
          <p:nvPr/>
        </p:nvSpPr>
        <p:spPr>
          <a:xfrm>
            <a:off x="324239" y="437280"/>
            <a:ext cx="6097554" cy="646331"/>
          </a:xfrm>
          <a:prstGeom prst="rect">
            <a:avLst/>
          </a:prstGeom>
          <a:noFill/>
        </p:spPr>
        <p:txBody>
          <a:bodyPr wrap="square">
            <a:spAutoFit/>
          </a:bodyPr>
          <a:lstStyle/>
          <a:p>
            <a:r>
              <a:rPr lang="en-US" dirty="0"/>
              <a:t>So, each pixel from the image is composed of 3 values (red, green, blue) which are 8-bit values (the range is 0–255)</a:t>
            </a:r>
            <a:endParaRPr lang="ar-EG" dirty="0"/>
          </a:p>
        </p:txBody>
      </p:sp>
      <p:pic>
        <p:nvPicPr>
          <p:cNvPr id="5" name="Picture 4">
            <a:extLst>
              <a:ext uri="{FF2B5EF4-FFF2-40B4-BE49-F238E27FC236}">
                <a16:creationId xmlns:a16="http://schemas.microsoft.com/office/drawing/2014/main" id="{EACD043F-545D-A63F-E09E-AB486670210F}"/>
              </a:ext>
            </a:extLst>
          </p:cNvPr>
          <p:cNvPicPr>
            <a:picLocks noChangeAspect="1"/>
          </p:cNvPicPr>
          <p:nvPr/>
        </p:nvPicPr>
        <p:blipFill>
          <a:blip r:embed="rId2"/>
          <a:stretch>
            <a:fillRect/>
          </a:stretch>
        </p:blipFill>
        <p:spPr>
          <a:xfrm>
            <a:off x="6298162" y="437280"/>
            <a:ext cx="5726145" cy="2052603"/>
          </a:xfrm>
          <a:prstGeom prst="rect">
            <a:avLst/>
          </a:prstGeom>
        </p:spPr>
      </p:pic>
      <p:sp>
        <p:nvSpPr>
          <p:cNvPr id="7" name="TextBox 6">
            <a:extLst>
              <a:ext uri="{FF2B5EF4-FFF2-40B4-BE49-F238E27FC236}">
                <a16:creationId xmlns:a16="http://schemas.microsoft.com/office/drawing/2014/main" id="{7CB13135-7E2F-CCA6-4CB0-B05E46327D55}"/>
              </a:ext>
            </a:extLst>
          </p:cNvPr>
          <p:cNvSpPr txBox="1"/>
          <p:nvPr/>
        </p:nvSpPr>
        <p:spPr>
          <a:xfrm>
            <a:off x="200608" y="3774148"/>
            <a:ext cx="6097554" cy="1754326"/>
          </a:xfrm>
          <a:prstGeom prst="rect">
            <a:avLst/>
          </a:prstGeom>
          <a:noFill/>
        </p:spPr>
        <p:txBody>
          <a:bodyPr wrap="square">
            <a:spAutoFit/>
          </a:bodyPr>
          <a:lstStyle/>
          <a:p>
            <a:r>
              <a:rPr lang="ar-EG" dirty="0"/>
              <a:t>As we can see in the image above, for each pixel we have three values, which can be represented in binary code (the computer language).</a:t>
            </a:r>
          </a:p>
          <a:p>
            <a:endParaRPr lang="ar-EG" dirty="0"/>
          </a:p>
          <a:p>
            <a:r>
              <a:rPr lang="ar-EG" dirty="0"/>
              <a:t>When working with binary codes, we have more significant bits and less significant bits, as you can see in th</a:t>
            </a:r>
            <a:r>
              <a:rPr lang="en-US" dirty="0"/>
              <a:t>is</a:t>
            </a:r>
            <a:r>
              <a:rPr lang="ar-EG" dirty="0"/>
              <a:t> image .</a:t>
            </a:r>
          </a:p>
        </p:txBody>
      </p:sp>
      <p:pic>
        <p:nvPicPr>
          <p:cNvPr id="9" name="Picture 8">
            <a:extLst>
              <a:ext uri="{FF2B5EF4-FFF2-40B4-BE49-F238E27FC236}">
                <a16:creationId xmlns:a16="http://schemas.microsoft.com/office/drawing/2014/main" id="{48E24981-9AEF-1EA1-B302-A81C76F67D0F}"/>
              </a:ext>
            </a:extLst>
          </p:cNvPr>
          <p:cNvPicPr>
            <a:picLocks noChangeAspect="1"/>
          </p:cNvPicPr>
          <p:nvPr/>
        </p:nvPicPr>
        <p:blipFill>
          <a:blip r:embed="rId3"/>
          <a:stretch>
            <a:fillRect/>
          </a:stretch>
        </p:blipFill>
        <p:spPr>
          <a:xfrm>
            <a:off x="6265247" y="3870486"/>
            <a:ext cx="5726145" cy="1879102"/>
          </a:xfrm>
          <a:prstGeom prst="rect">
            <a:avLst/>
          </a:prstGeom>
        </p:spPr>
      </p:pic>
    </p:spTree>
    <p:extLst>
      <p:ext uri="{BB962C8B-B14F-4D97-AF65-F5344CB8AC3E}">
        <p14:creationId xmlns:p14="http://schemas.microsoft.com/office/powerpoint/2010/main" val="3997821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1000"/>
                                        <p:tgtEl>
                                          <p:spTgt spid="7">
                                            <p:txEl>
                                              <p:pRg st="0" end="0"/>
                                            </p:txEl>
                                          </p:spTgt>
                                        </p:tgtEl>
                                      </p:cBhvr>
                                    </p:animEffect>
                                    <p:anim calcmode="lin" valueType="num">
                                      <p:cBhvr>
                                        <p:cTn id="29"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0" end="0"/>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animEffect transition="in" filter="fade">
                                      <p:cBhvr>
                                        <p:cTn id="33" dur="1000"/>
                                        <p:tgtEl>
                                          <p:spTgt spid="7">
                                            <p:txEl>
                                              <p:pRg st="2" end="2"/>
                                            </p:txEl>
                                          </p:spTgt>
                                        </p:tgtEl>
                                      </p:cBhvr>
                                    </p:animEffect>
                                    <p:anim calcmode="lin" valueType="num">
                                      <p:cBhvr>
                                        <p:cTn id="34"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BE6F597-A6F9-2FE3-8E15-B94A93453296}"/>
              </a:ext>
            </a:extLst>
          </p:cNvPr>
          <p:cNvSpPr txBox="1"/>
          <p:nvPr/>
        </p:nvSpPr>
        <p:spPr>
          <a:xfrm>
            <a:off x="205274" y="783771"/>
            <a:ext cx="6335485" cy="5262979"/>
          </a:xfrm>
          <a:prstGeom prst="rect">
            <a:avLst/>
          </a:prstGeom>
          <a:noFill/>
        </p:spPr>
        <p:txBody>
          <a:bodyPr wrap="square">
            <a:spAutoFit/>
          </a:bodyPr>
          <a:lstStyle/>
          <a:p>
            <a:r>
              <a:rPr lang="en-US" sz="2400" dirty="0"/>
              <a:t>The leftmost bit is the most significant bit. If we change the leftmost bit it will have a large impact on the final value. For example, if we change the leftmost bit from 1 to 0 (11111111 to 01111111) it will change the decimal value from 255 to 127.</a:t>
            </a:r>
          </a:p>
          <a:p>
            <a:endParaRPr lang="en-US" sz="2400" dirty="0"/>
          </a:p>
          <a:p>
            <a:r>
              <a:rPr lang="en-US" sz="2400" dirty="0"/>
              <a:t>On the other hand, the rightmost bit is the less significant bit. If we change the rightmost bit it will have less impact on the final value. For example, if we change the leftmost bit from 1 to 0 (11111111 to 11111110) it will change the decimal value from 255 to 254. Note that the rightmost bit will change only 1 in a range of 256 (it represents less than 1%)</a:t>
            </a:r>
            <a:endParaRPr lang="ar-EG" sz="2400" dirty="0"/>
          </a:p>
        </p:txBody>
      </p:sp>
      <p:pic>
        <p:nvPicPr>
          <p:cNvPr id="11" name="Picture 10">
            <a:extLst>
              <a:ext uri="{FF2B5EF4-FFF2-40B4-BE49-F238E27FC236}">
                <a16:creationId xmlns:a16="http://schemas.microsoft.com/office/drawing/2014/main" id="{E9E75727-A29A-1CC8-7128-6459ACA88F73}"/>
              </a:ext>
            </a:extLst>
          </p:cNvPr>
          <p:cNvPicPr>
            <a:picLocks noChangeAspect="1"/>
          </p:cNvPicPr>
          <p:nvPr/>
        </p:nvPicPr>
        <p:blipFill>
          <a:blip r:embed="rId2"/>
          <a:stretch>
            <a:fillRect/>
          </a:stretch>
        </p:blipFill>
        <p:spPr>
          <a:xfrm>
            <a:off x="6858000" y="1723054"/>
            <a:ext cx="5240693" cy="3380792"/>
          </a:xfrm>
          <a:prstGeom prst="rect">
            <a:avLst/>
          </a:prstGeom>
        </p:spPr>
      </p:pic>
    </p:spTree>
    <p:extLst>
      <p:ext uri="{BB962C8B-B14F-4D97-AF65-F5344CB8AC3E}">
        <p14:creationId xmlns:p14="http://schemas.microsoft.com/office/powerpoint/2010/main" val="311401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B366CB-6C3D-3A9C-A50C-E83BFC7588F6}"/>
              </a:ext>
            </a:extLst>
          </p:cNvPr>
          <p:cNvSpPr txBox="1"/>
          <p:nvPr/>
        </p:nvSpPr>
        <p:spPr>
          <a:xfrm>
            <a:off x="1378598" y="1995493"/>
            <a:ext cx="6097554" cy="2308324"/>
          </a:xfrm>
          <a:prstGeom prst="rect">
            <a:avLst/>
          </a:prstGeom>
          <a:noFill/>
        </p:spPr>
        <p:txBody>
          <a:bodyPr wrap="square">
            <a:spAutoFit/>
          </a:bodyPr>
          <a:lstStyle/>
          <a:p>
            <a:pPr marL="742950" indent="-742950">
              <a:buFont typeface="+mj-lt"/>
              <a:buAutoNum type="arabicPeriod"/>
            </a:pPr>
            <a:r>
              <a:rPr lang="ar-EG" sz="3600" dirty="0"/>
              <a:t>  Histogram</a:t>
            </a:r>
          </a:p>
          <a:p>
            <a:pPr marL="742950" indent="-742950">
              <a:buFont typeface="+mj-lt"/>
              <a:buAutoNum type="arabicPeriod"/>
            </a:pPr>
            <a:endParaRPr lang="ar-EG" sz="3600" dirty="0"/>
          </a:p>
          <a:p>
            <a:pPr marL="742950" indent="-742950">
              <a:buFont typeface="+mj-lt"/>
              <a:buAutoNum type="arabicPeriod"/>
            </a:pPr>
            <a:r>
              <a:rPr lang="ar-EG" sz="3600" dirty="0"/>
              <a:t> Machine Learning</a:t>
            </a:r>
            <a:br>
              <a:rPr lang="ar-EG" sz="3600" dirty="0"/>
            </a:br>
            <a:endParaRPr lang="ar-EG" sz="3600" dirty="0"/>
          </a:p>
        </p:txBody>
      </p:sp>
      <p:sp>
        <p:nvSpPr>
          <p:cNvPr id="5" name="TextBox 4">
            <a:extLst>
              <a:ext uri="{FF2B5EF4-FFF2-40B4-BE49-F238E27FC236}">
                <a16:creationId xmlns:a16="http://schemas.microsoft.com/office/drawing/2014/main" id="{E847C1C1-F3DA-F488-18CF-3237B599B5DE}"/>
              </a:ext>
            </a:extLst>
          </p:cNvPr>
          <p:cNvSpPr txBox="1"/>
          <p:nvPr/>
        </p:nvSpPr>
        <p:spPr>
          <a:xfrm>
            <a:off x="1005374" y="631764"/>
            <a:ext cx="6097554" cy="584775"/>
          </a:xfrm>
          <a:prstGeom prst="rect">
            <a:avLst/>
          </a:prstGeom>
          <a:noFill/>
        </p:spPr>
        <p:txBody>
          <a:bodyPr wrap="square">
            <a:spAutoFit/>
          </a:bodyPr>
          <a:lstStyle/>
          <a:p>
            <a:r>
              <a:rPr lang="en-US" sz="3200" b="1" dirty="0"/>
              <a:t>How to detect modified photos?</a:t>
            </a:r>
          </a:p>
        </p:txBody>
      </p:sp>
    </p:spTree>
    <p:extLst>
      <p:ext uri="{BB962C8B-B14F-4D97-AF65-F5344CB8AC3E}">
        <p14:creationId xmlns:p14="http://schemas.microsoft.com/office/powerpoint/2010/main" val="232469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58498F-A345-ED58-2A33-E4EBA8187765}"/>
              </a:ext>
            </a:extLst>
          </p:cNvPr>
          <p:cNvSpPr txBox="1"/>
          <p:nvPr/>
        </p:nvSpPr>
        <p:spPr>
          <a:xfrm>
            <a:off x="389553" y="323853"/>
            <a:ext cx="6097554" cy="584775"/>
          </a:xfrm>
          <a:prstGeom prst="rect">
            <a:avLst/>
          </a:prstGeom>
          <a:noFill/>
        </p:spPr>
        <p:txBody>
          <a:bodyPr wrap="square">
            <a:spAutoFit/>
          </a:bodyPr>
          <a:lstStyle/>
          <a:p>
            <a:r>
              <a:rPr lang="en-US" sz="3200" b="1" dirty="0"/>
              <a:t>Code :</a:t>
            </a:r>
          </a:p>
        </p:txBody>
      </p:sp>
      <p:pic>
        <p:nvPicPr>
          <p:cNvPr id="33" name="Picture 32">
            <a:extLst>
              <a:ext uri="{FF2B5EF4-FFF2-40B4-BE49-F238E27FC236}">
                <a16:creationId xmlns:a16="http://schemas.microsoft.com/office/drawing/2014/main" id="{64A04034-7B33-02A5-F323-5C736B4456C7}"/>
              </a:ext>
            </a:extLst>
          </p:cNvPr>
          <p:cNvPicPr>
            <a:picLocks noChangeAspect="1"/>
          </p:cNvPicPr>
          <p:nvPr/>
        </p:nvPicPr>
        <p:blipFill>
          <a:blip r:embed="rId2"/>
          <a:stretch>
            <a:fillRect/>
          </a:stretch>
        </p:blipFill>
        <p:spPr>
          <a:xfrm>
            <a:off x="2231046" y="825290"/>
            <a:ext cx="6759526" cy="1867062"/>
          </a:xfrm>
          <a:prstGeom prst="rect">
            <a:avLst/>
          </a:prstGeom>
        </p:spPr>
      </p:pic>
      <p:pic>
        <p:nvPicPr>
          <p:cNvPr id="35" name="Picture 34">
            <a:extLst>
              <a:ext uri="{FF2B5EF4-FFF2-40B4-BE49-F238E27FC236}">
                <a16:creationId xmlns:a16="http://schemas.microsoft.com/office/drawing/2014/main" id="{050819D4-5C0C-DC84-0DA6-E304133DB684}"/>
              </a:ext>
            </a:extLst>
          </p:cNvPr>
          <p:cNvPicPr>
            <a:picLocks noChangeAspect="1"/>
          </p:cNvPicPr>
          <p:nvPr/>
        </p:nvPicPr>
        <p:blipFill>
          <a:blip r:embed="rId3"/>
          <a:stretch>
            <a:fillRect/>
          </a:stretch>
        </p:blipFill>
        <p:spPr>
          <a:xfrm>
            <a:off x="2261529" y="3193789"/>
            <a:ext cx="6729043" cy="3340358"/>
          </a:xfrm>
          <a:prstGeom prst="rect">
            <a:avLst/>
          </a:prstGeom>
        </p:spPr>
      </p:pic>
    </p:spTree>
    <p:extLst>
      <p:ext uri="{BB962C8B-B14F-4D97-AF65-F5344CB8AC3E}">
        <p14:creationId xmlns:p14="http://schemas.microsoft.com/office/powerpoint/2010/main" val="390582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fade">
                                      <p:cBhvr>
                                        <p:cTn id="14" dur="1000"/>
                                        <p:tgtEl>
                                          <p:spTgt spid="35"/>
                                        </p:tgtEl>
                                      </p:cBhvr>
                                    </p:animEffect>
                                    <p:anim calcmode="lin" valueType="num">
                                      <p:cBhvr>
                                        <p:cTn id="15" dur="1000" fill="hold"/>
                                        <p:tgtEl>
                                          <p:spTgt spid="35"/>
                                        </p:tgtEl>
                                        <p:attrNameLst>
                                          <p:attrName>ppt_x</p:attrName>
                                        </p:attrNameLst>
                                      </p:cBhvr>
                                      <p:tavLst>
                                        <p:tav tm="0">
                                          <p:val>
                                            <p:strVal val="#ppt_x"/>
                                          </p:val>
                                        </p:tav>
                                        <p:tav tm="100000">
                                          <p:val>
                                            <p:strVal val="#ppt_x"/>
                                          </p:val>
                                        </p:tav>
                                      </p:tavLst>
                                    </p:anim>
                                    <p:anim calcmode="lin" valueType="num">
                                      <p:cBhvr>
                                        <p:cTn id="16"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98AC4C-68C0-0FFA-33C2-263A3B5377A5}"/>
              </a:ext>
            </a:extLst>
          </p:cNvPr>
          <p:cNvPicPr>
            <a:picLocks noChangeAspect="1"/>
          </p:cNvPicPr>
          <p:nvPr/>
        </p:nvPicPr>
        <p:blipFill>
          <a:blip r:embed="rId2"/>
          <a:stretch>
            <a:fillRect/>
          </a:stretch>
        </p:blipFill>
        <p:spPr>
          <a:xfrm>
            <a:off x="2723858" y="277477"/>
            <a:ext cx="6744284" cy="2514818"/>
          </a:xfrm>
          <a:prstGeom prst="rect">
            <a:avLst/>
          </a:prstGeom>
        </p:spPr>
      </p:pic>
      <p:pic>
        <p:nvPicPr>
          <p:cNvPr id="5" name="Picture 4">
            <a:extLst>
              <a:ext uri="{FF2B5EF4-FFF2-40B4-BE49-F238E27FC236}">
                <a16:creationId xmlns:a16="http://schemas.microsoft.com/office/drawing/2014/main" id="{ABD78245-1609-F586-55AB-A6AEBA2C8B92}"/>
              </a:ext>
            </a:extLst>
          </p:cNvPr>
          <p:cNvPicPr>
            <a:picLocks noChangeAspect="1"/>
          </p:cNvPicPr>
          <p:nvPr/>
        </p:nvPicPr>
        <p:blipFill>
          <a:blip r:embed="rId3"/>
          <a:stretch>
            <a:fillRect/>
          </a:stretch>
        </p:blipFill>
        <p:spPr>
          <a:xfrm>
            <a:off x="2723858" y="3152195"/>
            <a:ext cx="6721422" cy="3520745"/>
          </a:xfrm>
          <a:prstGeom prst="rect">
            <a:avLst/>
          </a:prstGeom>
        </p:spPr>
      </p:pic>
    </p:spTree>
    <p:extLst>
      <p:ext uri="{BB962C8B-B14F-4D97-AF65-F5344CB8AC3E}">
        <p14:creationId xmlns:p14="http://schemas.microsoft.com/office/powerpoint/2010/main" val="276313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2255BE-8CB9-C470-3F5F-0587FD9A844C}"/>
              </a:ext>
            </a:extLst>
          </p:cNvPr>
          <p:cNvPicPr>
            <a:picLocks noChangeAspect="1"/>
          </p:cNvPicPr>
          <p:nvPr/>
        </p:nvPicPr>
        <p:blipFill>
          <a:blip r:embed="rId2"/>
          <a:stretch>
            <a:fillRect/>
          </a:stretch>
        </p:blipFill>
        <p:spPr>
          <a:xfrm>
            <a:off x="2505053" y="536283"/>
            <a:ext cx="6790008" cy="1661304"/>
          </a:xfrm>
          <a:prstGeom prst="rect">
            <a:avLst/>
          </a:prstGeom>
        </p:spPr>
      </p:pic>
      <p:pic>
        <p:nvPicPr>
          <p:cNvPr id="5" name="Picture 4">
            <a:extLst>
              <a:ext uri="{FF2B5EF4-FFF2-40B4-BE49-F238E27FC236}">
                <a16:creationId xmlns:a16="http://schemas.microsoft.com/office/drawing/2014/main" id="{55A4A7C5-028A-B785-3DD7-8C48E49C2CA8}"/>
              </a:ext>
            </a:extLst>
          </p:cNvPr>
          <p:cNvPicPr>
            <a:picLocks noChangeAspect="1"/>
          </p:cNvPicPr>
          <p:nvPr/>
        </p:nvPicPr>
        <p:blipFill>
          <a:blip r:embed="rId3"/>
          <a:stretch>
            <a:fillRect/>
          </a:stretch>
        </p:blipFill>
        <p:spPr>
          <a:xfrm>
            <a:off x="2596500" y="2626166"/>
            <a:ext cx="6607113" cy="3863675"/>
          </a:xfrm>
          <a:prstGeom prst="rect">
            <a:avLst/>
          </a:prstGeom>
        </p:spPr>
      </p:pic>
    </p:spTree>
    <p:extLst>
      <p:ext uri="{BB962C8B-B14F-4D97-AF65-F5344CB8AC3E}">
        <p14:creationId xmlns:p14="http://schemas.microsoft.com/office/powerpoint/2010/main" val="77173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F4F481-E459-95CC-89AE-3B79BAF22B5C}"/>
              </a:ext>
            </a:extLst>
          </p:cNvPr>
          <p:cNvPicPr>
            <a:picLocks noChangeAspect="1"/>
          </p:cNvPicPr>
          <p:nvPr/>
        </p:nvPicPr>
        <p:blipFill>
          <a:blip r:embed="rId2"/>
          <a:stretch>
            <a:fillRect/>
          </a:stretch>
        </p:blipFill>
        <p:spPr>
          <a:xfrm>
            <a:off x="2671535" y="654645"/>
            <a:ext cx="6569009" cy="1219306"/>
          </a:xfrm>
          <a:prstGeom prst="rect">
            <a:avLst/>
          </a:prstGeom>
        </p:spPr>
      </p:pic>
      <p:pic>
        <p:nvPicPr>
          <p:cNvPr id="5" name="Picture 4">
            <a:extLst>
              <a:ext uri="{FF2B5EF4-FFF2-40B4-BE49-F238E27FC236}">
                <a16:creationId xmlns:a16="http://schemas.microsoft.com/office/drawing/2014/main" id="{51518838-7319-7FA8-3915-BCD9247C1BFA}"/>
              </a:ext>
            </a:extLst>
          </p:cNvPr>
          <p:cNvPicPr>
            <a:picLocks noChangeAspect="1"/>
          </p:cNvPicPr>
          <p:nvPr/>
        </p:nvPicPr>
        <p:blipFill>
          <a:blip r:embed="rId3"/>
          <a:stretch>
            <a:fillRect/>
          </a:stretch>
        </p:blipFill>
        <p:spPr>
          <a:xfrm>
            <a:off x="2583898" y="2804565"/>
            <a:ext cx="6744284" cy="3208298"/>
          </a:xfrm>
          <a:prstGeom prst="rect">
            <a:avLst/>
          </a:prstGeom>
        </p:spPr>
      </p:pic>
    </p:spTree>
    <p:extLst>
      <p:ext uri="{BB962C8B-B14F-4D97-AF65-F5344CB8AC3E}">
        <p14:creationId xmlns:p14="http://schemas.microsoft.com/office/powerpoint/2010/main" val="348671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76CC18-C605-5387-4365-18E610CDEF92}"/>
              </a:ext>
            </a:extLst>
          </p:cNvPr>
          <p:cNvPicPr>
            <a:picLocks noChangeAspect="1"/>
          </p:cNvPicPr>
          <p:nvPr/>
        </p:nvPicPr>
        <p:blipFill>
          <a:blip r:embed="rId2"/>
          <a:stretch>
            <a:fillRect/>
          </a:stretch>
        </p:blipFill>
        <p:spPr>
          <a:xfrm>
            <a:off x="2511744" y="111908"/>
            <a:ext cx="6790008" cy="4961050"/>
          </a:xfrm>
          <a:prstGeom prst="rect">
            <a:avLst/>
          </a:prstGeom>
        </p:spPr>
      </p:pic>
      <p:pic>
        <p:nvPicPr>
          <p:cNvPr id="5" name="Picture 4">
            <a:extLst>
              <a:ext uri="{FF2B5EF4-FFF2-40B4-BE49-F238E27FC236}">
                <a16:creationId xmlns:a16="http://schemas.microsoft.com/office/drawing/2014/main" id="{7C0DCCFA-9956-E56C-F2D4-91D35566DCFC}"/>
              </a:ext>
            </a:extLst>
          </p:cNvPr>
          <p:cNvPicPr>
            <a:picLocks noChangeAspect="1"/>
          </p:cNvPicPr>
          <p:nvPr/>
        </p:nvPicPr>
        <p:blipFill>
          <a:blip r:embed="rId3"/>
          <a:stretch>
            <a:fillRect/>
          </a:stretch>
        </p:blipFill>
        <p:spPr>
          <a:xfrm>
            <a:off x="2511744" y="5374373"/>
            <a:ext cx="6683319" cy="1371719"/>
          </a:xfrm>
          <a:prstGeom prst="rect">
            <a:avLst/>
          </a:prstGeom>
        </p:spPr>
      </p:pic>
    </p:spTree>
    <p:extLst>
      <p:ext uri="{BB962C8B-B14F-4D97-AF65-F5344CB8AC3E}">
        <p14:creationId xmlns:p14="http://schemas.microsoft.com/office/powerpoint/2010/main" val="390707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6A037D-CC4C-6B7B-80C7-827374CC372A}"/>
              </a:ext>
            </a:extLst>
          </p:cNvPr>
          <p:cNvPicPr>
            <a:picLocks noChangeAspect="1"/>
          </p:cNvPicPr>
          <p:nvPr/>
        </p:nvPicPr>
        <p:blipFill>
          <a:blip r:embed="rId2"/>
          <a:stretch>
            <a:fillRect/>
          </a:stretch>
        </p:blipFill>
        <p:spPr>
          <a:xfrm>
            <a:off x="2777202" y="463901"/>
            <a:ext cx="6637595" cy="3261643"/>
          </a:xfrm>
          <a:prstGeom prst="rect">
            <a:avLst/>
          </a:prstGeom>
        </p:spPr>
      </p:pic>
      <p:pic>
        <p:nvPicPr>
          <p:cNvPr id="5" name="Picture 4">
            <a:extLst>
              <a:ext uri="{FF2B5EF4-FFF2-40B4-BE49-F238E27FC236}">
                <a16:creationId xmlns:a16="http://schemas.microsoft.com/office/drawing/2014/main" id="{8E8398D7-BF94-F952-5DDB-512DBD11D3F5}"/>
              </a:ext>
            </a:extLst>
          </p:cNvPr>
          <p:cNvPicPr>
            <a:picLocks noChangeAspect="1"/>
          </p:cNvPicPr>
          <p:nvPr/>
        </p:nvPicPr>
        <p:blipFill>
          <a:blip r:embed="rId3"/>
          <a:stretch>
            <a:fillRect/>
          </a:stretch>
        </p:blipFill>
        <p:spPr>
          <a:xfrm>
            <a:off x="2754339" y="4283971"/>
            <a:ext cx="6683319" cy="2339543"/>
          </a:xfrm>
          <a:prstGeom prst="rect">
            <a:avLst/>
          </a:prstGeom>
        </p:spPr>
      </p:pic>
    </p:spTree>
    <p:extLst>
      <p:ext uri="{BB962C8B-B14F-4D97-AF65-F5344CB8AC3E}">
        <p14:creationId xmlns:p14="http://schemas.microsoft.com/office/powerpoint/2010/main" val="115207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AF85B9-B489-CF2F-5DC1-6E54B604779D}"/>
              </a:ext>
            </a:extLst>
          </p:cNvPr>
          <p:cNvSpPr txBox="1"/>
          <p:nvPr/>
        </p:nvSpPr>
        <p:spPr>
          <a:xfrm>
            <a:off x="1089349" y="2060452"/>
            <a:ext cx="7121589" cy="1384995"/>
          </a:xfrm>
          <a:prstGeom prst="rect">
            <a:avLst/>
          </a:prstGeom>
          <a:noFill/>
        </p:spPr>
        <p:txBody>
          <a:bodyPr wrap="square">
            <a:spAutoFit/>
          </a:bodyPr>
          <a:lstStyle/>
          <a:p>
            <a:pPr marL="342900" indent="-342900">
              <a:buFont typeface="+mj-lt"/>
              <a:buAutoNum type="arabicParenR"/>
            </a:pPr>
            <a:r>
              <a:rPr lang="en-US" sz="2800" b="1" dirty="0"/>
              <a:t>Islam </a:t>
            </a:r>
            <a:r>
              <a:rPr lang="en-US" sz="2800" b="1" dirty="0" err="1"/>
              <a:t>Abdel_Hady</a:t>
            </a:r>
            <a:r>
              <a:rPr lang="en-US" sz="2800" b="1" dirty="0"/>
              <a:t> </a:t>
            </a:r>
            <a:r>
              <a:rPr lang="en-US" sz="2800" b="1" dirty="0" err="1"/>
              <a:t>Hassanen</a:t>
            </a:r>
            <a:r>
              <a:rPr lang="en-US" sz="2800" b="1" dirty="0"/>
              <a:t>        Section 1</a:t>
            </a:r>
          </a:p>
          <a:p>
            <a:endParaRPr lang="en-US" sz="2800" b="1" dirty="0"/>
          </a:p>
          <a:p>
            <a:pPr marL="342900" indent="-342900">
              <a:buFont typeface="+mj-lt"/>
              <a:buAutoNum type="arabicParenR"/>
            </a:pPr>
            <a:r>
              <a:rPr lang="en-US" sz="2800" b="1" dirty="0"/>
              <a:t>Enas Ragab </a:t>
            </a:r>
            <a:r>
              <a:rPr lang="en-US" sz="2800" b="1" dirty="0" err="1"/>
              <a:t>Abdel_Latif</a:t>
            </a:r>
            <a:r>
              <a:rPr lang="en-US" sz="2800" b="1" dirty="0"/>
              <a:t>                 Section 2</a:t>
            </a:r>
            <a:endParaRPr lang="ar-EG" sz="2800" dirty="0"/>
          </a:p>
        </p:txBody>
      </p:sp>
      <p:sp>
        <p:nvSpPr>
          <p:cNvPr id="7" name="TextBox 6">
            <a:extLst>
              <a:ext uri="{FF2B5EF4-FFF2-40B4-BE49-F238E27FC236}">
                <a16:creationId xmlns:a16="http://schemas.microsoft.com/office/drawing/2014/main" id="{19FA4E10-36AA-E298-06B1-D0ADE4219966}"/>
              </a:ext>
            </a:extLst>
          </p:cNvPr>
          <p:cNvSpPr txBox="1"/>
          <p:nvPr/>
        </p:nvSpPr>
        <p:spPr>
          <a:xfrm>
            <a:off x="529513" y="641093"/>
            <a:ext cx="6097554" cy="584775"/>
          </a:xfrm>
          <a:prstGeom prst="rect">
            <a:avLst/>
          </a:prstGeom>
          <a:noFill/>
        </p:spPr>
        <p:txBody>
          <a:bodyPr wrap="square">
            <a:spAutoFit/>
          </a:bodyPr>
          <a:lstStyle/>
          <a:p>
            <a:r>
              <a:rPr lang="en-US" sz="3200" b="1" dirty="0"/>
              <a:t>Team Member :</a:t>
            </a:r>
            <a:endParaRPr lang="ar-EG" sz="3200" dirty="0"/>
          </a:p>
        </p:txBody>
      </p:sp>
    </p:spTree>
    <p:extLst>
      <p:ext uri="{BB962C8B-B14F-4D97-AF65-F5344CB8AC3E}">
        <p14:creationId xmlns:p14="http://schemas.microsoft.com/office/powerpoint/2010/main" val="3012572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F8FA01-D8F7-2F71-5B9B-6F8917DAB925}"/>
              </a:ext>
            </a:extLst>
          </p:cNvPr>
          <p:cNvPicPr>
            <a:picLocks noChangeAspect="1"/>
          </p:cNvPicPr>
          <p:nvPr/>
        </p:nvPicPr>
        <p:blipFill>
          <a:blip r:embed="rId2"/>
          <a:stretch>
            <a:fillRect/>
          </a:stretch>
        </p:blipFill>
        <p:spPr>
          <a:xfrm>
            <a:off x="2599920" y="803598"/>
            <a:ext cx="6637595" cy="1798476"/>
          </a:xfrm>
          <a:prstGeom prst="rect">
            <a:avLst/>
          </a:prstGeom>
        </p:spPr>
      </p:pic>
      <p:pic>
        <p:nvPicPr>
          <p:cNvPr id="5" name="Picture 4">
            <a:extLst>
              <a:ext uri="{FF2B5EF4-FFF2-40B4-BE49-F238E27FC236}">
                <a16:creationId xmlns:a16="http://schemas.microsoft.com/office/drawing/2014/main" id="{EE309A0E-50D1-6947-DA30-2CDFEAB45146}"/>
              </a:ext>
            </a:extLst>
          </p:cNvPr>
          <p:cNvPicPr>
            <a:picLocks noChangeAspect="1"/>
          </p:cNvPicPr>
          <p:nvPr/>
        </p:nvPicPr>
        <p:blipFill>
          <a:blip r:embed="rId3"/>
          <a:stretch>
            <a:fillRect/>
          </a:stretch>
        </p:blipFill>
        <p:spPr>
          <a:xfrm>
            <a:off x="2599920" y="3318920"/>
            <a:ext cx="6683319" cy="3093988"/>
          </a:xfrm>
          <a:prstGeom prst="rect">
            <a:avLst/>
          </a:prstGeom>
        </p:spPr>
      </p:pic>
    </p:spTree>
    <p:extLst>
      <p:ext uri="{BB962C8B-B14F-4D97-AF65-F5344CB8AC3E}">
        <p14:creationId xmlns:p14="http://schemas.microsoft.com/office/powerpoint/2010/main" val="134467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E6F7E-90A8-63CB-FE13-782360430212}"/>
              </a:ext>
            </a:extLst>
          </p:cNvPr>
          <p:cNvSpPr txBox="1"/>
          <p:nvPr/>
        </p:nvSpPr>
        <p:spPr>
          <a:xfrm>
            <a:off x="333570" y="370505"/>
            <a:ext cx="6097554" cy="584775"/>
          </a:xfrm>
          <a:prstGeom prst="rect">
            <a:avLst/>
          </a:prstGeom>
          <a:noFill/>
        </p:spPr>
        <p:txBody>
          <a:bodyPr wrap="square">
            <a:spAutoFit/>
          </a:bodyPr>
          <a:lstStyle/>
          <a:p>
            <a:r>
              <a:rPr lang="en-US" sz="3200" b="1" dirty="0"/>
              <a:t>Output :</a:t>
            </a:r>
          </a:p>
        </p:txBody>
      </p:sp>
      <p:pic>
        <p:nvPicPr>
          <p:cNvPr id="7" name="Picture 6">
            <a:extLst>
              <a:ext uri="{FF2B5EF4-FFF2-40B4-BE49-F238E27FC236}">
                <a16:creationId xmlns:a16="http://schemas.microsoft.com/office/drawing/2014/main" id="{F1510B67-FDAD-D60B-AE30-8561AEC4A6AF}"/>
              </a:ext>
            </a:extLst>
          </p:cNvPr>
          <p:cNvPicPr>
            <a:picLocks noChangeAspect="1"/>
          </p:cNvPicPr>
          <p:nvPr/>
        </p:nvPicPr>
        <p:blipFill>
          <a:blip r:embed="rId2"/>
          <a:stretch>
            <a:fillRect/>
          </a:stretch>
        </p:blipFill>
        <p:spPr>
          <a:xfrm>
            <a:off x="2314769" y="1262742"/>
            <a:ext cx="7707086" cy="5138057"/>
          </a:xfrm>
          <a:prstGeom prst="rect">
            <a:avLst/>
          </a:prstGeom>
        </p:spPr>
      </p:pic>
    </p:spTree>
    <p:extLst>
      <p:ext uri="{BB962C8B-B14F-4D97-AF65-F5344CB8AC3E}">
        <p14:creationId xmlns:p14="http://schemas.microsoft.com/office/powerpoint/2010/main" val="117177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B0E4A8-401B-C35A-078B-E1187E59A2E7}"/>
              </a:ext>
            </a:extLst>
          </p:cNvPr>
          <p:cNvSpPr txBox="1"/>
          <p:nvPr/>
        </p:nvSpPr>
        <p:spPr>
          <a:xfrm>
            <a:off x="464199" y="422930"/>
            <a:ext cx="6097554" cy="584775"/>
          </a:xfrm>
          <a:prstGeom prst="rect">
            <a:avLst/>
          </a:prstGeom>
          <a:noFill/>
        </p:spPr>
        <p:txBody>
          <a:bodyPr wrap="square">
            <a:spAutoFit/>
          </a:bodyPr>
          <a:lstStyle/>
          <a:p>
            <a:r>
              <a:rPr lang="en-US" sz="3200" b="1" dirty="0"/>
              <a:t>Source Code :</a:t>
            </a:r>
            <a:endParaRPr lang="en-US" sz="1800" b="1" dirty="0"/>
          </a:p>
        </p:txBody>
      </p:sp>
      <p:sp>
        <p:nvSpPr>
          <p:cNvPr id="5" name="TextBox 4">
            <a:extLst>
              <a:ext uri="{FF2B5EF4-FFF2-40B4-BE49-F238E27FC236}">
                <a16:creationId xmlns:a16="http://schemas.microsoft.com/office/drawing/2014/main" id="{259B9098-63F6-B890-850E-73774E60CBE4}"/>
              </a:ext>
            </a:extLst>
          </p:cNvPr>
          <p:cNvSpPr txBox="1"/>
          <p:nvPr/>
        </p:nvSpPr>
        <p:spPr>
          <a:xfrm>
            <a:off x="1108787" y="1240970"/>
            <a:ext cx="9974425" cy="369332"/>
          </a:xfrm>
          <a:prstGeom prst="rect">
            <a:avLst/>
          </a:prstGeom>
          <a:noFill/>
        </p:spPr>
        <p:txBody>
          <a:bodyPr wrap="square">
            <a:spAutoFit/>
          </a:bodyPr>
          <a:lstStyle/>
          <a:p>
            <a:r>
              <a:rPr lang="ar-EG" dirty="0"/>
              <a:t>https://github.com/Islam-hady9/Image-processing-Project-Steganography-/blob/main/Steganography.py</a:t>
            </a:r>
          </a:p>
        </p:txBody>
      </p:sp>
      <p:sp>
        <p:nvSpPr>
          <p:cNvPr id="7" name="TextBox 6">
            <a:extLst>
              <a:ext uri="{FF2B5EF4-FFF2-40B4-BE49-F238E27FC236}">
                <a16:creationId xmlns:a16="http://schemas.microsoft.com/office/drawing/2014/main" id="{1E544003-9956-828C-D565-E186954BFEE1}"/>
              </a:ext>
            </a:extLst>
          </p:cNvPr>
          <p:cNvSpPr txBox="1"/>
          <p:nvPr/>
        </p:nvSpPr>
        <p:spPr>
          <a:xfrm>
            <a:off x="3048778" y="3244334"/>
            <a:ext cx="6097554" cy="369332"/>
          </a:xfrm>
          <a:prstGeom prst="rect">
            <a:avLst/>
          </a:prstGeom>
          <a:noFill/>
        </p:spPr>
        <p:txBody>
          <a:bodyPr wrap="square">
            <a:spAutoFit/>
          </a:bodyPr>
          <a:lstStyle/>
          <a:p>
            <a:r>
              <a:rPr lang="en-US" sz="1800" b="1" dirty="0"/>
              <a:t> </a:t>
            </a:r>
            <a:endParaRPr lang="ar-EG" dirty="0"/>
          </a:p>
        </p:txBody>
      </p:sp>
    </p:spTree>
    <p:extLst>
      <p:ext uri="{BB962C8B-B14F-4D97-AF65-F5344CB8AC3E}">
        <p14:creationId xmlns:p14="http://schemas.microsoft.com/office/powerpoint/2010/main" val="601794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47950C-5B33-C7C2-12EB-A8D121700445}"/>
              </a:ext>
            </a:extLst>
          </p:cNvPr>
          <p:cNvSpPr txBox="1"/>
          <p:nvPr/>
        </p:nvSpPr>
        <p:spPr>
          <a:xfrm>
            <a:off x="832368" y="687747"/>
            <a:ext cx="10788520" cy="707886"/>
          </a:xfrm>
          <a:prstGeom prst="rect">
            <a:avLst/>
          </a:prstGeom>
          <a:noFill/>
        </p:spPr>
        <p:txBody>
          <a:bodyPr wrap="square">
            <a:spAutoFit/>
          </a:bodyPr>
          <a:lstStyle/>
          <a:p>
            <a:r>
              <a:rPr lang="en-US" sz="4000" b="1" dirty="0"/>
              <a:t>Table Of Contents :</a:t>
            </a:r>
            <a:endParaRPr lang="ar-EG" sz="4000" dirty="0"/>
          </a:p>
        </p:txBody>
      </p:sp>
      <p:sp>
        <p:nvSpPr>
          <p:cNvPr id="7" name="TextBox 6">
            <a:extLst>
              <a:ext uri="{FF2B5EF4-FFF2-40B4-BE49-F238E27FC236}">
                <a16:creationId xmlns:a16="http://schemas.microsoft.com/office/drawing/2014/main" id="{890563E1-0031-6079-01C7-FE7FEB979194}"/>
              </a:ext>
            </a:extLst>
          </p:cNvPr>
          <p:cNvSpPr txBox="1"/>
          <p:nvPr/>
        </p:nvSpPr>
        <p:spPr>
          <a:xfrm>
            <a:off x="942391" y="2146558"/>
            <a:ext cx="8885075" cy="3323987"/>
          </a:xfrm>
          <a:prstGeom prst="rect">
            <a:avLst/>
          </a:prstGeom>
          <a:noFill/>
        </p:spPr>
        <p:txBody>
          <a:bodyPr wrap="square">
            <a:spAutoFit/>
          </a:bodyPr>
          <a:lstStyle/>
          <a:p>
            <a:pPr marL="342900" indent="-342900">
              <a:buFont typeface="+mj-lt"/>
              <a:buAutoNum type="arabicParenR"/>
            </a:pPr>
            <a:r>
              <a:rPr lang="en-US" sz="2400" dirty="0"/>
              <a:t>What is Steganography?</a:t>
            </a:r>
          </a:p>
          <a:p>
            <a:pPr marL="342900" indent="-342900">
              <a:buFont typeface="+mj-lt"/>
              <a:buAutoNum type="arabicParenR"/>
            </a:pPr>
            <a:r>
              <a:rPr lang="en-US" sz="2400" dirty="0"/>
              <a:t>Steganography uses</a:t>
            </a:r>
          </a:p>
          <a:p>
            <a:pPr marL="342900" indent="-342900">
              <a:buFont typeface="+mj-lt"/>
              <a:buAutoNum type="arabicParenR"/>
            </a:pPr>
            <a:r>
              <a:rPr lang="en-US" sz="2400" dirty="0"/>
              <a:t>Different Types of Steganography</a:t>
            </a:r>
          </a:p>
          <a:p>
            <a:pPr marL="342900" indent="-342900">
              <a:buFont typeface="+mj-lt"/>
              <a:buAutoNum type="arabicParenR"/>
            </a:pPr>
            <a:r>
              <a:rPr lang="en-US" sz="2400" dirty="0"/>
              <a:t>What is the advantage of steganography over cryptography?</a:t>
            </a:r>
          </a:p>
          <a:p>
            <a:pPr marL="342900" indent="-342900">
              <a:buFont typeface="+mj-lt"/>
              <a:buAutoNum type="arabicParenR"/>
            </a:pPr>
            <a:r>
              <a:rPr lang="en-US" sz="2400" dirty="0"/>
              <a:t>The general idea</a:t>
            </a:r>
          </a:p>
          <a:p>
            <a:pPr marL="342900" indent="-342900">
              <a:buFont typeface="+mj-lt"/>
              <a:buAutoNum type="arabicParenR"/>
            </a:pPr>
            <a:r>
              <a:rPr lang="en-US" sz="2400" dirty="0"/>
              <a:t>How does Steganography work? (Hiding an image inside another)</a:t>
            </a:r>
          </a:p>
          <a:p>
            <a:pPr marL="342900" indent="-342900">
              <a:buFont typeface="+mj-lt"/>
              <a:buAutoNum type="arabicParenR"/>
            </a:pPr>
            <a:r>
              <a:rPr lang="en-US" sz="2400" dirty="0"/>
              <a:t>How to detect modified photos?</a:t>
            </a:r>
          </a:p>
          <a:p>
            <a:pPr marL="342900" indent="-342900">
              <a:buFont typeface="+mj-lt"/>
              <a:buAutoNum type="arabicParenR"/>
            </a:pPr>
            <a:r>
              <a:rPr lang="en-US" sz="2400" dirty="0"/>
              <a:t>Code &amp; Output</a:t>
            </a:r>
          </a:p>
          <a:p>
            <a:pPr marL="285750" indent="-285750">
              <a:buFont typeface="Arial" panose="020B0604020202020204" pitchFamily="34" charset="0"/>
              <a:buChar char="•"/>
            </a:pPr>
            <a:endParaRPr lang="ar-EG" sz="1800" dirty="0"/>
          </a:p>
        </p:txBody>
      </p:sp>
    </p:spTree>
    <p:extLst>
      <p:ext uri="{BB962C8B-B14F-4D97-AF65-F5344CB8AC3E}">
        <p14:creationId xmlns:p14="http://schemas.microsoft.com/office/powerpoint/2010/main" val="411208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78ADF-8484-338C-8FA7-EF7796F40BB1}"/>
              </a:ext>
            </a:extLst>
          </p:cNvPr>
          <p:cNvSpPr>
            <a:spLocks noGrp="1"/>
          </p:cNvSpPr>
          <p:nvPr>
            <p:ph type="title" idx="4294967295"/>
          </p:nvPr>
        </p:nvSpPr>
        <p:spPr>
          <a:xfrm>
            <a:off x="561975" y="685800"/>
            <a:ext cx="10131425" cy="809625"/>
          </a:xfrm>
        </p:spPr>
        <p:txBody>
          <a:bodyPr>
            <a:normAutofit/>
          </a:bodyPr>
          <a:lstStyle/>
          <a:p>
            <a:r>
              <a:rPr lang="en-US" b="1" cap="none" dirty="0">
                <a:latin typeface="+mn-lt"/>
              </a:rPr>
              <a:t>What is Steganography?</a:t>
            </a:r>
            <a:endParaRPr lang="ar-EG" b="1" cap="none" dirty="0">
              <a:latin typeface="+mn-lt"/>
            </a:endParaRPr>
          </a:p>
        </p:txBody>
      </p:sp>
      <p:sp>
        <p:nvSpPr>
          <p:cNvPr id="11" name="TextBox 10">
            <a:extLst>
              <a:ext uri="{FF2B5EF4-FFF2-40B4-BE49-F238E27FC236}">
                <a16:creationId xmlns:a16="http://schemas.microsoft.com/office/drawing/2014/main" id="{9DD7CCAA-7949-E51B-5733-9D2B1545A398}"/>
              </a:ext>
            </a:extLst>
          </p:cNvPr>
          <p:cNvSpPr txBox="1"/>
          <p:nvPr/>
        </p:nvSpPr>
        <p:spPr>
          <a:xfrm>
            <a:off x="476250" y="1647885"/>
            <a:ext cx="9639300" cy="4590990"/>
          </a:xfrm>
          <a:prstGeom prst="rect">
            <a:avLst/>
          </a:prstGeom>
          <a:noFill/>
        </p:spPr>
        <p:txBody>
          <a:bodyPr wrap="square">
            <a:spAutoFit/>
          </a:bodyPr>
          <a:lstStyle/>
          <a:p>
            <a:pPr marL="342900" indent="-342900">
              <a:buFont typeface="Arial" panose="020B0604020202020204" pitchFamily="34" charset="0"/>
              <a:buChar char="•"/>
            </a:pPr>
            <a:r>
              <a:rPr lang="en-US" sz="2400" dirty="0"/>
              <a:t>Steganography is the technique of hiding secret data within an ordinary, non-secret, file or message in order to avoid detection; the secret data is then extracted at its destination. The use of steganography can be combined with encryption as an extra step for hiding or protecting data.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Steganography can be used to conceal almost any type of digital content, including text, image, video or audio content; the data to be hidden can be hidden inside almost any other type of digital content. The content to be concealed through steganography -- called hidden text -- is often encrypted before being incorporated into text file or data stream. If not encrypted, the hidden text is commonly processed in some way in order to increase the difficulty of detecting the secret content</a:t>
            </a:r>
            <a:endParaRPr lang="ar-EG" sz="2400" dirty="0"/>
          </a:p>
        </p:txBody>
      </p:sp>
    </p:spTree>
    <p:extLst>
      <p:ext uri="{BB962C8B-B14F-4D97-AF65-F5344CB8AC3E}">
        <p14:creationId xmlns:p14="http://schemas.microsoft.com/office/powerpoint/2010/main" val="248025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7D871B-18DF-DF34-C101-1B02E8249881}"/>
              </a:ext>
            </a:extLst>
          </p:cNvPr>
          <p:cNvSpPr txBox="1"/>
          <p:nvPr/>
        </p:nvSpPr>
        <p:spPr>
          <a:xfrm>
            <a:off x="510851" y="482473"/>
            <a:ext cx="6097554" cy="707886"/>
          </a:xfrm>
          <a:prstGeom prst="rect">
            <a:avLst/>
          </a:prstGeom>
          <a:noFill/>
        </p:spPr>
        <p:txBody>
          <a:bodyPr wrap="square">
            <a:spAutoFit/>
          </a:bodyPr>
          <a:lstStyle/>
          <a:p>
            <a:r>
              <a:rPr lang="ar-EG" sz="4000" b="1" dirty="0"/>
              <a:t>Steganography uses </a:t>
            </a:r>
            <a:r>
              <a:rPr lang="ar-EG" sz="4000" dirty="0"/>
              <a:t>: </a:t>
            </a:r>
          </a:p>
        </p:txBody>
      </p:sp>
      <p:sp>
        <p:nvSpPr>
          <p:cNvPr id="5" name="TextBox 4">
            <a:extLst>
              <a:ext uri="{FF2B5EF4-FFF2-40B4-BE49-F238E27FC236}">
                <a16:creationId xmlns:a16="http://schemas.microsoft.com/office/drawing/2014/main" id="{F1FDF078-21C4-68D6-7D3E-56C50DF49DA0}"/>
              </a:ext>
            </a:extLst>
          </p:cNvPr>
          <p:cNvSpPr txBox="1"/>
          <p:nvPr/>
        </p:nvSpPr>
        <p:spPr>
          <a:xfrm>
            <a:off x="510851" y="1720840"/>
            <a:ext cx="8857083" cy="3416320"/>
          </a:xfrm>
          <a:prstGeom prst="rect">
            <a:avLst/>
          </a:prstGeom>
          <a:noFill/>
        </p:spPr>
        <p:txBody>
          <a:bodyPr wrap="square">
            <a:spAutoFit/>
          </a:bodyPr>
          <a:lstStyle/>
          <a:p>
            <a:endParaRPr lang="ar-EG" dirty="0"/>
          </a:p>
          <a:p>
            <a:pPr marL="342900" indent="-342900">
              <a:buFont typeface="+mj-lt"/>
              <a:buAutoNum type="arabicPeriod"/>
            </a:pPr>
            <a:r>
              <a:rPr lang="ar-EG" dirty="0"/>
              <a:t>The practice of adding a watermark -- a trademark or other identifying data hidden in multimedia or other content files -- is one common use of steganography. Watermarking is a technique often used by online publishers to identify the source of media files that have been found being shared without permission.</a:t>
            </a:r>
          </a:p>
          <a:p>
            <a:pPr marL="342900" indent="-342900">
              <a:buFont typeface="+mj-lt"/>
              <a:buAutoNum type="arabicPeriod"/>
            </a:pPr>
            <a:endParaRPr lang="ar-EG" dirty="0"/>
          </a:p>
          <a:p>
            <a:pPr marL="342900" indent="-342900">
              <a:buFont typeface="+mj-lt"/>
              <a:buAutoNum type="arabicPeriod"/>
            </a:pPr>
            <a:r>
              <a:rPr lang="ar-EG" dirty="0"/>
              <a:t>While there are many different uses of steganography, including embedding sensitive information into file types, one of the most common techniques is to embed a text file into an image file. When this is done, anyone viewing the image file should not be able to see a difference between the original image file and the encrypted file; this is accomplished by storing the message with less significant bites in the data file. This process can be completed manually or with the use of a steganography tool.</a:t>
            </a:r>
          </a:p>
        </p:txBody>
      </p:sp>
    </p:spTree>
    <p:extLst>
      <p:ext uri="{BB962C8B-B14F-4D97-AF65-F5344CB8AC3E}">
        <p14:creationId xmlns:p14="http://schemas.microsoft.com/office/powerpoint/2010/main" val="14990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B9CE65-800E-3944-C893-F8B28D7D33BA}"/>
              </a:ext>
            </a:extLst>
          </p:cNvPr>
          <p:cNvSpPr txBox="1"/>
          <p:nvPr/>
        </p:nvSpPr>
        <p:spPr>
          <a:xfrm>
            <a:off x="716124" y="603770"/>
            <a:ext cx="7382847" cy="646331"/>
          </a:xfrm>
          <a:prstGeom prst="rect">
            <a:avLst/>
          </a:prstGeom>
          <a:noFill/>
        </p:spPr>
        <p:txBody>
          <a:bodyPr wrap="square">
            <a:spAutoFit/>
          </a:bodyPr>
          <a:lstStyle/>
          <a:p>
            <a:r>
              <a:rPr lang="en-US" sz="3600" b="1" dirty="0"/>
              <a:t>Different Types of Steganography</a:t>
            </a:r>
          </a:p>
        </p:txBody>
      </p:sp>
      <p:sp>
        <p:nvSpPr>
          <p:cNvPr id="7" name="TextBox 6">
            <a:extLst>
              <a:ext uri="{FF2B5EF4-FFF2-40B4-BE49-F238E27FC236}">
                <a16:creationId xmlns:a16="http://schemas.microsoft.com/office/drawing/2014/main" id="{E3AB250E-9E0B-B66C-3AAA-C08D84E24B33}"/>
              </a:ext>
            </a:extLst>
          </p:cNvPr>
          <p:cNvSpPr txBox="1"/>
          <p:nvPr/>
        </p:nvSpPr>
        <p:spPr>
          <a:xfrm>
            <a:off x="474205" y="1533465"/>
            <a:ext cx="6097554" cy="5324535"/>
          </a:xfrm>
          <a:prstGeom prst="rect">
            <a:avLst/>
          </a:prstGeom>
          <a:noFill/>
        </p:spPr>
        <p:txBody>
          <a:bodyPr wrap="square">
            <a:spAutoFit/>
          </a:bodyPr>
          <a:lstStyle/>
          <a:p>
            <a:pPr marL="457200" indent="-457200">
              <a:buFont typeface="+mj-lt"/>
              <a:buAutoNum type="arabicPeriod"/>
            </a:pPr>
            <a:r>
              <a:rPr lang="ar-EG" sz="2400" b="1" dirty="0"/>
              <a:t>Text Steganography</a:t>
            </a:r>
          </a:p>
          <a:p>
            <a:pPr marL="457200" indent="-457200">
              <a:buFont typeface="+mj-lt"/>
              <a:buAutoNum type="arabicPeriod"/>
            </a:pPr>
            <a:endParaRPr lang="ar-EG" sz="2400" b="1" dirty="0"/>
          </a:p>
          <a:p>
            <a:pPr lvl="1"/>
            <a:r>
              <a:rPr lang="en-US" sz="2000" dirty="0"/>
              <a:t>There is steganography in text files, which entails secretly storing information. In this method, the hidden data is encoded into the letter of each word</a:t>
            </a:r>
            <a:r>
              <a:rPr lang="en-US" sz="2400" dirty="0"/>
              <a:t>.</a:t>
            </a:r>
          </a:p>
          <a:p>
            <a:pPr lvl="1"/>
            <a:r>
              <a:rPr lang="en-US" sz="2400" dirty="0"/>
              <a:t> </a:t>
            </a:r>
            <a:endParaRPr lang="ar-EG" sz="2400" dirty="0"/>
          </a:p>
          <a:p>
            <a:pPr marL="457200" indent="-457200">
              <a:buFont typeface="+mj-lt"/>
              <a:buAutoNum type="arabicPeriod"/>
            </a:pPr>
            <a:r>
              <a:rPr lang="en-US" sz="2400" b="1" dirty="0">
                <a:effectLst>
                  <a:outerShdw blurRad="38100" dist="38100" dir="2700000" algn="tl">
                    <a:srgbClr val="000000">
                      <a:alpha val="43137"/>
                    </a:srgbClr>
                  </a:outerShdw>
                </a:effectLst>
              </a:rPr>
              <a:t>Image Steganography</a:t>
            </a:r>
          </a:p>
          <a:p>
            <a:pPr marL="457200" indent="-457200">
              <a:buFont typeface="+mj-lt"/>
              <a:buAutoNum type="arabicPeriod"/>
            </a:pPr>
            <a:endParaRPr lang="en-US" sz="2400" dirty="0"/>
          </a:p>
          <a:p>
            <a:pPr lvl="1"/>
            <a:r>
              <a:rPr lang="en-US" sz="2400" dirty="0"/>
              <a:t>It is image steganography, which entails concealing data by using an image of a different object as a cover. Pixel intensities are the key to data concealment in image steganography.</a:t>
            </a:r>
            <a:endParaRPr lang="ar-EG" sz="2400" dirty="0"/>
          </a:p>
          <a:p>
            <a:r>
              <a:rPr lang="ar-EG" dirty="0"/>
              <a:t>  </a:t>
            </a:r>
            <a:endParaRPr lang="en-US" dirty="0"/>
          </a:p>
          <a:p>
            <a:endParaRPr lang="ar-EG" dirty="0"/>
          </a:p>
        </p:txBody>
      </p:sp>
      <p:pic>
        <p:nvPicPr>
          <p:cNvPr id="13" name="Picture 12">
            <a:extLst>
              <a:ext uri="{FF2B5EF4-FFF2-40B4-BE49-F238E27FC236}">
                <a16:creationId xmlns:a16="http://schemas.microsoft.com/office/drawing/2014/main" id="{B1C8AC66-7C91-DE44-72F2-DB1AC22251CB}"/>
              </a:ext>
            </a:extLst>
          </p:cNvPr>
          <p:cNvPicPr>
            <a:picLocks noChangeAspect="1"/>
          </p:cNvPicPr>
          <p:nvPr/>
        </p:nvPicPr>
        <p:blipFill>
          <a:blip r:embed="rId2"/>
          <a:stretch>
            <a:fillRect/>
          </a:stretch>
        </p:blipFill>
        <p:spPr>
          <a:xfrm>
            <a:off x="7666852" y="1071173"/>
            <a:ext cx="4050943" cy="2432201"/>
          </a:xfrm>
          <a:prstGeom prst="rect">
            <a:avLst/>
          </a:prstGeom>
        </p:spPr>
      </p:pic>
      <p:pic>
        <p:nvPicPr>
          <p:cNvPr id="15" name="Picture 14">
            <a:extLst>
              <a:ext uri="{FF2B5EF4-FFF2-40B4-BE49-F238E27FC236}">
                <a16:creationId xmlns:a16="http://schemas.microsoft.com/office/drawing/2014/main" id="{C9D8E5DD-BE00-6C59-F263-59F3CACE5141}"/>
              </a:ext>
            </a:extLst>
          </p:cNvPr>
          <p:cNvPicPr>
            <a:picLocks noChangeAspect="1"/>
          </p:cNvPicPr>
          <p:nvPr/>
        </p:nvPicPr>
        <p:blipFill>
          <a:blip r:embed="rId3"/>
          <a:stretch>
            <a:fillRect/>
          </a:stretch>
        </p:blipFill>
        <p:spPr>
          <a:xfrm>
            <a:off x="7659401" y="3960572"/>
            <a:ext cx="4113703" cy="2757467"/>
          </a:xfrm>
          <a:prstGeom prst="rect">
            <a:avLst/>
          </a:prstGeom>
        </p:spPr>
      </p:pic>
    </p:spTree>
    <p:extLst>
      <p:ext uri="{BB962C8B-B14F-4D97-AF65-F5344CB8AC3E}">
        <p14:creationId xmlns:p14="http://schemas.microsoft.com/office/powerpoint/2010/main" val="63054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CE9DDA-A805-C391-6033-6068C0EF46FB}"/>
              </a:ext>
            </a:extLst>
          </p:cNvPr>
          <p:cNvSpPr txBox="1"/>
          <p:nvPr/>
        </p:nvSpPr>
        <p:spPr>
          <a:xfrm>
            <a:off x="345233" y="307911"/>
            <a:ext cx="7065605" cy="6370975"/>
          </a:xfrm>
          <a:prstGeom prst="rect">
            <a:avLst/>
          </a:prstGeom>
          <a:noFill/>
        </p:spPr>
        <p:txBody>
          <a:bodyPr wrap="square">
            <a:spAutoFit/>
          </a:bodyPr>
          <a:lstStyle/>
          <a:p>
            <a:pPr marL="457200" indent="-457200">
              <a:buFont typeface="+mj-lt"/>
              <a:buAutoNum type="arabicParenR" startAt="3"/>
            </a:pPr>
            <a:r>
              <a:rPr lang="en-US" sz="2400" b="1" dirty="0"/>
              <a:t>Audio Steganography</a:t>
            </a:r>
          </a:p>
          <a:p>
            <a:pPr marL="457200" indent="-457200">
              <a:buFont typeface="+mj-lt"/>
              <a:buAutoNum type="arabicParenR" startAt="3"/>
            </a:pPr>
            <a:endParaRPr lang="en-US" sz="2400" b="1" dirty="0"/>
          </a:p>
          <a:p>
            <a:pPr lvl="1"/>
            <a:r>
              <a:rPr lang="en-US" sz="2000" dirty="0"/>
              <a:t>It is the science of hiding data in sound. Used digitally, it protects against unauthorized reproduction. Watermarking is a technique that encrypts one piece of data (the message) within another (the "carrier"). Its typical uses involve media playback, primarily audio clips.</a:t>
            </a:r>
          </a:p>
          <a:p>
            <a:pPr lvl="1"/>
            <a:endParaRPr lang="ar-EG" sz="2400" b="1" dirty="0"/>
          </a:p>
          <a:p>
            <a:pPr marL="457200" indent="-457200">
              <a:buFont typeface="+mj-lt"/>
              <a:buAutoNum type="arabicParenR" startAt="3"/>
            </a:pPr>
            <a:r>
              <a:rPr lang="en-US" sz="2400" b="1" dirty="0"/>
              <a:t>Video Steganography</a:t>
            </a:r>
          </a:p>
          <a:p>
            <a:pPr marL="457200" indent="-457200">
              <a:buFont typeface="+mj-lt"/>
              <a:buAutoNum type="arabicParenR" startAt="3"/>
            </a:pPr>
            <a:endParaRPr lang="en-US" sz="2400" b="1" dirty="0"/>
          </a:p>
          <a:p>
            <a:pPr lvl="1"/>
            <a:r>
              <a:rPr lang="en-US" sz="2000" dirty="0"/>
              <a:t>It is a method of secretly embedding data or other files within a video file on a compute</a:t>
            </a:r>
          </a:p>
          <a:p>
            <a:pPr lvl="1"/>
            <a:endParaRPr lang="ar-EG" sz="2000" dirty="0"/>
          </a:p>
          <a:p>
            <a:pPr marL="457200" indent="-457200">
              <a:buFont typeface="+mj-lt"/>
              <a:buAutoNum type="arabicParenR" startAt="3"/>
            </a:pPr>
            <a:r>
              <a:rPr lang="en-US" sz="2400" b="1" dirty="0"/>
              <a:t>Network or Protocol Steganography</a:t>
            </a:r>
            <a:r>
              <a:rPr lang="ar-EG" sz="2400" b="1" dirty="0"/>
              <a:t> </a:t>
            </a:r>
          </a:p>
          <a:p>
            <a:pPr marL="457200" indent="-457200">
              <a:buFont typeface="+mj-lt"/>
              <a:buAutoNum type="arabicParenR" startAt="3"/>
            </a:pPr>
            <a:endParaRPr lang="en-US" sz="2400" b="1" dirty="0"/>
          </a:p>
          <a:p>
            <a:pPr lvl="1"/>
            <a:r>
              <a:rPr lang="en-US" sz="2000" dirty="0"/>
              <a:t>It involves concealing data by using a network protocol like TCP, UDP, ICMP, IP, etc., as a cover object. Steganography can be used in the case of covert channels, which occur in the OSI layer network model.</a:t>
            </a:r>
            <a:endParaRPr lang="ar-EG" sz="2000" dirty="0"/>
          </a:p>
        </p:txBody>
      </p:sp>
      <p:pic>
        <p:nvPicPr>
          <p:cNvPr id="5" name="Picture 4">
            <a:extLst>
              <a:ext uri="{FF2B5EF4-FFF2-40B4-BE49-F238E27FC236}">
                <a16:creationId xmlns:a16="http://schemas.microsoft.com/office/drawing/2014/main" id="{0F34AD83-473E-EC3E-F7D6-6978B91EF58F}"/>
              </a:ext>
            </a:extLst>
          </p:cNvPr>
          <p:cNvPicPr>
            <a:picLocks noChangeAspect="1"/>
          </p:cNvPicPr>
          <p:nvPr/>
        </p:nvPicPr>
        <p:blipFill>
          <a:blip r:embed="rId2"/>
          <a:stretch>
            <a:fillRect/>
          </a:stretch>
        </p:blipFill>
        <p:spPr>
          <a:xfrm>
            <a:off x="7880997" y="0"/>
            <a:ext cx="3965769" cy="2547257"/>
          </a:xfrm>
          <a:prstGeom prst="rect">
            <a:avLst/>
          </a:prstGeom>
        </p:spPr>
      </p:pic>
      <p:pic>
        <p:nvPicPr>
          <p:cNvPr id="7" name="Picture 6">
            <a:extLst>
              <a:ext uri="{FF2B5EF4-FFF2-40B4-BE49-F238E27FC236}">
                <a16:creationId xmlns:a16="http://schemas.microsoft.com/office/drawing/2014/main" id="{B06C4848-AAF0-2BA8-6508-FBB869203183}"/>
              </a:ext>
            </a:extLst>
          </p:cNvPr>
          <p:cNvPicPr>
            <a:picLocks noChangeAspect="1"/>
          </p:cNvPicPr>
          <p:nvPr/>
        </p:nvPicPr>
        <p:blipFill>
          <a:blip r:embed="rId3"/>
          <a:stretch>
            <a:fillRect/>
          </a:stretch>
        </p:blipFill>
        <p:spPr>
          <a:xfrm>
            <a:off x="7880997" y="2911152"/>
            <a:ext cx="3965769" cy="1819468"/>
          </a:xfrm>
          <a:prstGeom prst="rect">
            <a:avLst/>
          </a:prstGeom>
        </p:spPr>
      </p:pic>
    </p:spTree>
    <p:extLst>
      <p:ext uri="{BB962C8B-B14F-4D97-AF65-F5344CB8AC3E}">
        <p14:creationId xmlns:p14="http://schemas.microsoft.com/office/powerpoint/2010/main" val="152454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04EDA5-7783-85A7-8289-A4AA1A8E5C17}"/>
              </a:ext>
            </a:extLst>
          </p:cNvPr>
          <p:cNvSpPr txBox="1"/>
          <p:nvPr/>
        </p:nvSpPr>
        <p:spPr>
          <a:xfrm>
            <a:off x="277585" y="734399"/>
            <a:ext cx="10844505" cy="584775"/>
          </a:xfrm>
          <a:prstGeom prst="rect">
            <a:avLst/>
          </a:prstGeom>
          <a:noFill/>
        </p:spPr>
        <p:txBody>
          <a:bodyPr wrap="square">
            <a:spAutoFit/>
          </a:bodyPr>
          <a:lstStyle/>
          <a:p>
            <a:r>
              <a:rPr lang="en-US" sz="3200" b="1" dirty="0"/>
              <a:t>What is the advantage of steganography over cryptography?</a:t>
            </a:r>
          </a:p>
        </p:txBody>
      </p:sp>
      <p:sp>
        <p:nvSpPr>
          <p:cNvPr id="5" name="TextBox 4">
            <a:extLst>
              <a:ext uri="{FF2B5EF4-FFF2-40B4-BE49-F238E27FC236}">
                <a16:creationId xmlns:a16="http://schemas.microsoft.com/office/drawing/2014/main" id="{748A8677-6A4A-9CBD-8E28-84282DC3A88B}"/>
              </a:ext>
            </a:extLst>
          </p:cNvPr>
          <p:cNvSpPr txBox="1"/>
          <p:nvPr/>
        </p:nvSpPr>
        <p:spPr>
          <a:xfrm>
            <a:off x="389552" y="2019992"/>
            <a:ext cx="10256676" cy="2677656"/>
          </a:xfrm>
          <a:prstGeom prst="rect">
            <a:avLst/>
          </a:prstGeom>
          <a:noFill/>
        </p:spPr>
        <p:txBody>
          <a:bodyPr wrap="square">
            <a:spAutoFit/>
          </a:bodyPr>
          <a:lstStyle/>
          <a:p>
            <a:r>
              <a:rPr lang="ar-EG" sz="2800" dirty="0"/>
              <a:t>The advantage of steganography over cryptography alone is that the intended secret message does not attract attention to itself as an object of scrutiny. </a:t>
            </a:r>
          </a:p>
          <a:p>
            <a:r>
              <a:rPr lang="ar-EG" sz="2800" dirty="0"/>
              <a:t>Plainly visible encrypted messages, no matter how unbreakable they are, arouse interest and may in themselves be incriminating in countries in which encryption is illegal</a:t>
            </a:r>
          </a:p>
        </p:txBody>
      </p:sp>
    </p:spTree>
    <p:extLst>
      <p:ext uri="{BB962C8B-B14F-4D97-AF65-F5344CB8AC3E}">
        <p14:creationId xmlns:p14="http://schemas.microsoft.com/office/powerpoint/2010/main" val="406048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660049-F9AD-6D39-BDE5-92568113B127}"/>
              </a:ext>
            </a:extLst>
          </p:cNvPr>
          <p:cNvSpPr txBox="1"/>
          <p:nvPr/>
        </p:nvSpPr>
        <p:spPr>
          <a:xfrm>
            <a:off x="482859" y="501134"/>
            <a:ext cx="6097554" cy="584775"/>
          </a:xfrm>
          <a:prstGeom prst="rect">
            <a:avLst/>
          </a:prstGeom>
          <a:noFill/>
        </p:spPr>
        <p:txBody>
          <a:bodyPr wrap="square">
            <a:spAutoFit/>
          </a:bodyPr>
          <a:lstStyle/>
          <a:p>
            <a:r>
              <a:rPr lang="ar-EG" sz="3200" b="1" dirty="0"/>
              <a:t>The general idea : </a:t>
            </a:r>
          </a:p>
        </p:txBody>
      </p:sp>
      <p:sp>
        <p:nvSpPr>
          <p:cNvPr id="5" name="TextBox 4">
            <a:extLst>
              <a:ext uri="{FF2B5EF4-FFF2-40B4-BE49-F238E27FC236}">
                <a16:creationId xmlns:a16="http://schemas.microsoft.com/office/drawing/2014/main" id="{821AAC71-9FF3-D4E4-F4E7-3FFD4D8DAE83}"/>
              </a:ext>
            </a:extLst>
          </p:cNvPr>
          <p:cNvSpPr txBox="1"/>
          <p:nvPr/>
        </p:nvSpPr>
        <p:spPr>
          <a:xfrm>
            <a:off x="482859" y="1415534"/>
            <a:ext cx="6097554" cy="369332"/>
          </a:xfrm>
          <a:prstGeom prst="rect">
            <a:avLst/>
          </a:prstGeom>
          <a:noFill/>
        </p:spPr>
        <p:txBody>
          <a:bodyPr wrap="square">
            <a:spAutoFit/>
          </a:bodyPr>
          <a:lstStyle/>
          <a:p>
            <a:r>
              <a:rPr lang="ar-EG" dirty="0"/>
              <a:t>The diagram below depicts a basic steganographic model.</a:t>
            </a:r>
          </a:p>
        </p:txBody>
      </p:sp>
      <p:pic>
        <p:nvPicPr>
          <p:cNvPr id="7" name="Picture 6">
            <a:extLst>
              <a:ext uri="{FF2B5EF4-FFF2-40B4-BE49-F238E27FC236}">
                <a16:creationId xmlns:a16="http://schemas.microsoft.com/office/drawing/2014/main" id="{DE47F674-5C59-9F4B-CE8C-956ACA2F529D}"/>
              </a:ext>
            </a:extLst>
          </p:cNvPr>
          <p:cNvPicPr>
            <a:picLocks noChangeAspect="1"/>
          </p:cNvPicPr>
          <p:nvPr/>
        </p:nvPicPr>
        <p:blipFill>
          <a:blip r:embed="rId2"/>
          <a:stretch>
            <a:fillRect/>
          </a:stretch>
        </p:blipFill>
        <p:spPr>
          <a:xfrm>
            <a:off x="2845837" y="2294200"/>
            <a:ext cx="5676122" cy="2778935"/>
          </a:xfrm>
          <a:prstGeom prst="rect">
            <a:avLst/>
          </a:prstGeom>
        </p:spPr>
      </p:pic>
      <p:sp>
        <p:nvSpPr>
          <p:cNvPr id="9" name="TextBox 8">
            <a:extLst>
              <a:ext uri="{FF2B5EF4-FFF2-40B4-BE49-F238E27FC236}">
                <a16:creationId xmlns:a16="http://schemas.microsoft.com/office/drawing/2014/main" id="{09968A24-5BFD-662C-80F8-F5CB9CCDA549}"/>
              </a:ext>
            </a:extLst>
          </p:cNvPr>
          <p:cNvSpPr txBox="1"/>
          <p:nvPr/>
        </p:nvSpPr>
        <p:spPr>
          <a:xfrm>
            <a:off x="482859" y="5213689"/>
            <a:ext cx="9612863" cy="1477328"/>
          </a:xfrm>
          <a:prstGeom prst="rect">
            <a:avLst/>
          </a:prstGeom>
          <a:noFill/>
        </p:spPr>
        <p:txBody>
          <a:bodyPr wrap="square">
            <a:spAutoFit/>
          </a:bodyPr>
          <a:lstStyle/>
          <a:p>
            <a:r>
              <a:rPr lang="ar-EG" dirty="0"/>
              <a:t>As the image depicts, both cover file(X) and secret message(M) are fed into steganographic encoder as input. Steganographic Encoder function, f(X,M,K) embeds the secret message into a cover file. Resulting Stego Object looks very similar to your cover file, with no visible changes. </a:t>
            </a:r>
          </a:p>
          <a:p>
            <a:r>
              <a:rPr lang="ar-EG" dirty="0"/>
              <a:t>This completes encoding. To retrieve the secret message, Stego Object is fed into Steganographic Decoder.</a:t>
            </a:r>
          </a:p>
        </p:txBody>
      </p:sp>
    </p:spTree>
    <p:extLst>
      <p:ext uri="{BB962C8B-B14F-4D97-AF65-F5344CB8AC3E}">
        <p14:creationId xmlns:p14="http://schemas.microsoft.com/office/powerpoint/2010/main" val="192831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circle(in)">
                                      <p:cBhvr>
                                        <p:cTn id="1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172</TotalTime>
  <Words>1087</Words>
  <Application>Microsoft Office PowerPoint</Application>
  <PresentationFormat>Widescreen</PresentationFormat>
  <Paragraphs>72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Arial Narrow</vt:lpstr>
      <vt:lpstr>Calibri</vt:lpstr>
      <vt:lpstr>Calibri Light</vt:lpstr>
      <vt:lpstr>Celestial</vt:lpstr>
      <vt:lpstr>PowerPoint Presentation</vt:lpstr>
      <vt:lpstr>PowerPoint Presentation</vt:lpstr>
      <vt:lpstr>PowerPoint Presentation</vt:lpstr>
      <vt:lpstr>What is Steganography?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Enas Ragab</dc:creator>
  <cp:lastModifiedBy>Enas Ragab</cp:lastModifiedBy>
  <cp:revision>2</cp:revision>
  <dcterms:created xsi:type="dcterms:W3CDTF">2023-05-17T15:48:33Z</dcterms:created>
  <dcterms:modified xsi:type="dcterms:W3CDTF">2023-05-17T18:41:02Z</dcterms:modified>
</cp:coreProperties>
</file>