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7" r:id="rId2"/>
    <p:sldId id="259" r:id="rId3"/>
    <p:sldId id="260" r:id="rId4"/>
    <p:sldId id="261" r:id="rId5"/>
    <p:sldId id="262" r:id="rId6"/>
    <p:sldId id="258"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97" autoAdjust="0"/>
  </p:normalViewPr>
  <p:slideViewPr>
    <p:cSldViewPr snapToGrid="0">
      <p:cViewPr varScale="1">
        <p:scale>
          <a:sx n="79" d="100"/>
          <a:sy n="79" d="100"/>
        </p:scale>
        <p:origin x="82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F9F15C-9FA5-4B24-A444-6CBA1B0D85B9}"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4160647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F9F15C-9FA5-4B24-A444-6CBA1B0D85B9}"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341071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E3F9F15C-9FA5-4B24-A444-6CBA1B0D85B9}"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2766852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E3F9F15C-9FA5-4B24-A444-6CBA1B0D85B9}" type="datetimeFigureOut">
              <a:rPr lang="en-US" smtClean="0"/>
              <a:t>1/31/2024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274683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9F15C-9FA5-4B24-A444-6CBA1B0D85B9}"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3140064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9F15C-9FA5-4B24-A444-6CBA1B0D85B9}"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778627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9F15C-9FA5-4B24-A444-6CBA1B0D85B9}"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1667597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9F15C-9FA5-4B24-A444-6CBA1B0D85B9}"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1750711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F9F15C-9FA5-4B24-A444-6CBA1B0D85B9}"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3859260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F9F15C-9FA5-4B24-A444-6CBA1B0D85B9}" type="datetimeFigureOut">
              <a:rPr lang="en-US" smtClean="0"/>
              <a:t>1/31/2024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52061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F9F15C-9FA5-4B24-A444-6CBA1B0D85B9}" type="datetimeFigureOut">
              <a:rPr lang="en-US" smtClean="0"/>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287958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F9F15C-9FA5-4B24-A444-6CBA1B0D85B9}" type="datetimeFigureOut">
              <a:rPr lang="en-US" smtClean="0"/>
              <a:t>1/31/2024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140794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F9F15C-9FA5-4B24-A444-6CBA1B0D85B9}"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299103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E3F9F15C-9FA5-4B24-A444-6CBA1B0D85B9}" type="datetimeFigureOut">
              <a:rPr lang="en-US" smtClean="0"/>
              <a:t>1/31/2024</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5E859517-A75E-4108-8A65-C0C7C64EE2DF}" type="slidenum">
              <a:rPr lang="en-US" smtClean="0"/>
              <a:t>‹#›</a:t>
            </a:fld>
            <a:endParaRPr lang="en-US"/>
          </a:p>
        </p:txBody>
      </p:sp>
    </p:spTree>
    <p:extLst>
      <p:ext uri="{BB962C8B-B14F-4D97-AF65-F5344CB8AC3E}">
        <p14:creationId xmlns:p14="http://schemas.microsoft.com/office/powerpoint/2010/main" val="4217447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3F9F15C-9FA5-4B24-A444-6CBA1B0D85B9}" type="datetimeFigureOut">
              <a:rPr lang="en-US" smtClean="0"/>
              <a:t>1/31/2024</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E859517-A75E-4108-8A65-C0C7C64EE2DF}" type="slidenum">
              <a:rPr lang="en-US" smtClean="0"/>
              <a:t>‹#›</a:t>
            </a:fld>
            <a:endParaRPr lang="en-US"/>
          </a:p>
        </p:txBody>
      </p:sp>
    </p:spTree>
    <p:extLst>
      <p:ext uri="{BB962C8B-B14F-4D97-AF65-F5344CB8AC3E}">
        <p14:creationId xmlns:p14="http://schemas.microsoft.com/office/powerpoint/2010/main" val="2106174754"/>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F1FE-1C26-5BD5-FFC9-FA909F73DB5C}"/>
              </a:ext>
            </a:extLst>
          </p:cNvPr>
          <p:cNvSpPr>
            <a:spLocks noGrp="1"/>
          </p:cNvSpPr>
          <p:nvPr>
            <p:ph type="ctrTitle"/>
          </p:nvPr>
        </p:nvSpPr>
        <p:spPr>
          <a:xfrm>
            <a:off x="1230549" y="2431915"/>
            <a:ext cx="9730902" cy="1994170"/>
          </a:xfrm>
        </p:spPr>
        <p:txBody>
          <a:bodyPr>
            <a:normAutofit fontScale="90000"/>
          </a:bodyPr>
          <a:lstStyle/>
          <a:p>
            <a:r>
              <a:rPr lang="en-US" sz="6600" b="1" dirty="0"/>
              <a:t>Learn Programming For Kids</a:t>
            </a:r>
            <a:br>
              <a:rPr lang="ar-EG" sz="6600" b="1" dirty="0"/>
            </a:br>
            <a:r>
              <a:rPr lang="en-US" sz="6600" b="1" dirty="0"/>
              <a:t>(Python)</a:t>
            </a:r>
          </a:p>
        </p:txBody>
      </p:sp>
    </p:spTree>
    <p:extLst>
      <p:ext uri="{BB962C8B-B14F-4D97-AF65-F5344CB8AC3E}">
        <p14:creationId xmlns:p14="http://schemas.microsoft.com/office/powerpoint/2010/main" val="1333805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00332F6-2E31-6A42-8D6B-DD2B622B7E2B}"/>
              </a:ext>
            </a:extLst>
          </p:cNvPr>
          <p:cNvSpPr/>
          <p:nvPr/>
        </p:nvSpPr>
        <p:spPr>
          <a:xfrm>
            <a:off x="7237379" y="353236"/>
            <a:ext cx="4455268" cy="31614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Vibrant Community and Resources</a:t>
            </a:r>
          </a:p>
        </p:txBody>
      </p:sp>
      <p:pic>
        <p:nvPicPr>
          <p:cNvPr id="4" name="Picture 3">
            <a:extLst>
              <a:ext uri="{FF2B5EF4-FFF2-40B4-BE49-F238E27FC236}">
                <a16:creationId xmlns:a16="http://schemas.microsoft.com/office/drawing/2014/main" id="{6DF2F299-276F-9C02-5D1D-2D33C101F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353" y="2196019"/>
            <a:ext cx="7383294" cy="4153103"/>
          </a:xfrm>
          <a:prstGeom prst="rect">
            <a:avLst/>
          </a:prstGeom>
        </p:spPr>
      </p:pic>
    </p:spTree>
    <p:extLst>
      <p:ext uri="{BB962C8B-B14F-4D97-AF65-F5344CB8AC3E}">
        <p14:creationId xmlns:p14="http://schemas.microsoft.com/office/powerpoint/2010/main" val="1294284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C5CE1-F69D-DE10-3CF7-7FCBC85AB43B}"/>
              </a:ext>
            </a:extLst>
          </p:cNvPr>
          <p:cNvSpPr>
            <a:spLocks noGrp="1"/>
          </p:cNvSpPr>
          <p:nvPr>
            <p:ph type="title"/>
          </p:nvPr>
        </p:nvSpPr>
        <p:spPr/>
        <p:txBody>
          <a:bodyPr/>
          <a:lstStyle/>
          <a:p>
            <a:r>
              <a:rPr lang="en-US" dirty="0"/>
              <a:t>Wide Range of Applications</a:t>
            </a:r>
          </a:p>
        </p:txBody>
      </p:sp>
      <p:pic>
        <p:nvPicPr>
          <p:cNvPr id="5" name="Content Placeholder 4">
            <a:extLst>
              <a:ext uri="{FF2B5EF4-FFF2-40B4-BE49-F238E27FC236}">
                <a16:creationId xmlns:a16="http://schemas.microsoft.com/office/drawing/2014/main" id="{83433999-CF84-5CD1-33A5-99A6EC6647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6167" y="1406058"/>
            <a:ext cx="6999666" cy="5164619"/>
          </a:xfrm>
        </p:spPr>
      </p:pic>
    </p:spTree>
    <p:extLst>
      <p:ext uri="{BB962C8B-B14F-4D97-AF65-F5344CB8AC3E}">
        <p14:creationId xmlns:p14="http://schemas.microsoft.com/office/powerpoint/2010/main" val="45470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E2671-8FB0-000D-7D47-DD88C429876A}"/>
              </a:ext>
            </a:extLst>
          </p:cNvPr>
          <p:cNvSpPr>
            <a:spLocks noGrp="1"/>
          </p:cNvSpPr>
          <p:nvPr>
            <p:ph type="title"/>
          </p:nvPr>
        </p:nvSpPr>
        <p:spPr/>
        <p:txBody>
          <a:bodyPr/>
          <a:lstStyle/>
          <a:p>
            <a:r>
              <a:rPr lang="en-US" dirty="0"/>
              <a:t>3. Getting Started with Python</a:t>
            </a:r>
          </a:p>
        </p:txBody>
      </p:sp>
      <p:sp>
        <p:nvSpPr>
          <p:cNvPr id="3" name="Content Placeholder 2">
            <a:extLst>
              <a:ext uri="{FF2B5EF4-FFF2-40B4-BE49-F238E27FC236}">
                <a16:creationId xmlns:a16="http://schemas.microsoft.com/office/drawing/2014/main" id="{F27078C4-BB43-A6F2-2FC6-86A6C773C267}"/>
              </a:ext>
            </a:extLst>
          </p:cNvPr>
          <p:cNvSpPr>
            <a:spLocks noGrp="1"/>
          </p:cNvSpPr>
          <p:nvPr>
            <p:ph idx="1"/>
          </p:nvPr>
        </p:nvSpPr>
        <p:spPr>
          <a:xfrm>
            <a:off x="838200" y="2474102"/>
            <a:ext cx="10515600" cy="1909796"/>
          </a:xfrm>
        </p:spPr>
        <p:txBody>
          <a:bodyPr/>
          <a:lstStyle/>
          <a:p>
            <a:pPr marL="0" indent="0">
              <a:buNone/>
            </a:pPr>
            <a:r>
              <a:rPr lang="en-US" dirty="0"/>
              <a:t>3.1. Installing Python</a:t>
            </a:r>
          </a:p>
          <a:p>
            <a:pPr marL="0" indent="0">
              <a:buNone/>
            </a:pPr>
            <a:endParaRPr lang="en-US" dirty="0"/>
          </a:p>
          <a:p>
            <a:pPr marL="0" indent="0">
              <a:buNone/>
            </a:pPr>
            <a:r>
              <a:rPr lang="en-US" dirty="0"/>
              <a:t>3.2. Python IDE</a:t>
            </a:r>
          </a:p>
        </p:txBody>
      </p:sp>
    </p:spTree>
    <p:extLst>
      <p:ext uri="{BB962C8B-B14F-4D97-AF65-F5344CB8AC3E}">
        <p14:creationId xmlns:p14="http://schemas.microsoft.com/office/powerpoint/2010/main" val="180705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0478-C715-AE9C-48E2-6EFCC69609B0}"/>
              </a:ext>
            </a:extLst>
          </p:cNvPr>
          <p:cNvSpPr>
            <a:spLocks noGrp="1"/>
          </p:cNvSpPr>
          <p:nvPr>
            <p:ph type="title"/>
          </p:nvPr>
        </p:nvSpPr>
        <p:spPr/>
        <p:txBody>
          <a:bodyPr/>
          <a:lstStyle/>
          <a:p>
            <a:r>
              <a:rPr lang="en-US" dirty="0"/>
              <a:t>4. Python Syntax</a:t>
            </a:r>
          </a:p>
        </p:txBody>
      </p:sp>
      <p:sp>
        <p:nvSpPr>
          <p:cNvPr id="3" name="Content Placeholder 2">
            <a:extLst>
              <a:ext uri="{FF2B5EF4-FFF2-40B4-BE49-F238E27FC236}">
                <a16:creationId xmlns:a16="http://schemas.microsoft.com/office/drawing/2014/main" id="{C25E8ABA-B24C-5812-D8E4-A6BFE966891E}"/>
              </a:ext>
            </a:extLst>
          </p:cNvPr>
          <p:cNvSpPr>
            <a:spLocks noGrp="1"/>
          </p:cNvSpPr>
          <p:nvPr>
            <p:ph idx="1"/>
          </p:nvPr>
        </p:nvSpPr>
        <p:spPr>
          <a:xfrm>
            <a:off x="838200" y="1802893"/>
            <a:ext cx="10515600" cy="3252213"/>
          </a:xfrm>
        </p:spPr>
        <p:txBody>
          <a:bodyPr/>
          <a:lstStyle/>
          <a:p>
            <a:r>
              <a:rPr lang="en-US" dirty="0"/>
              <a:t>Python syntax refers to the set of rules and conventions that dictate how Python code should be written in order for it to be interpreted correctly by the Python interpreter. It defines the structure and formatting of Python programs.</a:t>
            </a:r>
          </a:p>
          <a:p>
            <a:endParaRPr lang="en-US" dirty="0"/>
          </a:p>
          <a:p>
            <a:r>
              <a:rPr lang="en-US" dirty="0"/>
              <a:t>Python code is written as a sequence of statements. Each statement represents an action or a command.</a:t>
            </a:r>
          </a:p>
        </p:txBody>
      </p:sp>
    </p:spTree>
    <p:extLst>
      <p:ext uri="{BB962C8B-B14F-4D97-AF65-F5344CB8AC3E}">
        <p14:creationId xmlns:p14="http://schemas.microsoft.com/office/powerpoint/2010/main" val="2859859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4158-E8DD-80EA-8F40-277DCD29BB9B}"/>
              </a:ext>
            </a:extLst>
          </p:cNvPr>
          <p:cNvSpPr>
            <a:spLocks noGrp="1"/>
          </p:cNvSpPr>
          <p:nvPr>
            <p:ph type="title"/>
          </p:nvPr>
        </p:nvSpPr>
        <p:spPr/>
        <p:txBody>
          <a:bodyPr/>
          <a:lstStyle/>
          <a:p>
            <a:r>
              <a:rPr lang="en-US" dirty="0"/>
              <a:t>For example:</a:t>
            </a:r>
          </a:p>
        </p:txBody>
      </p:sp>
      <p:pic>
        <p:nvPicPr>
          <p:cNvPr id="5" name="Content Placeholder 4">
            <a:extLst>
              <a:ext uri="{FF2B5EF4-FFF2-40B4-BE49-F238E27FC236}">
                <a16:creationId xmlns:a16="http://schemas.microsoft.com/office/drawing/2014/main" id="{0CFF905C-5F98-D360-2ED9-AD50B77432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7954" y="2245164"/>
            <a:ext cx="9356090" cy="4499103"/>
          </a:xfrm>
        </p:spPr>
      </p:pic>
    </p:spTree>
    <p:extLst>
      <p:ext uri="{BB962C8B-B14F-4D97-AF65-F5344CB8AC3E}">
        <p14:creationId xmlns:p14="http://schemas.microsoft.com/office/powerpoint/2010/main" val="3228072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ED22-CB8D-C953-51D9-06721D7A1F36}"/>
              </a:ext>
            </a:extLst>
          </p:cNvPr>
          <p:cNvSpPr>
            <a:spLocks noGrp="1"/>
          </p:cNvSpPr>
          <p:nvPr>
            <p:ph type="title"/>
          </p:nvPr>
        </p:nvSpPr>
        <p:spPr/>
        <p:txBody>
          <a:bodyPr/>
          <a:lstStyle/>
          <a:p>
            <a:r>
              <a:rPr lang="en-US" dirty="0"/>
              <a:t>5. First Python Program – Hello, World!</a:t>
            </a:r>
          </a:p>
        </p:txBody>
      </p:sp>
      <p:pic>
        <p:nvPicPr>
          <p:cNvPr id="5" name="Content Placeholder 4">
            <a:extLst>
              <a:ext uri="{FF2B5EF4-FFF2-40B4-BE49-F238E27FC236}">
                <a16:creationId xmlns:a16="http://schemas.microsoft.com/office/drawing/2014/main" id="{0872EB7B-7BE4-5BF5-68EF-5D620C22C6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073" y="2300322"/>
            <a:ext cx="9241851" cy="4343670"/>
          </a:xfrm>
        </p:spPr>
      </p:pic>
    </p:spTree>
    <p:extLst>
      <p:ext uri="{BB962C8B-B14F-4D97-AF65-F5344CB8AC3E}">
        <p14:creationId xmlns:p14="http://schemas.microsoft.com/office/powerpoint/2010/main" val="3815046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Oval 1">
            <a:extLst>
              <a:ext uri="{FF2B5EF4-FFF2-40B4-BE49-F238E27FC236}">
                <a16:creationId xmlns:a16="http://schemas.microsoft.com/office/drawing/2014/main" id="{1BEE136E-8D15-8F78-F4B9-C3BDF4461237}"/>
              </a:ext>
            </a:extLst>
          </p:cNvPr>
          <p:cNvSpPr/>
          <p:nvPr/>
        </p:nvSpPr>
        <p:spPr>
          <a:xfrm>
            <a:off x="7344384" y="155641"/>
            <a:ext cx="4533090" cy="3579779"/>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Here’s how you can print “Hello, World!” in Python:</a:t>
            </a:r>
          </a:p>
        </p:txBody>
      </p:sp>
      <p:sp>
        <p:nvSpPr>
          <p:cNvPr id="3" name="Flowchart: Alternate Process 2">
            <a:extLst>
              <a:ext uri="{FF2B5EF4-FFF2-40B4-BE49-F238E27FC236}">
                <a16:creationId xmlns:a16="http://schemas.microsoft.com/office/drawing/2014/main" id="{437A8285-EB80-08AF-905C-DE531342B27D}"/>
              </a:ext>
            </a:extLst>
          </p:cNvPr>
          <p:cNvSpPr/>
          <p:nvPr/>
        </p:nvSpPr>
        <p:spPr>
          <a:xfrm>
            <a:off x="3900792" y="4416356"/>
            <a:ext cx="5097294" cy="2013626"/>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0000"/>
                </a:solidFill>
              </a:rPr>
              <a:t>print("Hello, World!")</a:t>
            </a:r>
          </a:p>
        </p:txBody>
      </p:sp>
      <p:sp>
        <p:nvSpPr>
          <p:cNvPr id="4" name="Rectangle: Folded Corner 3">
            <a:extLst>
              <a:ext uri="{FF2B5EF4-FFF2-40B4-BE49-F238E27FC236}">
                <a16:creationId xmlns:a16="http://schemas.microsoft.com/office/drawing/2014/main" id="{25F11FC0-EC88-4C46-5883-92BDBB328965}"/>
              </a:ext>
            </a:extLst>
          </p:cNvPr>
          <p:cNvSpPr/>
          <p:nvPr/>
        </p:nvSpPr>
        <p:spPr>
          <a:xfrm>
            <a:off x="408560" y="894946"/>
            <a:ext cx="3492231" cy="1605064"/>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t>Hello, World!</a:t>
            </a:r>
          </a:p>
        </p:txBody>
      </p:sp>
      <p:sp>
        <p:nvSpPr>
          <p:cNvPr id="5" name="Arrow: Left 4">
            <a:extLst>
              <a:ext uri="{FF2B5EF4-FFF2-40B4-BE49-F238E27FC236}">
                <a16:creationId xmlns:a16="http://schemas.microsoft.com/office/drawing/2014/main" id="{1A942F13-3871-236A-189A-28DC20C50352}"/>
              </a:ext>
            </a:extLst>
          </p:cNvPr>
          <p:cNvSpPr/>
          <p:nvPr/>
        </p:nvSpPr>
        <p:spPr>
          <a:xfrm rot="3460662">
            <a:off x="2452992" y="3042093"/>
            <a:ext cx="1828800" cy="99129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Output</a:t>
            </a:r>
            <a:endParaRPr lang="en-US" dirty="0"/>
          </a:p>
        </p:txBody>
      </p:sp>
    </p:spTree>
    <p:extLst>
      <p:ext uri="{BB962C8B-B14F-4D97-AF65-F5344CB8AC3E}">
        <p14:creationId xmlns:p14="http://schemas.microsoft.com/office/powerpoint/2010/main" val="4018159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2437-0658-A045-6E39-8B147FB108D7}"/>
              </a:ext>
            </a:extLst>
          </p:cNvPr>
          <p:cNvSpPr>
            <a:spLocks noGrp="1"/>
          </p:cNvSpPr>
          <p:nvPr>
            <p:ph type="title"/>
          </p:nvPr>
        </p:nvSpPr>
        <p:spPr/>
        <p:txBody>
          <a:bodyPr/>
          <a:lstStyle/>
          <a:p>
            <a:r>
              <a:rPr lang="en-US" dirty="0"/>
              <a:t>Python is an easy-to-understand and good-to-start programming language.</a:t>
            </a:r>
          </a:p>
        </p:txBody>
      </p:sp>
      <p:pic>
        <p:nvPicPr>
          <p:cNvPr id="5" name="Content Placeholder 4">
            <a:extLst>
              <a:ext uri="{FF2B5EF4-FFF2-40B4-BE49-F238E27FC236}">
                <a16:creationId xmlns:a16="http://schemas.microsoft.com/office/drawing/2014/main" id="{11C15D14-6782-603E-6B83-BA4B5D5AF6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0144" y="2222500"/>
            <a:ext cx="9071712" cy="4357630"/>
          </a:xfrm>
        </p:spPr>
      </p:pic>
    </p:spTree>
    <p:extLst>
      <p:ext uri="{BB962C8B-B14F-4D97-AF65-F5344CB8AC3E}">
        <p14:creationId xmlns:p14="http://schemas.microsoft.com/office/powerpoint/2010/main" val="97211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4D3AB-4B08-EA36-5215-34EB5E0980D3}"/>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27F5B334-EA0B-398B-6DDC-F94FEAEB84DA}"/>
              </a:ext>
            </a:extLst>
          </p:cNvPr>
          <p:cNvSpPr>
            <a:spLocks noGrp="1"/>
          </p:cNvSpPr>
          <p:nvPr>
            <p:ph idx="1"/>
          </p:nvPr>
        </p:nvSpPr>
        <p:spPr>
          <a:xfrm>
            <a:off x="838199" y="2156366"/>
            <a:ext cx="10515600" cy="3942877"/>
          </a:xfrm>
        </p:spPr>
        <p:txBody>
          <a:bodyPr>
            <a:normAutofit/>
          </a:bodyPr>
          <a:lstStyle/>
          <a:p>
            <a:r>
              <a:rPr lang="en-US" dirty="0"/>
              <a:t>1. What is Python?</a:t>
            </a:r>
          </a:p>
          <a:p>
            <a:r>
              <a:rPr lang="en-US" dirty="0"/>
              <a:t>2. Why Python for Kids?</a:t>
            </a:r>
          </a:p>
          <a:p>
            <a:r>
              <a:rPr lang="en-US" dirty="0"/>
              <a:t>3. Getting Started with Python</a:t>
            </a:r>
          </a:p>
          <a:p>
            <a:pPr lvl="1"/>
            <a:r>
              <a:rPr lang="en-US" dirty="0"/>
              <a:t>3.1. Installing Python</a:t>
            </a:r>
          </a:p>
          <a:p>
            <a:pPr lvl="1"/>
            <a:r>
              <a:rPr lang="en-US" dirty="0"/>
              <a:t>3.2. Python IDE</a:t>
            </a:r>
          </a:p>
          <a:p>
            <a:r>
              <a:rPr lang="en-US" dirty="0"/>
              <a:t>4. Python Syntax</a:t>
            </a:r>
          </a:p>
          <a:p>
            <a:r>
              <a:rPr lang="en-US" dirty="0"/>
              <a:t>5. First Python Program – Hello, World!</a:t>
            </a:r>
          </a:p>
          <a:p>
            <a:r>
              <a:rPr lang="en-US" dirty="0"/>
              <a:t>6. Python Variables</a:t>
            </a:r>
          </a:p>
        </p:txBody>
      </p:sp>
    </p:spTree>
    <p:extLst>
      <p:ext uri="{BB962C8B-B14F-4D97-AF65-F5344CB8AC3E}">
        <p14:creationId xmlns:p14="http://schemas.microsoft.com/office/powerpoint/2010/main" val="3439081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B7D19D-B0A5-9377-968F-C5F7DCB52D86}"/>
              </a:ext>
            </a:extLst>
          </p:cNvPr>
          <p:cNvSpPr>
            <a:spLocks noGrp="1"/>
          </p:cNvSpPr>
          <p:nvPr>
            <p:ph idx="1"/>
          </p:nvPr>
        </p:nvSpPr>
        <p:spPr>
          <a:xfrm>
            <a:off x="838200" y="2177459"/>
            <a:ext cx="10515600" cy="4174703"/>
          </a:xfrm>
        </p:spPr>
        <p:txBody>
          <a:bodyPr>
            <a:normAutofit/>
          </a:bodyPr>
          <a:lstStyle/>
          <a:p>
            <a:r>
              <a:rPr lang="en-US" dirty="0"/>
              <a:t>7. Python Inputs</a:t>
            </a:r>
          </a:p>
          <a:p>
            <a:r>
              <a:rPr lang="en-US" dirty="0"/>
              <a:t>8. Python Datatypes</a:t>
            </a:r>
          </a:p>
          <a:p>
            <a:pPr lvl="1"/>
            <a:r>
              <a:rPr lang="en-US" dirty="0"/>
              <a:t>8.1 Int</a:t>
            </a:r>
          </a:p>
          <a:p>
            <a:pPr lvl="1"/>
            <a:r>
              <a:rPr lang="en-US" dirty="0"/>
              <a:t>8.2 Float</a:t>
            </a:r>
          </a:p>
          <a:p>
            <a:pPr lvl="1"/>
            <a:r>
              <a:rPr lang="en-US" dirty="0"/>
              <a:t>8.3 String</a:t>
            </a:r>
          </a:p>
          <a:p>
            <a:pPr lvl="1"/>
            <a:r>
              <a:rPr lang="en-US" dirty="0"/>
              <a:t>8.4 Boolean</a:t>
            </a:r>
          </a:p>
          <a:p>
            <a:pPr lvl="1"/>
            <a:r>
              <a:rPr lang="en-US" dirty="0"/>
              <a:t>8.5 List</a:t>
            </a:r>
          </a:p>
          <a:p>
            <a:pPr lvl="1"/>
            <a:r>
              <a:rPr lang="en-US" dirty="0"/>
              <a:t>8.6 Tuple</a:t>
            </a:r>
          </a:p>
          <a:p>
            <a:pPr lvl="1"/>
            <a:r>
              <a:rPr lang="en-US" dirty="0"/>
              <a:t>8.7 Dict</a:t>
            </a:r>
          </a:p>
          <a:p>
            <a:pPr lvl="1"/>
            <a:r>
              <a:rPr lang="en-US" dirty="0"/>
              <a:t>8.8 Set</a:t>
            </a:r>
          </a:p>
        </p:txBody>
      </p:sp>
    </p:spTree>
    <p:extLst>
      <p:ext uri="{BB962C8B-B14F-4D97-AF65-F5344CB8AC3E}">
        <p14:creationId xmlns:p14="http://schemas.microsoft.com/office/powerpoint/2010/main" val="3494603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B6B42-833F-6511-7602-43057A90EAD1}"/>
              </a:ext>
            </a:extLst>
          </p:cNvPr>
          <p:cNvSpPr>
            <a:spLocks noGrp="1"/>
          </p:cNvSpPr>
          <p:nvPr>
            <p:ph idx="1"/>
          </p:nvPr>
        </p:nvSpPr>
        <p:spPr>
          <a:xfrm>
            <a:off x="838200" y="2128769"/>
            <a:ext cx="10515600" cy="4359579"/>
          </a:xfrm>
        </p:spPr>
        <p:txBody>
          <a:bodyPr/>
          <a:lstStyle/>
          <a:p>
            <a:r>
              <a:rPr lang="en-US" dirty="0"/>
              <a:t>9. Python Operators</a:t>
            </a:r>
          </a:p>
          <a:p>
            <a:r>
              <a:rPr lang="en-US" dirty="0"/>
              <a:t>10. Control Flow</a:t>
            </a:r>
          </a:p>
          <a:p>
            <a:pPr lvl="1"/>
            <a:r>
              <a:rPr lang="en-US" dirty="0"/>
              <a:t>10.1. Conditional Statements  </a:t>
            </a:r>
          </a:p>
          <a:p>
            <a:pPr lvl="1"/>
            <a:r>
              <a:rPr lang="en-US" dirty="0"/>
              <a:t>10.2. Loops </a:t>
            </a:r>
          </a:p>
          <a:p>
            <a:r>
              <a:rPr lang="en-US" dirty="0"/>
              <a:t>11. Functions and Modules in Python</a:t>
            </a:r>
          </a:p>
          <a:p>
            <a:pPr lvl="1"/>
            <a:r>
              <a:rPr lang="en-US" dirty="0"/>
              <a:t>11.1 Python Functions</a:t>
            </a:r>
          </a:p>
          <a:p>
            <a:pPr lvl="1"/>
            <a:r>
              <a:rPr lang="en-US" dirty="0"/>
              <a:t>11.2 Python Modules</a:t>
            </a:r>
          </a:p>
          <a:p>
            <a:r>
              <a:rPr lang="en-US" dirty="0"/>
              <a:t>12. OOPS in Python</a:t>
            </a:r>
          </a:p>
          <a:p>
            <a:r>
              <a:rPr lang="en-US" dirty="0"/>
              <a:t>13. Fun Activities – Python Projects for Kids</a:t>
            </a:r>
          </a:p>
        </p:txBody>
      </p:sp>
    </p:spTree>
    <p:extLst>
      <p:ext uri="{BB962C8B-B14F-4D97-AF65-F5344CB8AC3E}">
        <p14:creationId xmlns:p14="http://schemas.microsoft.com/office/powerpoint/2010/main" val="109490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1C5E6-9F3D-953D-2A4C-70517A77975F}"/>
              </a:ext>
            </a:extLst>
          </p:cNvPr>
          <p:cNvSpPr>
            <a:spLocks noGrp="1"/>
          </p:cNvSpPr>
          <p:nvPr>
            <p:ph type="ctrTitle"/>
          </p:nvPr>
        </p:nvSpPr>
        <p:spPr/>
        <p:txBody>
          <a:bodyPr>
            <a:normAutofit/>
          </a:bodyPr>
          <a:lstStyle/>
          <a:p>
            <a:r>
              <a:rPr lang="en-US" sz="6600" b="1" dirty="0"/>
              <a:t>Lesson 2</a:t>
            </a:r>
          </a:p>
        </p:txBody>
      </p:sp>
      <p:sp>
        <p:nvSpPr>
          <p:cNvPr id="3" name="Subtitle 2">
            <a:extLst>
              <a:ext uri="{FF2B5EF4-FFF2-40B4-BE49-F238E27FC236}">
                <a16:creationId xmlns:a16="http://schemas.microsoft.com/office/drawing/2014/main" id="{E539348D-AB66-50B2-B504-6989EE11EF53}"/>
              </a:ext>
            </a:extLst>
          </p:cNvPr>
          <p:cNvSpPr>
            <a:spLocks noGrp="1"/>
          </p:cNvSpPr>
          <p:nvPr>
            <p:ph type="subTitle" idx="1"/>
          </p:nvPr>
        </p:nvSpPr>
        <p:spPr>
          <a:xfrm>
            <a:off x="1442299" y="5280847"/>
            <a:ext cx="10572000" cy="434974"/>
          </a:xfrm>
        </p:spPr>
        <p:txBody>
          <a:bodyPr>
            <a:normAutofit fontScale="55000" lnSpcReduction="20000"/>
          </a:bodyPr>
          <a:lstStyle/>
          <a:p>
            <a:r>
              <a:rPr lang="en-US" sz="4800" dirty="0"/>
              <a:t>Hello, Python!</a:t>
            </a:r>
            <a:endParaRPr lang="en-US" sz="4400" dirty="0"/>
          </a:p>
        </p:txBody>
      </p:sp>
    </p:spTree>
    <p:extLst>
      <p:ext uri="{BB962C8B-B14F-4D97-AF65-F5344CB8AC3E}">
        <p14:creationId xmlns:p14="http://schemas.microsoft.com/office/powerpoint/2010/main" val="300374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2E61-BA11-B9E2-E10B-CBFF174D3386}"/>
              </a:ext>
            </a:extLst>
          </p:cNvPr>
          <p:cNvSpPr>
            <a:spLocks noGrp="1"/>
          </p:cNvSpPr>
          <p:nvPr>
            <p:ph type="title"/>
          </p:nvPr>
        </p:nvSpPr>
        <p:spPr/>
        <p:txBody>
          <a:bodyPr/>
          <a:lstStyle/>
          <a:p>
            <a:r>
              <a:rPr lang="en-US" dirty="0"/>
              <a:t>1. What is Python?</a:t>
            </a:r>
          </a:p>
        </p:txBody>
      </p:sp>
      <p:sp>
        <p:nvSpPr>
          <p:cNvPr id="3" name="Content Placeholder 2">
            <a:extLst>
              <a:ext uri="{FF2B5EF4-FFF2-40B4-BE49-F238E27FC236}">
                <a16:creationId xmlns:a16="http://schemas.microsoft.com/office/drawing/2014/main" id="{9C65D91A-5EE2-D011-5E69-DA70FAD29616}"/>
              </a:ext>
            </a:extLst>
          </p:cNvPr>
          <p:cNvSpPr>
            <a:spLocks noGrp="1"/>
          </p:cNvSpPr>
          <p:nvPr>
            <p:ph idx="1"/>
          </p:nvPr>
        </p:nvSpPr>
        <p:spPr/>
        <p:txBody>
          <a:bodyPr/>
          <a:lstStyle/>
          <a:p>
            <a:r>
              <a:rPr lang="en-US" dirty="0"/>
              <a:t>Imagine Python is like a magical spellbook for your computer. In this spellbook, instead of casting spells, you write down special instructions in a language that the computer understands. This magical language is called "Python."</a:t>
            </a:r>
            <a:endParaRPr lang="ar-EG" dirty="0"/>
          </a:p>
          <a:p>
            <a:endParaRPr lang="ar-EG" dirty="0"/>
          </a:p>
          <a:p>
            <a:r>
              <a:rPr lang="en-US" dirty="0"/>
              <a:t>So, when you want your computer to do something fun or interesting, like draw a picture or play a game, you open your Python spellbook and write down the steps. Python helps you talk to your computer in a way that's clear and easy, making it a great language for beginners who are just starting their journey into the world of coding magic!</a:t>
            </a:r>
          </a:p>
        </p:txBody>
      </p:sp>
    </p:spTree>
    <p:extLst>
      <p:ext uri="{BB962C8B-B14F-4D97-AF65-F5344CB8AC3E}">
        <p14:creationId xmlns:p14="http://schemas.microsoft.com/office/powerpoint/2010/main" val="342345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64C44-5081-2223-CB13-F6A4509AC6A5}"/>
              </a:ext>
            </a:extLst>
          </p:cNvPr>
          <p:cNvSpPr>
            <a:spLocks noGrp="1"/>
          </p:cNvSpPr>
          <p:nvPr>
            <p:ph type="title"/>
          </p:nvPr>
        </p:nvSpPr>
        <p:spPr/>
        <p:txBody>
          <a:bodyPr/>
          <a:lstStyle/>
          <a:p>
            <a:r>
              <a:rPr lang="en-US" dirty="0"/>
              <a:t>2. Why Python for Kids?</a:t>
            </a:r>
          </a:p>
        </p:txBody>
      </p:sp>
      <p:pic>
        <p:nvPicPr>
          <p:cNvPr id="5" name="Content Placeholder 4">
            <a:extLst>
              <a:ext uri="{FF2B5EF4-FFF2-40B4-BE49-F238E27FC236}">
                <a16:creationId xmlns:a16="http://schemas.microsoft.com/office/drawing/2014/main" id="{611ED267-04A2-B8F1-AB31-7292E716FF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1682" y="2426781"/>
            <a:ext cx="8648633" cy="4064858"/>
          </a:xfrm>
        </p:spPr>
      </p:pic>
    </p:spTree>
    <p:extLst>
      <p:ext uri="{BB962C8B-B14F-4D97-AF65-F5344CB8AC3E}">
        <p14:creationId xmlns:p14="http://schemas.microsoft.com/office/powerpoint/2010/main" val="3372727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72C0714-1A6A-63E9-1DDC-6F2833FFCA77}"/>
              </a:ext>
            </a:extLst>
          </p:cNvPr>
          <p:cNvSpPr/>
          <p:nvPr/>
        </p:nvSpPr>
        <p:spPr>
          <a:xfrm>
            <a:off x="807396" y="496110"/>
            <a:ext cx="4455268" cy="316149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Easy to Read and Understand</a:t>
            </a:r>
          </a:p>
        </p:txBody>
      </p:sp>
      <p:pic>
        <p:nvPicPr>
          <p:cNvPr id="5" name="Picture 4">
            <a:extLst>
              <a:ext uri="{FF2B5EF4-FFF2-40B4-BE49-F238E27FC236}">
                <a16:creationId xmlns:a16="http://schemas.microsoft.com/office/drawing/2014/main" id="{2928D89A-4AD2-6C3E-66FD-8586C6FA2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338" y="1833664"/>
            <a:ext cx="4455266" cy="4455266"/>
          </a:xfrm>
          <a:prstGeom prst="rect">
            <a:avLst/>
          </a:prstGeom>
        </p:spPr>
      </p:pic>
    </p:spTree>
    <p:extLst>
      <p:ext uri="{BB962C8B-B14F-4D97-AF65-F5344CB8AC3E}">
        <p14:creationId xmlns:p14="http://schemas.microsoft.com/office/powerpoint/2010/main" val="595805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174</TotalTime>
  <Words>389</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Century Gothic</vt:lpstr>
      <vt:lpstr>Wingdings 2</vt:lpstr>
      <vt:lpstr>Quotable</vt:lpstr>
      <vt:lpstr>Learn Programming For Kids (Python)</vt:lpstr>
      <vt:lpstr>Python is an easy-to-understand and good-to-start programming language.</vt:lpstr>
      <vt:lpstr>Table of Content:</vt:lpstr>
      <vt:lpstr>PowerPoint Presentation</vt:lpstr>
      <vt:lpstr>PowerPoint Presentation</vt:lpstr>
      <vt:lpstr>Lesson 2</vt:lpstr>
      <vt:lpstr>1. What is Python?</vt:lpstr>
      <vt:lpstr>2. Why Python for Kids?</vt:lpstr>
      <vt:lpstr>PowerPoint Presentation</vt:lpstr>
      <vt:lpstr>PowerPoint Presentation</vt:lpstr>
      <vt:lpstr>Wide Range of Applications</vt:lpstr>
      <vt:lpstr>3. Getting Started with Python</vt:lpstr>
      <vt:lpstr>4. Python Syntax</vt:lpstr>
      <vt:lpstr>For example:</vt:lpstr>
      <vt:lpstr>5. First Python Program – Hello, World!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Programming For Kids (Python)</dc:title>
  <dc:creator>Islam Abdel Hady</dc:creator>
  <cp:lastModifiedBy>Islam Abdel Hady</cp:lastModifiedBy>
  <cp:revision>21</cp:revision>
  <dcterms:created xsi:type="dcterms:W3CDTF">2024-01-26T20:50:48Z</dcterms:created>
  <dcterms:modified xsi:type="dcterms:W3CDTF">2024-01-30T22:18:46Z</dcterms:modified>
</cp:coreProperties>
</file>