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7" r:id="rId2"/>
    <p:sldId id="258" r:id="rId3"/>
    <p:sldId id="275"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52831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9F15C-9FA5-4B24-A444-6CBA1B0D85B9}"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5989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3F9F15C-9FA5-4B24-A444-6CBA1B0D85B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506647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3F9F15C-9FA5-4B24-A444-6CBA1B0D85B9}"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205752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56416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19345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84969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9F15C-9FA5-4B24-A444-6CBA1B0D85B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68342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9F15C-9FA5-4B24-A444-6CBA1B0D85B9}"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31896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9F15C-9FA5-4B24-A444-6CBA1B0D85B9}"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46419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9F15C-9FA5-4B24-A444-6CBA1B0D85B9}"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14734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9F15C-9FA5-4B24-A444-6CBA1B0D85B9}"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6334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9F15C-9FA5-4B24-A444-6CBA1B0D85B9}"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18846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3F9F15C-9FA5-4B24-A444-6CBA1B0D85B9}" type="datetimeFigureOut">
              <a:rPr lang="en-US" smtClean="0"/>
              <a:t>2/8/2024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94227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3F9F15C-9FA5-4B24-A444-6CBA1B0D85B9}" type="datetimeFigureOut">
              <a:rPr lang="en-US" smtClean="0"/>
              <a:t>2/8/2024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E859517-A75E-4108-8A65-C0C7C64EE2DF}" type="slidenum">
              <a:rPr lang="en-US" smtClean="0"/>
              <a:t>‹#›</a:t>
            </a:fld>
            <a:endParaRPr lang="en-US"/>
          </a:p>
        </p:txBody>
      </p:sp>
    </p:spTree>
    <p:extLst>
      <p:ext uri="{BB962C8B-B14F-4D97-AF65-F5344CB8AC3E}">
        <p14:creationId xmlns:p14="http://schemas.microsoft.com/office/powerpoint/2010/main" val="219013173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F1FE-1C26-5BD5-FFC9-FA909F73DB5C}"/>
              </a:ext>
            </a:extLst>
          </p:cNvPr>
          <p:cNvSpPr>
            <a:spLocks noGrp="1"/>
          </p:cNvSpPr>
          <p:nvPr>
            <p:ph type="ctrTitle"/>
          </p:nvPr>
        </p:nvSpPr>
        <p:spPr>
          <a:xfrm>
            <a:off x="1230549" y="2431915"/>
            <a:ext cx="9730902" cy="1994170"/>
          </a:xfrm>
        </p:spPr>
        <p:txBody>
          <a:bodyPr>
            <a:normAutofit fontScale="90000"/>
          </a:bodyPr>
          <a:lstStyle/>
          <a:p>
            <a:r>
              <a:rPr lang="en-US" sz="6600" b="1" dirty="0"/>
              <a:t>Learn Programming For Kids</a:t>
            </a:r>
            <a:br>
              <a:rPr lang="ar-EG" sz="6600" b="1" dirty="0"/>
            </a:br>
            <a:r>
              <a:rPr lang="en-US" sz="6600" b="1" dirty="0"/>
              <a:t>(Python)</a:t>
            </a:r>
          </a:p>
        </p:txBody>
      </p:sp>
    </p:spTree>
    <p:extLst>
      <p:ext uri="{BB962C8B-B14F-4D97-AF65-F5344CB8AC3E}">
        <p14:creationId xmlns:p14="http://schemas.microsoft.com/office/powerpoint/2010/main" val="133380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E9C5-D768-EB8E-0211-613D1497984D}"/>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E6D8979F-CE3B-DCC9-CB10-7B5E344E40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31" y="2406172"/>
            <a:ext cx="9089136" cy="4103935"/>
          </a:xfrm>
        </p:spPr>
      </p:pic>
    </p:spTree>
    <p:extLst>
      <p:ext uri="{BB962C8B-B14F-4D97-AF65-F5344CB8AC3E}">
        <p14:creationId xmlns:p14="http://schemas.microsoft.com/office/powerpoint/2010/main" val="108095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488F-E3D5-BEC5-6A50-D910659C2BA9}"/>
              </a:ext>
            </a:extLst>
          </p:cNvPr>
          <p:cNvSpPr>
            <a:spLocks noGrp="1"/>
          </p:cNvSpPr>
          <p:nvPr>
            <p:ph type="title"/>
          </p:nvPr>
        </p:nvSpPr>
        <p:spPr/>
        <p:txBody>
          <a:bodyPr/>
          <a:lstStyle/>
          <a:p>
            <a:r>
              <a:rPr lang="en-US" dirty="0"/>
              <a:t>8.4. Boolean (bool):</a:t>
            </a:r>
          </a:p>
        </p:txBody>
      </p:sp>
      <p:sp>
        <p:nvSpPr>
          <p:cNvPr id="3" name="Content Placeholder 2">
            <a:extLst>
              <a:ext uri="{FF2B5EF4-FFF2-40B4-BE49-F238E27FC236}">
                <a16:creationId xmlns:a16="http://schemas.microsoft.com/office/drawing/2014/main" id="{40EC6447-C812-6E38-78F0-0F99B818207B}"/>
              </a:ext>
            </a:extLst>
          </p:cNvPr>
          <p:cNvSpPr>
            <a:spLocks noGrp="1"/>
          </p:cNvSpPr>
          <p:nvPr>
            <p:ph idx="1"/>
          </p:nvPr>
        </p:nvSpPr>
        <p:spPr>
          <a:xfrm>
            <a:off x="838200" y="1825625"/>
            <a:ext cx="10515600" cy="3699686"/>
          </a:xfrm>
        </p:spPr>
        <p:txBody>
          <a:bodyPr/>
          <a:lstStyle/>
          <a:p>
            <a:r>
              <a:rPr lang="en-US" dirty="0"/>
              <a:t>A boolean represents two possible values: True or False. It deals with only true or false. A boolean is like a switch that can be either on or off. It represents a true or false value, like answering a yes or no question.</a:t>
            </a:r>
          </a:p>
          <a:p>
            <a:endParaRPr lang="en-US" dirty="0"/>
          </a:p>
          <a:p>
            <a:pPr marL="0" indent="0">
              <a:buNone/>
            </a:pPr>
            <a:r>
              <a:rPr lang="en-US" b="1" dirty="0"/>
              <a:t>For example,</a:t>
            </a:r>
            <a:r>
              <a:rPr lang="en-US" dirty="0"/>
              <a:t> Is Delhi the capital of India or not? So, the possible answer to this type of question is yes or no but in computers we communicate in true and false.</a:t>
            </a:r>
          </a:p>
        </p:txBody>
      </p:sp>
    </p:spTree>
    <p:extLst>
      <p:ext uri="{BB962C8B-B14F-4D97-AF65-F5344CB8AC3E}">
        <p14:creationId xmlns:p14="http://schemas.microsoft.com/office/powerpoint/2010/main" val="26568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B5AB-4A3C-461E-2DD5-2EB93F106AE3}"/>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B5637E0C-7F3F-DA5E-D627-5A74A61DA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31" y="2406749"/>
            <a:ext cx="9089136" cy="4004063"/>
          </a:xfrm>
        </p:spPr>
      </p:pic>
    </p:spTree>
    <p:extLst>
      <p:ext uri="{BB962C8B-B14F-4D97-AF65-F5344CB8AC3E}">
        <p14:creationId xmlns:p14="http://schemas.microsoft.com/office/powerpoint/2010/main" val="64830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BAA8-4BE9-52B2-976B-4CB813D1A1E1}"/>
              </a:ext>
            </a:extLst>
          </p:cNvPr>
          <p:cNvSpPr>
            <a:spLocks noGrp="1"/>
          </p:cNvSpPr>
          <p:nvPr>
            <p:ph type="title"/>
          </p:nvPr>
        </p:nvSpPr>
        <p:spPr/>
        <p:txBody>
          <a:bodyPr/>
          <a:lstStyle/>
          <a:p>
            <a:r>
              <a:rPr lang="en-US" dirty="0"/>
              <a:t>8.5. List:</a:t>
            </a:r>
          </a:p>
        </p:txBody>
      </p:sp>
      <p:sp>
        <p:nvSpPr>
          <p:cNvPr id="3" name="Content Placeholder 2">
            <a:extLst>
              <a:ext uri="{FF2B5EF4-FFF2-40B4-BE49-F238E27FC236}">
                <a16:creationId xmlns:a16="http://schemas.microsoft.com/office/drawing/2014/main" id="{AF9B2007-B778-0074-0B07-8D35EFD5A863}"/>
              </a:ext>
            </a:extLst>
          </p:cNvPr>
          <p:cNvSpPr>
            <a:spLocks noGrp="1"/>
          </p:cNvSpPr>
          <p:nvPr>
            <p:ph idx="1"/>
          </p:nvPr>
        </p:nvSpPr>
        <p:spPr>
          <a:xfrm>
            <a:off x="838200" y="1825625"/>
            <a:ext cx="10515600" cy="3193847"/>
          </a:xfrm>
        </p:spPr>
        <p:txBody>
          <a:bodyPr/>
          <a:lstStyle/>
          <a:p>
            <a:r>
              <a:rPr lang="en-US" dirty="0"/>
              <a:t>A list is an ordered collection of items. It can be used to store multiple values of different data types. A list is like a collection of items in a basket. It can contain different things, such as numbers, words, or even other lists.</a:t>
            </a:r>
          </a:p>
          <a:p>
            <a:endParaRPr lang="en-US" dirty="0"/>
          </a:p>
          <a:p>
            <a:pPr marL="0" indent="0">
              <a:buNone/>
            </a:pPr>
            <a:r>
              <a:rPr lang="en-US" b="1" dirty="0"/>
              <a:t>Example 1:</a:t>
            </a:r>
            <a:r>
              <a:rPr lang="en-US" dirty="0"/>
              <a:t> A shopping list can contain items of different types like strings, numbers, or booleans.</a:t>
            </a:r>
          </a:p>
        </p:txBody>
      </p:sp>
    </p:spTree>
    <p:extLst>
      <p:ext uri="{BB962C8B-B14F-4D97-AF65-F5344CB8AC3E}">
        <p14:creationId xmlns:p14="http://schemas.microsoft.com/office/powerpoint/2010/main" val="264999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75BD-2D0D-173F-19A2-0737453B86CE}"/>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24FE5863-665A-6F80-3461-346DAFF23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31" y="2360596"/>
            <a:ext cx="9089136" cy="4050216"/>
          </a:xfrm>
        </p:spPr>
      </p:pic>
    </p:spTree>
    <p:extLst>
      <p:ext uri="{BB962C8B-B14F-4D97-AF65-F5344CB8AC3E}">
        <p14:creationId xmlns:p14="http://schemas.microsoft.com/office/powerpoint/2010/main" val="296983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B5ED-CCE4-27CC-097C-63CE96D069B6}"/>
              </a:ext>
            </a:extLst>
          </p:cNvPr>
          <p:cNvSpPr>
            <a:spLocks noGrp="1"/>
          </p:cNvSpPr>
          <p:nvPr>
            <p:ph type="title"/>
          </p:nvPr>
        </p:nvSpPr>
        <p:spPr/>
        <p:txBody>
          <a:bodyPr/>
          <a:lstStyle/>
          <a:p>
            <a:r>
              <a:rPr lang="en-US" dirty="0"/>
              <a:t>Let’s understand the List data type with one more example:</a:t>
            </a:r>
          </a:p>
        </p:txBody>
      </p:sp>
      <p:sp>
        <p:nvSpPr>
          <p:cNvPr id="3" name="Content Placeholder 2">
            <a:extLst>
              <a:ext uri="{FF2B5EF4-FFF2-40B4-BE49-F238E27FC236}">
                <a16:creationId xmlns:a16="http://schemas.microsoft.com/office/drawing/2014/main" id="{7A54DAB0-402B-B7DB-F46A-1E36DED98921}"/>
              </a:ext>
            </a:extLst>
          </p:cNvPr>
          <p:cNvSpPr>
            <a:spLocks noGrp="1"/>
          </p:cNvSpPr>
          <p:nvPr>
            <p:ph idx="1"/>
          </p:nvPr>
        </p:nvSpPr>
        <p:spPr>
          <a:xfrm>
            <a:off x="838199" y="2872936"/>
            <a:ext cx="10515600" cy="1112128"/>
          </a:xfrm>
        </p:spPr>
        <p:txBody>
          <a:bodyPr/>
          <a:lstStyle/>
          <a:p>
            <a:pPr marL="0" indent="0">
              <a:buNone/>
            </a:pPr>
            <a:r>
              <a:rPr lang="en-US" b="1" dirty="0"/>
              <a:t>Example 2:</a:t>
            </a:r>
            <a:r>
              <a:rPr lang="en-US" dirty="0"/>
              <a:t> Imagine you have a list of your favourite colours. You can write them down one after the other.</a:t>
            </a:r>
          </a:p>
        </p:txBody>
      </p:sp>
    </p:spTree>
    <p:extLst>
      <p:ext uri="{BB962C8B-B14F-4D97-AF65-F5344CB8AC3E}">
        <p14:creationId xmlns:p14="http://schemas.microsoft.com/office/powerpoint/2010/main" val="239903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B41F-9C17-971F-FFC7-F6D4055305DD}"/>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016ADB38-A6A9-D6C0-E09C-5E088C9A1B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31" y="2410555"/>
            <a:ext cx="9089136" cy="4000257"/>
          </a:xfrm>
        </p:spPr>
      </p:pic>
    </p:spTree>
    <p:extLst>
      <p:ext uri="{BB962C8B-B14F-4D97-AF65-F5344CB8AC3E}">
        <p14:creationId xmlns:p14="http://schemas.microsoft.com/office/powerpoint/2010/main" val="192679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6283-F33F-EB8D-5604-35C3CD8D8FE9}"/>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B96A6A49-71D1-638B-A0B4-7B936C6B1A4B}"/>
              </a:ext>
            </a:extLst>
          </p:cNvPr>
          <p:cNvSpPr>
            <a:spLocks noGrp="1"/>
          </p:cNvSpPr>
          <p:nvPr>
            <p:ph idx="1"/>
          </p:nvPr>
        </p:nvSpPr>
        <p:spPr>
          <a:xfrm>
            <a:off x="838199" y="2766218"/>
            <a:ext cx="10515600" cy="1325563"/>
          </a:xfrm>
        </p:spPr>
        <p:txBody>
          <a:bodyPr/>
          <a:lstStyle/>
          <a:p>
            <a:pPr marL="0" indent="0">
              <a:buNone/>
            </a:pPr>
            <a:r>
              <a:rPr lang="en-US" dirty="0"/>
              <a:t>You can easily add or remove colors from your list whenever you want. Lists are like a collection of items that you can change or update easily, just like your list of favorite colors.</a:t>
            </a:r>
          </a:p>
        </p:txBody>
      </p:sp>
    </p:spTree>
    <p:extLst>
      <p:ext uri="{BB962C8B-B14F-4D97-AF65-F5344CB8AC3E}">
        <p14:creationId xmlns:p14="http://schemas.microsoft.com/office/powerpoint/2010/main" val="2624847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2A1C-7072-1B95-4128-94C6CB7BF345}"/>
              </a:ext>
            </a:extLst>
          </p:cNvPr>
          <p:cNvSpPr>
            <a:spLocks noGrp="1"/>
          </p:cNvSpPr>
          <p:nvPr>
            <p:ph type="title"/>
          </p:nvPr>
        </p:nvSpPr>
        <p:spPr/>
        <p:txBody>
          <a:bodyPr/>
          <a:lstStyle/>
          <a:p>
            <a:r>
              <a:rPr lang="en-US" dirty="0"/>
              <a:t>8.6. Tuple:</a:t>
            </a:r>
          </a:p>
        </p:txBody>
      </p:sp>
      <p:sp>
        <p:nvSpPr>
          <p:cNvPr id="3" name="Content Placeholder 2">
            <a:extLst>
              <a:ext uri="{FF2B5EF4-FFF2-40B4-BE49-F238E27FC236}">
                <a16:creationId xmlns:a16="http://schemas.microsoft.com/office/drawing/2014/main" id="{4418B896-165B-CBC7-D3CB-37FA281EFF9D}"/>
              </a:ext>
            </a:extLst>
          </p:cNvPr>
          <p:cNvSpPr>
            <a:spLocks noGrp="1"/>
          </p:cNvSpPr>
          <p:nvPr>
            <p:ph idx="1"/>
          </p:nvPr>
        </p:nvSpPr>
        <p:spPr>
          <a:xfrm>
            <a:off x="838200" y="1825625"/>
            <a:ext cx="10515600" cy="3164664"/>
          </a:xfrm>
        </p:spPr>
        <p:txBody>
          <a:bodyPr/>
          <a:lstStyle/>
          <a:p>
            <a:r>
              <a:rPr lang="en-US" dirty="0"/>
              <a:t>A tuple is similar to a list but is immutable, meaning its elements cannot be changed once defined. It is like a fixed sequence of items. Once it’s set, the items cannot be changed. It’s like having a locked box with things inside.</a:t>
            </a:r>
          </a:p>
          <a:p>
            <a:endParaRPr lang="en-US" dirty="0"/>
          </a:p>
          <a:p>
            <a:pPr marL="0" indent="0">
              <a:buNone/>
            </a:pPr>
            <a:r>
              <a:rPr lang="en-US" b="1" dirty="0"/>
              <a:t>Example 1:</a:t>
            </a:r>
            <a:r>
              <a:rPr lang="en-US" dirty="0"/>
              <a:t> the coordinates of a point (x, y) on a map, where the values are fixed.</a:t>
            </a:r>
          </a:p>
          <a:p>
            <a:pPr marL="0" indent="0">
              <a:buNone/>
            </a:pPr>
            <a:endParaRPr lang="en-US" dirty="0"/>
          </a:p>
        </p:txBody>
      </p:sp>
    </p:spTree>
    <p:extLst>
      <p:ext uri="{BB962C8B-B14F-4D97-AF65-F5344CB8AC3E}">
        <p14:creationId xmlns:p14="http://schemas.microsoft.com/office/powerpoint/2010/main" val="105090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373B-B541-DE90-AA06-4D446A9E680F}"/>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22FF2002-AFDE-E3D8-4539-52B31C1BC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31" y="2384636"/>
            <a:ext cx="9089136" cy="4026176"/>
          </a:xfrm>
        </p:spPr>
      </p:pic>
    </p:spTree>
    <p:extLst>
      <p:ext uri="{BB962C8B-B14F-4D97-AF65-F5344CB8AC3E}">
        <p14:creationId xmlns:p14="http://schemas.microsoft.com/office/powerpoint/2010/main" val="149709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C5E6-9F3D-953D-2A4C-70517A77975F}"/>
              </a:ext>
            </a:extLst>
          </p:cNvPr>
          <p:cNvSpPr>
            <a:spLocks noGrp="1"/>
          </p:cNvSpPr>
          <p:nvPr>
            <p:ph type="ctrTitle"/>
          </p:nvPr>
        </p:nvSpPr>
        <p:spPr/>
        <p:txBody>
          <a:bodyPr>
            <a:normAutofit/>
          </a:bodyPr>
          <a:lstStyle/>
          <a:p>
            <a:r>
              <a:rPr lang="en-US" sz="6600" b="1" dirty="0"/>
              <a:t>Lesson 4</a:t>
            </a:r>
          </a:p>
        </p:txBody>
      </p:sp>
      <p:sp>
        <p:nvSpPr>
          <p:cNvPr id="3" name="Subtitle 2">
            <a:extLst>
              <a:ext uri="{FF2B5EF4-FFF2-40B4-BE49-F238E27FC236}">
                <a16:creationId xmlns:a16="http://schemas.microsoft.com/office/drawing/2014/main" id="{E539348D-AB66-50B2-B504-6989EE11EF53}"/>
              </a:ext>
            </a:extLst>
          </p:cNvPr>
          <p:cNvSpPr>
            <a:spLocks noGrp="1"/>
          </p:cNvSpPr>
          <p:nvPr>
            <p:ph type="subTitle" idx="1"/>
          </p:nvPr>
        </p:nvSpPr>
        <p:spPr>
          <a:xfrm>
            <a:off x="1092104" y="5280847"/>
            <a:ext cx="10572000" cy="434974"/>
          </a:xfrm>
        </p:spPr>
        <p:txBody>
          <a:bodyPr>
            <a:normAutofit fontScale="62500" lnSpcReduction="20000"/>
          </a:bodyPr>
          <a:lstStyle/>
          <a:p>
            <a:r>
              <a:rPr lang="en-US" sz="4400" dirty="0"/>
              <a:t>Python Datatypes</a:t>
            </a:r>
          </a:p>
        </p:txBody>
      </p:sp>
    </p:spTree>
    <p:extLst>
      <p:ext uri="{BB962C8B-B14F-4D97-AF65-F5344CB8AC3E}">
        <p14:creationId xmlns:p14="http://schemas.microsoft.com/office/powerpoint/2010/main" val="300374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0540-EA92-0B9D-5C5E-B88D12706B75}"/>
              </a:ext>
            </a:extLst>
          </p:cNvPr>
          <p:cNvSpPr>
            <a:spLocks noGrp="1"/>
          </p:cNvSpPr>
          <p:nvPr>
            <p:ph type="title"/>
          </p:nvPr>
        </p:nvSpPr>
        <p:spPr/>
        <p:txBody>
          <a:bodyPr/>
          <a:lstStyle/>
          <a:p>
            <a:r>
              <a:rPr lang="en-US" dirty="0"/>
              <a:t>Let’s understand Tuple with one more example:</a:t>
            </a:r>
          </a:p>
        </p:txBody>
      </p:sp>
      <p:sp>
        <p:nvSpPr>
          <p:cNvPr id="3" name="Content Placeholder 2">
            <a:extLst>
              <a:ext uri="{FF2B5EF4-FFF2-40B4-BE49-F238E27FC236}">
                <a16:creationId xmlns:a16="http://schemas.microsoft.com/office/drawing/2014/main" id="{BE5A8D92-B272-C274-6409-2F04A1DF138F}"/>
              </a:ext>
            </a:extLst>
          </p:cNvPr>
          <p:cNvSpPr>
            <a:spLocks noGrp="1"/>
          </p:cNvSpPr>
          <p:nvPr>
            <p:ph idx="1"/>
          </p:nvPr>
        </p:nvSpPr>
        <p:spPr>
          <a:xfrm>
            <a:off x="838199" y="2766218"/>
            <a:ext cx="10515600" cy="1325563"/>
          </a:xfrm>
        </p:spPr>
        <p:txBody>
          <a:bodyPr/>
          <a:lstStyle/>
          <a:p>
            <a:pPr marL="0" indent="0">
              <a:buNone/>
            </a:pPr>
            <a:r>
              <a:rPr lang="en-US" b="1" dirty="0"/>
              <a:t>Example 2:</a:t>
            </a:r>
            <a:r>
              <a:rPr lang="en-US" dirty="0"/>
              <a:t> You have a tuple representing the days of the week: (“Monday”, “Tuesday”, “Wednesday”). </a:t>
            </a:r>
            <a:r>
              <a:rPr lang="en-US" b="1" dirty="0"/>
              <a:t>You can’t add or remove days from the tuple because it’s fixed.</a:t>
            </a:r>
          </a:p>
        </p:txBody>
      </p:sp>
    </p:spTree>
    <p:extLst>
      <p:ext uri="{BB962C8B-B14F-4D97-AF65-F5344CB8AC3E}">
        <p14:creationId xmlns:p14="http://schemas.microsoft.com/office/powerpoint/2010/main" val="2032435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EBE7-5AA1-71BC-D2C5-C8FB3F555957}"/>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30A55B8E-3A05-F299-35D4-670A6D44B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31" y="2436475"/>
            <a:ext cx="9089136" cy="3974337"/>
          </a:xfrm>
        </p:spPr>
      </p:pic>
    </p:spTree>
    <p:extLst>
      <p:ext uri="{BB962C8B-B14F-4D97-AF65-F5344CB8AC3E}">
        <p14:creationId xmlns:p14="http://schemas.microsoft.com/office/powerpoint/2010/main" val="1189090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1B90-B377-0ADA-5F9A-E417470B02FE}"/>
              </a:ext>
            </a:extLst>
          </p:cNvPr>
          <p:cNvSpPr>
            <a:spLocks noGrp="1"/>
          </p:cNvSpPr>
          <p:nvPr>
            <p:ph type="title"/>
          </p:nvPr>
        </p:nvSpPr>
        <p:spPr/>
        <p:txBody>
          <a:bodyPr/>
          <a:lstStyle/>
          <a:p>
            <a:r>
              <a:rPr lang="en-US" dirty="0"/>
              <a:t>8.7. Dictionary:</a:t>
            </a:r>
          </a:p>
        </p:txBody>
      </p:sp>
      <p:sp>
        <p:nvSpPr>
          <p:cNvPr id="3" name="Content Placeholder 2">
            <a:extLst>
              <a:ext uri="{FF2B5EF4-FFF2-40B4-BE49-F238E27FC236}">
                <a16:creationId xmlns:a16="http://schemas.microsoft.com/office/drawing/2014/main" id="{030B204C-AA25-DB15-30BD-3AD4F7C214D9}"/>
              </a:ext>
            </a:extLst>
          </p:cNvPr>
          <p:cNvSpPr>
            <a:spLocks noGrp="1"/>
          </p:cNvSpPr>
          <p:nvPr>
            <p:ph idx="1"/>
          </p:nvPr>
        </p:nvSpPr>
        <p:spPr>
          <a:xfrm>
            <a:off x="838200" y="1825625"/>
            <a:ext cx="10515600" cy="3223030"/>
          </a:xfrm>
        </p:spPr>
        <p:txBody>
          <a:bodyPr/>
          <a:lstStyle/>
          <a:p>
            <a:r>
              <a:rPr lang="en-US" dirty="0"/>
              <a:t>A dictionary is an unordered collection of key-value pairs. It is useful for storing and retrieving data using specific keys. A dictionary is like a book with definitions. It has words (keys) and their meanings (values). Each word has a unique meaning.</a:t>
            </a:r>
          </a:p>
          <a:p>
            <a:endParaRPr lang="en-US" dirty="0"/>
          </a:p>
          <a:p>
            <a:pPr marL="0" indent="0">
              <a:buNone/>
            </a:pPr>
            <a:r>
              <a:rPr lang="en-US" b="1" dirty="0"/>
              <a:t>Example 1:</a:t>
            </a:r>
            <a:r>
              <a:rPr lang="en-US" dirty="0"/>
              <a:t> If we have to save details of a person then we can use the dictionary.</a:t>
            </a:r>
          </a:p>
        </p:txBody>
      </p:sp>
    </p:spTree>
    <p:extLst>
      <p:ext uri="{BB962C8B-B14F-4D97-AF65-F5344CB8AC3E}">
        <p14:creationId xmlns:p14="http://schemas.microsoft.com/office/powerpoint/2010/main" val="2073791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2558-5AA5-8297-402F-7856F2FAB009}"/>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E105306B-DB41-55D1-925C-5D17958FA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31" y="2389453"/>
            <a:ext cx="9089136" cy="4021359"/>
          </a:xfrm>
        </p:spPr>
      </p:pic>
    </p:spTree>
    <p:extLst>
      <p:ext uri="{BB962C8B-B14F-4D97-AF65-F5344CB8AC3E}">
        <p14:creationId xmlns:p14="http://schemas.microsoft.com/office/powerpoint/2010/main" val="147319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5492-81F4-D2F3-1F4D-63524E69A396}"/>
              </a:ext>
            </a:extLst>
          </p:cNvPr>
          <p:cNvSpPr>
            <a:spLocks noGrp="1"/>
          </p:cNvSpPr>
          <p:nvPr>
            <p:ph type="title"/>
          </p:nvPr>
        </p:nvSpPr>
        <p:spPr/>
        <p:txBody>
          <a:bodyPr/>
          <a:lstStyle/>
          <a:p>
            <a:r>
              <a:rPr lang="en-US" dirty="0"/>
              <a:t>Let’s understand Dictionary in Python with one more example:</a:t>
            </a:r>
          </a:p>
        </p:txBody>
      </p:sp>
      <p:sp>
        <p:nvSpPr>
          <p:cNvPr id="3" name="Content Placeholder 2">
            <a:extLst>
              <a:ext uri="{FF2B5EF4-FFF2-40B4-BE49-F238E27FC236}">
                <a16:creationId xmlns:a16="http://schemas.microsoft.com/office/drawing/2014/main" id="{3B484679-96B2-F6E0-D743-685AE0AE2891}"/>
              </a:ext>
            </a:extLst>
          </p:cNvPr>
          <p:cNvSpPr>
            <a:spLocks noGrp="1"/>
          </p:cNvSpPr>
          <p:nvPr>
            <p:ph idx="1"/>
          </p:nvPr>
        </p:nvSpPr>
        <p:spPr>
          <a:xfrm>
            <a:off x="838199" y="2255229"/>
            <a:ext cx="10515600" cy="2347541"/>
          </a:xfrm>
        </p:spPr>
        <p:txBody>
          <a:bodyPr/>
          <a:lstStyle/>
          <a:p>
            <a:pPr marL="0" indent="0">
              <a:buNone/>
            </a:pPr>
            <a:r>
              <a:rPr lang="en-US" b="1" dirty="0"/>
              <a:t>Example 2:</a:t>
            </a:r>
            <a:r>
              <a:rPr lang="en-US" dirty="0"/>
              <a:t> Animals = {“lion”: “Lions are known as the kings of the jungle”, “elephant”: “Elephants have a great memory”}. </a:t>
            </a:r>
          </a:p>
          <a:p>
            <a:pPr marL="0" indent="0">
              <a:buNone/>
            </a:pPr>
            <a:endParaRPr lang="en-US" dirty="0"/>
          </a:p>
          <a:p>
            <a:pPr marL="0" indent="0">
              <a:buNone/>
            </a:pPr>
            <a:r>
              <a:rPr lang="en-US" b="1" dirty="0"/>
              <a:t>In this dictionary, you can look up an animal’s name and find its corresponding fun fact.</a:t>
            </a:r>
            <a:endParaRPr lang="en-US" dirty="0"/>
          </a:p>
          <a:p>
            <a:pPr marL="0" indent="0">
              <a:buNone/>
            </a:pPr>
            <a:endParaRPr lang="en-US" dirty="0"/>
          </a:p>
        </p:txBody>
      </p:sp>
    </p:spTree>
    <p:extLst>
      <p:ext uri="{BB962C8B-B14F-4D97-AF65-F5344CB8AC3E}">
        <p14:creationId xmlns:p14="http://schemas.microsoft.com/office/powerpoint/2010/main" val="3896763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5DC0-CF2F-9F4B-9809-56E1F6F6E7AF}"/>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A7175B75-FF88-8268-F870-1E4538FDD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31" y="2271137"/>
            <a:ext cx="9089136" cy="4289451"/>
          </a:xfrm>
        </p:spPr>
      </p:pic>
    </p:spTree>
    <p:extLst>
      <p:ext uri="{BB962C8B-B14F-4D97-AF65-F5344CB8AC3E}">
        <p14:creationId xmlns:p14="http://schemas.microsoft.com/office/powerpoint/2010/main" val="220071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B82A-3FB3-5C3E-0789-A9EA42DE2811}"/>
              </a:ext>
            </a:extLst>
          </p:cNvPr>
          <p:cNvSpPr>
            <a:spLocks noGrp="1"/>
          </p:cNvSpPr>
          <p:nvPr>
            <p:ph type="title"/>
          </p:nvPr>
        </p:nvSpPr>
        <p:spPr/>
        <p:txBody>
          <a:bodyPr/>
          <a:lstStyle/>
          <a:p>
            <a:r>
              <a:rPr lang="en-US" dirty="0"/>
              <a:t>8.8. Set:</a:t>
            </a:r>
          </a:p>
        </p:txBody>
      </p:sp>
      <p:sp>
        <p:nvSpPr>
          <p:cNvPr id="3" name="Content Placeholder 2">
            <a:extLst>
              <a:ext uri="{FF2B5EF4-FFF2-40B4-BE49-F238E27FC236}">
                <a16:creationId xmlns:a16="http://schemas.microsoft.com/office/drawing/2014/main" id="{A3016F4B-98AB-B789-F357-00848F56957E}"/>
              </a:ext>
            </a:extLst>
          </p:cNvPr>
          <p:cNvSpPr>
            <a:spLocks noGrp="1"/>
          </p:cNvSpPr>
          <p:nvPr>
            <p:ph idx="1"/>
          </p:nvPr>
        </p:nvSpPr>
        <p:spPr>
          <a:xfrm>
            <a:off x="838200" y="1825625"/>
            <a:ext cx="10515600" cy="3145209"/>
          </a:xfrm>
        </p:spPr>
        <p:txBody>
          <a:bodyPr/>
          <a:lstStyle/>
          <a:p>
            <a:r>
              <a:rPr lang="en-US" dirty="0"/>
              <a:t>A set is an unordered collection of unique elements. It is a data type that allows storing multiple values but automatically eliminates duplicates.</a:t>
            </a:r>
          </a:p>
          <a:p>
            <a:endParaRPr lang="en-US" dirty="0"/>
          </a:p>
          <a:p>
            <a:pPr marL="0" indent="0">
              <a:buNone/>
            </a:pPr>
            <a:r>
              <a:rPr lang="en-US" b="1" dirty="0"/>
              <a:t>For example,</a:t>
            </a:r>
            <a:r>
              <a:rPr lang="en-US" dirty="0"/>
              <a:t> let’s say you have a set of animal stickers. You have a lion, a monkey, and a giraffe in this set. But you don’t have two lions or two monkeys, because sets only keep one of each thing.</a:t>
            </a:r>
          </a:p>
        </p:txBody>
      </p:sp>
    </p:spTree>
    <p:extLst>
      <p:ext uri="{BB962C8B-B14F-4D97-AF65-F5344CB8AC3E}">
        <p14:creationId xmlns:p14="http://schemas.microsoft.com/office/powerpoint/2010/main" val="2811171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7CD7-05D9-2E58-1D12-5CDEFE8BDC59}"/>
              </a:ext>
            </a:extLst>
          </p:cNvPr>
          <p:cNvSpPr>
            <a:spLocks noGrp="1"/>
          </p:cNvSpPr>
          <p:nvPr>
            <p:ph type="title"/>
          </p:nvPr>
        </p:nvSpPr>
        <p:spPr/>
        <p:txBody>
          <a:bodyPr/>
          <a:lstStyle/>
          <a:p>
            <a:r>
              <a:rPr lang="en-US" dirty="0"/>
              <a:t>Code:</a:t>
            </a:r>
          </a:p>
        </p:txBody>
      </p:sp>
      <p:pic>
        <p:nvPicPr>
          <p:cNvPr id="9" name="Content Placeholder 8">
            <a:extLst>
              <a:ext uri="{FF2B5EF4-FFF2-40B4-BE49-F238E27FC236}">
                <a16:creationId xmlns:a16="http://schemas.microsoft.com/office/drawing/2014/main" id="{FA751A08-D715-896E-1155-E22012325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942" y="1417638"/>
            <a:ext cx="8972113" cy="5423442"/>
          </a:xfrm>
        </p:spPr>
      </p:pic>
    </p:spTree>
    <p:extLst>
      <p:ext uri="{BB962C8B-B14F-4D97-AF65-F5344CB8AC3E}">
        <p14:creationId xmlns:p14="http://schemas.microsoft.com/office/powerpoint/2010/main" val="205858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0B28-180D-50FB-8011-755F5460FCBC}"/>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63CA879A-0541-C2E3-0AC0-0C5BACCC6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867" y="2410849"/>
            <a:ext cx="8970264" cy="2036302"/>
          </a:xfrm>
        </p:spPr>
      </p:pic>
    </p:spTree>
    <p:extLst>
      <p:ext uri="{BB962C8B-B14F-4D97-AF65-F5344CB8AC3E}">
        <p14:creationId xmlns:p14="http://schemas.microsoft.com/office/powerpoint/2010/main" val="259754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E497-ECA7-4A5C-8505-DF549AD85B1D}"/>
              </a:ext>
            </a:extLst>
          </p:cNvPr>
          <p:cNvSpPr>
            <a:spLocks noGrp="1"/>
          </p:cNvSpPr>
          <p:nvPr>
            <p:ph type="title"/>
          </p:nvPr>
        </p:nvSpPr>
        <p:spPr/>
        <p:txBody>
          <a:bodyPr/>
          <a:lstStyle/>
          <a:p>
            <a:r>
              <a:rPr lang="en-US" dirty="0"/>
              <a:t>8. Python Datatypes</a:t>
            </a:r>
          </a:p>
        </p:txBody>
      </p:sp>
      <p:sp>
        <p:nvSpPr>
          <p:cNvPr id="3" name="Content Placeholder 2">
            <a:extLst>
              <a:ext uri="{FF2B5EF4-FFF2-40B4-BE49-F238E27FC236}">
                <a16:creationId xmlns:a16="http://schemas.microsoft.com/office/drawing/2014/main" id="{2856608E-E58D-8E3A-83EE-50D158CF712E}"/>
              </a:ext>
            </a:extLst>
          </p:cNvPr>
          <p:cNvSpPr>
            <a:spLocks noGrp="1"/>
          </p:cNvSpPr>
          <p:nvPr>
            <p:ph idx="1"/>
          </p:nvPr>
        </p:nvSpPr>
        <p:spPr>
          <a:xfrm>
            <a:off x="838199" y="2707565"/>
            <a:ext cx="10515600" cy="1442869"/>
          </a:xfrm>
        </p:spPr>
        <p:txBody>
          <a:bodyPr/>
          <a:lstStyle/>
          <a:p>
            <a:pPr marL="0" indent="0">
              <a:buNone/>
            </a:pPr>
            <a:r>
              <a:rPr lang="en-US" dirty="0"/>
              <a:t>Data types in Python are like different kinds of boxes that can store different types of things If you have different types of toys or different types of books, Python has different types of data that it can work with.</a:t>
            </a:r>
          </a:p>
        </p:txBody>
      </p:sp>
    </p:spTree>
    <p:extLst>
      <p:ext uri="{BB962C8B-B14F-4D97-AF65-F5344CB8AC3E}">
        <p14:creationId xmlns:p14="http://schemas.microsoft.com/office/powerpoint/2010/main" val="429095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EEBB55-05E1-4F95-1A73-6CFDD751B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942" y="2313645"/>
            <a:ext cx="8720116" cy="4351338"/>
          </a:xfrm>
        </p:spPr>
      </p:pic>
    </p:spTree>
    <p:extLst>
      <p:ext uri="{BB962C8B-B14F-4D97-AF65-F5344CB8AC3E}">
        <p14:creationId xmlns:p14="http://schemas.microsoft.com/office/powerpoint/2010/main" val="417077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7AF8-87F6-6EB3-8B48-D25731104744}"/>
              </a:ext>
            </a:extLst>
          </p:cNvPr>
          <p:cNvSpPr>
            <a:spLocks noGrp="1"/>
          </p:cNvSpPr>
          <p:nvPr>
            <p:ph type="title"/>
          </p:nvPr>
        </p:nvSpPr>
        <p:spPr/>
        <p:txBody>
          <a:bodyPr/>
          <a:lstStyle/>
          <a:p>
            <a:r>
              <a:rPr lang="en-US" dirty="0"/>
              <a:t>8.1. Integer (int):</a:t>
            </a:r>
          </a:p>
        </p:txBody>
      </p:sp>
      <p:sp>
        <p:nvSpPr>
          <p:cNvPr id="3" name="Content Placeholder 2">
            <a:extLst>
              <a:ext uri="{FF2B5EF4-FFF2-40B4-BE49-F238E27FC236}">
                <a16:creationId xmlns:a16="http://schemas.microsoft.com/office/drawing/2014/main" id="{28C35A99-104B-832F-4735-34F4FC6EDAA2}"/>
              </a:ext>
            </a:extLst>
          </p:cNvPr>
          <p:cNvSpPr>
            <a:spLocks noGrp="1"/>
          </p:cNvSpPr>
          <p:nvPr>
            <p:ph idx="1"/>
          </p:nvPr>
        </p:nvSpPr>
        <p:spPr>
          <a:xfrm>
            <a:off x="838199" y="2021765"/>
            <a:ext cx="10515600" cy="2814469"/>
          </a:xfrm>
        </p:spPr>
        <p:txBody>
          <a:bodyPr/>
          <a:lstStyle/>
          <a:p>
            <a:r>
              <a:rPr lang="en-US" dirty="0"/>
              <a:t>An integer represents whole numbers without decimals. It is like a whole cookie and represents a complete number without any pieces or fractions.</a:t>
            </a:r>
          </a:p>
          <a:p>
            <a:endParaRPr lang="en-US" dirty="0"/>
          </a:p>
          <a:p>
            <a:pPr marL="0" indent="0">
              <a:buNone/>
            </a:pPr>
            <a:r>
              <a:rPr lang="en-US" b="1" dirty="0"/>
              <a:t>For example, </a:t>
            </a:r>
            <a:r>
              <a:rPr lang="en-US" dirty="0"/>
              <a:t>Our age, if someone asks us about our age, we generally give the answer in numbers without decimals like 18, 21, 11, etc.</a:t>
            </a:r>
          </a:p>
          <a:p>
            <a:pPr marL="0" indent="0">
              <a:buNone/>
            </a:pPr>
            <a:endParaRPr lang="en-US" dirty="0"/>
          </a:p>
        </p:txBody>
      </p:sp>
    </p:spTree>
    <p:extLst>
      <p:ext uri="{BB962C8B-B14F-4D97-AF65-F5344CB8AC3E}">
        <p14:creationId xmlns:p14="http://schemas.microsoft.com/office/powerpoint/2010/main" val="131625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CAE3-FC7F-6D5B-D4A8-F851A0B90853}"/>
              </a:ext>
            </a:extLst>
          </p:cNvPr>
          <p:cNvSpPr>
            <a:spLocks noGrp="1"/>
          </p:cNvSpPr>
          <p:nvPr>
            <p:ph type="title"/>
          </p:nvPr>
        </p:nvSpPr>
        <p:spPr/>
        <p:txBody>
          <a:bodyPr/>
          <a:lstStyle/>
          <a:p>
            <a:r>
              <a:rPr lang="en-US" dirty="0"/>
              <a:t>Code:</a:t>
            </a:r>
          </a:p>
        </p:txBody>
      </p:sp>
      <p:pic>
        <p:nvPicPr>
          <p:cNvPr id="7" name="Content Placeholder 6">
            <a:extLst>
              <a:ext uri="{FF2B5EF4-FFF2-40B4-BE49-F238E27FC236}">
                <a16:creationId xmlns:a16="http://schemas.microsoft.com/office/drawing/2014/main" id="{BBA38A57-09CA-72ED-4CD7-6CE710E9C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779" y="2319777"/>
            <a:ext cx="9090442" cy="4188312"/>
          </a:xfrm>
        </p:spPr>
      </p:pic>
    </p:spTree>
    <p:extLst>
      <p:ext uri="{BB962C8B-B14F-4D97-AF65-F5344CB8AC3E}">
        <p14:creationId xmlns:p14="http://schemas.microsoft.com/office/powerpoint/2010/main" val="342132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7766-4056-1811-24DA-7E2C1676BF69}"/>
              </a:ext>
            </a:extLst>
          </p:cNvPr>
          <p:cNvSpPr>
            <a:spLocks noGrp="1"/>
          </p:cNvSpPr>
          <p:nvPr>
            <p:ph type="title"/>
          </p:nvPr>
        </p:nvSpPr>
        <p:spPr/>
        <p:txBody>
          <a:bodyPr/>
          <a:lstStyle/>
          <a:p>
            <a:r>
              <a:rPr lang="en-US" dirty="0"/>
              <a:t>8.2. Float (float):</a:t>
            </a:r>
          </a:p>
        </p:txBody>
      </p:sp>
      <p:sp>
        <p:nvSpPr>
          <p:cNvPr id="3" name="Content Placeholder 2">
            <a:extLst>
              <a:ext uri="{FF2B5EF4-FFF2-40B4-BE49-F238E27FC236}">
                <a16:creationId xmlns:a16="http://schemas.microsoft.com/office/drawing/2014/main" id="{FA3719BF-071A-F213-26DA-E28D83DB2F5C}"/>
              </a:ext>
            </a:extLst>
          </p:cNvPr>
          <p:cNvSpPr>
            <a:spLocks noGrp="1"/>
          </p:cNvSpPr>
          <p:nvPr>
            <p:ph idx="1"/>
          </p:nvPr>
        </p:nvSpPr>
        <p:spPr>
          <a:xfrm>
            <a:off x="838200" y="1825625"/>
            <a:ext cx="10515600" cy="2979839"/>
          </a:xfrm>
        </p:spPr>
        <p:txBody>
          <a:bodyPr/>
          <a:lstStyle/>
          <a:p>
            <a:r>
              <a:rPr lang="en-US" dirty="0"/>
              <a:t>A float represents numbers with decimal points, It is like a cookie that has some pieces missing. It represents a number with a decimal or fraction. It can be used to represent measurements.</a:t>
            </a:r>
          </a:p>
          <a:p>
            <a:endParaRPr lang="en-US" dirty="0"/>
          </a:p>
          <a:p>
            <a:pPr marL="0" indent="0">
              <a:buNone/>
            </a:pPr>
            <a:r>
              <a:rPr lang="en-US" b="1" dirty="0"/>
              <a:t>For example,</a:t>
            </a:r>
            <a:r>
              <a:rPr lang="en-US" dirty="0"/>
              <a:t> We have to measure height, so it has to be concise and accurate it includes number + fractional parts in it like, 5.5, 6.7, 7, etc.</a:t>
            </a:r>
          </a:p>
        </p:txBody>
      </p:sp>
    </p:spTree>
    <p:extLst>
      <p:ext uri="{BB962C8B-B14F-4D97-AF65-F5344CB8AC3E}">
        <p14:creationId xmlns:p14="http://schemas.microsoft.com/office/powerpoint/2010/main" val="328181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A45A-567F-A139-A351-8D514A81816D}"/>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EAAA3A9A-79DA-2E77-75FD-E46645FD23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31" y="2317231"/>
            <a:ext cx="9089136" cy="4093581"/>
          </a:xfrm>
        </p:spPr>
      </p:pic>
    </p:spTree>
    <p:extLst>
      <p:ext uri="{BB962C8B-B14F-4D97-AF65-F5344CB8AC3E}">
        <p14:creationId xmlns:p14="http://schemas.microsoft.com/office/powerpoint/2010/main" val="129095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57EA-A561-64A1-8CAE-A156634F6F15}"/>
              </a:ext>
            </a:extLst>
          </p:cNvPr>
          <p:cNvSpPr>
            <a:spLocks noGrp="1"/>
          </p:cNvSpPr>
          <p:nvPr>
            <p:ph type="title"/>
          </p:nvPr>
        </p:nvSpPr>
        <p:spPr/>
        <p:txBody>
          <a:bodyPr/>
          <a:lstStyle/>
          <a:p>
            <a:r>
              <a:rPr lang="en-US" dirty="0"/>
              <a:t>8.3. String (str):</a:t>
            </a:r>
          </a:p>
        </p:txBody>
      </p:sp>
      <p:sp>
        <p:nvSpPr>
          <p:cNvPr id="3" name="Content Placeholder 2">
            <a:extLst>
              <a:ext uri="{FF2B5EF4-FFF2-40B4-BE49-F238E27FC236}">
                <a16:creationId xmlns:a16="http://schemas.microsoft.com/office/drawing/2014/main" id="{97EC30D6-251A-5665-8597-BE080F7A0814}"/>
              </a:ext>
            </a:extLst>
          </p:cNvPr>
          <p:cNvSpPr>
            <a:spLocks noGrp="1"/>
          </p:cNvSpPr>
          <p:nvPr>
            <p:ph idx="1"/>
          </p:nvPr>
        </p:nvSpPr>
        <p:spPr>
          <a:xfrm>
            <a:off x="838200" y="1825625"/>
            <a:ext cx="10515600" cy="2736647"/>
          </a:xfrm>
        </p:spPr>
        <p:txBody>
          <a:bodyPr/>
          <a:lstStyle/>
          <a:p>
            <a:r>
              <a:rPr lang="en-US" dirty="0"/>
              <a:t>A string represents a sequence of characters or alphabets. It can be used to store text-based information. The string is like a collection of letters, words, or sentences. </a:t>
            </a:r>
          </a:p>
          <a:p>
            <a:endParaRPr lang="en-US" dirty="0"/>
          </a:p>
          <a:p>
            <a:pPr marL="0" indent="0">
              <a:buNone/>
            </a:pPr>
            <a:r>
              <a:rPr lang="en-US" b="1" dirty="0"/>
              <a:t>For example,</a:t>
            </a:r>
            <a:r>
              <a:rPr lang="en-US" dirty="0"/>
              <a:t> a person’s name can be stored as strings.</a:t>
            </a:r>
          </a:p>
        </p:txBody>
      </p:sp>
    </p:spTree>
    <p:extLst>
      <p:ext uri="{BB962C8B-B14F-4D97-AF65-F5344CB8AC3E}">
        <p14:creationId xmlns:p14="http://schemas.microsoft.com/office/powerpoint/2010/main" val="2757318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143</TotalTime>
  <Words>839</Words>
  <Application>Microsoft Office PowerPoint</Application>
  <PresentationFormat>Widescreen</PresentationFormat>
  <Paragraphs>59</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Century Gothic</vt:lpstr>
      <vt:lpstr>Wingdings 2</vt:lpstr>
      <vt:lpstr>Quotable</vt:lpstr>
      <vt:lpstr>Learn Programming For Kids (Python)</vt:lpstr>
      <vt:lpstr>Lesson 4</vt:lpstr>
      <vt:lpstr>8. Python Datatypes</vt:lpstr>
      <vt:lpstr>PowerPoint Presentation</vt:lpstr>
      <vt:lpstr>8.1. Integer (int):</vt:lpstr>
      <vt:lpstr>Code:</vt:lpstr>
      <vt:lpstr>8.2. Float (float):</vt:lpstr>
      <vt:lpstr>Code:</vt:lpstr>
      <vt:lpstr>8.3. String (str):</vt:lpstr>
      <vt:lpstr>Code:</vt:lpstr>
      <vt:lpstr>8.4. Boolean (bool):</vt:lpstr>
      <vt:lpstr>Code:</vt:lpstr>
      <vt:lpstr>8.5. List:</vt:lpstr>
      <vt:lpstr>Code:</vt:lpstr>
      <vt:lpstr>Let’s understand the List data type with one more example:</vt:lpstr>
      <vt:lpstr>Code:</vt:lpstr>
      <vt:lpstr>Note:</vt:lpstr>
      <vt:lpstr>8.6. Tuple:</vt:lpstr>
      <vt:lpstr>Code:</vt:lpstr>
      <vt:lpstr>Let’s understand Tuple with one more example:</vt:lpstr>
      <vt:lpstr>Code:</vt:lpstr>
      <vt:lpstr>8.7. Dictionary:</vt:lpstr>
      <vt:lpstr>Code:</vt:lpstr>
      <vt:lpstr>Let’s understand Dictionary in Python with one more example:</vt:lpstr>
      <vt:lpstr>Code:</vt:lpstr>
      <vt:lpstr>8.8. Set:</vt:lpstr>
      <vt:lpstr>Code:</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Programming For Kids (Python)</dc:title>
  <dc:creator>Islam Abdel Hady</dc:creator>
  <cp:lastModifiedBy>Islam Abdel Hady</cp:lastModifiedBy>
  <cp:revision>28</cp:revision>
  <dcterms:created xsi:type="dcterms:W3CDTF">2024-02-08T13:15:29Z</dcterms:created>
  <dcterms:modified xsi:type="dcterms:W3CDTF">2024-02-08T16:06:09Z</dcterms:modified>
</cp:coreProperties>
</file>