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00" r:id="rId1"/>
  </p:sldMasterIdLst>
  <p:sldIdLst>
    <p:sldId id="256" r:id="rId2"/>
    <p:sldId id="257"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4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8132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12308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20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092008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4567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5/9/2020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5676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5/9/2020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4456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0846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96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5695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6846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267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0369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5/9/2020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3011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5/9/2020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2319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5/9/2020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8104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4217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5/9/2020</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52388819"/>
      </p:ext>
    </p:extLst>
  </p:cSld>
  <p:clrMap bg1="dk1" tx1="lt1" bg2="dk2" tx2="lt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 id="214748381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cocl.us/new_york_dataset"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TextShape 1"/>
          <p:cNvSpPr txBox="1"/>
          <p:nvPr/>
        </p:nvSpPr>
        <p:spPr>
          <a:xfrm>
            <a:off x="1477818" y="1607127"/>
            <a:ext cx="6077528" cy="3352800"/>
          </a:xfrm>
          <a:prstGeom prst="rect">
            <a:avLst/>
          </a:prstGeom>
        </p:spPr>
        <p:txBody>
          <a:bodyPr vert="horz" lIns="91440" tIns="45720" rIns="91440" bIns="45720" rtlCol="0" anchor="ctr">
            <a:normAutofit fontScale="92500" lnSpcReduction="10000"/>
          </a:bodyPr>
          <a:lstStyle/>
          <a:p>
            <a:pPr>
              <a:lnSpc>
                <a:spcPct val="90000"/>
              </a:lnSpc>
              <a:spcBef>
                <a:spcPct val="0"/>
              </a:spcBef>
              <a:spcAft>
                <a:spcPts val="600"/>
              </a:spcAft>
            </a:pPr>
            <a:r>
              <a:rPr lang="en-US" sz="2100" kern="1200" dirty="0">
                <a:solidFill>
                  <a:srgbClr val="FFFFFF"/>
                </a:solidFill>
                <a:latin typeface="+mj-lt"/>
                <a:ea typeface="+mj-ea"/>
                <a:cs typeface="+mj-cs"/>
              </a:rPr>
              <a:t/>
            </a:r>
            <a:br>
              <a:rPr lang="en-US" sz="2100" kern="1200" dirty="0">
                <a:solidFill>
                  <a:srgbClr val="FFFFFF"/>
                </a:solidFill>
                <a:latin typeface="+mj-lt"/>
                <a:ea typeface="+mj-ea"/>
                <a:cs typeface="+mj-cs"/>
              </a:rPr>
            </a:br>
            <a:r>
              <a:rPr lang="en-US" sz="2100" kern="1200" dirty="0">
                <a:solidFill>
                  <a:srgbClr val="FFFFFF"/>
                </a:solidFill>
                <a:latin typeface="+mj-lt"/>
                <a:ea typeface="+mj-ea"/>
                <a:cs typeface="+mj-cs"/>
              </a:rPr>
              <a:t/>
            </a:r>
            <a:br>
              <a:rPr lang="en-US" sz="2100" kern="1200" dirty="0">
                <a:solidFill>
                  <a:srgbClr val="FFFFFF"/>
                </a:solidFill>
                <a:latin typeface="+mj-lt"/>
                <a:ea typeface="+mj-ea"/>
                <a:cs typeface="+mj-cs"/>
              </a:rPr>
            </a:br>
            <a:r>
              <a:rPr lang="en-US" sz="2100" kern="1200" dirty="0">
                <a:solidFill>
                  <a:srgbClr val="FFFFFF"/>
                </a:solidFill>
                <a:latin typeface="+mj-lt"/>
                <a:ea typeface="+mj-ea"/>
                <a:cs typeface="+mj-cs"/>
              </a:rPr>
              <a:t/>
            </a:r>
            <a:br>
              <a:rPr lang="en-US" sz="2100" kern="1200" dirty="0">
                <a:solidFill>
                  <a:srgbClr val="FFFFFF"/>
                </a:solidFill>
                <a:latin typeface="+mj-lt"/>
                <a:ea typeface="+mj-ea"/>
                <a:cs typeface="+mj-cs"/>
              </a:rPr>
            </a:br>
            <a:r>
              <a:rPr lang="en-US" sz="2100" kern="1200" dirty="0">
                <a:solidFill>
                  <a:srgbClr val="FFFFFF"/>
                </a:solidFill>
                <a:latin typeface="+mj-lt"/>
                <a:ea typeface="+mj-ea"/>
                <a:cs typeface="+mj-cs"/>
              </a:rPr>
              <a:t/>
            </a:r>
            <a:br>
              <a:rPr lang="en-US" sz="2100" kern="1200" dirty="0">
                <a:solidFill>
                  <a:srgbClr val="FFFFFF"/>
                </a:solidFill>
                <a:latin typeface="+mj-lt"/>
                <a:ea typeface="+mj-ea"/>
                <a:cs typeface="+mj-cs"/>
              </a:rPr>
            </a:br>
            <a:r>
              <a:rPr lang="en-US" sz="2100" kern="1200" dirty="0">
                <a:solidFill>
                  <a:srgbClr val="FFFFFF"/>
                </a:solidFill>
                <a:latin typeface="+mj-lt"/>
                <a:ea typeface="+mj-ea"/>
                <a:cs typeface="+mj-cs"/>
              </a:rPr>
              <a:t/>
            </a:r>
            <a:br>
              <a:rPr lang="en-US" sz="2100" kern="1200" dirty="0">
                <a:solidFill>
                  <a:srgbClr val="FFFFFF"/>
                </a:solidFill>
                <a:latin typeface="+mj-lt"/>
                <a:ea typeface="+mj-ea"/>
                <a:cs typeface="+mj-cs"/>
              </a:rPr>
            </a:br>
            <a:r>
              <a:rPr lang="en-US" sz="2100" kern="1200" dirty="0">
                <a:solidFill>
                  <a:srgbClr val="FFFFFF"/>
                </a:solidFill>
                <a:latin typeface="+mj-lt"/>
                <a:ea typeface="+mj-ea"/>
                <a:cs typeface="+mj-cs"/>
              </a:rPr>
              <a:t/>
            </a:r>
            <a:br>
              <a:rPr lang="en-US" sz="2100" kern="1200" dirty="0">
                <a:solidFill>
                  <a:srgbClr val="FFFFFF"/>
                </a:solidFill>
                <a:latin typeface="+mj-lt"/>
                <a:ea typeface="+mj-ea"/>
                <a:cs typeface="+mj-cs"/>
              </a:rPr>
            </a:br>
            <a:r>
              <a:rPr lang="en-US" sz="2100" kern="1200" dirty="0">
                <a:solidFill>
                  <a:srgbClr val="FFFFFF"/>
                </a:solidFill>
                <a:latin typeface="+mj-lt"/>
                <a:ea typeface="+mj-ea"/>
                <a:cs typeface="+mj-cs"/>
              </a:rPr>
              <a:t/>
            </a:r>
            <a:br>
              <a:rPr lang="en-US" sz="2100" kern="1200" dirty="0">
                <a:solidFill>
                  <a:srgbClr val="FFFFFF"/>
                </a:solidFill>
                <a:latin typeface="+mj-lt"/>
                <a:ea typeface="+mj-ea"/>
                <a:cs typeface="+mj-cs"/>
              </a:rPr>
            </a:br>
            <a:r>
              <a:rPr lang="en-US" sz="2100" kern="1200" dirty="0">
                <a:solidFill>
                  <a:srgbClr val="FFFFFF"/>
                </a:solidFill>
                <a:latin typeface="+mj-lt"/>
                <a:ea typeface="+mj-ea"/>
                <a:cs typeface="+mj-cs"/>
              </a:rPr>
              <a:t/>
            </a:r>
            <a:br>
              <a:rPr lang="en-US" sz="2100" kern="1200" dirty="0">
                <a:solidFill>
                  <a:srgbClr val="FFFFFF"/>
                </a:solidFill>
                <a:latin typeface="+mj-lt"/>
                <a:ea typeface="+mj-ea"/>
                <a:cs typeface="+mj-cs"/>
              </a:rPr>
            </a:br>
            <a:r>
              <a:rPr lang="en-US" sz="2100" b="0" strike="noStrike" kern="1200" spc="-1" dirty="0">
                <a:solidFill>
                  <a:srgbClr val="FFFFFF"/>
                </a:solidFill>
                <a:latin typeface="+mj-lt"/>
                <a:ea typeface="+mj-ea"/>
                <a:cs typeface="+mj-cs"/>
              </a:rPr>
              <a:t>IBM Data </a:t>
            </a:r>
            <a:r>
              <a:rPr lang="en-US" sz="2100" b="0" strike="noStrike" kern="1200" spc="-1" dirty="0" smtClean="0">
                <a:solidFill>
                  <a:srgbClr val="FFFFFF"/>
                </a:solidFill>
                <a:latin typeface="+mj-lt"/>
                <a:ea typeface="+mj-ea"/>
                <a:cs typeface="+mj-cs"/>
              </a:rPr>
              <a:t>Science Certification program</a:t>
            </a:r>
          </a:p>
          <a:p>
            <a:r>
              <a:rPr lang="en-US" b="1" dirty="0"/>
              <a:t>Applied Data Science Capstone</a:t>
            </a:r>
          </a:p>
          <a:p>
            <a:r>
              <a:rPr lang="en-US" sz="2400" dirty="0"/>
              <a:t/>
            </a:r>
            <a:br>
              <a:rPr lang="en-US" sz="2400" dirty="0"/>
            </a:br>
            <a:endParaRPr lang="en-US" sz="2100" b="0" strike="noStrike" kern="1200" spc="-1" dirty="0">
              <a:solidFill>
                <a:srgbClr val="FFFFFF"/>
              </a:solidFill>
              <a:latin typeface="+mj-lt"/>
              <a:ea typeface="+mj-ea"/>
              <a:cs typeface="+mj-cs"/>
            </a:endParaRPr>
          </a:p>
        </p:txBody>
      </p:sp>
      <p:sp>
        <p:nvSpPr>
          <p:cNvPr id="77"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buFont typeface="Arial" panose="020B0604020202020204" pitchFamily="34" charset="0"/>
              <a:buChar char="•"/>
            </a:pPr>
            <a:endParaRPr lang="en-US" sz="2100" b="1" strike="noStrike" spc="-1">
              <a:solidFill>
                <a:srgbClr val="000000"/>
              </a:solidFill>
            </a:endParaRPr>
          </a:p>
          <a:p>
            <a:pPr indent="-228600">
              <a:lnSpc>
                <a:spcPct val="90000"/>
              </a:lnSpc>
              <a:buFont typeface="Arial" panose="020B0604020202020204" pitchFamily="34" charset="0"/>
              <a:buChar char="•"/>
            </a:pPr>
            <a:endParaRPr lang="en-US" sz="2100" b="0" strike="noStrike" spc="-1">
              <a:solidFill>
                <a:srgbClr val="000000"/>
              </a:solidFill>
            </a:endParaRPr>
          </a:p>
          <a:p>
            <a:pPr indent="-228600">
              <a:lnSpc>
                <a:spcPct val="90000"/>
              </a:lnSpc>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306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57200" indent="-228600">
              <a:lnSpc>
                <a:spcPct val="90000"/>
              </a:lnSpc>
              <a:spcAft>
                <a:spcPts val="340"/>
              </a:spcAft>
              <a:buFont typeface="Arial" panose="020B0604020202020204" pitchFamily="34" charset="0"/>
              <a:buChar char="•"/>
            </a:pPr>
            <a:endParaRPr lang="en-US" sz="2100" b="0" strike="noStrike" spc="-1">
              <a:solidFill>
                <a:srgbClr val="000000"/>
              </a:solidFill>
            </a:endParaRPr>
          </a:p>
          <a:p>
            <a:pPr marL="457200" indent="-228600">
              <a:lnSpc>
                <a:spcPct val="90000"/>
              </a:lnSpc>
              <a:spcAft>
                <a:spcPts val="340"/>
              </a:spcAft>
              <a:buFont typeface="Arial" panose="020B0604020202020204" pitchFamily="34" charset="0"/>
              <a:buChar char="•"/>
            </a:pPr>
            <a:endParaRPr lang="en-US" sz="2100" b="0" strike="noStrike" spc="-1">
              <a:solidFill>
                <a:srgbClr val="000000"/>
              </a:solidFill>
            </a:endParaRPr>
          </a:p>
          <a:p>
            <a:pPr marL="457200" indent="-228600">
              <a:lnSpc>
                <a:spcPct val="90000"/>
              </a:lnSpc>
              <a:spcAft>
                <a:spcPts val="340"/>
              </a:spcAft>
              <a:buFont typeface="Arial" panose="020B0604020202020204" pitchFamily="34" charset="0"/>
              <a:buChar char="•"/>
            </a:pPr>
            <a:endParaRPr lang="en-US" sz="2100" b="0" strike="noStrike" spc="-1">
              <a:solidFill>
                <a:srgbClr val="000000"/>
              </a:solidFil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 name="CustomShape 1"/>
          <p:cNvSpPr/>
          <p:nvPr/>
        </p:nvSpPr>
        <p:spPr>
          <a:xfrm>
            <a:off x="283680" y="343440"/>
            <a:ext cx="8578440" cy="1843560"/>
          </a:xfrm>
          <a:prstGeom prst="rect">
            <a:avLst/>
          </a:prstGeom>
          <a:solidFill>
            <a:srgbClr val="404040"/>
          </a:solidFill>
          <a:ln w="127080">
            <a:solidFill>
              <a:srgbClr val="404040"/>
            </a:solidFill>
            <a:round/>
          </a:ln>
        </p:spPr>
        <p:style>
          <a:lnRef idx="2">
            <a:schemeClr val="accent1">
              <a:shade val="50000"/>
            </a:schemeClr>
          </a:lnRef>
          <a:fillRef idx="1">
            <a:schemeClr val="accent1"/>
          </a:fillRef>
          <a:effectRef idx="0">
            <a:schemeClr val="accent1"/>
          </a:effectRef>
          <a:fontRef idx="minor"/>
        </p:style>
      </p:sp>
      <p:sp>
        <p:nvSpPr>
          <p:cNvPr id="157" name="CustomShape 2"/>
          <p:cNvSpPr/>
          <p:nvPr/>
        </p:nvSpPr>
        <p:spPr>
          <a:xfrm>
            <a:off x="394560" y="466560"/>
            <a:ext cx="8354160" cy="92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4300" b="0" strike="noStrike" spc="-1">
                <a:solidFill>
                  <a:srgbClr val="FFFFFF"/>
                </a:solidFill>
                <a:latin typeface="Arial"/>
              </a:rPr>
              <a:t>List of Restaurants in Floral Park</a:t>
            </a:r>
            <a:endParaRPr lang="en-US" sz="4300" b="0" strike="noStrike" spc="-1">
              <a:latin typeface="Arial"/>
            </a:endParaRPr>
          </a:p>
        </p:txBody>
      </p:sp>
      <p:sp>
        <p:nvSpPr>
          <p:cNvPr id="158" name="Line 3"/>
          <p:cNvSpPr/>
          <p:nvPr/>
        </p:nvSpPr>
        <p:spPr>
          <a:xfrm>
            <a:off x="1657080" y="1448280"/>
            <a:ext cx="5829480" cy="360"/>
          </a:xfrm>
          <a:prstGeom prst="line">
            <a:avLst/>
          </a:prstGeom>
          <a:ln w="22320">
            <a:solidFill>
              <a:srgbClr val="D9D9D9"/>
            </a:solidFill>
            <a:round/>
          </a:ln>
        </p:spPr>
        <p:style>
          <a:lnRef idx="1">
            <a:schemeClr val="accent1"/>
          </a:lnRef>
          <a:fillRef idx="0">
            <a:schemeClr val="accent1"/>
          </a:fillRef>
          <a:effectRef idx="0">
            <a:schemeClr val="accent1"/>
          </a:effectRef>
          <a:fontRef idx="minor"/>
        </p:style>
      </p:sp>
      <p:pic>
        <p:nvPicPr>
          <p:cNvPr id="159" name="Content Placeholder 4"/>
          <p:cNvPicPr/>
          <p:nvPr/>
        </p:nvPicPr>
        <p:blipFill>
          <a:blip r:embed="rId2"/>
          <a:stretch/>
        </p:blipFill>
        <p:spPr>
          <a:xfrm>
            <a:off x="797760" y="2509920"/>
            <a:ext cx="7506720" cy="3997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 name="CustomShape 1"/>
          <p:cNvSpPr/>
          <p:nvPr/>
        </p:nvSpPr>
        <p:spPr>
          <a:xfrm>
            <a:off x="0" y="651600"/>
            <a:ext cx="9143280" cy="735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61" name="CustomShape 2"/>
          <p:cNvSpPr/>
          <p:nvPr/>
        </p:nvSpPr>
        <p:spPr>
          <a:xfrm>
            <a:off x="628560" y="672840"/>
            <a:ext cx="7886160" cy="7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2800" b="0" strike="noStrike" spc="-1">
                <a:solidFill>
                  <a:srgbClr val="FFFFFF"/>
                </a:solidFill>
                <a:latin typeface="Arial"/>
              </a:rPr>
              <a:t>Step 3</a:t>
            </a:r>
            <a:endParaRPr lang="en-US" sz="2800" b="0" strike="noStrike" spc="-1">
              <a:latin typeface="Arial"/>
            </a:endParaRPr>
          </a:p>
        </p:txBody>
      </p:sp>
      <p:sp>
        <p:nvSpPr>
          <p:cNvPr id="162" name="CustomShape 3"/>
          <p:cNvSpPr/>
          <p:nvPr/>
        </p:nvSpPr>
        <p:spPr>
          <a:xfrm>
            <a:off x="1071720" y="1597320"/>
            <a:ext cx="7000200" cy="86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gn="ctr">
              <a:lnSpc>
                <a:spcPct val="100000"/>
              </a:lnSpc>
              <a:spcBef>
                <a:spcPts val="281"/>
              </a:spcBef>
              <a:buClr>
                <a:srgbClr val="000000"/>
              </a:buClr>
              <a:buFont typeface="Arial"/>
              <a:buChar char="•"/>
            </a:pPr>
            <a:r>
              <a:rPr lang="en-US" sz="1400" b="0" strike="noStrike" spc="-1">
                <a:solidFill>
                  <a:srgbClr val="000000"/>
                </a:solidFill>
                <a:latin typeface="Arial"/>
              </a:rPr>
              <a:t>Get likes, ratings, tips on each of Indian Restaurant using FourSquare API</a:t>
            </a:r>
            <a:endParaRPr lang="en-US" sz="1400" b="0" strike="noStrike" spc="-1">
              <a:latin typeface="Arial"/>
            </a:endParaRPr>
          </a:p>
          <a:p>
            <a:pPr algn="ctr">
              <a:lnSpc>
                <a:spcPct val="100000"/>
              </a:lnSpc>
              <a:spcBef>
                <a:spcPts val="281"/>
              </a:spcBef>
            </a:pPr>
            <a:endParaRPr lang="en-US" sz="1400" b="0" strike="noStrike" spc="-1">
              <a:latin typeface="Arial"/>
            </a:endParaRPr>
          </a:p>
        </p:txBody>
      </p:sp>
      <p:pic>
        <p:nvPicPr>
          <p:cNvPr id="163" name="Picture 4"/>
          <p:cNvPicPr/>
          <p:nvPr/>
        </p:nvPicPr>
        <p:blipFill>
          <a:blip r:embed="rId2"/>
          <a:stretch/>
        </p:blipFill>
        <p:spPr>
          <a:xfrm>
            <a:off x="628560" y="3206880"/>
            <a:ext cx="7886160" cy="20300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 name="CustomShape 1"/>
          <p:cNvSpPr/>
          <p:nvPr/>
        </p:nvSpPr>
        <p:spPr>
          <a:xfrm>
            <a:off x="-756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5"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sp>
        <p:nvSpPr>
          <p:cNvPr id="166" name="CustomShape 3"/>
          <p:cNvSpPr/>
          <p:nvPr/>
        </p:nvSpPr>
        <p:spPr>
          <a:xfrm>
            <a:off x="3524760" y="533520"/>
            <a:ext cx="513576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a:solidFill>
                  <a:srgbClr val="558ED5"/>
                </a:solidFill>
                <a:latin typeface="Arial"/>
              </a:rPr>
              <a:t>Restaurant with maximum like </a:t>
            </a:r>
            <a:endParaRPr lang="en-US" sz="2400" b="0" strike="noStrike" spc="-1">
              <a:latin typeface="Arial"/>
            </a:endParaRPr>
          </a:p>
          <a:p>
            <a:pPr>
              <a:lnSpc>
                <a:spcPct val="100000"/>
              </a:lnSpc>
              <a:spcBef>
                <a:spcPts val="479"/>
              </a:spcBef>
            </a:pPr>
            <a:endParaRPr lang="en-US" sz="2400" b="0" strike="noStrike" spc="-1">
              <a:latin typeface="Arial"/>
            </a:endParaRPr>
          </a:p>
        </p:txBody>
      </p:sp>
      <p:pic>
        <p:nvPicPr>
          <p:cNvPr id="167" name="Picture 4"/>
          <p:cNvPicPr/>
          <p:nvPr/>
        </p:nvPicPr>
        <p:blipFill>
          <a:blip r:embed="rId2"/>
          <a:stretch/>
        </p:blipFill>
        <p:spPr>
          <a:xfrm>
            <a:off x="3281400" y="2514600"/>
            <a:ext cx="5634720" cy="1971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 name="CustomShape 1"/>
          <p:cNvSpPr/>
          <p:nvPr/>
        </p:nvSpPr>
        <p:spPr>
          <a:xfrm>
            <a:off x="-756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9"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sp>
        <p:nvSpPr>
          <p:cNvPr id="170" name="CustomShape 3"/>
          <p:cNvSpPr/>
          <p:nvPr/>
        </p:nvSpPr>
        <p:spPr>
          <a:xfrm>
            <a:off x="3318480" y="640080"/>
            <a:ext cx="544356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a:solidFill>
                  <a:srgbClr val="558ED5"/>
                </a:solidFill>
                <a:latin typeface="Arial"/>
              </a:rPr>
              <a:t>Restaurant having maximum Rating </a:t>
            </a:r>
            <a:endParaRPr lang="en-US" sz="2400" b="0" strike="noStrike" spc="-1">
              <a:latin typeface="Arial"/>
            </a:endParaRPr>
          </a:p>
          <a:p>
            <a:pPr>
              <a:lnSpc>
                <a:spcPct val="100000"/>
              </a:lnSpc>
              <a:spcBef>
                <a:spcPts val="360"/>
              </a:spcBef>
            </a:pPr>
            <a:endParaRPr lang="en-US" sz="2400" b="0" strike="noStrike" spc="-1">
              <a:latin typeface="Arial"/>
            </a:endParaRPr>
          </a:p>
        </p:txBody>
      </p:sp>
      <p:pic>
        <p:nvPicPr>
          <p:cNvPr id="171" name="Picture 5"/>
          <p:cNvPicPr/>
          <p:nvPr/>
        </p:nvPicPr>
        <p:blipFill>
          <a:blip r:embed="rId2"/>
          <a:stretch/>
        </p:blipFill>
        <p:spPr>
          <a:xfrm>
            <a:off x="3295080" y="2504880"/>
            <a:ext cx="5781960" cy="20664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 name="CustomShape 1"/>
          <p:cNvSpPr/>
          <p:nvPr/>
        </p:nvSpPr>
        <p:spPr>
          <a:xfrm>
            <a:off x="363240" y="470880"/>
            <a:ext cx="3285000" cy="5891400"/>
          </a:xfrm>
          <a:custGeom>
            <a:avLst/>
            <a:gdLst/>
            <a:ahLst/>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73" name="CustomShape 2"/>
          <p:cNvSpPr/>
          <p:nvPr/>
        </p:nvSpPr>
        <p:spPr>
          <a:xfrm>
            <a:off x="647280" y="1011960"/>
            <a:ext cx="2561400" cy="479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3700" b="0" strike="noStrike" spc="-1">
                <a:solidFill>
                  <a:srgbClr val="FFFFFF"/>
                </a:solidFill>
                <a:latin typeface="Arial"/>
              </a:rPr>
              <a:t>Conclusion</a:t>
            </a:r>
            <a:endParaRPr lang="en-US" sz="3700" b="0" strike="noStrike" spc="-1">
              <a:latin typeface="Arial"/>
            </a:endParaRPr>
          </a:p>
        </p:txBody>
      </p:sp>
      <p:grpSp>
        <p:nvGrpSpPr>
          <p:cNvPr id="174" name="Group 3"/>
          <p:cNvGrpSpPr/>
          <p:nvPr/>
        </p:nvGrpSpPr>
        <p:grpSpPr>
          <a:xfrm>
            <a:off x="3895560" y="970920"/>
            <a:ext cx="4884480" cy="4884480"/>
            <a:chOff x="3895560" y="970920"/>
            <a:chExt cx="4884480" cy="4884480"/>
          </a:xfrm>
        </p:grpSpPr>
        <p:sp>
          <p:nvSpPr>
            <p:cNvPr id="175" name="CustomShape 4"/>
            <p:cNvSpPr/>
            <p:nvPr/>
          </p:nvSpPr>
          <p:spPr>
            <a:xfrm>
              <a:off x="3895560" y="970920"/>
              <a:ext cx="4884480" cy="4884480"/>
            </a:xfrm>
            <a:prstGeom prst="diamond">
              <a:avLst/>
            </a:prstGeom>
            <a:solidFill>
              <a:schemeClr val="accent2">
                <a:tint val="40000"/>
                <a:hueOff val="0"/>
                <a:satOff val="0"/>
                <a:lumOff val="0"/>
                <a:alphaOff val="0"/>
              </a:schemeClr>
            </a:solidFill>
            <a:ln>
              <a:noFill/>
            </a:ln>
          </p:spPr>
          <p:style>
            <a:lnRef idx="0">
              <a:scrgbClr r="0" g="0" b="0"/>
            </a:lnRef>
            <a:fillRef idx="0">
              <a:scrgbClr r="0" g="0" b="0"/>
            </a:fillRef>
            <a:effectRef idx="0">
              <a:scrgbClr r="0" g="0" b="0"/>
            </a:effectRef>
            <a:fontRef idx="minor"/>
          </p:style>
        </p:sp>
        <p:sp>
          <p:nvSpPr>
            <p:cNvPr id="176" name="CustomShape 5"/>
            <p:cNvSpPr/>
            <p:nvPr/>
          </p:nvSpPr>
          <p:spPr>
            <a:xfrm>
              <a:off x="4359960" y="1434960"/>
              <a:ext cx="1904400" cy="190440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Astoria(Queens), Blissville(Queens), Civic Center(Manhattan) are some of the best neighborhoods for indian cuisine.</a:t>
              </a:r>
              <a:endParaRPr lang="en-US" sz="1500" b="0" strike="noStrike" spc="-1">
                <a:latin typeface="Arial"/>
              </a:endParaRPr>
            </a:p>
          </p:txBody>
        </p:sp>
        <p:sp>
          <p:nvSpPr>
            <p:cNvPr id="177" name="CustomShape 6"/>
            <p:cNvSpPr/>
            <p:nvPr/>
          </p:nvSpPr>
          <p:spPr>
            <a:xfrm>
              <a:off x="6411600" y="1434960"/>
              <a:ext cx="1904400" cy="190440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Manhattan have potential Indian Resturant Market</a:t>
              </a:r>
              <a:endParaRPr lang="en-US" sz="1500" b="0" strike="noStrike" spc="-1">
                <a:latin typeface="Arial"/>
              </a:endParaRPr>
            </a:p>
          </p:txBody>
        </p:sp>
        <p:sp>
          <p:nvSpPr>
            <p:cNvPr id="178" name="CustomShape 7"/>
            <p:cNvSpPr/>
            <p:nvPr/>
          </p:nvSpPr>
          <p:spPr>
            <a:xfrm>
              <a:off x="4359960" y="3486960"/>
              <a:ext cx="1904400" cy="190440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Staten Island ranks last in average rating of Indian Restaurants.</a:t>
              </a:r>
              <a:endParaRPr lang="en-US" sz="1500" b="0" strike="noStrike" spc="-1">
                <a:latin typeface="Arial"/>
              </a:endParaRPr>
            </a:p>
          </p:txBody>
        </p:sp>
        <p:sp>
          <p:nvSpPr>
            <p:cNvPr id="179" name="CustomShape 8"/>
            <p:cNvSpPr/>
            <p:nvPr/>
          </p:nvSpPr>
          <p:spPr>
            <a:xfrm>
              <a:off x="6411600" y="3486960"/>
              <a:ext cx="1904400" cy="190440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Manhattan is the best place to stay if you prefer Indian Cuisine.</a:t>
              </a:r>
              <a:endParaRPr lang="en-US" sz="1500" b="0" strike="noStrike" spc="-1">
                <a:latin typeface="Arial"/>
              </a:endParaRPr>
            </a:p>
          </p:txBody>
        </p:sp>
      </p:grpSp>
      <p:grpSp>
        <p:nvGrpSpPr>
          <p:cNvPr id="180" name="Group 9"/>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 name="CustomShape 1"/>
          <p:cNvSpPr/>
          <p:nvPr/>
        </p:nvSpPr>
        <p:spPr>
          <a:xfrm>
            <a:off x="0" y="0"/>
            <a:ext cx="4567320" cy="6857280"/>
          </a:xfrm>
          <a:prstGeom prst="rect">
            <a:avLst/>
          </a:prstGeom>
          <a:gradFill rotWithShape="0">
            <a:gsLst>
              <a:gs pos="0">
                <a:srgbClr val="CC3A18"/>
              </a:gs>
              <a:gs pos="25000">
                <a:srgbClr val="CC3A18"/>
              </a:gs>
              <a:gs pos="94000">
                <a:schemeClr val="bg2">
                  <a:lumMod val="25000"/>
                </a:schemeClr>
              </a:gs>
              <a:gs pos="100000">
                <a:schemeClr val="bg2">
                  <a:lumMod val="25000"/>
                </a:scheme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82" name="Picture 9"/>
          <p:cNvPicPr/>
          <p:nvPr/>
        </p:nvPicPr>
        <p:blipFill>
          <a:blip r:embed="rId2"/>
          <a:stretch/>
        </p:blipFill>
        <p:spPr>
          <a:xfrm>
            <a:off x="0" y="0"/>
            <a:ext cx="9143280" cy="6857280"/>
          </a:xfrm>
          <a:prstGeom prst="rect">
            <a:avLst/>
          </a:prstGeom>
          <a:ln>
            <a:noFill/>
          </a:ln>
        </p:spPr>
      </p:pic>
      <p:sp>
        <p:nvSpPr>
          <p:cNvPr id="183" name="CustomShape 2"/>
          <p:cNvSpPr/>
          <p:nvPr/>
        </p:nvSpPr>
        <p:spPr>
          <a:xfrm>
            <a:off x="479880" y="2053800"/>
            <a:ext cx="2751120" cy="275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Limitation	</a:t>
            </a:r>
            <a:endParaRPr lang="en-US" sz="4400" b="0" strike="noStrike" spc="-1">
              <a:latin typeface="Arial"/>
            </a:endParaRPr>
          </a:p>
        </p:txBody>
      </p:sp>
      <p:sp>
        <p:nvSpPr>
          <p:cNvPr id="184" name="CustomShape 3"/>
          <p:cNvSpPr/>
          <p:nvPr/>
        </p:nvSpPr>
        <p:spPr>
          <a:xfrm>
            <a:off x="4267080" y="801720"/>
            <a:ext cx="4279680" cy="523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spcBef>
                <a:spcPts val="420"/>
              </a:spcBef>
            </a:pPr>
            <a:endParaRPr lang="en-US" sz="1800" b="0" strike="noStrike" spc="-1">
              <a:latin typeface="Arial"/>
            </a:endParaRPr>
          </a:p>
          <a:p>
            <a:pPr>
              <a:lnSpc>
                <a:spcPct val="100000"/>
              </a:lnSpc>
              <a:spcBef>
                <a:spcPts val="420"/>
              </a:spcBef>
            </a:pPr>
            <a:r>
              <a:rPr lang="en-US" sz="2100" b="0" strike="noStrike" spc="-1">
                <a:solidFill>
                  <a:srgbClr val="E46C0A"/>
                </a:solidFill>
                <a:latin typeface="Arial"/>
              </a:rPr>
              <a:t>The accuracy of data depends purely depends on the data provided by FourSquare</a:t>
            </a:r>
            <a:endParaRPr lang="en-US" sz="2100" b="0" strike="noStrike" spc="-1">
              <a:latin typeface="Arial"/>
            </a:endParaRPr>
          </a:p>
          <a:p>
            <a:pPr>
              <a:lnSpc>
                <a:spcPct val="100000"/>
              </a:lnSpc>
              <a:spcBef>
                <a:spcPts val="420"/>
              </a:spcBef>
            </a:pPr>
            <a:endParaRPr lang="en-US" sz="2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 name="CustomShape 1"/>
          <p:cNvSpPr/>
          <p:nvPr/>
        </p:nvSpPr>
        <p:spPr>
          <a:xfrm>
            <a:off x="356760" y="0"/>
            <a:ext cx="8182080" cy="6857280"/>
          </a:xfrm>
          <a:prstGeom prst="rect">
            <a:avLst/>
          </a:prstGeom>
          <a:gradFill rotWithShape="0">
            <a:gsLst>
              <a:gs pos="0">
                <a:srgbClr val="009ED8"/>
              </a:gs>
              <a:gs pos="25000">
                <a:srgbClr val="009ED8"/>
              </a:gs>
              <a:gs pos="94000">
                <a:schemeClr val="bg2">
                  <a:lumMod val="25000"/>
                </a:schemeClr>
              </a:gs>
              <a:gs pos="100000">
                <a:schemeClr val="bg2">
                  <a:lumMod val="25000"/>
                </a:schemeClr>
              </a:gs>
            </a:gsLst>
            <a:lin ang="4200000"/>
          </a:gradFill>
          <a:ln>
            <a:noFill/>
          </a:ln>
        </p:spPr>
        <p:style>
          <a:lnRef idx="2">
            <a:schemeClr val="accent1">
              <a:shade val="50000"/>
            </a:schemeClr>
          </a:lnRef>
          <a:fillRef idx="1">
            <a:schemeClr val="accent1"/>
          </a:fillRef>
          <a:effectRef idx="0">
            <a:schemeClr val="accent1"/>
          </a:effectRef>
          <a:fontRef idx="minor"/>
        </p:style>
      </p:sp>
      <p:sp>
        <p:nvSpPr>
          <p:cNvPr id="186" name="CustomShape 2"/>
          <p:cNvSpPr/>
          <p:nvPr/>
        </p:nvSpPr>
        <p:spPr>
          <a:xfrm>
            <a:off x="2284200" y="4074840"/>
            <a:ext cx="4578120" cy="6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pPr>
            <a:r>
              <a:rPr lang="en-US" sz="2400" b="0" strike="noStrike" spc="-1">
                <a:solidFill>
                  <a:srgbClr val="FFFFFF"/>
                </a:solidFill>
                <a:latin typeface="Arial"/>
                <a:ea typeface="DejaVu Sans"/>
              </a:rPr>
              <a:t>Any queries ?</a:t>
            </a:r>
            <a:endParaRPr lang="en-US" sz="2400" b="0" strike="noStrike" spc="-1">
              <a:latin typeface="Arial"/>
            </a:endParaRPr>
          </a:p>
        </p:txBody>
      </p:sp>
      <p:pic>
        <p:nvPicPr>
          <p:cNvPr id="187" name="Picture 15"/>
          <p:cNvPicPr/>
          <p:nvPr/>
        </p:nvPicPr>
        <p:blipFill>
          <a:blip r:embed="rId2"/>
          <a:stretch/>
        </p:blipFill>
        <p:spPr>
          <a:xfrm>
            <a:off x="0" y="0"/>
            <a:ext cx="9143280" cy="6857280"/>
          </a:xfrm>
          <a:prstGeom prst="rect">
            <a:avLst/>
          </a:prstGeom>
          <a:ln>
            <a:noFill/>
          </a:ln>
        </p:spPr>
      </p:pic>
      <p:sp>
        <p:nvSpPr>
          <p:cNvPr id="188" name="CustomShape 3"/>
          <p:cNvSpPr/>
          <p:nvPr/>
        </p:nvSpPr>
        <p:spPr>
          <a:xfrm>
            <a:off x="2284200" y="2043720"/>
            <a:ext cx="4578120" cy="203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6000" b="0" strike="noStrike" spc="-1">
                <a:solidFill>
                  <a:srgbClr val="FFFFFF"/>
                </a:solidFill>
                <a:latin typeface="Arial"/>
              </a:rPr>
              <a:t>Thank you</a:t>
            </a:r>
            <a:endParaRPr lang="en-US" sz="6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TextShape 1"/>
          <p:cNvSpPr txBox="1"/>
          <p:nvPr/>
        </p:nvSpPr>
        <p:spPr>
          <a:xfrm>
            <a:off x="480059" y="2053641"/>
            <a:ext cx="5708305" cy="2760098"/>
          </a:xfrm>
          <a:prstGeom prst="rect">
            <a:avLst/>
          </a:prstGeom>
        </p:spPr>
        <p:txBody>
          <a:bodyPr vert="horz" lIns="91440" tIns="45720" rIns="91440" bIns="45720" rtlCol="0" anchor="ctr">
            <a:normAutofit fontScale="92500" lnSpcReduction="20000"/>
          </a:bodyPr>
          <a:lstStyle/>
          <a:p>
            <a:r>
              <a:rPr lang="en-US" b="1" dirty="0"/>
              <a:t>Key </a:t>
            </a:r>
            <a:r>
              <a:rPr lang="en-US" b="1" dirty="0" smtClean="0"/>
              <a:t>Concepts discussed in this presentation</a:t>
            </a:r>
          </a:p>
          <a:p>
            <a:endParaRPr lang="en-US" b="1" dirty="0" smtClean="0"/>
          </a:p>
          <a:p>
            <a:r>
              <a:rPr lang="en-US" dirty="0" smtClean="0"/>
              <a:t>     Define </a:t>
            </a:r>
            <a:r>
              <a:rPr lang="en-US" dirty="0"/>
              <a:t>a problem for </a:t>
            </a:r>
            <a:r>
              <a:rPr lang="en-US" dirty="0" smtClean="0"/>
              <a:t>my capstone </a:t>
            </a:r>
            <a:r>
              <a:rPr lang="en-US" dirty="0"/>
              <a:t>project.</a:t>
            </a:r>
          </a:p>
          <a:p>
            <a:endParaRPr lang="en-US" dirty="0" smtClean="0"/>
          </a:p>
          <a:p>
            <a:r>
              <a:rPr lang="en-US" dirty="0"/>
              <a:t> </a:t>
            </a:r>
            <a:r>
              <a:rPr lang="en-US" dirty="0" smtClean="0"/>
              <a:t>   Discuss </a:t>
            </a:r>
            <a:r>
              <a:rPr lang="en-US" dirty="0"/>
              <a:t>the data that </a:t>
            </a:r>
            <a:r>
              <a:rPr lang="en-US" dirty="0" smtClean="0"/>
              <a:t> I </a:t>
            </a:r>
            <a:r>
              <a:rPr lang="en-US" dirty="0"/>
              <a:t>will use to solve the problem</a:t>
            </a:r>
            <a:r>
              <a:rPr lang="en-US" dirty="0" smtClean="0"/>
              <a:t>.</a:t>
            </a:r>
          </a:p>
          <a:p>
            <a:endParaRPr lang="en-US" dirty="0"/>
          </a:p>
          <a:p>
            <a:r>
              <a:rPr lang="en-US" dirty="0" smtClean="0"/>
              <a:t>    </a:t>
            </a:r>
            <a:r>
              <a:rPr lang="en-US" dirty="0"/>
              <a:t>Using </a:t>
            </a:r>
            <a:r>
              <a:rPr lang="en-US" dirty="0" err="1"/>
              <a:t>FourSquare</a:t>
            </a:r>
            <a:r>
              <a:rPr lang="en-US" dirty="0"/>
              <a:t> API we will find all venues for each neighborhood</a:t>
            </a:r>
            <a:r>
              <a:rPr lang="en-US" dirty="0" smtClean="0"/>
              <a:t>.</a:t>
            </a:r>
          </a:p>
          <a:p>
            <a:endParaRPr lang="en-US" dirty="0"/>
          </a:p>
          <a:p>
            <a:r>
              <a:rPr lang="en-US" dirty="0" smtClean="0"/>
              <a:t>    </a:t>
            </a:r>
            <a:r>
              <a:rPr lang="en-US" dirty="0"/>
              <a:t>Visualize the Ranking of neighborhoods using folium library(python</a:t>
            </a:r>
            <a:r>
              <a:rPr lang="en-US" dirty="0" smtClean="0"/>
              <a:t>).</a:t>
            </a:r>
            <a:endParaRPr lang="en-US" dirty="0"/>
          </a:p>
        </p:txBody>
      </p:sp>
      <p:sp>
        <p:nvSpPr>
          <p:cNvPr id="79" name="TextShape 2"/>
          <p:cNvSpPr txBox="1"/>
          <p:nvPr/>
        </p:nvSpPr>
        <p:spPr>
          <a:xfrm>
            <a:off x="4567930" y="801866"/>
            <a:ext cx="3979563" cy="5230634"/>
          </a:xfrm>
          <a:prstGeom prst="rect">
            <a:avLst/>
          </a:prstGeom>
        </p:spPr>
        <p:txBody>
          <a:bodyPr vert="horz" lIns="91440" tIns="45720" rIns="91440" bIns="45720" rtlCol="0" anchor="ctr">
            <a:normAutofit lnSpcReduction="10000"/>
          </a:bodyPr>
          <a:lstStyle/>
          <a:p>
            <a:pPr marL="432000" indent="-228600">
              <a:lnSpc>
                <a:spcPct val="90000"/>
              </a:lnSpc>
              <a:spcBef>
                <a:spcPts val="1417"/>
              </a:spcBef>
              <a:buClr>
                <a:srgbClr val="000000"/>
              </a:buClr>
              <a:buSzPct val="45000"/>
              <a:buFont typeface="Arial" panose="020B0604020202020204" pitchFamily="34" charset="0"/>
              <a:buChar char="•"/>
            </a:pPr>
            <a:endParaRPr lang="en-US" b="0" strike="noStrike" spc="-1">
              <a:solidFill>
                <a:srgbClr val="000000"/>
              </a:solidFill>
            </a:endParaRP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1. What is Data Science ?</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2. Open Source tools for Data Science </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3. Data Science Methodology</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4. Python for Data Science and AI</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5. Databases and SQL for Data Science</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6. Data Analysis with Python</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7. Data visualization with  Python</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8. Machine Learning with Python</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9. Applied Data Science Capstone</a:t>
            </a:r>
          </a:p>
        </p:txBody>
      </p:sp>
      <p:sp>
        <p:nvSpPr>
          <p:cNvPr id="2" name="5-Point Star 1"/>
          <p:cNvSpPr/>
          <p:nvPr/>
        </p:nvSpPr>
        <p:spPr>
          <a:xfrm>
            <a:off x="480059" y="2392870"/>
            <a:ext cx="277091" cy="26561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p:cNvSpPr/>
          <p:nvPr/>
        </p:nvSpPr>
        <p:spPr>
          <a:xfrm>
            <a:off x="480058" y="2869442"/>
            <a:ext cx="277091" cy="26561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p:cNvSpPr/>
          <p:nvPr/>
        </p:nvSpPr>
        <p:spPr>
          <a:xfrm>
            <a:off x="479825" y="4143621"/>
            <a:ext cx="277091" cy="26561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p:cNvSpPr/>
          <p:nvPr/>
        </p:nvSpPr>
        <p:spPr>
          <a:xfrm>
            <a:off x="480058" y="3529105"/>
            <a:ext cx="277091" cy="26561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12"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Data to be used </a:t>
            </a:r>
            <a:endParaRPr lang="en-US" sz="4400" b="0" strike="noStrike" spc="-1">
              <a:latin typeface="Arial"/>
            </a:endParaRPr>
          </a:p>
        </p:txBody>
      </p:sp>
      <p:sp>
        <p:nvSpPr>
          <p:cNvPr id="113"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14" name="Group 4"/>
          <p:cNvGrpSpPr/>
          <p:nvPr/>
        </p:nvGrpSpPr>
        <p:grpSpPr>
          <a:xfrm>
            <a:off x="4094640" y="830520"/>
            <a:ext cx="4566600" cy="5208840"/>
            <a:chOff x="4094640" y="830520"/>
            <a:chExt cx="4566600" cy="5208840"/>
          </a:xfrm>
        </p:grpSpPr>
        <p:sp>
          <p:nvSpPr>
            <p:cNvPr id="115" name="CustomShape 5"/>
            <p:cNvSpPr/>
            <p:nvPr/>
          </p:nvSpPr>
          <p:spPr>
            <a:xfrm>
              <a:off x="4094640" y="830520"/>
              <a:ext cx="4566600" cy="15436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1. Data source : </a:t>
              </a:r>
              <a:r>
                <a:rPr lang="en-US" sz="1500" b="0" u="sng" strike="noStrike" spc="-1">
                  <a:solidFill>
                    <a:srgbClr val="0000FF"/>
                  </a:solidFill>
                  <a:uFillTx/>
                  <a:latin typeface="Arial"/>
                  <a:ea typeface="DejaVu Sans"/>
                  <a:hlinkClick r:id="rId2"/>
                </a:rPr>
                <a:t>https://cocl.us/new_york_dataset</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his data set contains the required information. And we will use this data set to explore various neighborhoods of new york city. Indian restaurants in each neighborhood of New York city. </a:t>
              </a:r>
              <a:endParaRPr lang="en-US" sz="1500" b="0" strike="noStrike" spc="-1">
                <a:latin typeface="Arial"/>
              </a:endParaRPr>
            </a:p>
          </p:txBody>
        </p:sp>
        <p:sp>
          <p:nvSpPr>
            <p:cNvPr id="116" name="CustomShape 6"/>
            <p:cNvSpPr/>
            <p:nvPr/>
          </p:nvSpPr>
          <p:spPr>
            <a:xfrm>
              <a:off x="4094640" y="2656800"/>
              <a:ext cx="4566600" cy="154368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2. Data source : Foursquare API</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By using this API we will get all the venues in each neighborhood. We can filter these venues to get only Indian Restaurants.</a:t>
              </a:r>
              <a:endParaRPr lang="en-US" sz="1500" b="0" strike="noStrike" spc="-1">
                <a:latin typeface="Arial"/>
              </a:endParaRPr>
            </a:p>
          </p:txBody>
        </p:sp>
        <p:sp>
          <p:nvSpPr>
            <p:cNvPr id="117" name="CustomShape 7"/>
            <p:cNvSpPr/>
            <p:nvPr/>
          </p:nvSpPr>
          <p:spPr>
            <a:xfrm>
              <a:off x="4094640" y="4495680"/>
              <a:ext cx="4566600" cy="154368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3. Data source : </a:t>
              </a:r>
              <a:r>
                <a:rPr lang="en-US" sz="1500" b="0" u="sng" strike="noStrike" spc="-1">
                  <a:solidFill>
                    <a:srgbClr val="0000FF"/>
                  </a:solidFill>
                  <a:uFillTx/>
                  <a:latin typeface="Arial"/>
                  <a:ea typeface="DejaVu Sans"/>
                  <a:hlinkClick r:id="rId3"/>
                </a:rPr>
                <a:t>https://data.cityofnewyork.us/City-Government/Borough-Boundaries/tqmj-j8zm</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By using this geo space data we will get the New York Borough boundaries that will help us to visualize choropleth map.</a:t>
              </a:r>
              <a:endParaRPr lang="en-US" sz="1500" b="0" strike="noStrike" spc="-1">
                <a:latin typeface="Arial"/>
              </a:endParaRPr>
            </a:p>
          </p:txBody>
        </p:sp>
      </p:grpSp>
      <p:grpSp>
        <p:nvGrpSpPr>
          <p:cNvPr id="118" name="Group 8"/>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20"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100" b="0" strike="noStrike" spc="-1">
                <a:solidFill>
                  <a:srgbClr val="FFFFFF"/>
                </a:solidFill>
                <a:latin typeface="Arial"/>
              </a:rPr>
              <a:t>Approach</a:t>
            </a:r>
            <a:endParaRPr lang="en-US" sz="4100" b="0" strike="noStrike" spc="-1">
              <a:latin typeface="Arial"/>
            </a:endParaRPr>
          </a:p>
        </p:txBody>
      </p:sp>
      <p:sp>
        <p:nvSpPr>
          <p:cNvPr id="121"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22" name="Group 4"/>
          <p:cNvGrpSpPr/>
          <p:nvPr/>
        </p:nvGrpSpPr>
        <p:grpSpPr>
          <a:xfrm>
            <a:off x="4023360" y="1097280"/>
            <a:ext cx="4637880" cy="4571640"/>
            <a:chOff x="4023360" y="1097280"/>
            <a:chExt cx="4637880" cy="4571640"/>
          </a:xfrm>
        </p:grpSpPr>
        <p:sp>
          <p:nvSpPr>
            <p:cNvPr id="123" name="CustomShape 5"/>
            <p:cNvSpPr/>
            <p:nvPr/>
          </p:nvSpPr>
          <p:spPr>
            <a:xfrm>
              <a:off x="4094640" y="1097280"/>
              <a:ext cx="4566600" cy="69444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Collect the New York city data from https://cocl.us/new_york_dataset</a:t>
              </a:r>
              <a:endParaRPr lang="en-US" sz="1800" b="0" strike="noStrike" spc="-1">
                <a:latin typeface="Arial"/>
              </a:endParaRPr>
            </a:p>
          </p:txBody>
        </p:sp>
        <p:sp>
          <p:nvSpPr>
            <p:cNvPr id="124" name="CustomShape 6"/>
            <p:cNvSpPr/>
            <p:nvPr/>
          </p:nvSpPr>
          <p:spPr>
            <a:xfrm>
              <a:off x="4094640" y="2011680"/>
              <a:ext cx="4566600" cy="694440"/>
            </a:xfrm>
            <a:prstGeom prst="roundRect">
              <a:avLst>
                <a:gd name="adj" fmla="val 16667"/>
              </a:avLst>
            </a:prstGeom>
            <a:solidFill>
              <a:schemeClr val="accent5">
                <a:hueOff val="-1986775"/>
                <a:satOff val="7962"/>
                <a:lumOff val="1726"/>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Using FourSquare API we will find all venues for each neighborhood.</a:t>
              </a:r>
              <a:endParaRPr lang="en-US" sz="1800" b="0" strike="noStrike" spc="-1">
                <a:latin typeface="Arial"/>
              </a:endParaRPr>
            </a:p>
          </p:txBody>
        </p:sp>
        <p:sp>
          <p:nvSpPr>
            <p:cNvPr id="125" name="CustomShape 7"/>
            <p:cNvSpPr/>
            <p:nvPr/>
          </p:nvSpPr>
          <p:spPr>
            <a:xfrm>
              <a:off x="4023360" y="2962800"/>
              <a:ext cx="4566600" cy="694440"/>
            </a:xfrm>
            <a:prstGeom prst="roundRect">
              <a:avLst>
                <a:gd name="adj" fmla="val 16667"/>
              </a:avLst>
            </a:prstGeom>
            <a:solidFill>
              <a:schemeClr val="accent5">
                <a:hueOff val="-3973551"/>
                <a:satOff val="15924"/>
                <a:lumOff val="3451"/>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Filter out all venues that are Indian Restaurants.</a:t>
              </a:r>
              <a:endParaRPr lang="en-US" sz="1800" b="0" strike="noStrike" spc="-1">
                <a:latin typeface="Arial"/>
              </a:endParaRPr>
            </a:p>
          </p:txBody>
        </p:sp>
        <p:sp>
          <p:nvSpPr>
            <p:cNvPr id="126" name="CustomShape 8"/>
            <p:cNvSpPr/>
            <p:nvPr/>
          </p:nvSpPr>
          <p:spPr>
            <a:xfrm>
              <a:off x="4023360" y="3931920"/>
              <a:ext cx="4566600" cy="694440"/>
            </a:xfrm>
            <a:prstGeom prst="roundRect">
              <a:avLst>
                <a:gd name="adj" fmla="val 16667"/>
              </a:avLst>
            </a:prstGeom>
            <a:solidFill>
              <a:schemeClr val="accent5">
                <a:hueOff val="-5960326"/>
                <a:satOff val="23887"/>
                <a:lumOff val="5177"/>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Find rating , tips and like count for each Indian Restaurants using FourSquare API.</a:t>
              </a:r>
              <a:endParaRPr lang="en-US" sz="1800" b="0" strike="noStrike" spc="-1">
                <a:latin typeface="Arial"/>
              </a:endParaRPr>
            </a:p>
          </p:txBody>
        </p:sp>
        <p:sp>
          <p:nvSpPr>
            <p:cNvPr id="127" name="CustomShape 9"/>
            <p:cNvSpPr/>
            <p:nvPr/>
          </p:nvSpPr>
          <p:spPr>
            <a:xfrm>
              <a:off x="4023360" y="4974480"/>
              <a:ext cx="4566600" cy="694440"/>
            </a:xfrm>
            <a:prstGeom prst="roundRect">
              <a:avLst>
                <a:gd name="adj" fmla="val 16667"/>
              </a:avLst>
            </a:prstGeom>
            <a:solidFill>
              <a:schemeClr val="accent5">
                <a:hueOff val="-7947101"/>
                <a:satOff val="31849"/>
                <a:lumOff val="6902"/>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Using rating for each restaurant , we will sort that data.</a:t>
              </a:r>
              <a:endParaRPr lang="en-US" sz="1800" b="0" strike="noStrike" spc="-1">
                <a:latin typeface="Arial"/>
              </a:endParaRPr>
            </a:p>
          </p:txBody>
        </p:sp>
      </p:grpSp>
      <p:grpSp>
        <p:nvGrpSpPr>
          <p:cNvPr id="128" name="Group 10"/>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30"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Libraries to be used</a:t>
            </a:r>
            <a:endParaRPr lang="en-US" sz="4400" b="0" strike="noStrike" spc="-1">
              <a:latin typeface="Arial"/>
            </a:endParaRPr>
          </a:p>
        </p:txBody>
      </p:sp>
      <p:sp>
        <p:nvSpPr>
          <p:cNvPr id="131"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32" name="Group 4"/>
          <p:cNvGrpSpPr/>
          <p:nvPr/>
        </p:nvGrpSpPr>
        <p:grpSpPr>
          <a:xfrm>
            <a:off x="4094640" y="1064520"/>
            <a:ext cx="4591800" cy="4787280"/>
            <a:chOff x="4094640" y="1064520"/>
            <a:chExt cx="4591800" cy="4787280"/>
          </a:xfrm>
        </p:grpSpPr>
        <p:sp>
          <p:nvSpPr>
            <p:cNvPr id="133" name="CustomShape 5"/>
            <p:cNvSpPr/>
            <p:nvPr/>
          </p:nvSpPr>
          <p:spPr>
            <a:xfrm>
              <a:off x="4094640" y="1064520"/>
              <a:ext cx="4566600" cy="11188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pandas and numpy for handling data.</a:t>
              </a:r>
              <a:endParaRPr lang="en-US" sz="2900" b="0" strike="noStrike" spc="-1">
                <a:latin typeface="Arial"/>
              </a:endParaRPr>
            </a:p>
          </p:txBody>
        </p:sp>
        <p:sp>
          <p:nvSpPr>
            <p:cNvPr id="134" name="CustomShape 6"/>
            <p:cNvSpPr/>
            <p:nvPr/>
          </p:nvSpPr>
          <p:spPr>
            <a:xfrm>
              <a:off x="4094640" y="2834640"/>
              <a:ext cx="4566600" cy="1118880"/>
            </a:xfrm>
            <a:prstGeom prst="roundRect">
              <a:avLst>
                <a:gd name="adj" fmla="val 16667"/>
              </a:avLst>
            </a:prstGeom>
            <a:solidFill>
              <a:schemeClr val="accent2">
                <a:hueOff val="1560506"/>
                <a:satOff val="-1946"/>
                <a:lumOff val="458"/>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request module for using FourSquare API.</a:t>
              </a:r>
              <a:endParaRPr lang="en-US" sz="2900" b="0" strike="noStrike" spc="-1">
                <a:latin typeface="Arial"/>
              </a:endParaRPr>
            </a:p>
          </p:txBody>
        </p:sp>
        <p:sp>
          <p:nvSpPr>
            <p:cNvPr id="135" name="CustomShape 7"/>
            <p:cNvSpPr/>
            <p:nvPr/>
          </p:nvSpPr>
          <p:spPr>
            <a:xfrm>
              <a:off x="4119840" y="4732920"/>
              <a:ext cx="4566600" cy="1118880"/>
            </a:xfrm>
            <a:prstGeom prst="roundRect">
              <a:avLst>
                <a:gd name="adj" fmla="val 16667"/>
              </a:avLst>
            </a:prstGeom>
            <a:solidFill>
              <a:schemeClr val="accent2">
                <a:hueOff val="3121013"/>
                <a:satOff val="-3893"/>
                <a:lumOff val="915"/>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geopy to get co-ordinates of City of New York.</a:t>
              </a:r>
              <a:endParaRPr lang="en-US" sz="2900" b="0" strike="noStrike" spc="-1">
                <a:latin typeface="Arial"/>
              </a:endParaRPr>
            </a:p>
          </p:txBody>
        </p:sp>
      </p:grpSp>
      <p:grpSp>
        <p:nvGrpSpPr>
          <p:cNvPr id="136" name="Group 8"/>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 name="CustomShape 1"/>
          <p:cNvSpPr/>
          <p:nvPr/>
        </p:nvSpPr>
        <p:spPr>
          <a:xfrm>
            <a:off x="0" y="0"/>
            <a:ext cx="3489840" cy="6857280"/>
          </a:xfrm>
          <a:prstGeom prst="rect">
            <a:avLst/>
          </a:prstGeom>
          <a:solidFill>
            <a:srgbClr val="3F3F3F"/>
          </a:solidFill>
          <a:ln>
            <a:noFill/>
          </a:ln>
        </p:spPr>
        <p:style>
          <a:lnRef idx="0">
            <a:scrgbClr r="0" g="0" b="0"/>
          </a:lnRef>
          <a:fillRef idx="0">
            <a:scrgbClr r="0" g="0" b="0"/>
          </a:fillRef>
          <a:effectRef idx="0">
            <a:scrgbClr r="0" g="0" b="0"/>
          </a:effectRef>
          <a:fontRef idx="minor"/>
        </p:style>
      </p:sp>
      <p:sp>
        <p:nvSpPr>
          <p:cNvPr id="138" name="CustomShape 2"/>
          <p:cNvSpPr/>
          <p:nvPr/>
        </p:nvSpPr>
        <p:spPr>
          <a:xfrm>
            <a:off x="482760" y="623520"/>
            <a:ext cx="2522160" cy="1606320"/>
          </a:xfrm>
          <a:prstGeom prst="rect">
            <a:avLst/>
          </a:prstGeom>
          <a:noFill/>
          <a:ln w="1908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2400" b="0" strike="noStrike" spc="-1">
                <a:solidFill>
                  <a:srgbClr val="FFFFFF"/>
                </a:solidFill>
                <a:latin typeface="Arial"/>
              </a:rPr>
              <a:t>Step 1 </a:t>
            </a:r>
            <a:endParaRPr lang="en-US" sz="2400" b="0" strike="noStrike" spc="-1">
              <a:latin typeface="Arial"/>
            </a:endParaRPr>
          </a:p>
        </p:txBody>
      </p:sp>
      <p:sp>
        <p:nvSpPr>
          <p:cNvPr id="139" name="CustomShape 3"/>
          <p:cNvSpPr/>
          <p:nvPr/>
        </p:nvSpPr>
        <p:spPr>
          <a:xfrm>
            <a:off x="482760" y="2638080"/>
            <a:ext cx="2522160" cy="34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FFFFFF"/>
              </a:buClr>
              <a:buFont typeface="Arial"/>
              <a:buChar char="•"/>
            </a:pPr>
            <a:r>
              <a:rPr lang="en-US" sz="1700" b="0" strike="noStrike" spc="-1">
                <a:solidFill>
                  <a:srgbClr val="FFFFFF"/>
                </a:solidFill>
                <a:latin typeface="Arial"/>
                <a:ea typeface="DejaVu Sans"/>
              </a:rPr>
              <a:t>Load data from  </a:t>
            </a:r>
            <a:r>
              <a:rPr lang="en-US" sz="1700" b="0" u="sng" strike="noStrike" spc="-1">
                <a:solidFill>
                  <a:srgbClr val="0000FF"/>
                </a:solidFill>
                <a:uFillTx/>
                <a:latin typeface="Arial"/>
                <a:ea typeface="DejaVu Sans"/>
                <a:hlinkClick r:id="rId2"/>
              </a:rPr>
              <a:t>https://cocl.us/new_york_dataset</a:t>
            </a:r>
            <a:r>
              <a:rPr lang="en-US" sz="1700" b="0" strike="noStrike" spc="-1">
                <a:solidFill>
                  <a:srgbClr val="FFFFFF"/>
                </a:solidFill>
                <a:latin typeface="Arial"/>
                <a:ea typeface="DejaVu Sans"/>
              </a:rPr>
              <a:t> </a:t>
            </a:r>
            <a:endParaRPr lang="en-US" sz="1700" b="0" strike="noStrike" spc="-1">
              <a:latin typeface="Arial"/>
            </a:endParaRPr>
          </a:p>
          <a:p>
            <a:pPr marL="57240">
              <a:lnSpc>
                <a:spcPct val="90000"/>
              </a:lnSpc>
              <a:spcAft>
                <a:spcPts val="601"/>
              </a:spcAft>
            </a:pPr>
            <a:r>
              <a:rPr lang="en-US" sz="1700" b="0" strike="noStrike" spc="-1">
                <a:solidFill>
                  <a:srgbClr val="FFFFFF"/>
                </a:solidFill>
                <a:latin typeface="Arial"/>
                <a:ea typeface="DejaVu Sans"/>
              </a:rPr>
              <a:t>   in pandas Dataframe.</a:t>
            </a:r>
            <a:endParaRPr lang="en-US" sz="1700" b="0" strike="noStrike" spc="-1">
              <a:latin typeface="Arial"/>
            </a:endParaRPr>
          </a:p>
          <a:p>
            <a:pPr marL="57240">
              <a:lnSpc>
                <a:spcPct val="90000"/>
              </a:lnSpc>
              <a:spcAft>
                <a:spcPts val="601"/>
              </a:spcAft>
            </a:pPr>
            <a:endParaRPr lang="en-US" sz="1700" b="0" strike="noStrike" spc="-1">
              <a:latin typeface="Arial"/>
            </a:endParaRPr>
          </a:p>
          <a:p>
            <a:pPr marL="285840" indent="-227880">
              <a:lnSpc>
                <a:spcPct val="90000"/>
              </a:lnSpc>
              <a:spcAft>
                <a:spcPts val="601"/>
              </a:spcAft>
              <a:buClr>
                <a:srgbClr val="FFFFFF"/>
              </a:buClr>
              <a:buFont typeface="Arial"/>
              <a:buChar char="•"/>
            </a:pPr>
            <a:r>
              <a:rPr lang="en-US" sz="1700" b="0" strike="noStrike" spc="-1">
                <a:solidFill>
                  <a:srgbClr val="FFFFFF"/>
                </a:solidFill>
                <a:latin typeface="Arial"/>
                <a:ea typeface="DejaVu Sans"/>
              </a:rPr>
              <a:t>Getting Latitude and Longitude for each address geopy library.</a:t>
            </a:r>
            <a:endParaRPr lang="en-US" sz="1700" b="0" strike="noStrike" spc="-1">
              <a:latin typeface="Arial"/>
            </a:endParaRPr>
          </a:p>
          <a:p>
            <a:pPr>
              <a:lnSpc>
                <a:spcPct val="90000"/>
              </a:lnSpc>
              <a:spcAft>
                <a:spcPts val="601"/>
              </a:spcAft>
            </a:pPr>
            <a:endParaRPr lang="en-US" sz="1700" b="0" strike="noStrike" spc="-1">
              <a:latin typeface="Arial"/>
            </a:endParaRPr>
          </a:p>
          <a:p>
            <a:pPr>
              <a:lnSpc>
                <a:spcPct val="90000"/>
              </a:lnSpc>
              <a:spcAft>
                <a:spcPts val="601"/>
              </a:spcAft>
            </a:pPr>
            <a:endParaRPr lang="en-US" sz="1700" b="0" strike="noStrike" spc="-1">
              <a:latin typeface="Arial"/>
            </a:endParaRPr>
          </a:p>
        </p:txBody>
      </p:sp>
      <p:pic>
        <p:nvPicPr>
          <p:cNvPr id="140" name="Content Placeholder 4"/>
          <p:cNvPicPr/>
          <p:nvPr/>
        </p:nvPicPr>
        <p:blipFill>
          <a:blip r:embed="rId3"/>
          <a:stretch/>
        </p:blipFill>
        <p:spPr>
          <a:xfrm>
            <a:off x="3973320" y="2188440"/>
            <a:ext cx="4687200" cy="2319840"/>
          </a:xfrm>
          <a:prstGeom prst="rect">
            <a:avLst/>
          </a:prstGeom>
          <a:ln>
            <a:noFill/>
          </a:ln>
        </p:spPr>
      </p:pic>
      <p:sp>
        <p:nvSpPr>
          <p:cNvPr id="141" name="CustomShape 4"/>
          <p:cNvSpPr/>
          <p:nvPr/>
        </p:nvSpPr>
        <p:spPr>
          <a:xfrm>
            <a:off x="3973320" y="4572000"/>
            <a:ext cx="7466760" cy="117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Aft>
                <a:spcPts val="601"/>
              </a:spcAft>
            </a:pPr>
            <a:r>
              <a:rPr lang="en-US" sz="1400" b="0" strike="noStrike" spc="-1">
                <a:solidFill>
                  <a:srgbClr val="000000"/>
                </a:solidFill>
                <a:latin typeface="Arial"/>
                <a:ea typeface="DejaVu Sans"/>
              </a:rPr>
              <a:t>As result – </a:t>
            </a:r>
            <a:endParaRPr lang="en-US" sz="1400" b="0" strike="noStrike" spc="-1">
              <a:latin typeface="Arial"/>
            </a:endParaRPr>
          </a:p>
          <a:p>
            <a:pPr>
              <a:lnSpc>
                <a:spcPct val="100000"/>
              </a:lnSpc>
              <a:spcAft>
                <a:spcPts val="601"/>
              </a:spcAft>
            </a:pPr>
            <a:r>
              <a:rPr lang="en-US" sz="1400" b="0" strike="noStrike" spc="-1">
                <a:solidFill>
                  <a:srgbClr val="000000"/>
                </a:solidFill>
                <a:latin typeface="Arial"/>
                <a:ea typeface="DejaVu Sans"/>
              </a:rPr>
              <a:t>We have 306 rows like this.</a:t>
            </a:r>
            <a:endParaRPr lang="en-US" sz="1400" b="0" strike="noStrike" spc="-1">
              <a:latin typeface="Arial"/>
            </a:endParaRPr>
          </a:p>
          <a:p>
            <a:pPr>
              <a:lnSpc>
                <a:spcPct val="100000"/>
              </a:lnSpc>
              <a:spcAft>
                <a:spcPts val="601"/>
              </a:spcAft>
            </a:pPr>
            <a:endParaRPr lang="en-US" sz="1400" b="0" strike="noStrike" spc="-1">
              <a:latin typeface="Arial"/>
            </a:endParaRPr>
          </a:p>
          <a:p>
            <a:pPr>
              <a:lnSpc>
                <a:spcPct val="100000"/>
              </a:lnSpc>
              <a:spcAft>
                <a:spcPts val="601"/>
              </a:spcAft>
            </a:pP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 name="CustomShape 1"/>
          <p:cNvSpPr/>
          <p:nvPr/>
        </p:nvSpPr>
        <p:spPr>
          <a:xfrm>
            <a:off x="5123880" y="5346720"/>
            <a:ext cx="4019400" cy="1510560"/>
          </a:xfrm>
          <a:custGeom>
            <a:avLst/>
            <a:gdLst/>
            <a:ahLst/>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p:style>
      </p:sp>
      <p:sp>
        <p:nvSpPr>
          <p:cNvPr id="143" name="CustomShape 2"/>
          <p:cNvSpPr/>
          <p:nvPr/>
        </p:nvSpPr>
        <p:spPr>
          <a:xfrm>
            <a:off x="0" y="5346720"/>
            <a:ext cx="5509080" cy="1510560"/>
          </a:xfrm>
          <a:custGeom>
            <a:avLst/>
            <a:gdLst/>
            <a:ahLst/>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p:style>
      </p:sp>
      <p:sp>
        <p:nvSpPr>
          <p:cNvPr id="144" name="CustomShape 3"/>
          <p:cNvSpPr/>
          <p:nvPr/>
        </p:nvSpPr>
        <p:spPr>
          <a:xfrm>
            <a:off x="712440" y="5529960"/>
            <a:ext cx="4269600" cy="109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2700" b="0" strike="noStrike" spc="-1">
                <a:solidFill>
                  <a:srgbClr val="303030"/>
                </a:solidFill>
                <a:latin typeface="Arial"/>
              </a:rPr>
              <a:t>Number of neighborhoods in each Borough</a:t>
            </a:r>
            <a:endParaRPr lang="en-US" sz="2700" b="0" strike="noStrike" spc="-1">
              <a:latin typeface="Arial"/>
            </a:endParaRPr>
          </a:p>
        </p:txBody>
      </p:sp>
      <p:pic>
        <p:nvPicPr>
          <p:cNvPr id="145" name="Content Placeholder 4"/>
          <p:cNvPicPr/>
          <p:nvPr/>
        </p:nvPicPr>
        <p:blipFill>
          <a:blip r:embed="rId2"/>
          <a:stretch/>
        </p:blipFill>
        <p:spPr>
          <a:xfrm>
            <a:off x="1600200" y="1046520"/>
            <a:ext cx="5700960" cy="38192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 name="CustomShape 1"/>
          <p:cNvSpPr/>
          <p:nvPr/>
        </p:nvSpPr>
        <p:spPr>
          <a:xfrm rot="16200000">
            <a:off x="691560" y="799920"/>
            <a:ext cx="2199600" cy="250632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47" name="CustomShape 2"/>
          <p:cNvSpPr/>
          <p:nvPr/>
        </p:nvSpPr>
        <p:spPr>
          <a:xfrm>
            <a:off x="725040" y="1204200"/>
            <a:ext cx="200124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0" strike="noStrike" spc="-1">
                <a:solidFill>
                  <a:srgbClr val="FFFFFF"/>
                </a:solidFill>
                <a:latin typeface="Arial"/>
              </a:rPr>
              <a:t>Step 2 </a:t>
            </a:r>
            <a:endParaRPr lang="en-US" sz="2800" b="0" strike="noStrike" spc="-1">
              <a:latin typeface="Arial"/>
            </a:endParaRPr>
          </a:p>
        </p:txBody>
      </p:sp>
      <p:sp>
        <p:nvSpPr>
          <p:cNvPr id="148" name="CustomShape 3"/>
          <p:cNvSpPr/>
          <p:nvPr/>
        </p:nvSpPr>
        <p:spPr>
          <a:xfrm>
            <a:off x="725040" y="3404520"/>
            <a:ext cx="2001240" cy="242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Filter out which Borough and Neighborhood have maximum number of Indian Restaurants using FourSquare API.</a:t>
            </a: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p:txBody>
      </p:sp>
      <p:pic>
        <p:nvPicPr>
          <p:cNvPr id="149" name="Picture 7"/>
          <p:cNvPicPr/>
          <p:nvPr/>
        </p:nvPicPr>
        <p:blipFill>
          <a:blip r:embed="rId2"/>
          <a:stretch/>
        </p:blipFill>
        <p:spPr>
          <a:xfrm>
            <a:off x="3496680" y="1710720"/>
            <a:ext cx="5177160" cy="3313080"/>
          </a:xfrm>
          <a:prstGeom prst="rect">
            <a:avLst/>
          </a:prstGeom>
          <a:ln>
            <a:noFill/>
          </a:ln>
        </p:spPr>
      </p:pic>
      <p:sp>
        <p:nvSpPr>
          <p:cNvPr id="150" name="CustomShape 4"/>
          <p:cNvSpPr/>
          <p:nvPr/>
        </p:nvSpPr>
        <p:spPr>
          <a:xfrm>
            <a:off x="1295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DejaVu Sans"/>
              </a:rPr>
              <a:t>Result </a:t>
            </a:r>
            <a:r>
              <a:rPr lang="en-US" sz="1800" b="0" strike="noStrike" spc="-1">
                <a:solidFill>
                  <a:srgbClr val="000000"/>
                </a:solidFill>
                <a:latin typeface="Arial"/>
                <a:ea typeface="DejaVu Sans"/>
              </a:rPr>
              <a:t>– </a:t>
            </a:r>
            <a:r>
              <a:rPr lang="en-US" sz="1800" b="0" strike="noStrike" spc="-1">
                <a:solidFill>
                  <a:srgbClr val="595959"/>
                </a:solidFill>
                <a:latin typeface="Arial"/>
                <a:ea typeface="DejaVu Sans"/>
              </a:rPr>
              <a:t>Queens has maximum number of Restaurants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 name="CustomShape 1"/>
          <p:cNvSpPr/>
          <p:nvPr/>
        </p:nvSpPr>
        <p:spPr>
          <a:xfrm rot="16200000">
            <a:off x="691560" y="799920"/>
            <a:ext cx="2199600" cy="250632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52" name="CustomShape 2"/>
          <p:cNvSpPr/>
          <p:nvPr/>
        </p:nvSpPr>
        <p:spPr>
          <a:xfrm>
            <a:off x="725040" y="1204200"/>
            <a:ext cx="200124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0" strike="noStrike" spc="-1">
                <a:solidFill>
                  <a:srgbClr val="FFFFFF"/>
                </a:solidFill>
                <a:latin typeface="Arial"/>
              </a:rPr>
              <a:t>Step 2 </a:t>
            </a:r>
            <a:endParaRPr lang="en-US" sz="2800" b="0" strike="noStrike" spc="-1">
              <a:latin typeface="Arial"/>
            </a:endParaRPr>
          </a:p>
        </p:txBody>
      </p:sp>
      <p:sp>
        <p:nvSpPr>
          <p:cNvPr id="153" name="CustomShape 3"/>
          <p:cNvSpPr/>
          <p:nvPr/>
        </p:nvSpPr>
        <p:spPr>
          <a:xfrm>
            <a:off x="725040" y="3404520"/>
            <a:ext cx="2001240" cy="242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Filter out which Borough and Neighborhood have maximum number of Indian Restaurants using FourSquare API.</a:t>
            </a: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p:txBody>
      </p:sp>
      <p:sp>
        <p:nvSpPr>
          <p:cNvPr id="154" name="CustomShape 4"/>
          <p:cNvSpPr/>
          <p:nvPr/>
        </p:nvSpPr>
        <p:spPr>
          <a:xfrm>
            <a:off x="1295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DejaVu Sans"/>
              </a:rPr>
              <a:t>Result </a:t>
            </a:r>
            <a:r>
              <a:rPr lang="en-US" sz="1800" b="0" strike="noStrike" spc="-1">
                <a:solidFill>
                  <a:srgbClr val="000000"/>
                </a:solidFill>
                <a:latin typeface="Arial"/>
                <a:ea typeface="DejaVu Sans"/>
              </a:rPr>
              <a:t>– </a:t>
            </a:r>
            <a:r>
              <a:rPr lang="en-US" sz="1800" b="0" strike="noStrike" spc="-1">
                <a:solidFill>
                  <a:srgbClr val="595959"/>
                </a:solidFill>
                <a:latin typeface="Arial"/>
                <a:ea typeface="DejaVu Sans"/>
              </a:rPr>
              <a:t>Floral Park has maximum number of Restaurants</a:t>
            </a:r>
            <a:endParaRPr lang="en-US" sz="1800" b="0" strike="noStrike" spc="-1">
              <a:latin typeface="Arial"/>
            </a:endParaRPr>
          </a:p>
        </p:txBody>
      </p:sp>
      <p:pic>
        <p:nvPicPr>
          <p:cNvPr id="155" name="Picture 3"/>
          <p:cNvPicPr/>
          <p:nvPr/>
        </p:nvPicPr>
        <p:blipFill>
          <a:blip r:embed="rId2"/>
          <a:stretch/>
        </p:blipFill>
        <p:spPr>
          <a:xfrm>
            <a:off x="3352680" y="1259640"/>
            <a:ext cx="4876200" cy="3450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TotalTime>
  <Words>486</Words>
  <Application>Microsoft Office PowerPoint</Application>
  <PresentationFormat>On-screen Show (4:3)</PresentationFormat>
  <Paragraphs>81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DejaVu Sans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Chawla, Mahima</dc:creator>
  <cp:lastModifiedBy>DOH</cp:lastModifiedBy>
  <cp:revision>4</cp:revision>
  <dcterms:created xsi:type="dcterms:W3CDTF">2019-10-05T02:54:49Z</dcterms:created>
  <dcterms:modified xsi:type="dcterms:W3CDTF">2020-05-09T13:35:09Z</dcterms:modified>
</cp:coreProperties>
</file>