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62" r:id="rId4"/>
    <p:sldId id="263" r:id="rId5"/>
    <p:sldId id="267" r:id="rId6"/>
    <p:sldId id="268" r:id="rId7"/>
    <p:sldId id="269" r:id="rId8"/>
    <p:sldId id="270" r:id="rId9"/>
    <p:sldId id="271" r:id="rId10"/>
    <p:sldId id="259" r:id="rId11"/>
    <p:sldId id="260" r:id="rId12"/>
    <p:sldId id="264" r:id="rId13"/>
    <p:sldId id="257" r:id="rId14"/>
    <p:sldId id="266" r:id="rId15"/>
    <p:sldId id="265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619" y="-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80DBC-751B-433A-9428-0F134100411B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4397F-21DD-4E04-84BA-7999DADD9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8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E4397F-21DD-4E04-84BA-7999DADD921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02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F40D-2A76-456A-8270-3D306929C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E0CF19-28FB-4123-87AE-3BB063782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81D21-B94B-4E2A-811A-B45B7E2C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121-9BC5-448D-9DED-142C21D3F70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1580-82C7-4AEB-B446-CF773287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9F37C-26A9-45EC-A0AF-B54E974F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0E34-E6F5-4586-9335-1C7BE9F9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7ED5-4B65-4149-B277-54CAD682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0E09FB-EC7E-4BA4-A25E-D87D1B004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9F334-4648-4A45-96B8-EB785271D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121-9BC5-448D-9DED-142C21D3F70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BDFAC-14AE-408A-9915-BCEE38308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4882-5C93-4C0A-9FEE-F07A6083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0E34-E6F5-4586-9335-1C7BE9F9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69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410F-C28D-4F89-9E9B-B39F5F32D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9AB454-0A48-4E26-B560-9E2CFACB69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C2DD4-4949-42DA-968B-88CE7E01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121-9BC5-448D-9DED-142C21D3F70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AEF3-A40F-42F9-ABC5-0FD8367D5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45E47-C6CA-43C4-B170-1A10C5B48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0E34-E6F5-4586-9335-1C7BE9F9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6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0EE18-949B-4535-A068-06DB570E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EC58C-35E7-4893-9060-5B3039CC9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4B775-5801-41C5-843E-4D09C6B4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121-9BC5-448D-9DED-142C21D3F70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FDD6A-BC7B-4FF7-B4AF-A001D397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A8868-F1EA-404D-8BF6-D0A463AF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0E34-E6F5-4586-9335-1C7BE9F9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5DA8-97D9-4B8E-8014-BFE6E9CA2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4CD95-304C-4D54-859A-739C6CC54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E0272-67F5-464B-B617-63F573DF8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121-9BC5-448D-9DED-142C21D3F70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2D3C3-8937-4E42-A501-0020CEFC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64DE2-8A50-4F10-9504-3B3A8F934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0E34-E6F5-4586-9335-1C7BE9F9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4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13C3-3528-4689-9260-A60B73B1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CF72-DF8D-46F7-B7AD-AA955136C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DB81A-A6A6-4A36-A07D-2FBD3D472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5593A9-07DA-4063-9635-BD5A5BB77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121-9BC5-448D-9DED-142C21D3F70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74CBF2-E4DC-446A-B80B-8F3F0843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91FF52-3117-4F98-9832-D9A0CE57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0E34-E6F5-4586-9335-1C7BE9F9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ACAB-C125-494B-BA16-6435981E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0FE39-C6DC-4A02-95A3-A2BA7EFEF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574A8-5F33-4B5E-8856-FF12B3DA0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98E7E-F7FE-4D37-B8C2-A24587274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3BEA6-458D-4284-B124-8CD63D130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40BC2-EA3E-4FA6-936C-BE741C55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121-9BC5-448D-9DED-142C21D3F70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A24766-F555-4FBE-BE38-224776A74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C6B6B-B4BD-42F8-905F-034AEE3B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0E34-E6F5-4586-9335-1C7BE9F9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0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73D6-9DC2-40CE-BA64-235C679A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2DFDD-FABA-422B-BC24-D6E7D9AC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121-9BC5-448D-9DED-142C21D3F70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5F40D-B912-4600-9269-9367F850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F0ECF-74A5-461B-AE9B-16FF0E2E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0E34-E6F5-4586-9335-1C7BE9F9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C7F367-E05B-4676-9B58-63003FA6A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121-9BC5-448D-9DED-142C21D3F70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970A2-12D0-4F4D-B647-6B49051D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30357-D6AA-4E3B-B6D7-CA9EB6FB9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0E34-E6F5-4586-9335-1C7BE9F9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4F24-6279-4361-96ED-26700E0F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F6E4-5D8A-45D2-8EB4-462F01286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E23E9-12FE-4A6F-954B-838E56EBF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214DE-250B-4403-9331-7A0B3CF2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121-9BC5-448D-9DED-142C21D3F70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76445-7951-40F7-82A6-E5137A9E3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44DF8-A133-48FD-A390-E5BECCB0E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0E34-E6F5-4586-9335-1C7BE9F9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294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7280-0E18-4F93-A468-DE00C7743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33E0FD-D768-426B-9544-69C82E399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9E1E5-3985-46F9-AD67-CD1096E9E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1AA29-A3F0-4A1C-B93F-7CA9FA02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E6121-9BC5-448D-9DED-142C21D3F70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13CCB-C390-47D9-BB0E-0C240547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13A68-FE93-4DC1-B777-792CAB8D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40E34-E6F5-4586-9335-1C7BE9F9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71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8EE5EC-121E-4D68-9716-18580E0E7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39500-A2C6-4204-A920-787D64D24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765F5-64A9-46FB-9CCF-7B268ACFB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E6121-9BC5-448D-9DED-142C21D3F70F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5E0DC-1250-4317-BC59-3FC24D9CB3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3AE89-3FC4-4C83-B2D6-62DE9B9EC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40E34-E6F5-4586-9335-1C7BE9F91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1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3410352.341074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ryptool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797CE27-C8E7-475B-8942-EC057243E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4095" y="4618425"/>
            <a:ext cx="10203809" cy="9878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Islam </a:t>
            </a:r>
            <a:r>
              <a:rPr lang="en-US" dirty="0" err="1" smtClean="0"/>
              <a:t>Abdulhakem</a:t>
            </a:r>
            <a:r>
              <a:rPr lang="en-US" dirty="0" smtClean="0"/>
              <a:t>               islam.abdulhakeem@msa.edu.eg                      224179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Youssef </a:t>
            </a:r>
            <a:r>
              <a:rPr lang="en-US" dirty="0" err="1" smtClean="0"/>
              <a:t>Qotb</a:t>
            </a:r>
            <a:r>
              <a:rPr lang="en-US" dirty="0" smtClean="0"/>
              <a:t>                                    Youssef.omar@msa.edu.eg                     222657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281E9E-D96E-4612-B877-F6DC0542C3E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2756945" y="1030813"/>
            <a:ext cx="6678110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 Encryption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Encryption - Free security icons">
            <a:extLst>
              <a:ext uri="{FF2B5EF4-FFF2-40B4-BE49-F238E27FC236}">
                <a16:creationId xmlns:a16="http://schemas.microsoft.com/office/drawing/2014/main" id="{210C99FC-C16C-427C-AADB-B7E23D429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090" y="1484105"/>
            <a:ext cx="2687320" cy="268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5575 - جامعة أكتوبر للعلوم الحديثة والفنون - MSA - مدينة 6 اكتوبر - مصر-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95" y="2096133"/>
            <a:ext cx="23812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297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272E-7FF2-48A2-B304-87219C0F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727" y="233150"/>
            <a:ext cx="7372546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System-Arc and Implementation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4A4F9-C67B-4A69-B5B7-E33751D4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558713"/>
            <a:ext cx="3677239" cy="3216947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Data Flow:</a:t>
            </a:r>
            <a:endParaRPr lang="en-US" sz="2400" dirty="0">
              <a:solidFill>
                <a:srgbClr val="C00000"/>
              </a:solidFill>
            </a:endParaRPr>
          </a:p>
          <a:p>
            <a:r>
              <a:rPr lang="en-US" sz="2400" dirty="0"/>
              <a:t>User provides input (text, key, algorithm) via UI.</a:t>
            </a:r>
          </a:p>
          <a:p>
            <a:r>
              <a:rPr lang="en-US" sz="2400" dirty="0"/>
              <a:t>Controller validates input and calls the appropriate algorithm.</a:t>
            </a:r>
          </a:p>
          <a:p>
            <a:r>
              <a:rPr lang="en-US" sz="2400" dirty="0"/>
              <a:t>Algorithm module performs encryption/decryption.</a:t>
            </a:r>
          </a:p>
          <a:p>
            <a:r>
              <a:rPr lang="en-US" sz="2400" dirty="0"/>
              <a:t>Utility functions assist with encoding, key/IV handling, etc.</a:t>
            </a:r>
          </a:p>
          <a:p>
            <a:r>
              <a:rPr lang="en-US" sz="2400" dirty="0"/>
              <a:t>Result is returned to the user.</a:t>
            </a:r>
          </a:p>
          <a:p>
            <a:endParaRPr lang="en-US" sz="2400" dirty="0"/>
          </a:p>
        </p:txBody>
      </p:sp>
      <p:pic>
        <p:nvPicPr>
          <p:cNvPr id="1026" name="Picture 2" descr="Gener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4764" y="1550549"/>
            <a:ext cx="4402365" cy="5091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88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6F56-205C-41EE-9E33-C91FAB95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848" y="5107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Testing </a:t>
            </a:r>
            <a:br>
              <a:rPr lang="en-US" b="1" dirty="0"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</a:br>
            <a:r>
              <a:rPr lang="en-US" b="1" dirty="0"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and </a:t>
            </a:r>
            <a:br>
              <a:rPr lang="en-US" b="1" dirty="0"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</a:br>
            <a:r>
              <a:rPr lang="en-US" b="1" dirty="0"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Results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B047EA-083C-4C71-B1FF-CF96C7E8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0" y="326704"/>
            <a:ext cx="6435981" cy="621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71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6F56-205C-41EE-9E33-C91FAB95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7848" y="51070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Testing </a:t>
            </a:r>
            <a:br>
              <a:rPr lang="en-US" b="1" dirty="0"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</a:br>
            <a:r>
              <a:rPr lang="en-US" b="1" dirty="0"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and </a:t>
            </a:r>
            <a:br>
              <a:rPr lang="en-US" b="1" dirty="0"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</a:br>
            <a:r>
              <a:rPr lang="en-US" b="1" dirty="0"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Results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2050" name="Picture 2" descr="Output imag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680" y="2225040"/>
            <a:ext cx="6207760" cy="310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32" y="510702"/>
            <a:ext cx="4785775" cy="5486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2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DD8A3-97E4-4162-B321-9548EDADF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Screenshots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48FE3F-2F7D-4022-872E-2C0196514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60500"/>
            <a:ext cx="8555953" cy="50323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63471F-C221-437C-B06E-F045FBB98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028" y="74643"/>
            <a:ext cx="6526972" cy="38905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A8DC27-F82B-4CD7-ADFE-F3EE9F51F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894" y="3860107"/>
            <a:ext cx="5500866" cy="341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03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Work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Designed for future enhancements, including:</a:t>
            </a:r>
          </a:p>
          <a:p>
            <a:pPr lvl="1"/>
            <a:r>
              <a:rPr lang="en-US" dirty="0"/>
              <a:t>Stronger encryption modes</a:t>
            </a:r>
          </a:p>
          <a:p>
            <a:pPr lvl="1"/>
            <a:r>
              <a:rPr lang="en-US" dirty="0"/>
              <a:t>Server-side security improvements</a:t>
            </a:r>
          </a:p>
          <a:p>
            <a:pPr lvl="1"/>
            <a:r>
              <a:rPr lang="en-US" dirty="0"/>
              <a:t>Advanced cryptanalysis tools</a:t>
            </a:r>
          </a:p>
          <a:p>
            <a:pPr lvl="1"/>
            <a:r>
              <a:rPr lang="en-US" dirty="0"/>
              <a:t>More cryptographic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21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CipherCraft</a:t>
            </a:r>
            <a:r>
              <a:rPr lang="en-US" dirty="0" smtClean="0"/>
              <a:t> </a:t>
            </a:r>
            <a:r>
              <a:rPr lang="en-US" dirty="0"/>
              <a:t>is a prototype web app that blends classical and modern ciphers.</a:t>
            </a:r>
          </a:p>
          <a:p>
            <a:r>
              <a:rPr lang="en-US" dirty="0"/>
              <a:t>Supports </a:t>
            </a:r>
            <a:r>
              <a:rPr lang="en-US" b="1" dirty="0"/>
              <a:t>customizable, multi-layer encryption</a:t>
            </a:r>
            <a:r>
              <a:rPr lang="en-US" dirty="0"/>
              <a:t>.</a:t>
            </a:r>
          </a:p>
          <a:p>
            <a:r>
              <a:rPr lang="en-US" dirty="0"/>
              <a:t>Provides </a:t>
            </a:r>
            <a:r>
              <a:rPr lang="en-US" b="1" dirty="0"/>
              <a:t>real-time insights</a:t>
            </a:r>
            <a:r>
              <a:rPr lang="en-US" dirty="0"/>
              <a:t> into each encryption step and its security.</a:t>
            </a:r>
          </a:p>
          <a:p>
            <a:r>
              <a:rPr lang="en-US" b="1" dirty="0"/>
              <a:t>Not yet production-ready</a:t>
            </a:r>
            <a:r>
              <a:rPr lang="en-US" dirty="0"/>
              <a:t> for secure deployment.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51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8F7A-2C0E-4002-91CA-2BB106E7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46FEB-8B99-4779-9460-15F64A96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74695"/>
          </a:xfrm>
        </p:spPr>
        <p:txBody>
          <a:bodyPr>
            <a:noAutofit/>
          </a:bodyPr>
          <a:lstStyle/>
          <a:p>
            <a:r>
              <a:rPr lang="en-US" sz="1200" b="1" dirty="0"/>
              <a:t>[1] Z. Z. </a:t>
            </a:r>
            <a:r>
              <a:rPr lang="en-US" sz="1200" b="1" dirty="0" err="1"/>
              <a:t>Mammeri</a:t>
            </a:r>
            <a:r>
              <a:rPr lang="en-US" sz="1200" b="1" dirty="0"/>
              <a:t>, Cryptography: Algorithms, </a:t>
            </a:r>
            <a:r>
              <a:rPr lang="en-US" sz="1200" b="1" dirty="0" smtClean="0"/>
              <a:t>Protocols</a:t>
            </a:r>
            <a:r>
              <a:rPr lang="en-US" sz="1200" b="1" dirty="0"/>
              <a:t>, and Standards for </a:t>
            </a:r>
            <a:r>
              <a:rPr lang="en-US" sz="1200" b="1" dirty="0" err="1"/>
              <a:t>ComputerSecurity</a:t>
            </a:r>
            <a:r>
              <a:rPr lang="en-US" sz="1200" b="1" dirty="0"/>
              <a:t>, John Wiley &amp; Sons, </a:t>
            </a:r>
            <a:r>
              <a:rPr lang="en-US" sz="1200" b="1" dirty="0" smtClean="0"/>
              <a:t>2024.https://onlinelibrary.com/9781394207510</a:t>
            </a:r>
          </a:p>
          <a:p>
            <a:r>
              <a:rPr lang="en-US" sz="1200" b="1" dirty="0" smtClean="0"/>
              <a:t>[2] Y. A. </a:t>
            </a:r>
            <a:r>
              <a:rPr lang="en-US" sz="1200" b="1" dirty="0" err="1" smtClean="0"/>
              <a:t>Younis</a:t>
            </a:r>
            <a:r>
              <a:rPr lang="en-US" sz="1200" b="1" dirty="0" smtClean="0"/>
              <a:t>, K. </a:t>
            </a:r>
            <a:r>
              <a:rPr lang="en-US" sz="1200" b="1" dirty="0" err="1" smtClean="0"/>
              <a:t>Kifayat</a:t>
            </a:r>
            <a:r>
              <a:rPr lang="en-US" sz="1200" b="1" dirty="0" smtClean="0"/>
              <a:t>, Q. Shi, E. Matthews, G. Griffiths, and R. </a:t>
            </a:r>
            <a:r>
              <a:rPr lang="en-US" sz="1200" b="1" dirty="0" err="1" smtClean="0"/>
              <a:t>Lambertse</a:t>
            </a:r>
            <a:r>
              <a:rPr lang="en-US" sz="1200" b="1" dirty="0" smtClean="0"/>
              <a:t>,“Teaching cryptography using Cypher (interactive cryptographic protocol </a:t>
            </a:r>
            <a:r>
              <a:rPr lang="en-US" sz="1200" b="1" dirty="0" err="1" smtClean="0"/>
              <a:t>teachingand</a:t>
            </a:r>
            <a:r>
              <a:rPr lang="en-US" sz="1200" b="1" dirty="0" smtClean="0"/>
              <a:t> learning), 2020. </a:t>
            </a:r>
            <a:r>
              <a:rPr lang="en-US" sz="1200" b="1" dirty="0" smtClean="0">
                <a:hlinkClick r:id="rId3"/>
              </a:rPr>
              <a:t>https://doi.org/10.1145/3410352.3410742</a:t>
            </a:r>
            <a:endParaRPr lang="en-US" sz="1200" b="1" dirty="0" smtClean="0"/>
          </a:p>
          <a:p>
            <a:r>
              <a:rPr lang="en-US" sz="1200" b="1" dirty="0" smtClean="0"/>
              <a:t>[3] </a:t>
            </a:r>
            <a:r>
              <a:rPr lang="en-US" sz="1200" b="1" dirty="0" err="1" smtClean="0"/>
              <a:t>CrypTool</a:t>
            </a:r>
            <a:r>
              <a:rPr lang="en-US" sz="1200" b="1" dirty="0" smtClean="0"/>
              <a:t> Project, </a:t>
            </a:r>
            <a:r>
              <a:rPr lang="en-US" sz="1200" b="1" dirty="0" smtClean="0">
                <a:hlinkClick r:id="rId4"/>
              </a:rPr>
              <a:t>https://www.cryptool.org</a:t>
            </a:r>
            <a:r>
              <a:rPr lang="en-US" sz="1200" b="1" dirty="0" smtClean="0"/>
              <a:t>.</a:t>
            </a:r>
          </a:p>
          <a:p>
            <a:r>
              <a:rPr lang="en-US" sz="1200" b="1" dirty="0" smtClean="0"/>
              <a:t>[4] A. S. Al-</a:t>
            </a:r>
            <a:r>
              <a:rPr lang="en-US" sz="1200" b="1" dirty="0" err="1" smtClean="0"/>
              <a:t>Bayati</a:t>
            </a:r>
            <a:r>
              <a:rPr lang="en-US" sz="1200" b="1" dirty="0" smtClean="0"/>
              <a:t>, Enhancing Performance of Hybrid AES, RSA and Quantum </a:t>
            </a:r>
            <a:r>
              <a:rPr lang="en-US" sz="1200" b="1" dirty="0" err="1" smtClean="0"/>
              <a:t>Encryp-tion</a:t>
            </a:r>
            <a:r>
              <a:rPr lang="en-US" sz="1200" b="1" dirty="0" smtClean="0"/>
              <a:t> Algorithm, Ph.D. dissertation</a:t>
            </a:r>
            <a:r>
              <a:rPr lang="en-US" sz="1200" b="1" dirty="0"/>
              <a:t>, Anglia Ruskin Research Online (ARRO), 2023Al-Bayati, </a:t>
            </a:r>
            <a:r>
              <a:rPr lang="en-US" sz="1200" b="1" dirty="0" err="1"/>
              <a:t>Anwer</a:t>
            </a:r>
            <a:r>
              <a:rPr lang="en-US" sz="1200" b="1" dirty="0"/>
              <a:t> S. (2023).https://hdl.handle.net/10779/aru.23768127.v1</a:t>
            </a:r>
            <a:r>
              <a:rPr lang="en-US" sz="1200" b="1" dirty="0" smtClean="0"/>
              <a:t>.</a:t>
            </a:r>
          </a:p>
          <a:p>
            <a:r>
              <a:rPr lang="en-US" sz="1200" b="1" dirty="0" smtClean="0"/>
              <a:t>[</a:t>
            </a:r>
            <a:r>
              <a:rPr lang="en-US" sz="1200" b="1" dirty="0"/>
              <a:t>5] D. </a:t>
            </a:r>
            <a:r>
              <a:rPr lang="en-US" sz="1200" b="1" dirty="0" err="1"/>
              <a:t>Cevallos</a:t>
            </a:r>
            <a:r>
              <a:rPr lang="en-US" sz="1200" b="1" dirty="0"/>
              <a:t>-Salas, J. Estrada-Jiménez, and D. S. </a:t>
            </a:r>
            <a:r>
              <a:rPr lang="en-US" sz="1200" b="1" dirty="0" err="1"/>
              <a:t>Guamán</a:t>
            </a:r>
            <a:r>
              <a:rPr lang="en-US" sz="1200" b="1" dirty="0"/>
              <a:t>, “Application layer </a:t>
            </a:r>
            <a:r>
              <a:rPr lang="en-US" sz="1200" b="1" dirty="0" err="1"/>
              <a:t>secu-rity</a:t>
            </a:r>
            <a:r>
              <a:rPr lang="en-US" sz="1200" b="1" dirty="0"/>
              <a:t> for internet communications: A comprehensive review, challenges, and futuretrends,2024, </a:t>
            </a:r>
            <a:r>
              <a:rPr lang="en-US" sz="1200" b="1" dirty="0" smtClean="0"/>
              <a:t>Elsevier.10.1016/j.compeleceng.2024.109498</a:t>
            </a:r>
          </a:p>
          <a:p>
            <a:r>
              <a:rPr lang="en-US" sz="1200" b="1" smtClean="0"/>
              <a:t>[</a:t>
            </a:r>
            <a:r>
              <a:rPr lang="en-US" sz="1200" b="1" dirty="0"/>
              <a:t>6] NIST, FIPS 1997 - Advanced Encryption Standard (AES).https://doi.org/10.6028/NIST.FIPS.197-upd1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37739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30AB-42FC-47EA-9303-A9F4E9654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  <a:r>
              <a:rPr lang="en-US" dirty="0"/>
              <a:t> </a:t>
            </a:r>
          </a:p>
        </p:txBody>
      </p:sp>
      <p:pic>
        <p:nvPicPr>
          <p:cNvPr id="5" name="Picture 3" descr="Data encryption - Free security icons">
            <a:extLst>
              <a:ext uri="{FF2B5EF4-FFF2-40B4-BE49-F238E27FC236}">
                <a16:creationId xmlns:a16="http://schemas.microsoft.com/office/drawing/2014/main" id="{01B27931-3DE2-4968-953A-D01DF2E02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1" y="83894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F45319-48D6-4BD3-91DE-18470C3089F1}"/>
              </a:ext>
            </a:extLst>
          </p:cNvPr>
          <p:cNvSpPr/>
          <p:nvPr/>
        </p:nvSpPr>
        <p:spPr>
          <a:xfrm>
            <a:off x="345440" y="1859340"/>
            <a:ext cx="4785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		Testing &amp; Results</a:t>
            </a:r>
            <a:endParaRPr lang="en-US" sz="2400" b="1" dirty="0"/>
          </a:p>
          <a:p>
            <a:r>
              <a:rPr lang="en-US" sz="2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    Live Demo &amp; Screenshots</a:t>
            </a:r>
          </a:p>
          <a:p>
            <a:r>
              <a:rPr lang="en-US" sz="2400" b="1" dirty="0"/>
              <a:t>			References</a:t>
            </a:r>
            <a:endParaRPr lang="en-US" sz="2400" b="1" dirty="0">
              <a:solidFill>
                <a:srgbClr val="2A2742"/>
              </a:solidFill>
              <a:latin typeface="Outfit Extra Bold" pitchFamily="34" charset="0"/>
              <a:ea typeface="Outfit Extra Bold" pitchFamily="34" charset="-122"/>
              <a:cs typeface="Outfit Extra Bold" pitchFamily="34" charset="-120"/>
            </a:endParaRPr>
          </a:p>
          <a:p>
            <a:endParaRPr lang="en-US" sz="24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000991-F7BA-4904-AFF7-1269FABAF7E7}"/>
              </a:ext>
            </a:extLst>
          </p:cNvPr>
          <p:cNvSpPr/>
          <p:nvPr/>
        </p:nvSpPr>
        <p:spPr>
          <a:xfrm>
            <a:off x="6725921" y="1859340"/>
            <a:ext cx="47853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Problem Statement </a:t>
            </a:r>
          </a:p>
          <a:p>
            <a:r>
              <a:rPr lang="en-US" sz="2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Cryptography Models</a:t>
            </a:r>
            <a:endParaRPr lang="en-US" sz="2400" dirty="0"/>
          </a:p>
          <a:p>
            <a:r>
              <a:rPr lang="en-US" sz="24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System Architecture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0292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2CEC-764F-4395-89CB-FCDF2EC8C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67754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Problem Statement: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Sensitive information is vulnerable to unauthorized access during storage and transmission. There is a need for a unified tool that demonstrates and compares various classical and modern encryption algorithms to help users understand and secure their data.</a:t>
            </a:r>
          </a:p>
          <a:p>
            <a:r>
              <a:rPr lang="en-US" b="1" dirty="0">
                <a:solidFill>
                  <a:srgbClr val="FF0000"/>
                </a:solidFill>
              </a:rPr>
              <a:t>Objectives: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Implement multiple encryption and decryption algorithms (classical and modern).</a:t>
            </a:r>
          </a:p>
          <a:p>
            <a:r>
              <a:rPr lang="en-US" dirty="0"/>
              <a:t>Provide a simple interface for users to encrypt and decrypt messages.</a:t>
            </a:r>
          </a:p>
          <a:p>
            <a:r>
              <a:rPr lang="en-US" dirty="0"/>
              <a:t>Allow comparison of algorithm performance and security features.</a:t>
            </a:r>
          </a:p>
          <a:p>
            <a:r>
              <a:rPr lang="en-US" dirty="0"/>
              <a:t>Ensure correctness through comprehensive unit testing.</a:t>
            </a:r>
          </a:p>
          <a:p>
            <a:endParaRPr lang="en-US" dirty="0"/>
          </a:p>
        </p:txBody>
      </p:sp>
      <p:pic>
        <p:nvPicPr>
          <p:cNvPr id="3074" name="Picture 2" descr="Data encryption - Free security icons">
            <a:extLst>
              <a:ext uri="{FF2B5EF4-FFF2-40B4-BE49-F238E27FC236}">
                <a16:creationId xmlns:a16="http://schemas.microsoft.com/office/drawing/2014/main" id="{3338B4A8-E1E4-49B8-96DE-091AE18BB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0720" y="4363720"/>
            <a:ext cx="2494280" cy="249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72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F6AA-6F71-45A4-AFDF-FA2C8F09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Cryptography Models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7CBF9-FF95-4A9E-A604-A1C32996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 err="1"/>
              <a:t>Vigenère</a:t>
            </a:r>
            <a:r>
              <a:rPr lang="en-US" b="1" dirty="0"/>
              <a:t> Cipher:</a:t>
            </a:r>
            <a:endParaRPr lang="en-US" dirty="0"/>
          </a:p>
          <a:p>
            <a:r>
              <a:rPr lang="en-US" b="1" dirty="0"/>
              <a:t>Shift (Caesar) </a:t>
            </a:r>
            <a:r>
              <a:rPr lang="en-US" b="1" dirty="0" smtClean="0"/>
              <a:t>Cipher</a:t>
            </a:r>
            <a:endParaRPr lang="en-US" dirty="0"/>
          </a:p>
          <a:p>
            <a:r>
              <a:rPr lang="en-US" b="1" dirty="0" smtClean="0"/>
              <a:t>Rail </a:t>
            </a:r>
            <a:r>
              <a:rPr lang="en-US" b="1" dirty="0"/>
              <a:t>Fence </a:t>
            </a:r>
            <a:r>
              <a:rPr lang="en-US" b="1" dirty="0" smtClean="0"/>
              <a:t>Cipher</a:t>
            </a:r>
            <a:endParaRPr lang="en-US" dirty="0"/>
          </a:p>
          <a:p>
            <a:r>
              <a:rPr lang="en-US" b="1" dirty="0"/>
              <a:t>Autokey</a:t>
            </a:r>
          </a:p>
          <a:p>
            <a:r>
              <a:rPr lang="en-US" b="1" dirty="0"/>
              <a:t>Affine</a:t>
            </a:r>
          </a:p>
          <a:p>
            <a:r>
              <a:rPr lang="en-US" b="1" dirty="0" smtClean="0"/>
              <a:t>AES-CBC</a:t>
            </a:r>
            <a:endParaRPr lang="en-US" dirty="0"/>
          </a:p>
        </p:txBody>
      </p:sp>
      <p:pic>
        <p:nvPicPr>
          <p:cNvPr id="4100" name="Picture 4" descr="Data encryption - Free security icons">
            <a:extLst>
              <a:ext uri="{FF2B5EF4-FFF2-40B4-BE49-F238E27FC236}">
                <a16:creationId xmlns:a16="http://schemas.microsoft.com/office/drawing/2014/main" id="{E3ED93B7-ABBE-4EEF-A35F-DD050B97A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240" y="4054475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8560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1. </a:t>
            </a:r>
            <a:r>
              <a:rPr lang="en-US" b="1" dirty="0" err="1"/>
              <a:t>Vigenère</a:t>
            </a:r>
            <a:r>
              <a:rPr lang="en-US" b="1" dirty="0"/>
              <a:t> Cipher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81400"/>
            <a:ext cx="571502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Polyalphabetic substitution</a:t>
            </a:r>
            <a:endParaRPr kumimoji="0" lang="ar-EG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</a:t>
            </a:r>
            <a:r>
              <a:rPr kumimoji="0" lang="ar-EG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ar-EG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(Pi​+Ki​)</a:t>
            </a:r>
            <a:r>
              <a:rPr kumimoji="0" lang="ar-EG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</a:t>
            </a:r>
            <a:r>
              <a:rPr kumimoji="0" lang="ar-EG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26</a:t>
            </a:r>
            <a:endParaRPr kumimoji="0" lang="ar-EG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ar-EG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Decryption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</a:t>
            </a:r>
            <a:r>
              <a:rPr kumimoji="0" lang="ar-EG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(Ci​−Ki​</a:t>
            </a:r>
            <a:r>
              <a:rPr kumimoji="0" lang="ar-EG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</a:t>
            </a:r>
            <a:r>
              <a:rPr kumimoji="0" lang="ar-EG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26)</a:t>
            </a:r>
            <a:r>
              <a:rPr kumimoji="0" lang="ar-EG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 26</a:t>
            </a:r>
            <a:endParaRPr kumimoji="0" lang="ar-EG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Pi​: Plaintext letter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Ki: Key letter index (repeated if shorter than plaintext)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Ciphertext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letter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434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2. Shift (Caesar) Cipher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903514" y="1844394"/>
            <a:ext cx="3774303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Monoalphabetic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substitution</a:t>
            </a:r>
            <a:endParaRPr kumimoji="0" lang="ar-EG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 =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P+k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mod  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Decryption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 = (Ci−k) mod  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Pi: Plaintext letter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k: Fixed key shift (e.g., 3)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Ciphertext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letter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781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3. </a:t>
            </a:r>
            <a:r>
              <a:rPr lang="en-US" b="1" dirty="0" err="1"/>
              <a:t>Autokey</a:t>
            </a:r>
            <a:r>
              <a:rPr lang="en-US" b="1" dirty="0"/>
              <a:t> Cipher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9"/>
            <a:ext cx="575349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Polyalphabetic substitution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Starts with a keyword, followed by plaintext itself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 = (Pi​+Ki​) mod 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Decryption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keyword to decrypt initial letters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use recovered plaintext to continue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Pi​: Plaintext letter index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Ki: Key letter index (repeated if shorter than plaintext)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Ci: </a:t>
            </a:r>
            <a:r>
              <a:rPr lang="en-US" altLang="en-US" sz="1800" dirty="0" err="1">
                <a:latin typeface="Arial" panose="020B0604020202020204" pitchFamily="34" charset="0"/>
              </a:rPr>
              <a:t>Ciphertext</a:t>
            </a:r>
            <a:r>
              <a:rPr lang="en-US" altLang="en-US" sz="1800" dirty="0">
                <a:latin typeface="Arial" panose="020B0604020202020204" pitchFamily="34" charset="0"/>
              </a:rPr>
              <a:t> letter index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07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4.AES CBC-Mode</a:t>
            </a:r>
            <a:endParaRPr lang="en-US" b="1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45" y="1789015"/>
            <a:ext cx="10438791" cy="3885714"/>
          </a:xfrm>
        </p:spPr>
      </p:pic>
    </p:spTree>
    <p:extLst>
      <p:ext uri="{BB962C8B-B14F-4D97-AF65-F5344CB8AC3E}">
        <p14:creationId xmlns:p14="http://schemas.microsoft.com/office/powerpoint/2010/main" val="3938348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5. Affine Cipher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68004"/>
            <a:ext cx="393889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Monoalphabetic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substitution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 =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b) mod  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Decryption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 = ( (C−b) / a)mod  26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a,b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Key values, with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⁡ (a,26) 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 1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005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690</Words>
  <Application>Microsoft Office PowerPoint</Application>
  <PresentationFormat>Widescreen</PresentationFormat>
  <Paragraphs>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Outfit Extra Bold</vt:lpstr>
      <vt:lpstr>Office Theme</vt:lpstr>
      <vt:lpstr>Multi-Layer Encryption  </vt:lpstr>
      <vt:lpstr>Agenda </vt:lpstr>
      <vt:lpstr>PowerPoint Presentation</vt:lpstr>
      <vt:lpstr>Cryptography Models </vt:lpstr>
      <vt:lpstr>1. Vigenère Cipher</vt:lpstr>
      <vt:lpstr>2. Shift (Caesar) Cipher</vt:lpstr>
      <vt:lpstr>3. Autokey Cipher</vt:lpstr>
      <vt:lpstr>4.AES CBC-Mode</vt:lpstr>
      <vt:lpstr>5. Affine Cipher</vt:lpstr>
      <vt:lpstr>System-Arc and Implementation </vt:lpstr>
      <vt:lpstr>Testing  and  Results </vt:lpstr>
      <vt:lpstr>Testing  and  Results </vt:lpstr>
      <vt:lpstr>System Screenshots</vt:lpstr>
      <vt:lpstr>Future Work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youssef omar</dc:creator>
  <cp:lastModifiedBy>Islam Oshallah</cp:lastModifiedBy>
  <cp:revision>15</cp:revision>
  <dcterms:created xsi:type="dcterms:W3CDTF">2025-05-12T18:46:31Z</dcterms:created>
  <dcterms:modified xsi:type="dcterms:W3CDTF">2025-05-20T01:35:05Z</dcterms:modified>
</cp:coreProperties>
</file>