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4" r:id="rId4"/>
    <p:sldId id="275" r:id="rId5"/>
    <p:sldId id="276" r:id="rId6"/>
    <p:sldId id="277" r:id="rId7"/>
    <p:sldId id="280" r:id="rId8"/>
    <p:sldId id="281" r:id="rId9"/>
    <p:sldId id="282" r:id="rId10"/>
    <p:sldId id="283" r:id="rId11"/>
    <p:sldId id="284" r:id="rId12"/>
    <p:sldId id="285" r:id="rId13"/>
    <p:sldId id="278" r:id="rId14"/>
    <p:sldId id="279" r:id="rId15"/>
    <p:sldId id="267" r:id="rId16"/>
    <p:sldId id="268" r:id="rId17"/>
    <p:sldId id="269" r:id="rId18"/>
    <p:sldId id="270" r:id="rId19"/>
    <p:sldId id="272" r:id="rId20"/>
    <p:sldId id="273" r:id="rId21"/>
    <p:sldId id="271" r:id="rId22"/>
    <p:sldId id="266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238"/>
    <a:srgbClr val="44754C"/>
    <a:srgbClr val="10643A"/>
    <a:srgbClr val="467E4F"/>
    <a:srgbClr val="E1C603"/>
    <a:srgbClr val="467E44"/>
    <a:srgbClr val="006231"/>
    <a:srgbClr val="007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75" d="100"/>
          <a:sy n="75" d="100"/>
        </p:scale>
        <p:origin x="9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777CD6-A1BF-40AA-9911-8FBD271786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13ABB-E0CC-4FB0-8B84-C0F348EC49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20C6D7D9-D32B-4FE2-AFAA-D6B2BBE610CD}" type="datetime1">
              <a:rPr lang="en-US" altLang="en-US"/>
              <a:pPr/>
              <a:t>11/19/2019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E8B3E-F08B-4249-A2AC-806176C9CC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04C3E-8783-4B21-A254-4A3369C01F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AD52B7A4-F4DA-408E-A5D3-A3A69C27C8A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7E6703-6ED2-48B1-ADC7-1CEDB15E4A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97074-92C9-4C6D-A16F-FE17A9E8688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342E822F-4A18-477D-8A7A-0E04A20B5241}" type="datetime1">
              <a:rPr lang="en-US" altLang="en-US"/>
              <a:pPr/>
              <a:t>11/19/2019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FA280AD-E581-4615-88D2-0601A0B0D4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C5B2608-8300-40EA-B79A-400F683DA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C45A5-F7C9-42B4-86A1-6FFE160379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F405B-CFA5-4905-85BC-C503E09A0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5121735E-4A3E-4FA1-BE0D-5D52E7E93F4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Geneva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kA-V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0D6E0BF-D489-48CB-A012-A362CDE2F2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3256189-4C6C-4FD0-B14B-2FAF7EAC7A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073775"/>
            <a:ext cx="19081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79E03A-4CB6-486E-B3AB-22D6EDED9BB6}"/>
              </a:ext>
            </a:extLst>
          </p:cNvPr>
          <p:cNvSpPr txBox="1"/>
          <p:nvPr userDrawn="1"/>
        </p:nvSpPr>
        <p:spPr>
          <a:xfrm>
            <a:off x="5608667" y="611294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bg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Autonomous Robot Navigation</a:t>
            </a:r>
          </a:p>
        </p:txBody>
      </p:sp>
    </p:spTree>
    <p:extLst>
      <p:ext uri="{BB962C8B-B14F-4D97-AF65-F5344CB8AC3E}">
        <p14:creationId xmlns:p14="http://schemas.microsoft.com/office/powerpoint/2010/main" val="66121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DFAAEAC5-1A81-43B7-A370-EEF8A705B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9700"/>
            <a:ext cx="91440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B3C60D1-9BC9-4B34-B8F0-7CF601F21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6186488"/>
            <a:ext cx="15716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393152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0"/>
          <p:cNvSpPr>
            <a:spLocks noGrp="1"/>
          </p:cNvSpPr>
          <p:nvPr>
            <p:ph type="title"/>
          </p:nvPr>
        </p:nvSpPr>
        <p:spPr>
          <a:xfrm>
            <a:off x="814388" y="565655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7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36B1FBD3-C07C-42E4-92B4-E5FEF3C5F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91440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854B5B4-1ED7-4DF5-91AF-51D6E6928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2532303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14388" y="1704806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15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8B4363D-6AFF-4061-A212-303179404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5DCEA57-EE3B-419B-BF3A-1104F0614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0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78439" y="272256"/>
            <a:ext cx="6387748" cy="369887"/>
          </a:xfrm>
          <a:prstGeom prst="rect">
            <a:avLst/>
          </a:prstGeom>
        </p:spPr>
        <p:txBody>
          <a:bodyPr vert="horz"/>
          <a:lstStyle>
            <a:lvl1pPr algn="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3109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87EFF602-241B-4C76-BAAC-0A7B4F020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0E08C45-3406-4482-B795-CF4F3CDF7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75400"/>
            <a:ext cx="11858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C0BE3279-6618-4CD6-8507-B8B12CDB0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6376988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393152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814388" y="565655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17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04F0750-98B6-4D98-8833-164B66C80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5700"/>
            <a:ext cx="91440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218C773-170D-4924-8B7A-FD3BAFB25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6200775"/>
            <a:ext cx="157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80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4AED91FE-A87F-46FC-AC4C-1968521D0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5700"/>
            <a:ext cx="91440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399CC66-2B06-4998-B7E6-64AA7B66F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6153150"/>
            <a:ext cx="2551113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52F4CDA1-A277-42E3-AA14-C399FC5C9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76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E86A925D-E952-44E9-9BB0-762AD9EA5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9700"/>
            <a:ext cx="91440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D0661A7-DC81-4D9F-B881-EFA55A622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6153150"/>
            <a:ext cx="2551113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D5D94E7F-DA8C-4C0E-8CD8-564230D5B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26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71694521-1AAA-4CEA-9D8B-5EC37167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6411913"/>
            <a:ext cx="1682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7EAD06F-F434-4E02-B0AA-FA6E49ABD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408738"/>
            <a:ext cx="11858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14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B6161521-6337-4C68-A5B3-5172E0E80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6408738"/>
            <a:ext cx="11858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98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08F545-FB55-417F-A282-3125636C9449}"/>
              </a:ext>
            </a:extLst>
          </p:cNvPr>
          <p:cNvSpPr/>
          <p:nvPr/>
        </p:nvSpPr>
        <p:spPr>
          <a:xfrm>
            <a:off x="0" y="6235700"/>
            <a:ext cx="9144000" cy="622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AFB0B9E-0E9F-413E-A050-900F2977C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6408738"/>
            <a:ext cx="1682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19711C1C-FC10-4DA2-8BBD-FB3479750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407150"/>
            <a:ext cx="11858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1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A353ED4-9D56-434C-9C3F-5A2D3934E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A05AE03-4021-40F5-8C1E-57E9F8672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27218F0C-6E73-4584-A005-9BB54DB06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56"/>
          <a:stretch>
            <a:fillRect/>
          </a:stretch>
        </p:blipFill>
        <p:spPr bwMode="auto">
          <a:xfrm rot="10800000">
            <a:off x="0" y="9525"/>
            <a:ext cx="9144000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33493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0"/>
          <p:cNvSpPr>
            <a:spLocks noGrp="1"/>
          </p:cNvSpPr>
          <p:nvPr>
            <p:ph type="title"/>
          </p:nvPr>
        </p:nvSpPr>
        <p:spPr>
          <a:xfrm>
            <a:off x="2432242" y="6215230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624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80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D4B8C52-9F2E-439D-B4DF-1DB0230A5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92856C1-D6E5-4366-8888-11DEDBDAE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24822F-2D37-4CAC-B977-C0A3F681E1A1}"/>
              </a:ext>
            </a:extLst>
          </p:cNvPr>
          <p:cNvCxnSpPr/>
          <p:nvPr/>
        </p:nvCxnSpPr>
        <p:spPr bwMode="auto">
          <a:xfrm>
            <a:off x="0" y="914400"/>
            <a:ext cx="9144000" cy="1588"/>
          </a:xfrm>
          <a:prstGeom prst="line">
            <a:avLst/>
          </a:prstGeom>
          <a:ln w="508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>
                <a:solidFill>
                  <a:schemeClr val="bg1"/>
                </a:solidFill>
              </a:defRPr>
            </a:lvl2pPr>
            <a:lvl3pPr marL="228600" indent="-228600">
              <a:defRPr sz="1800">
                <a:solidFill>
                  <a:schemeClr val="bg1"/>
                </a:solidFill>
              </a:defRPr>
            </a:lvl3pPr>
            <a:lvl4pPr marL="514350" indent="-230188">
              <a:buFont typeface="Lucida Grande"/>
              <a:buChar char="-"/>
              <a:tabLst/>
              <a:defRPr sz="1800">
                <a:solidFill>
                  <a:schemeClr val="bg1"/>
                </a:solidFill>
              </a:defRPr>
            </a:lvl4pPr>
            <a:lvl5pPr marL="747713" indent="-228600">
              <a:buFont typeface="Lucida Grande"/>
              <a:buChar char="·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80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5FC6814A-C7CF-4A81-A092-890063610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D2E58FD-2B66-4900-A8D7-DB538AD82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75" y="6396038"/>
            <a:ext cx="11922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>
                <a:solidFill>
                  <a:schemeClr val="bg1"/>
                </a:solidFill>
              </a:defRPr>
            </a:lvl2pPr>
            <a:lvl3pPr marL="228600" indent="-228600">
              <a:defRPr sz="1800">
                <a:solidFill>
                  <a:schemeClr val="bg1"/>
                </a:solidFill>
              </a:defRPr>
            </a:lvl3pPr>
            <a:lvl4pPr marL="514350" indent="-230188">
              <a:buFont typeface="Lucida Grande"/>
              <a:buChar char="-"/>
              <a:tabLst/>
              <a:defRPr sz="1800">
                <a:solidFill>
                  <a:schemeClr val="bg1"/>
                </a:solidFill>
              </a:defRPr>
            </a:lvl4pPr>
            <a:lvl5pPr marL="747713" indent="-228600">
              <a:buFont typeface="Lucida Grande"/>
              <a:buChar char="·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90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EFFC6A-D21F-44C1-8E3B-CA707A830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0AC4D4-B504-46C6-88DD-1C6E11B7D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2606675"/>
            <a:ext cx="579596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970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A0C74C-A9E4-4353-A2C7-720C46BE2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9E0A71-D54D-477E-A440-3AF8E5984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1090613"/>
            <a:ext cx="4268788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509817"/>
            <a:ext cx="8229600" cy="1394548"/>
          </a:xfrm>
          <a:prstGeom prst="rect">
            <a:avLst/>
          </a:prstGeom>
        </p:spPr>
        <p:txBody>
          <a:bodyPr vert="horz"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1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1CEDC4-5968-416B-A95A-3BA4C7CC7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AEAF3B-4863-462C-8485-6D9C79811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00375"/>
            <a:ext cx="3657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027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E2B9DF-636B-4EBD-A142-AEBF71F89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DD9B6A-ECF6-44AE-B224-FEB3DCC96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3114675"/>
            <a:ext cx="3848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4246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391EC9-76E7-4C3A-87DF-52D8CC663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8CB696-6F12-4803-820A-3BD29BB74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3114675"/>
            <a:ext cx="3848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64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0789E026-317B-4E07-8277-4E4A1BE5A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56"/>
          <a:stretch>
            <a:fillRect/>
          </a:stretch>
        </p:blipFill>
        <p:spPr bwMode="auto">
          <a:xfrm rot="10800000">
            <a:off x="0" y="9525"/>
            <a:ext cx="9144000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93E8242-C20F-4074-981C-FE5301F17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07E91AEF-EE2E-4E34-8A1A-7BF3C0169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2055091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14388" y="1381534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BE4072D-7BCA-47A4-BE59-5021300A1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46A250C-1404-4525-A177-8621210C2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6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970DFFB-316B-4D47-94B8-D9D53883D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E531702-C3F3-416E-88DD-439D38D50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946727"/>
            <a:ext cx="9144000" cy="591127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6425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3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25A8D3E-D02B-4367-8483-FFE5291F5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1272932-41EC-4285-9F79-850E768B0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6215230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738909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2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7E74114A-D74C-4F69-8A56-3389A3D60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9AC0CDF-59D4-4775-8320-0350A5B24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69050"/>
            <a:ext cx="11922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43C0B9A9-2E28-47E1-A3D0-074E6BFC6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6376988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393152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0"/>
          <p:cNvSpPr>
            <a:spLocks noGrp="1"/>
          </p:cNvSpPr>
          <p:nvPr>
            <p:ph type="title"/>
          </p:nvPr>
        </p:nvSpPr>
        <p:spPr>
          <a:xfrm>
            <a:off x="814388" y="565655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9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13B3346-C427-4DFE-A69C-450874111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10F2E05-67EC-40B9-AD13-A8404C607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6215230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540"/>
            <a:ext cx="9144000" cy="590511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9708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F009F142-4B38-49E2-966E-C7DCDA1EB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A111DC3-9003-4CBC-A7CC-10FA24F83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2532303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814388" y="1704806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  <p:sldLayoutId id="2147483889" r:id="rId18"/>
    <p:sldLayoutId id="2147483890" r:id="rId19"/>
    <p:sldLayoutId id="2147483871" r:id="rId20"/>
    <p:sldLayoutId id="2147483891" r:id="rId21"/>
    <p:sldLayoutId id="2147483892" r:id="rId22"/>
    <p:sldLayoutId id="2147483893" r:id="rId23"/>
    <p:sldLayoutId id="2147483894" r:id="rId24"/>
    <p:sldLayoutId id="2147483895" r:id="rId25"/>
    <p:sldLayoutId id="2147483896" r:id="rId26"/>
    <p:sldLayoutId id="2147483897" r:id="rId2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Geneva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Geneva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Geneva" charset="0"/>
          <a:cs typeface="Geneva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Geneva" charset="0"/>
          <a:cs typeface="Geneva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CCB699-68AC-4A1C-BE36-D1EC56971518}"/>
              </a:ext>
            </a:extLst>
          </p:cNvPr>
          <p:cNvSpPr txBox="1"/>
          <p:nvPr/>
        </p:nvSpPr>
        <p:spPr>
          <a:xfrm>
            <a:off x="219398" y="1674255"/>
            <a:ext cx="8705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Performance Enhancement of RTAB-map Utilizing</a:t>
            </a:r>
          </a:p>
          <a:p>
            <a:pPr algn="ctr"/>
            <a:r>
              <a:rPr lang="en-US" sz="2800" b="1" dirty="0"/>
              <a:t>ORB-SLAM2 Depth Information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650D95-F62B-4983-8BCE-02F158D22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81082"/>
              </p:ext>
            </p:extLst>
          </p:nvPr>
        </p:nvGraphicFramePr>
        <p:xfrm>
          <a:off x="1524000" y="3712338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484918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6808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Islam 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Zifei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Jiang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4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iaali@ualberta.ca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zifei.jiang@ualberta.ca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2666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A5ACCE1-8BB0-4E4C-93A9-54546715922F}"/>
              </a:ext>
            </a:extLst>
          </p:cNvPr>
          <p:cNvSpPr txBox="1"/>
          <p:nvPr/>
        </p:nvSpPr>
        <p:spPr>
          <a:xfrm>
            <a:off x="2849413" y="2745552"/>
            <a:ext cx="3445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Project Progress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E0B0E-2E5F-4BB3-95A9-40BD5F1F39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Key Findings:</a:t>
            </a:r>
            <a:endParaRPr lang="en-US" b="0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ORB-SLAM point cloud is very sparse and has very little details.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ORB-SLAM created less amount of outliers.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RTAB-Map created a dense point cloud with a small number of outliers but greater than ORB-SLAM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RTAB-Map showed repeated surfaces in the generated map.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RTAB-Map suffered odometry noise.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dirty="0"/>
              <a:t>ORB-SLAM both average and maximum trajectory deviation was less than that of RTAB-Map while RTAB-Map map quality was better due to its density.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FDF4FF-2BE5-44B4-8A65-D68F78B6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RTAB-Map Vs. ORB-SLAM2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C0F7B7-95E3-4276-87F0-05D77841CD7C}"/>
              </a:ext>
            </a:extLst>
          </p:cNvPr>
          <p:cNvSpPr/>
          <p:nvPr/>
        </p:nvSpPr>
        <p:spPr>
          <a:xfrm>
            <a:off x="814388" y="950837"/>
            <a:ext cx="7562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</a:rPr>
              <a:t>Comparison of ROS-based Visual SLAM methods in </a:t>
            </a:r>
          </a:p>
          <a:p>
            <a:pPr algn="ctr"/>
            <a:r>
              <a:rPr lang="en-US" sz="1800" b="1" dirty="0">
                <a:solidFill>
                  <a:srgbClr val="00B050"/>
                </a:solidFill>
              </a:rPr>
              <a:t>homogeneous indoor environment </a:t>
            </a:r>
          </a:p>
        </p:txBody>
      </p:sp>
    </p:spTree>
    <p:extLst>
      <p:ext uri="{BB962C8B-B14F-4D97-AF65-F5344CB8AC3E}">
        <p14:creationId xmlns:p14="http://schemas.microsoft.com/office/powerpoint/2010/main" val="338933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E0B0E-2E5F-4BB3-95A9-40BD5F1F39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Setup: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u="sng" dirty="0"/>
              <a:t>ORB-SLAM2:</a:t>
            </a:r>
            <a:r>
              <a:rPr lang="en-US" b="0" dirty="0"/>
              <a:t> 16G RAM, 8 CPUs, 240G SSD, 512G HDD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u="sng" dirty="0"/>
              <a:t>RTAB-Map:</a:t>
            </a:r>
            <a:r>
              <a:rPr lang="en-US" b="0" dirty="0"/>
              <a:t> Virtual machine, 7G RAM, 4 CPUs, 512G SSD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Testing data: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KITTI and MIT State Center datasets were used for evaluation.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Evaluation: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Ground truth data provided with each dataset was used.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dirty="0"/>
              <a:t>Max. and Avg. errors </a:t>
            </a:r>
            <a:r>
              <a:rPr lang="en-US" b="0" dirty="0"/>
              <a:t>of trajectory was used as performance metric.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dirty="0"/>
              <a:t>CPU utilization and execution time </a:t>
            </a:r>
            <a:r>
              <a:rPr lang="en-US" b="0" dirty="0"/>
              <a:t>were reported as indicators for 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FDF4FF-2BE5-44B4-8A65-D68F78B6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RTAB-Map Vs. ORB-SLAM2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C0F7B7-95E3-4276-87F0-05D77841CD7C}"/>
              </a:ext>
            </a:extLst>
          </p:cNvPr>
          <p:cNvSpPr/>
          <p:nvPr/>
        </p:nvSpPr>
        <p:spPr>
          <a:xfrm>
            <a:off x="814388" y="950837"/>
            <a:ext cx="7562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</a:rPr>
              <a:t>Comparative Study of </a:t>
            </a:r>
          </a:p>
          <a:p>
            <a:pPr algn="ctr"/>
            <a:r>
              <a:rPr lang="en-US" sz="1800" b="1" dirty="0">
                <a:solidFill>
                  <a:srgbClr val="00B050"/>
                </a:solidFill>
              </a:rPr>
              <a:t>Visual Odometry and SLAM Techniques</a:t>
            </a:r>
          </a:p>
        </p:txBody>
      </p:sp>
    </p:spTree>
    <p:extLst>
      <p:ext uri="{BB962C8B-B14F-4D97-AF65-F5344CB8AC3E}">
        <p14:creationId xmlns:p14="http://schemas.microsoft.com/office/powerpoint/2010/main" val="33799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E0B0E-2E5F-4BB3-95A9-40BD5F1F39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Key Findings: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ORB-SLAM2 generated better trajectories in most of the cases.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ORB-SLAM2 can lose a lot of loop closure opportunities when compared to other methods.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RTAB-Map showed better efficiency and smaller execution time when depending on internal odometry options, however, higher CPU utilization.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RTAB-Map is dependent on the environment and can suffer empty space anomalies in indoor environments.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FDF4FF-2BE5-44B4-8A65-D68F78B6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RTAB-Map Vs. ORB-SLAM2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C0F7B7-95E3-4276-87F0-05D77841CD7C}"/>
              </a:ext>
            </a:extLst>
          </p:cNvPr>
          <p:cNvSpPr/>
          <p:nvPr/>
        </p:nvSpPr>
        <p:spPr>
          <a:xfrm>
            <a:off x="814388" y="950837"/>
            <a:ext cx="7562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</a:rPr>
              <a:t>Comparative Study of </a:t>
            </a:r>
          </a:p>
          <a:p>
            <a:pPr algn="ctr"/>
            <a:r>
              <a:rPr lang="en-US" sz="1800" b="1" dirty="0">
                <a:solidFill>
                  <a:srgbClr val="00B050"/>
                </a:solidFill>
              </a:rPr>
              <a:t>Visual Odometry and SLAM Techniques</a:t>
            </a:r>
          </a:p>
        </p:txBody>
      </p:sp>
    </p:spTree>
    <p:extLst>
      <p:ext uri="{BB962C8B-B14F-4D97-AF65-F5344CB8AC3E}">
        <p14:creationId xmlns:p14="http://schemas.microsoft.com/office/powerpoint/2010/main" val="199263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E18D23-CCCF-4B54-8D8C-73CF496E2F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Both </a:t>
            </a:r>
            <a:r>
              <a:rPr lang="en-US" dirty="0">
                <a:solidFill>
                  <a:srgbClr val="00B050"/>
                </a:solidFill>
              </a:rPr>
              <a:t>ORB-SLAM2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RTAB-Map</a:t>
            </a:r>
            <a:r>
              <a:rPr lang="en-US" dirty="0"/>
              <a:t> are state-of-the-art SLAM algorithms </a:t>
            </a:r>
            <a:r>
              <a:rPr lang="en-US" dirty="0">
                <a:solidFill>
                  <a:srgbClr val="00B050"/>
                </a:solidFill>
              </a:rPr>
              <a:t>but each has performance issues under certain conditions</a:t>
            </a:r>
            <a:r>
              <a:rPr lang="en-US" dirty="0"/>
              <a:t> due to </a:t>
            </a:r>
            <a:r>
              <a:rPr lang="en-US" dirty="0">
                <a:solidFill>
                  <a:srgbClr val="00B050"/>
                </a:solidFill>
              </a:rPr>
              <a:t>its architecture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ORB-SLAM2 optimizes </a:t>
            </a:r>
            <a:r>
              <a:rPr lang="en-US" dirty="0">
                <a:solidFill>
                  <a:srgbClr val="00B050"/>
                </a:solidFill>
              </a:rPr>
              <a:t>both camera poses and map points </a:t>
            </a:r>
            <a:r>
              <a:rPr lang="en-US" dirty="0"/>
              <a:t>(2 levels of optimization) while RTAB-Map only optimize</a:t>
            </a:r>
            <a:r>
              <a:rPr lang="en-US" dirty="0">
                <a:solidFill>
                  <a:srgbClr val="00B050"/>
                </a:solidFill>
              </a:rPr>
              <a:t> camera poses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Integration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of both algorithms can yield </a:t>
            </a:r>
            <a:r>
              <a:rPr lang="en-US" dirty="0">
                <a:solidFill>
                  <a:srgbClr val="00B050"/>
                </a:solidFill>
              </a:rPr>
              <a:t>more reliable solution</a:t>
            </a:r>
            <a:r>
              <a:rPr lang="en-US" dirty="0"/>
              <a:t> and can achieve </a:t>
            </a:r>
            <a:r>
              <a:rPr lang="en-US" dirty="0">
                <a:solidFill>
                  <a:srgbClr val="00B050"/>
                </a:solidFill>
              </a:rPr>
              <a:t>better performance under wider range of scenarios</a:t>
            </a:r>
            <a:r>
              <a:rPr lang="en-US" dirty="0"/>
              <a:t>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94E667-1C3D-4043-8FE4-F892B8FE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Problem Definition: </a:t>
            </a:r>
            <a:r>
              <a:rPr lang="en-US" b="0" dirty="0"/>
              <a:t>Revisiting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7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86BDD8-C15B-451E-A593-40D405E119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a nutshell, we are trying to </a:t>
            </a:r>
            <a:r>
              <a:rPr lang="en-US" dirty="0">
                <a:solidFill>
                  <a:srgbClr val="00B050"/>
                </a:solidFill>
              </a:rPr>
              <a:t>utilize the optimized map points from ORB-SLAM2</a:t>
            </a:r>
            <a:r>
              <a:rPr lang="en-US" dirty="0"/>
              <a:t> in RTAB-Map in order to </a:t>
            </a:r>
            <a:r>
              <a:rPr lang="en-US" dirty="0">
                <a:solidFill>
                  <a:srgbClr val="00B050"/>
                </a:solidFill>
              </a:rPr>
              <a:t>enhance its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Input controls are dependent on the dataset under test </a:t>
            </a:r>
            <a:r>
              <a:rPr lang="en-US" dirty="0"/>
              <a:t>(DUT) and is sent to both ORB-SLAM2 and RTAB-Map. 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6164BB-0384-4AA7-A10B-34C6FA61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Diagram: </a:t>
            </a:r>
            <a:r>
              <a:rPr lang="en-US" b="0" dirty="0"/>
              <a:t>Abstract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1A9E5-3025-4E18-903B-545394D28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4922"/>
            <a:ext cx="9144000" cy="30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42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C138BA-64D3-4572-B81F-AE21E7FC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Diagram: </a:t>
            </a:r>
            <a:r>
              <a:rPr lang="en-US" b="0" dirty="0"/>
              <a:t>Detailed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64E13-C1E8-4A63-8A14-5CAB3C771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093"/>
            <a:ext cx="9144000" cy="508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94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C4BE2E-ECD7-4DAF-B54B-9CBCB4DB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Baseline Results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508454B5-1829-47B4-9F42-0E11A30A73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3532325" cy="46643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TUM RGB-D Plots: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0000"/>
                </a:solidFill>
              </a:rPr>
              <a:t>Freiburg2 trajectories have large errors </a:t>
            </a:r>
            <a:r>
              <a:rPr lang="en-US" b="0" dirty="0"/>
              <a:t>when compared to freiburg3.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Different maybe in the </a:t>
            </a:r>
            <a:r>
              <a:rPr lang="en-US" b="0" dirty="0">
                <a:solidFill>
                  <a:srgbClr val="00B050"/>
                </a:solidFill>
              </a:rPr>
              <a:t>un-distortion applied only to freiburg3.</a:t>
            </a:r>
            <a:endParaRPr lang="en-US" b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1F8F20-0BCB-48B9-A3F8-00D171C36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1979"/>
            <a:ext cx="4773812" cy="2602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5FA171-356A-4ED4-A899-78A9D32E5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619" y="1593873"/>
            <a:ext cx="4773812" cy="26028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238E6A-E89E-48A7-930A-03BE01E1C2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32" t="-568" b="568"/>
          <a:stretch/>
        </p:blipFill>
        <p:spPr>
          <a:xfrm>
            <a:off x="4452730" y="4167185"/>
            <a:ext cx="4509701" cy="2602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25C50A-51AE-465E-A81E-ABE5CFA8DCF8}"/>
              </a:ext>
            </a:extLst>
          </p:cNvPr>
          <p:cNvSpPr txBox="1"/>
          <p:nvPr/>
        </p:nvSpPr>
        <p:spPr>
          <a:xfrm>
            <a:off x="3816401" y="479832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ADC0D1-5E75-4DE2-BA76-912D1DC00B84}"/>
              </a:ext>
            </a:extLst>
          </p:cNvPr>
          <p:cNvSpPr txBox="1"/>
          <p:nvPr/>
        </p:nvSpPr>
        <p:spPr>
          <a:xfrm>
            <a:off x="7957394" y="477323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28989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D2DC43-62BF-497B-B913-D0401A9E3F68}"/>
              </a:ext>
            </a:extLst>
          </p:cNvPr>
          <p:cNvSpPr txBox="1"/>
          <p:nvPr/>
        </p:nvSpPr>
        <p:spPr>
          <a:xfrm>
            <a:off x="3362325" y="2288339"/>
            <a:ext cx="5432271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Absolute Trajectory Error (m)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4BE2E-ECD7-4DAF-B54B-9CBCB4DB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Baseline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A352A9-E0CC-4D2B-ACBC-30504D975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335271"/>
              </p:ext>
            </p:extLst>
          </p:nvPr>
        </p:nvGraphicFramePr>
        <p:xfrm>
          <a:off x="349403" y="2633372"/>
          <a:ext cx="8445193" cy="2804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25770">
                  <a:extLst>
                    <a:ext uri="{9D8B030D-6E8A-4147-A177-3AD203B41FA5}">
                      <a16:colId xmlns:a16="http://schemas.microsoft.com/office/drawing/2014/main" val="2307737301"/>
                    </a:ext>
                  </a:extLst>
                </a:gridCol>
                <a:gridCol w="1287887">
                  <a:extLst>
                    <a:ext uri="{9D8B030D-6E8A-4147-A177-3AD203B41FA5}">
                      <a16:colId xmlns:a16="http://schemas.microsoft.com/office/drawing/2014/main" val="547722517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1796826066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1298504661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325821922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012883565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4021732741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474162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SLAM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8784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Freiburg2</a:t>
                      </a:r>
                    </a:p>
                    <a:p>
                      <a:pPr algn="ctr"/>
                      <a:r>
                        <a:rPr lang="en-US" sz="1400" b="1" dirty="0"/>
                        <a:t>Large with loop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RTAB-Map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35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ORB-SLAM2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0.124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0.102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0.093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0.830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03948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Freiburg2</a:t>
                      </a:r>
                    </a:p>
                    <a:p>
                      <a:pPr algn="ctr"/>
                      <a:r>
                        <a:rPr lang="en-US" sz="1400" b="1" dirty="0"/>
                        <a:t>Pioneer slam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RTAB-Map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1.594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1.220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0.967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1.028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0.314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7.112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663617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ORB-SLAM2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0.526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0.350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0.230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0.385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0.033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3.065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60964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Freiburg3</a:t>
                      </a:r>
                    </a:p>
                    <a:p>
                      <a:pPr algn="ctr"/>
                      <a:r>
                        <a:rPr lang="en-US" sz="1400" b="1" dirty="0"/>
                        <a:t>Long office household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RTAB-Map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0.043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0.039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0.013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0.004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0.074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3671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ORB-SLAM2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480102"/>
                  </a:ext>
                </a:extLst>
              </a:tr>
            </a:tbl>
          </a:graphicData>
        </a:graphic>
      </p:graphicFrame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508454B5-1829-47B4-9F42-0E11A30A73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TUM RGB-D Dataset </a:t>
            </a:r>
            <a:r>
              <a:rPr lang="en-US" dirty="0" err="1"/>
              <a:t>Quantitive</a:t>
            </a:r>
            <a:r>
              <a:rPr lang="en-US" dirty="0"/>
              <a:t>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1360D-96B0-49C4-9F2A-8922FC7D9FD6}"/>
              </a:ext>
            </a:extLst>
          </p:cNvPr>
          <p:cNvSpPr txBox="1"/>
          <p:nvPr/>
        </p:nvSpPr>
        <p:spPr>
          <a:xfrm>
            <a:off x="1695677" y="395817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AC303-5CDF-4568-B072-A52EEEA18946}"/>
              </a:ext>
            </a:extLst>
          </p:cNvPr>
          <p:cNvSpPr txBox="1"/>
          <p:nvPr/>
        </p:nvSpPr>
        <p:spPr>
          <a:xfrm>
            <a:off x="1695677" y="321095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85208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C4BE2E-ECD7-4DAF-B54B-9CBCB4DB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Baseline Results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508454B5-1829-47B4-9F42-0E11A30A73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15224" cy="46643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KITTI Stereo Plots: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Sequence 00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RTAB-Map (left) &amp; ORB-SLAM2 (right)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6DD27-1901-4021-A6C0-E8844611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8" y="2740705"/>
            <a:ext cx="3532325" cy="3532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8B49B-AC11-43A1-B1DF-AFEBB61A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612" y="2792367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28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C4BE2E-ECD7-4DAF-B54B-9CBCB4DB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Baseline Results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508454B5-1829-47B4-9F42-0E11A30A73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15224" cy="46643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KITTI Stereo Plots: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Sequence 03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RTAB-Map (left) &amp; ORB-SLAM2 (right)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6DD27-1901-4021-A6C0-E8844611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4388" y="2740705"/>
            <a:ext cx="3532325" cy="3532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8B49B-AC11-43A1-B1DF-AFEBB61A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00612" y="2792367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4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9407" y="1608667"/>
            <a:ext cx="8485186" cy="4664363"/>
          </a:xfrm>
        </p:spPr>
        <p:txBody>
          <a:bodyPr numCol="2" spcCol="182880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Introduction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Background : </a:t>
            </a:r>
            <a:r>
              <a:rPr lang="en-US" b="0" dirty="0"/>
              <a:t>RTAB-Map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Background : </a:t>
            </a:r>
            <a:r>
              <a:rPr lang="en-US" b="0" dirty="0"/>
              <a:t>ORB-SLAM2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RTAB-Map Vs. ORB-SLAM2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Problem Definition</a:t>
            </a:r>
          </a:p>
          <a:p>
            <a:pPr marL="685800" lvl="1" indent="-342900">
              <a:buFont typeface="Courier New" panose="02070309020205020404" pitchFamily="49" charset="0"/>
              <a:buChar char="o"/>
              <a:tabLst>
                <a:tab pos="406400" algn="l"/>
              </a:tabLst>
            </a:pPr>
            <a:r>
              <a:rPr lang="en-US" b="0" dirty="0"/>
              <a:t>Revisiting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System Block Diagram</a:t>
            </a:r>
          </a:p>
          <a:p>
            <a:pPr marL="685800" lvl="1" indent="-342900">
              <a:buFont typeface="Courier New" panose="02070309020205020404" pitchFamily="49" charset="0"/>
              <a:buChar char="o"/>
            </a:pPr>
            <a:r>
              <a:rPr lang="en-US" b="0" dirty="0"/>
              <a:t>Abstract Integration Structure</a:t>
            </a:r>
          </a:p>
          <a:p>
            <a:pPr marL="685800" lvl="1" indent="-342900">
              <a:buFont typeface="Courier New" panose="02070309020205020404" pitchFamily="49" charset="0"/>
              <a:buChar char="o"/>
            </a:pPr>
            <a:r>
              <a:rPr lang="en-US" b="0" dirty="0"/>
              <a:t>Detailed Block Diagram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Initial Baseline Results</a:t>
            </a:r>
          </a:p>
          <a:p>
            <a:pPr marL="682625" lvl="1" indent="-342900">
              <a:buFont typeface="Courier New" panose="02070309020205020404" pitchFamily="49" charset="0"/>
              <a:buChar char="o"/>
            </a:pPr>
            <a:r>
              <a:rPr lang="en-US" b="0" dirty="0"/>
              <a:t>KITTI &amp; TUM datasets Results</a:t>
            </a:r>
          </a:p>
          <a:p>
            <a:pPr marL="682625" lvl="1" indent="-342900">
              <a:buFont typeface="Courier New" panose="02070309020205020404" pitchFamily="49" charset="0"/>
              <a:buChar char="o"/>
            </a:pPr>
            <a:r>
              <a:rPr lang="en-US" b="0" dirty="0"/>
              <a:t>Discussion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Open Questions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22485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C4BE2E-ECD7-4DAF-B54B-9CBCB4DB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Baseline Results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508454B5-1829-47B4-9F42-0E11A30A73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15224" cy="46643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KITTI Stereo Plots: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Sequence 05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RTAB-Map (left) &amp; ORB-SLAM2 (right)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6DD27-1901-4021-A6C0-E8844611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4388" y="2740705"/>
            <a:ext cx="3532325" cy="3532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8B49B-AC11-43A1-B1DF-AFEBB61A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00612" y="2792367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6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D2DC43-62BF-497B-B913-D0401A9E3F68}"/>
              </a:ext>
            </a:extLst>
          </p:cNvPr>
          <p:cNvSpPr txBox="1"/>
          <p:nvPr/>
        </p:nvSpPr>
        <p:spPr>
          <a:xfrm>
            <a:off x="3362325" y="2288339"/>
            <a:ext cx="5432271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Absolute Trajectory Error (m)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4BE2E-ECD7-4DAF-B54B-9CBCB4DB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Baseline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A352A9-E0CC-4D2B-ACBC-30504D975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620539"/>
              </p:ext>
            </p:extLst>
          </p:nvPr>
        </p:nvGraphicFramePr>
        <p:xfrm>
          <a:off x="349403" y="2633372"/>
          <a:ext cx="8445193" cy="2804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25770">
                  <a:extLst>
                    <a:ext uri="{9D8B030D-6E8A-4147-A177-3AD203B41FA5}">
                      <a16:colId xmlns:a16="http://schemas.microsoft.com/office/drawing/2014/main" val="2307737301"/>
                    </a:ext>
                  </a:extLst>
                </a:gridCol>
                <a:gridCol w="1287887">
                  <a:extLst>
                    <a:ext uri="{9D8B030D-6E8A-4147-A177-3AD203B41FA5}">
                      <a16:colId xmlns:a16="http://schemas.microsoft.com/office/drawing/2014/main" val="547722517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1796826066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1298504661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325821922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012883565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4021732741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474162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SLAM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8784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Sequence 00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RTAB-Map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6.189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12.426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35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ORB-SLAM2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2.964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5.850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5.865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2.965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0.131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11.486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03948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Sequence 03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RTAB-Map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6.476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10.329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10.190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6.488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0.096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21.573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663617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ORB-SLAM2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4.623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7.709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7.690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4.631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0.049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14.979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60964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Sequence 05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RTAB-Map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1.868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3.705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3.600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1.869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0.024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7.171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3671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ORB-SLAM2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2.162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2.170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480102"/>
                  </a:ext>
                </a:extLst>
              </a:tr>
            </a:tbl>
          </a:graphicData>
        </a:graphic>
      </p:graphicFrame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508454B5-1829-47B4-9F42-0E11A30A73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KITTI Stereo Dataset </a:t>
            </a:r>
            <a:r>
              <a:rPr lang="en-US" dirty="0" err="1"/>
              <a:t>Quantitive</a:t>
            </a:r>
            <a:r>
              <a:rPr lang="en-US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4167830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2024B5-A240-4D0B-B4D4-EDC6829DD3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dirty="0"/>
              <a:t>ORB-SLAM2 generates sparse maps (point clouds), would this be sufficient for RTAB-Map to utilize in its operation?</a:t>
            </a:r>
          </a:p>
          <a:p>
            <a:pPr marL="457200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Is the synchronization block in RTAB-Map enough to handle the synchronization between input images and point cloud?</a:t>
            </a:r>
          </a:p>
          <a:p>
            <a:pPr marL="457200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Are KITTI (Stereo) and TUM (RGB-D) enough to evaluate the system and to explore its corner cases?</a:t>
            </a:r>
          </a:p>
          <a:p>
            <a:pPr marL="457200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TUM Dataset, is the lack of distortion is the reason behind the degraded performance in freiburg2 sequences?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EA317C-9D68-4442-AC92-F3257F6D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</p:spTree>
    <p:extLst>
      <p:ext uri="{BB962C8B-B14F-4D97-AF65-F5344CB8AC3E}">
        <p14:creationId xmlns:p14="http://schemas.microsoft.com/office/powerpoint/2010/main" val="3670489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99C30C-BE44-4C45-887C-EA882D81BA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Questions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E42E0C-A286-4DF9-9AD3-8A488542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E071B9-C40E-4EEE-B916-BC333C515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280" y="1608668"/>
            <a:ext cx="2155065" cy="21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70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99C30C-BE44-4C45-887C-EA882D81BA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Thank You !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E42E0C-A286-4DF9-9AD3-8A488542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5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465E0D-5630-4FE5-8D29-0D3BB1CA60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this presentation, we discuss the </a:t>
            </a:r>
            <a:r>
              <a:rPr lang="en-US" dirty="0">
                <a:solidFill>
                  <a:srgbClr val="00B050"/>
                </a:solidFill>
              </a:rPr>
              <a:t>details of both ORB-SLAM2 and RTAB-Map</a:t>
            </a:r>
            <a:r>
              <a:rPr lang="en-US" dirty="0"/>
              <a:t> as well as </a:t>
            </a:r>
            <a:r>
              <a:rPr lang="en-US" dirty="0">
                <a:solidFill>
                  <a:srgbClr val="00B050"/>
                </a:solidFill>
              </a:rPr>
              <a:t>the integration details between the two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Additionally, we present some of the </a:t>
            </a:r>
            <a:r>
              <a:rPr lang="en-US" dirty="0">
                <a:solidFill>
                  <a:srgbClr val="00B050"/>
                </a:solidFill>
              </a:rPr>
              <a:t>baseline results and discuss their indications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Finally, we conclude with some </a:t>
            </a:r>
            <a:r>
              <a:rPr lang="en-US" dirty="0">
                <a:solidFill>
                  <a:srgbClr val="00B050"/>
                </a:solidFill>
              </a:rPr>
              <a:t>open questions </a:t>
            </a:r>
            <a:r>
              <a:rPr lang="en-US" dirty="0"/>
              <a:t>that are yet to be answered in the course of the project.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0D120D-01B9-48D4-BB27-B3E8B6DE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0475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2CC23C-16FE-4080-A46C-B424C1C067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34BB4A-11EF-47B1-9CAE-40AB0EC3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: </a:t>
            </a:r>
            <a:r>
              <a:rPr lang="en-US" b="0" dirty="0"/>
              <a:t>RTAB-Map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7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2CC23C-16FE-4080-A46C-B424C1C067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34BB4A-11EF-47B1-9CAE-40AB0EC3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: </a:t>
            </a:r>
            <a:r>
              <a:rPr lang="en-US" b="0" dirty="0"/>
              <a:t>ORB-SLAM2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6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E0B0E-2E5F-4BB3-95A9-40BD5F1F39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number of studies were conducted to compare SLAM systems including ORB-SLAM 1&amp;2 and RTAB-Map:</a:t>
            </a:r>
          </a:p>
          <a:p>
            <a:pPr algn="just"/>
            <a:r>
              <a:rPr lang="en-US" sz="1200" b="0" dirty="0">
                <a:latin typeface="Arial Narrow" panose="020B0606020202030204" pitchFamily="34" charset="0"/>
              </a:rPr>
              <a:t>[1] </a:t>
            </a:r>
            <a:r>
              <a:rPr lang="en-US" sz="1200" b="0" dirty="0" err="1">
                <a:latin typeface="Arial Narrow" panose="020B0606020202030204" pitchFamily="34" charset="0"/>
              </a:rPr>
              <a:t>Ragot</a:t>
            </a:r>
            <a:r>
              <a:rPr lang="en-US" sz="1200" b="0" dirty="0">
                <a:latin typeface="Arial Narrow" panose="020B0606020202030204" pitchFamily="34" charset="0"/>
              </a:rPr>
              <a:t>, N., </a:t>
            </a:r>
            <a:r>
              <a:rPr lang="en-US" sz="1200" b="0" dirty="0" err="1">
                <a:latin typeface="Arial Narrow" panose="020B0606020202030204" pitchFamily="34" charset="0"/>
              </a:rPr>
              <a:t>Khemmar</a:t>
            </a:r>
            <a:r>
              <a:rPr lang="en-US" sz="1200" b="0" dirty="0">
                <a:latin typeface="Arial Narrow" panose="020B0606020202030204" pitchFamily="34" charset="0"/>
              </a:rPr>
              <a:t>, R., </a:t>
            </a:r>
            <a:r>
              <a:rPr lang="en-US" sz="1200" b="0" dirty="0" err="1">
                <a:latin typeface="Arial Narrow" panose="020B0606020202030204" pitchFamily="34" charset="0"/>
              </a:rPr>
              <a:t>Pokala</a:t>
            </a:r>
            <a:r>
              <a:rPr lang="en-US" sz="1200" b="0" dirty="0">
                <a:latin typeface="Arial Narrow" panose="020B0606020202030204" pitchFamily="34" charset="0"/>
              </a:rPr>
              <a:t>, A., Rossi, R., &amp; </a:t>
            </a:r>
            <a:r>
              <a:rPr lang="en-US" sz="1200" b="0" dirty="0" err="1">
                <a:latin typeface="Arial Narrow" panose="020B0606020202030204" pitchFamily="34" charset="0"/>
              </a:rPr>
              <a:t>Ertaud</a:t>
            </a:r>
            <a:r>
              <a:rPr lang="en-US" sz="1200" b="0" dirty="0">
                <a:latin typeface="Arial Narrow" panose="020B0606020202030204" pitchFamily="34" charset="0"/>
              </a:rPr>
              <a:t>, J. Y. (2019, July). Benchmark of Visual SLAM Algorithms: ORB-SLAM2 vs RTAB-Map. In </a:t>
            </a:r>
            <a:r>
              <a:rPr lang="en-US" sz="1200" b="0" i="1" dirty="0">
                <a:latin typeface="Arial Narrow" panose="020B0606020202030204" pitchFamily="34" charset="0"/>
              </a:rPr>
              <a:t>2019 Eighth International Conference on Emerging Security Technologies (EST)</a:t>
            </a:r>
            <a:r>
              <a:rPr lang="en-US" sz="1200" b="0" dirty="0">
                <a:latin typeface="Arial Narrow" panose="020B0606020202030204" pitchFamily="34" charset="0"/>
              </a:rPr>
              <a:t> (pp. 1-6). IEEE.</a:t>
            </a:r>
          </a:p>
          <a:p>
            <a:pPr algn="just"/>
            <a:r>
              <a:rPr lang="en-US" sz="1200" b="0" dirty="0">
                <a:latin typeface="Arial Narrow" panose="020B0606020202030204" pitchFamily="34" charset="0"/>
              </a:rPr>
              <a:t>[2] </a:t>
            </a:r>
            <a:r>
              <a:rPr lang="en-US" sz="1200" b="0" dirty="0" err="1">
                <a:latin typeface="Arial Narrow" panose="020B0606020202030204" pitchFamily="34" charset="0"/>
              </a:rPr>
              <a:t>Giubilato</a:t>
            </a:r>
            <a:r>
              <a:rPr lang="en-US" sz="1200" b="0" dirty="0">
                <a:latin typeface="Arial Narrow" panose="020B0606020202030204" pitchFamily="34" charset="0"/>
              </a:rPr>
              <a:t>, R., </a:t>
            </a:r>
            <a:r>
              <a:rPr lang="en-US" sz="1200" b="0" dirty="0" err="1">
                <a:latin typeface="Arial Narrow" panose="020B0606020202030204" pitchFamily="34" charset="0"/>
              </a:rPr>
              <a:t>Chiodini</a:t>
            </a:r>
            <a:r>
              <a:rPr lang="en-US" sz="1200" b="0" dirty="0">
                <a:latin typeface="Arial Narrow" panose="020B0606020202030204" pitchFamily="34" charset="0"/>
              </a:rPr>
              <a:t>, S., </a:t>
            </a:r>
            <a:r>
              <a:rPr lang="en-US" sz="1200" b="0" dirty="0" err="1">
                <a:latin typeface="Arial Narrow" panose="020B0606020202030204" pitchFamily="34" charset="0"/>
              </a:rPr>
              <a:t>Pertile</a:t>
            </a:r>
            <a:r>
              <a:rPr lang="en-US" sz="1200" b="0" dirty="0">
                <a:latin typeface="Arial Narrow" panose="020B0606020202030204" pitchFamily="34" charset="0"/>
              </a:rPr>
              <a:t>, M., &amp; </a:t>
            </a:r>
            <a:r>
              <a:rPr lang="en-US" sz="1200" b="0" dirty="0" err="1">
                <a:latin typeface="Arial Narrow" panose="020B0606020202030204" pitchFamily="34" charset="0"/>
              </a:rPr>
              <a:t>Debei</a:t>
            </a:r>
            <a:r>
              <a:rPr lang="en-US" sz="1200" b="0" dirty="0">
                <a:latin typeface="Arial Narrow" panose="020B0606020202030204" pitchFamily="34" charset="0"/>
              </a:rPr>
              <a:t>, S. (2018, June). An experimental comparison of </a:t>
            </a:r>
            <a:r>
              <a:rPr lang="en-US" sz="1200" b="0" dirty="0" err="1">
                <a:latin typeface="Arial Narrow" panose="020B0606020202030204" pitchFamily="34" charset="0"/>
              </a:rPr>
              <a:t>ros</a:t>
            </a:r>
            <a:r>
              <a:rPr lang="en-US" sz="1200" b="0" dirty="0">
                <a:latin typeface="Arial Narrow" panose="020B0606020202030204" pitchFamily="34" charset="0"/>
              </a:rPr>
              <a:t>-compatible stereo visual slam methods for planetary rovers. In </a:t>
            </a:r>
            <a:r>
              <a:rPr lang="en-US" sz="1200" b="0" i="1" dirty="0">
                <a:latin typeface="Arial Narrow" panose="020B0606020202030204" pitchFamily="34" charset="0"/>
              </a:rPr>
              <a:t>2018 5th IEEE International Workshop on Metrology for </a:t>
            </a:r>
            <a:r>
              <a:rPr lang="en-US" sz="1200" b="0" i="1" dirty="0" err="1">
                <a:latin typeface="Arial Narrow" panose="020B0606020202030204" pitchFamily="34" charset="0"/>
              </a:rPr>
              <a:t>AeroSpace</a:t>
            </a:r>
            <a:r>
              <a:rPr lang="en-US" sz="1200" b="0" i="1" dirty="0">
                <a:latin typeface="Arial Narrow" panose="020B0606020202030204" pitchFamily="34" charset="0"/>
              </a:rPr>
              <a:t> (</a:t>
            </a:r>
            <a:r>
              <a:rPr lang="en-US" sz="1200" b="0" i="1" dirty="0" err="1">
                <a:latin typeface="Arial Narrow" panose="020B0606020202030204" pitchFamily="34" charset="0"/>
              </a:rPr>
              <a:t>MetroAeroSpace</a:t>
            </a:r>
            <a:r>
              <a:rPr lang="en-US" sz="1200" b="0" i="1" dirty="0">
                <a:latin typeface="Arial Narrow" panose="020B0606020202030204" pitchFamily="34" charset="0"/>
              </a:rPr>
              <a:t>)</a:t>
            </a:r>
            <a:r>
              <a:rPr lang="en-US" sz="1200" b="0" dirty="0">
                <a:latin typeface="Arial Narrow" panose="020B0606020202030204" pitchFamily="34" charset="0"/>
              </a:rPr>
              <a:t> (pp. 386-391). IEEE.</a:t>
            </a:r>
          </a:p>
          <a:p>
            <a:pPr algn="just"/>
            <a:r>
              <a:rPr lang="en-US" sz="1200" b="0" dirty="0">
                <a:latin typeface="Arial Narrow" panose="020B0606020202030204" pitchFamily="34" charset="0"/>
              </a:rPr>
              <a:t>[3] Filipenko, M., &amp; </a:t>
            </a:r>
            <a:r>
              <a:rPr lang="en-US" sz="1200" b="0" dirty="0" err="1">
                <a:latin typeface="Arial Narrow" panose="020B0606020202030204" pitchFamily="34" charset="0"/>
              </a:rPr>
              <a:t>Afanasyev</a:t>
            </a:r>
            <a:r>
              <a:rPr lang="en-US" sz="1200" b="0" dirty="0">
                <a:latin typeface="Arial Narrow" panose="020B0606020202030204" pitchFamily="34" charset="0"/>
              </a:rPr>
              <a:t>, I. (2018, September). Comparison of various slam systems for mobile robot in an indoor environment. In </a:t>
            </a:r>
            <a:r>
              <a:rPr lang="en-US" sz="1200" b="0" i="1" dirty="0">
                <a:latin typeface="Arial Narrow" panose="020B0606020202030204" pitchFamily="34" charset="0"/>
              </a:rPr>
              <a:t>2018 International Conference on Intelligent Systems (IS)</a:t>
            </a:r>
            <a:r>
              <a:rPr lang="en-US" sz="1200" b="0" dirty="0">
                <a:latin typeface="Arial Narrow" panose="020B0606020202030204" pitchFamily="34" charset="0"/>
              </a:rPr>
              <a:t> (pp. 400-407). IEEE.</a:t>
            </a:r>
          </a:p>
          <a:p>
            <a:pPr algn="just"/>
            <a:r>
              <a:rPr lang="en-US" sz="1200" b="0" dirty="0">
                <a:latin typeface="Arial Narrow" panose="020B0606020202030204" pitchFamily="34" charset="0"/>
              </a:rPr>
              <a:t>[4] </a:t>
            </a:r>
            <a:r>
              <a:rPr lang="en-US" sz="1200" b="0" dirty="0" err="1">
                <a:latin typeface="Arial Narrow" panose="020B0606020202030204" pitchFamily="34" charset="0"/>
              </a:rPr>
              <a:t>Ibragimov</a:t>
            </a:r>
            <a:r>
              <a:rPr lang="en-US" sz="1200" b="0" dirty="0">
                <a:latin typeface="Arial Narrow" panose="020B0606020202030204" pitchFamily="34" charset="0"/>
              </a:rPr>
              <a:t>, I. Z., &amp; </a:t>
            </a:r>
            <a:r>
              <a:rPr lang="en-US" sz="1200" b="0" dirty="0" err="1">
                <a:latin typeface="Arial Narrow" panose="020B0606020202030204" pitchFamily="34" charset="0"/>
              </a:rPr>
              <a:t>Afanasyev</a:t>
            </a:r>
            <a:r>
              <a:rPr lang="en-US" sz="1200" b="0" dirty="0">
                <a:latin typeface="Arial Narrow" panose="020B0606020202030204" pitchFamily="34" charset="0"/>
              </a:rPr>
              <a:t>, I. M. (2017, October). Comparison of </a:t>
            </a:r>
            <a:r>
              <a:rPr lang="en-US" sz="1200" b="0" dirty="0" err="1">
                <a:latin typeface="Arial Narrow" panose="020B0606020202030204" pitchFamily="34" charset="0"/>
              </a:rPr>
              <a:t>ros</a:t>
            </a:r>
            <a:r>
              <a:rPr lang="en-US" sz="1200" b="0" dirty="0">
                <a:latin typeface="Arial Narrow" panose="020B0606020202030204" pitchFamily="34" charset="0"/>
              </a:rPr>
              <a:t>-based visual slam methods in homogeneous indoor environment. In </a:t>
            </a:r>
            <a:r>
              <a:rPr lang="en-US" sz="1200" b="0" i="1" dirty="0">
                <a:latin typeface="Arial Narrow" panose="020B0606020202030204" pitchFamily="34" charset="0"/>
              </a:rPr>
              <a:t>2017 14th Workshop on Positioning, Navigation and Communications (WPNC)</a:t>
            </a:r>
            <a:r>
              <a:rPr lang="en-US" sz="1200" b="0" dirty="0">
                <a:latin typeface="Arial Narrow" panose="020B0606020202030204" pitchFamily="34" charset="0"/>
              </a:rPr>
              <a:t> (pp. 1-6). IEEE.</a:t>
            </a:r>
          </a:p>
          <a:p>
            <a:pPr algn="just"/>
            <a:r>
              <a:rPr lang="en-US" sz="1200" b="0" dirty="0">
                <a:latin typeface="Arial Narrow" panose="020B0606020202030204" pitchFamily="34" charset="0"/>
              </a:rPr>
              <a:t>[5] da Silva, B. M., Xavier, R. S., do Nascimento, T. P., &amp; Gonsalves, L. M. (2017, November). Experimental evaluation of ROS compatible SLAM algorithms for RGB-D sensors. In </a:t>
            </a:r>
            <a:r>
              <a:rPr lang="en-US" sz="1200" b="0" i="1" dirty="0">
                <a:latin typeface="Arial Narrow" panose="020B0606020202030204" pitchFamily="34" charset="0"/>
              </a:rPr>
              <a:t>2017 Latin American Robotics Symposium (LARS) and 2017 Brazilian Symposium on Robotics (SBR)</a:t>
            </a:r>
            <a:r>
              <a:rPr lang="en-US" sz="1200" b="0" dirty="0">
                <a:latin typeface="Arial Narrow" panose="020B0606020202030204" pitchFamily="34" charset="0"/>
              </a:rPr>
              <a:t> (pp. 1-6). IEEE.</a:t>
            </a:r>
          </a:p>
          <a:p>
            <a:pPr algn="just"/>
            <a:r>
              <a:rPr lang="en-US" sz="1200" b="0" dirty="0">
                <a:latin typeface="Arial Narrow" panose="020B0606020202030204" pitchFamily="34" charset="0"/>
              </a:rPr>
              <a:t>[6] Gaspar, A. R., Nunes, A., Pinto, A., &amp; Matos, A. (2017, November). Comparative Study of Visual Odometry and SLAM Techniques. In </a:t>
            </a:r>
            <a:r>
              <a:rPr lang="en-US" sz="1200" b="0" i="1" dirty="0">
                <a:latin typeface="Arial Narrow" panose="020B0606020202030204" pitchFamily="34" charset="0"/>
              </a:rPr>
              <a:t>Iberian Robotics conference</a:t>
            </a:r>
            <a:r>
              <a:rPr lang="en-US" sz="1200" b="0" dirty="0">
                <a:latin typeface="Arial Narrow" panose="020B0606020202030204" pitchFamily="34" charset="0"/>
              </a:rPr>
              <a:t> (pp. 463-474). Springer, Cham.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FDF4FF-2BE5-44B4-8A65-D68F78B6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RTAB-Map Vs. ORB-SLAM2</a:t>
            </a:r>
          </a:p>
        </p:txBody>
      </p:sp>
    </p:spTree>
    <p:extLst>
      <p:ext uri="{BB962C8B-B14F-4D97-AF65-F5344CB8AC3E}">
        <p14:creationId xmlns:p14="http://schemas.microsoft.com/office/powerpoint/2010/main" val="285978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E0B0E-2E5F-4BB3-95A9-40BD5F1F39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number of studies were conducted to compare SLAM systems including ORB-SLAM 1&amp;2 and RTAB-Map:</a:t>
            </a:r>
          </a:p>
          <a:p>
            <a:pPr algn="just"/>
            <a:r>
              <a:rPr lang="en-US" sz="1200" b="0" dirty="0">
                <a:latin typeface="Arial Narrow" panose="020B0606020202030204" pitchFamily="34" charset="0"/>
              </a:rPr>
              <a:t>[1] </a:t>
            </a:r>
            <a:r>
              <a:rPr lang="en-US" sz="1200" b="0" dirty="0" err="1">
                <a:latin typeface="Arial Narrow" panose="020B0606020202030204" pitchFamily="34" charset="0"/>
              </a:rPr>
              <a:t>Ragot</a:t>
            </a:r>
            <a:r>
              <a:rPr lang="en-US" sz="1200" b="0" dirty="0">
                <a:latin typeface="Arial Narrow" panose="020B0606020202030204" pitchFamily="34" charset="0"/>
              </a:rPr>
              <a:t>, N., </a:t>
            </a:r>
            <a:r>
              <a:rPr lang="en-US" sz="1200" b="0" dirty="0" err="1">
                <a:latin typeface="Arial Narrow" panose="020B0606020202030204" pitchFamily="34" charset="0"/>
              </a:rPr>
              <a:t>Khemmar</a:t>
            </a:r>
            <a:r>
              <a:rPr lang="en-US" sz="1200" b="0" dirty="0">
                <a:latin typeface="Arial Narrow" panose="020B0606020202030204" pitchFamily="34" charset="0"/>
              </a:rPr>
              <a:t>, R., </a:t>
            </a:r>
            <a:r>
              <a:rPr lang="en-US" sz="1200" b="0" dirty="0" err="1">
                <a:latin typeface="Arial Narrow" panose="020B0606020202030204" pitchFamily="34" charset="0"/>
              </a:rPr>
              <a:t>Pokala</a:t>
            </a:r>
            <a:r>
              <a:rPr lang="en-US" sz="1200" b="0" dirty="0">
                <a:latin typeface="Arial Narrow" panose="020B0606020202030204" pitchFamily="34" charset="0"/>
              </a:rPr>
              <a:t>, A., Rossi, R., &amp; </a:t>
            </a:r>
            <a:r>
              <a:rPr lang="en-US" sz="1200" b="0" dirty="0" err="1">
                <a:latin typeface="Arial Narrow" panose="020B0606020202030204" pitchFamily="34" charset="0"/>
              </a:rPr>
              <a:t>Ertaud</a:t>
            </a:r>
            <a:r>
              <a:rPr lang="en-US" sz="1200" b="0" dirty="0">
                <a:latin typeface="Arial Narrow" panose="020B0606020202030204" pitchFamily="34" charset="0"/>
              </a:rPr>
              <a:t>, J. Y. (2019, July). Benchmark of Visual SLAM Algorithms: ORB-SLAM2 vs RTAB-Map. In </a:t>
            </a:r>
            <a:r>
              <a:rPr lang="en-US" sz="1200" b="0" i="1" dirty="0">
                <a:latin typeface="Arial Narrow" panose="020B0606020202030204" pitchFamily="34" charset="0"/>
              </a:rPr>
              <a:t>2019 Eighth International Conference on Emerging Security Technologies (EST)</a:t>
            </a:r>
            <a:r>
              <a:rPr lang="en-US" sz="1200" b="0" dirty="0">
                <a:latin typeface="Arial Narrow" panose="020B0606020202030204" pitchFamily="34" charset="0"/>
              </a:rPr>
              <a:t> (pp. 1-6). IEEE.</a:t>
            </a:r>
          </a:p>
          <a:p>
            <a:pPr algn="just"/>
            <a:r>
              <a:rPr lang="en-US" sz="1200" b="0" dirty="0">
                <a:latin typeface="Arial Narrow" panose="020B0606020202030204" pitchFamily="34" charset="0"/>
              </a:rPr>
              <a:t>[2] </a:t>
            </a:r>
            <a:r>
              <a:rPr lang="en-US" sz="1200" b="0" dirty="0" err="1">
                <a:latin typeface="Arial Narrow" panose="020B0606020202030204" pitchFamily="34" charset="0"/>
              </a:rPr>
              <a:t>Giubilato</a:t>
            </a:r>
            <a:r>
              <a:rPr lang="en-US" sz="1200" b="0" dirty="0">
                <a:latin typeface="Arial Narrow" panose="020B0606020202030204" pitchFamily="34" charset="0"/>
              </a:rPr>
              <a:t>, R., </a:t>
            </a:r>
            <a:r>
              <a:rPr lang="en-US" sz="1200" b="0" dirty="0" err="1">
                <a:latin typeface="Arial Narrow" panose="020B0606020202030204" pitchFamily="34" charset="0"/>
              </a:rPr>
              <a:t>Chiodini</a:t>
            </a:r>
            <a:r>
              <a:rPr lang="en-US" sz="1200" b="0" dirty="0">
                <a:latin typeface="Arial Narrow" panose="020B0606020202030204" pitchFamily="34" charset="0"/>
              </a:rPr>
              <a:t>, S., </a:t>
            </a:r>
            <a:r>
              <a:rPr lang="en-US" sz="1200" b="0" dirty="0" err="1">
                <a:latin typeface="Arial Narrow" panose="020B0606020202030204" pitchFamily="34" charset="0"/>
              </a:rPr>
              <a:t>Pertile</a:t>
            </a:r>
            <a:r>
              <a:rPr lang="en-US" sz="1200" b="0" dirty="0">
                <a:latin typeface="Arial Narrow" panose="020B0606020202030204" pitchFamily="34" charset="0"/>
              </a:rPr>
              <a:t>, M., &amp; </a:t>
            </a:r>
            <a:r>
              <a:rPr lang="en-US" sz="1200" b="0" dirty="0" err="1">
                <a:latin typeface="Arial Narrow" panose="020B0606020202030204" pitchFamily="34" charset="0"/>
              </a:rPr>
              <a:t>Debei</a:t>
            </a:r>
            <a:r>
              <a:rPr lang="en-US" sz="1200" b="0" dirty="0">
                <a:latin typeface="Arial Narrow" panose="020B0606020202030204" pitchFamily="34" charset="0"/>
              </a:rPr>
              <a:t>, S. (2018, June). An experimental comparison of </a:t>
            </a:r>
            <a:r>
              <a:rPr lang="en-US" sz="1200" b="0" dirty="0" err="1">
                <a:latin typeface="Arial Narrow" panose="020B0606020202030204" pitchFamily="34" charset="0"/>
              </a:rPr>
              <a:t>ros</a:t>
            </a:r>
            <a:r>
              <a:rPr lang="en-US" sz="1200" b="0" dirty="0">
                <a:latin typeface="Arial Narrow" panose="020B0606020202030204" pitchFamily="34" charset="0"/>
              </a:rPr>
              <a:t>-compatible stereo visual slam methods for planetary rovers. In </a:t>
            </a:r>
            <a:r>
              <a:rPr lang="en-US" sz="1200" b="0" i="1" dirty="0">
                <a:latin typeface="Arial Narrow" panose="020B0606020202030204" pitchFamily="34" charset="0"/>
              </a:rPr>
              <a:t>2018 5th IEEE International Workshop on Metrology for </a:t>
            </a:r>
            <a:r>
              <a:rPr lang="en-US" sz="1200" b="0" i="1" dirty="0" err="1">
                <a:latin typeface="Arial Narrow" panose="020B0606020202030204" pitchFamily="34" charset="0"/>
              </a:rPr>
              <a:t>AeroSpace</a:t>
            </a:r>
            <a:r>
              <a:rPr lang="en-US" sz="1200" b="0" i="1" dirty="0">
                <a:latin typeface="Arial Narrow" panose="020B0606020202030204" pitchFamily="34" charset="0"/>
              </a:rPr>
              <a:t> (</a:t>
            </a:r>
            <a:r>
              <a:rPr lang="en-US" sz="1200" b="0" i="1" dirty="0" err="1">
                <a:latin typeface="Arial Narrow" panose="020B0606020202030204" pitchFamily="34" charset="0"/>
              </a:rPr>
              <a:t>MetroAeroSpace</a:t>
            </a:r>
            <a:r>
              <a:rPr lang="en-US" sz="1200" b="0" i="1" dirty="0">
                <a:latin typeface="Arial Narrow" panose="020B0606020202030204" pitchFamily="34" charset="0"/>
              </a:rPr>
              <a:t>)</a:t>
            </a:r>
            <a:r>
              <a:rPr lang="en-US" sz="1200" b="0" dirty="0">
                <a:latin typeface="Arial Narrow" panose="020B0606020202030204" pitchFamily="34" charset="0"/>
              </a:rPr>
              <a:t> (pp. 386-391). IEEE.</a:t>
            </a:r>
          </a:p>
          <a:p>
            <a:pPr algn="just"/>
            <a:r>
              <a:rPr lang="en-US" sz="1200" b="0" dirty="0">
                <a:latin typeface="Arial Narrow" panose="020B0606020202030204" pitchFamily="34" charset="0"/>
              </a:rPr>
              <a:t>[3] Filipenko, M., &amp; </a:t>
            </a:r>
            <a:r>
              <a:rPr lang="en-US" sz="1200" b="0" dirty="0" err="1">
                <a:latin typeface="Arial Narrow" panose="020B0606020202030204" pitchFamily="34" charset="0"/>
              </a:rPr>
              <a:t>Afanasyev</a:t>
            </a:r>
            <a:r>
              <a:rPr lang="en-US" sz="1200" b="0" dirty="0">
                <a:latin typeface="Arial Narrow" panose="020B0606020202030204" pitchFamily="34" charset="0"/>
              </a:rPr>
              <a:t>, I. (2018, September). Comparison of various slam systems for mobile robot in an indoor environment. In </a:t>
            </a:r>
            <a:r>
              <a:rPr lang="en-US" sz="1200" b="0" i="1" dirty="0">
                <a:latin typeface="Arial Narrow" panose="020B0606020202030204" pitchFamily="34" charset="0"/>
              </a:rPr>
              <a:t>2018 International Conference on Intelligent Systems (IS)</a:t>
            </a:r>
            <a:r>
              <a:rPr lang="en-US" sz="1200" b="0" dirty="0">
                <a:latin typeface="Arial Narrow" panose="020B0606020202030204" pitchFamily="34" charset="0"/>
              </a:rPr>
              <a:t> (pp. 400-407). IEEE.</a:t>
            </a:r>
          </a:p>
          <a:p>
            <a:pPr algn="just"/>
            <a:r>
              <a:rPr lang="en-US" sz="1200" dirty="0">
                <a:latin typeface="Arial Narrow" panose="020B0606020202030204" pitchFamily="34" charset="0"/>
              </a:rPr>
              <a:t>[4] </a:t>
            </a:r>
            <a:r>
              <a:rPr lang="en-US" sz="1200" dirty="0" err="1">
                <a:latin typeface="Arial Narrow" panose="020B0606020202030204" pitchFamily="34" charset="0"/>
              </a:rPr>
              <a:t>Ibragimov</a:t>
            </a:r>
            <a:r>
              <a:rPr lang="en-US" sz="1200" dirty="0">
                <a:latin typeface="Arial Narrow" panose="020B0606020202030204" pitchFamily="34" charset="0"/>
              </a:rPr>
              <a:t>, I. Z., &amp; </a:t>
            </a:r>
            <a:r>
              <a:rPr lang="en-US" sz="1200" dirty="0" err="1">
                <a:latin typeface="Arial Narrow" panose="020B0606020202030204" pitchFamily="34" charset="0"/>
              </a:rPr>
              <a:t>Afanasyev</a:t>
            </a:r>
            <a:r>
              <a:rPr lang="en-US" sz="1200" dirty="0">
                <a:latin typeface="Arial Narrow" panose="020B0606020202030204" pitchFamily="34" charset="0"/>
              </a:rPr>
              <a:t>, I. M. (2017, October). Comparison of </a:t>
            </a:r>
            <a:r>
              <a:rPr lang="en-US" sz="1200" dirty="0" err="1">
                <a:latin typeface="Arial Narrow" panose="020B0606020202030204" pitchFamily="34" charset="0"/>
              </a:rPr>
              <a:t>ros</a:t>
            </a:r>
            <a:r>
              <a:rPr lang="en-US" sz="1200" dirty="0">
                <a:latin typeface="Arial Narrow" panose="020B0606020202030204" pitchFamily="34" charset="0"/>
              </a:rPr>
              <a:t>-based visual slam methods in homogeneous indoor environment. In </a:t>
            </a:r>
            <a:r>
              <a:rPr lang="en-US" sz="1200" i="1" dirty="0">
                <a:latin typeface="Arial Narrow" panose="020B0606020202030204" pitchFamily="34" charset="0"/>
              </a:rPr>
              <a:t>2017 14th Workshop on Positioning, Navigation and Communications (WPNC)</a:t>
            </a:r>
            <a:r>
              <a:rPr lang="en-US" sz="1200" dirty="0">
                <a:latin typeface="Arial Narrow" panose="020B0606020202030204" pitchFamily="34" charset="0"/>
              </a:rPr>
              <a:t> (pp. 1-6). IEEE.</a:t>
            </a:r>
          </a:p>
          <a:p>
            <a:pPr algn="just"/>
            <a:r>
              <a:rPr lang="en-US" sz="1200" b="0" dirty="0">
                <a:latin typeface="Arial Narrow" panose="020B0606020202030204" pitchFamily="34" charset="0"/>
              </a:rPr>
              <a:t>[5] da Silva, B. M., Xavier, R. S., do Nascimento, T. P., &amp; Gonsalves, L. M. (2017, November). Experimental evaluation of ROS compatible SLAM algorithms for RGB-D sensors. In </a:t>
            </a:r>
            <a:r>
              <a:rPr lang="en-US" sz="1200" b="0" i="1" dirty="0">
                <a:latin typeface="Arial Narrow" panose="020B0606020202030204" pitchFamily="34" charset="0"/>
              </a:rPr>
              <a:t>2017 Latin American Robotics Symposium (LARS) and 2017 Brazilian Symposium on Robotics (SBR)</a:t>
            </a:r>
            <a:r>
              <a:rPr lang="en-US" sz="1200" b="0" dirty="0">
                <a:latin typeface="Arial Narrow" panose="020B0606020202030204" pitchFamily="34" charset="0"/>
              </a:rPr>
              <a:t> (pp. 1-6). IEEE.</a:t>
            </a:r>
          </a:p>
          <a:p>
            <a:pPr algn="just"/>
            <a:r>
              <a:rPr lang="en-US" sz="1200" dirty="0">
                <a:latin typeface="Arial Narrow" panose="020B0606020202030204" pitchFamily="34" charset="0"/>
              </a:rPr>
              <a:t>[6] Gaspar, A. R., Nunes, A., Pinto, A., &amp; Matos, A. (2017, November). Comparative Study of Visual Odometry and SLAM Techniques. In </a:t>
            </a:r>
            <a:r>
              <a:rPr lang="en-US" sz="1200" i="1" dirty="0">
                <a:latin typeface="Arial Narrow" panose="020B0606020202030204" pitchFamily="34" charset="0"/>
              </a:rPr>
              <a:t>Iberian Robotics conference</a:t>
            </a:r>
            <a:r>
              <a:rPr lang="en-US" sz="1200" dirty="0">
                <a:latin typeface="Arial Narrow" panose="020B0606020202030204" pitchFamily="34" charset="0"/>
              </a:rPr>
              <a:t> (pp. 463-474). Springer, Cham.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FDF4FF-2BE5-44B4-8A65-D68F78B6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RTAB-Map Vs. ORB-SLAM2</a:t>
            </a:r>
          </a:p>
        </p:txBody>
      </p:sp>
    </p:spTree>
    <p:extLst>
      <p:ext uri="{BB962C8B-B14F-4D97-AF65-F5344CB8AC3E}">
        <p14:creationId xmlns:p14="http://schemas.microsoft.com/office/powerpoint/2010/main" val="36265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E0B0E-2E5F-4BB3-95A9-40BD5F1F39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Setup: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LRF, monocular camera, stereo camera, Kinect 2.0 depth sensor.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Processing was done on mounted laptop device.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Testing data: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Self gathered dataset included navigating the robot along segmented straight lines.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Evaluation: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HectorSLAM</a:t>
            </a:r>
            <a:r>
              <a:rPr lang="en-US" b="0" dirty="0"/>
              <a:t> Lidar data are treated as ground truth.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dirty="0"/>
              <a:t>Max. and Avg. deviation </a:t>
            </a:r>
            <a:r>
              <a:rPr lang="en-US" b="0" dirty="0"/>
              <a:t>of trajectory was used as performance metric.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FDF4FF-2BE5-44B4-8A65-D68F78B6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RTAB-Map Vs. ORB-SLAM2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C0F7B7-95E3-4276-87F0-05D77841CD7C}"/>
              </a:ext>
            </a:extLst>
          </p:cNvPr>
          <p:cNvSpPr/>
          <p:nvPr/>
        </p:nvSpPr>
        <p:spPr>
          <a:xfrm>
            <a:off x="814388" y="950837"/>
            <a:ext cx="7562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</a:rPr>
              <a:t>Comparison of ROS-based Visual SLAM methods in </a:t>
            </a:r>
          </a:p>
          <a:p>
            <a:pPr algn="ctr"/>
            <a:r>
              <a:rPr lang="en-US" sz="1800" b="1" dirty="0">
                <a:solidFill>
                  <a:srgbClr val="00B050"/>
                </a:solidFill>
              </a:rPr>
              <a:t>homogeneous indoor environment </a:t>
            </a:r>
          </a:p>
        </p:txBody>
      </p:sp>
    </p:spTree>
    <p:extLst>
      <p:ext uri="{BB962C8B-B14F-4D97-AF65-F5344CB8AC3E}">
        <p14:creationId xmlns:p14="http://schemas.microsoft.com/office/powerpoint/2010/main" val="103268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E0B0E-2E5F-4BB3-95A9-40BD5F1F39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FDF4FF-2BE5-44B4-8A65-D68F78B6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RTAB-Map Vs. ORB-SLAM2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C0F7B7-95E3-4276-87F0-05D77841CD7C}"/>
              </a:ext>
            </a:extLst>
          </p:cNvPr>
          <p:cNvSpPr/>
          <p:nvPr/>
        </p:nvSpPr>
        <p:spPr>
          <a:xfrm>
            <a:off x="814388" y="950837"/>
            <a:ext cx="7562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</a:rPr>
              <a:t>Comparison of ROS-based Visual SLAM methods in </a:t>
            </a:r>
          </a:p>
          <a:p>
            <a:pPr algn="ctr"/>
            <a:r>
              <a:rPr lang="en-US" sz="1800" b="1" dirty="0">
                <a:solidFill>
                  <a:srgbClr val="00B050"/>
                </a:solidFill>
              </a:rPr>
              <a:t>homogeneous indoor environment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C3496-DEDD-45F4-BE8F-98FA694C8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43" y="1650919"/>
            <a:ext cx="3456241" cy="2449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BA3C06-6019-4158-8EB7-9E7AFDE6F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848" y="1608667"/>
            <a:ext cx="3583390" cy="2522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72F53B-46BD-438D-9A2F-22CBF7D42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831" y="4143165"/>
            <a:ext cx="3785106" cy="271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55453"/>
      </p:ext>
    </p:extLst>
  </p:cSld>
  <p:clrMapOvr>
    <a:masterClrMapping/>
  </p:clrMapOvr>
</p:sld>
</file>

<file path=ppt/theme/theme1.xml><?xml version="1.0" encoding="utf-8"?>
<a:theme xmlns:a="http://schemas.openxmlformats.org/drawingml/2006/main" name="TrkA-PPT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TrkA-PPT-V1</Template>
  <TotalTime>774</TotalTime>
  <Words>1629</Words>
  <Application>Microsoft Office PowerPoint</Application>
  <PresentationFormat>On-screen Show (4:3)</PresentationFormat>
  <Paragraphs>249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Narrow</vt:lpstr>
      <vt:lpstr>Berlin Sans FB Demi</vt:lpstr>
      <vt:lpstr>Calibri</vt:lpstr>
      <vt:lpstr>Courier New</vt:lpstr>
      <vt:lpstr>Lucida Grande</vt:lpstr>
      <vt:lpstr>TrkA-PPT-V1</vt:lpstr>
      <vt:lpstr>PowerPoint Presentation</vt:lpstr>
      <vt:lpstr>Agenda</vt:lpstr>
      <vt:lpstr>Introduction</vt:lpstr>
      <vt:lpstr>Background : RTAB-Map</vt:lpstr>
      <vt:lpstr>Background : ORB-SLAM2</vt:lpstr>
      <vt:lpstr>RTAB-Map Vs. ORB-SLAM2</vt:lpstr>
      <vt:lpstr>RTAB-Map Vs. ORB-SLAM2</vt:lpstr>
      <vt:lpstr>RTAB-Map Vs. ORB-SLAM2</vt:lpstr>
      <vt:lpstr>RTAB-Map Vs. ORB-SLAM2</vt:lpstr>
      <vt:lpstr>RTAB-Map Vs. ORB-SLAM2</vt:lpstr>
      <vt:lpstr>RTAB-Map Vs. ORB-SLAM2</vt:lpstr>
      <vt:lpstr>RTAB-Map Vs. ORB-SLAM2</vt:lpstr>
      <vt:lpstr>Problem Definition: Revisiting</vt:lpstr>
      <vt:lpstr>System Block Diagram: Abstract</vt:lpstr>
      <vt:lpstr>System Block Diagram: Detailed</vt:lpstr>
      <vt:lpstr>Initial Baseline Results</vt:lpstr>
      <vt:lpstr>Initial Baseline Results</vt:lpstr>
      <vt:lpstr>Initial Baseline Results</vt:lpstr>
      <vt:lpstr>Initial Baseline Results</vt:lpstr>
      <vt:lpstr>Initial Baseline Results</vt:lpstr>
      <vt:lpstr>Initial Baseline Results</vt:lpstr>
      <vt:lpstr>Open Questions</vt:lpstr>
      <vt:lpstr>PowerPoint Presentation</vt:lpstr>
      <vt:lpstr>PowerPoint Presentation</vt:lpstr>
    </vt:vector>
  </TitlesOfParts>
  <Company>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Islam Alaa</dc:creator>
  <cp:lastModifiedBy>Islam Alaa</cp:lastModifiedBy>
  <cp:revision>70</cp:revision>
  <dcterms:created xsi:type="dcterms:W3CDTF">2019-10-27T20:23:13Z</dcterms:created>
  <dcterms:modified xsi:type="dcterms:W3CDTF">2019-11-20T06:31:09Z</dcterms:modified>
</cp:coreProperties>
</file>