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4" r:id="rId4"/>
    <p:sldId id="286" r:id="rId5"/>
    <p:sldId id="287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1" r:id="rId22"/>
    <p:sldId id="266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238"/>
    <a:srgbClr val="44754C"/>
    <a:srgbClr val="10643A"/>
    <a:srgbClr val="467E4F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11/20/2019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11/20/2019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81082"/>
              </p:ext>
            </p:extLst>
          </p:nvPr>
        </p:nvGraphicFramePr>
        <p:xfrm>
          <a:off x="1524000" y="371233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5ACCE1-8BB0-4E4C-93A9-54546715922F}"/>
              </a:ext>
            </a:extLst>
          </p:cNvPr>
          <p:cNvSpPr txBox="1"/>
          <p:nvPr/>
        </p:nvSpPr>
        <p:spPr>
          <a:xfrm>
            <a:off x="2849413" y="2745552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Project Progress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  <a:endParaRPr lang="en-US" b="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point cloud is very sparse and has very little details.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 created less amount of outliers.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created a dense point cloud with a small number of outliers but greater than ORB-SLAM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repeated surfaces in the generated map.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suffered odometry noise.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ORB-SLAM both average and maximum trajectory deviation was less than that of RTAB-Map while RTAB-Map map quality was better due to its density.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338933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ORB-SLAM2:</a:t>
            </a:r>
            <a:r>
              <a:rPr lang="en-US" b="0" dirty="0"/>
              <a:t> 16G RAM, 8 CPUs, 240G SSD, 512G HDD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u="sng" dirty="0"/>
              <a:t>RTAB-Map:</a:t>
            </a:r>
            <a:r>
              <a:rPr lang="en-US" b="0" dirty="0"/>
              <a:t> Virtual machine, 7G RAM, 4 CPUs, 512G SSD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KITTI and MIT State Center datasets were used for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Ground truth data provided with each dataset was used.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errors </a:t>
            </a:r>
            <a:r>
              <a:rPr lang="en-US" b="0" dirty="0"/>
              <a:t>of trajectory was used as performance metric.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CPU utilization and execution time </a:t>
            </a:r>
            <a:r>
              <a:rPr lang="en-US" b="0" dirty="0"/>
              <a:t>were reported as indicators for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33799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Findings: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generated better trajectories in most of the cases.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ORB-SLAM2 can lose a lot of loop closure opportunities when compared to other methods.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showed better efficiency and smaller execution time when depending on internal odometry options, however, higher CPU utilization.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is dependent on the environment and can suffer empty space anomalies in indoor environments</a:t>
            </a:r>
            <a:r>
              <a:rPr lang="en-US" b="0"/>
              <a:t>.  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Comparative Study of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Visual Odometry and SLAM Techniques</a:t>
            </a:r>
          </a:p>
        </p:txBody>
      </p:sp>
    </p:spTree>
    <p:extLst>
      <p:ext uri="{BB962C8B-B14F-4D97-AF65-F5344CB8AC3E}">
        <p14:creationId xmlns:p14="http://schemas.microsoft.com/office/powerpoint/2010/main" val="199263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8D23-CCCF-4B54-8D8C-73CF496E2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>
                <a:solidFill>
                  <a:srgbClr val="00B050"/>
                </a:solidFill>
              </a:rPr>
              <a:t>ORB-SLAM2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RTAB-Map</a:t>
            </a:r>
            <a:r>
              <a:rPr lang="en-US" dirty="0"/>
              <a:t> are state-of-the-art SLAM algorithms </a:t>
            </a:r>
            <a:r>
              <a:rPr lang="en-US" dirty="0">
                <a:solidFill>
                  <a:srgbClr val="00B050"/>
                </a:solidFill>
              </a:rPr>
              <a:t>but each has performance issues under certain conditions</a:t>
            </a:r>
            <a:r>
              <a:rPr lang="en-US" dirty="0"/>
              <a:t> due to </a:t>
            </a:r>
            <a:r>
              <a:rPr lang="en-US" dirty="0">
                <a:solidFill>
                  <a:srgbClr val="00B050"/>
                </a:solidFill>
              </a:rPr>
              <a:t>its architecture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ORB-SLAM2 optimizes </a:t>
            </a:r>
            <a:r>
              <a:rPr lang="en-US" dirty="0">
                <a:solidFill>
                  <a:srgbClr val="00B050"/>
                </a:solidFill>
              </a:rPr>
              <a:t>both camera poses and map points </a:t>
            </a:r>
            <a:r>
              <a:rPr lang="en-US" dirty="0"/>
              <a:t>(2 levels of optimization) while RTAB-Map only optimize</a:t>
            </a:r>
            <a:r>
              <a:rPr lang="en-US" dirty="0">
                <a:solidFill>
                  <a:srgbClr val="00B050"/>
                </a:solidFill>
              </a:rPr>
              <a:t> camera poses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of both algorithms can yield </a:t>
            </a:r>
            <a:r>
              <a:rPr lang="en-US" dirty="0">
                <a:solidFill>
                  <a:srgbClr val="00B050"/>
                </a:solidFill>
              </a:rPr>
              <a:t>more reliable solution</a:t>
            </a:r>
            <a:r>
              <a:rPr lang="en-US" dirty="0"/>
              <a:t> and can achieve </a:t>
            </a:r>
            <a:r>
              <a:rPr lang="en-US" dirty="0">
                <a:solidFill>
                  <a:srgbClr val="00B050"/>
                </a:solidFill>
              </a:rPr>
              <a:t>better performance under wider range of scenarios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4E667-1C3D-4043-8FE4-F892B8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Problem Definition: </a:t>
            </a:r>
            <a:r>
              <a:rPr lang="en-US" b="0" dirty="0"/>
              <a:t>Revisiting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6BDD8-C15B-451E-A593-40D405E119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nutshell, we are trying to </a:t>
            </a:r>
            <a:r>
              <a:rPr lang="en-US" dirty="0">
                <a:solidFill>
                  <a:srgbClr val="00B050"/>
                </a:solidFill>
              </a:rPr>
              <a:t>utilize the optimized map points from ORB-SLAM2</a:t>
            </a:r>
            <a:r>
              <a:rPr lang="en-US" dirty="0"/>
              <a:t> in RTAB-Map in order to </a:t>
            </a:r>
            <a:r>
              <a:rPr lang="en-US" dirty="0">
                <a:solidFill>
                  <a:srgbClr val="00B050"/>
                </a:solidFill>
              </a:rPr>
              <a:t>enhance its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Input controls are dependent on the dataset under test </a:t>
            </a:r>
            <a:r>
              <a:rPr lang="en-US" dirty="0"/>
              <a:t>(DUT) and is sent to both ORB-SLAM2 and RTAB-Map. 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164BB-0384-4AA7-A10B-34C6FA6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Abstract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A9E5-3025-4E18-903B-545394D2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922"/>
            <a:ext cx="9144000" cy="3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38BA-64D3-4572-B81F-AE21E7F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Detailed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4E13-C1E8-4A63-8A14-5CAB3C7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93"/>
            <a:ext cx="9144000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4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3532325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Freiburg2 trajectories have large errors </a:t>
            </a:r>
            <a:r>
              <a:rPr lang="en-US" b="0" dirty="0"/>
              <a:t>when compared to freiburg3.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Different maybe in the </a:t>
            </a:r>
            <a:r>
              <a:rPr lang="en-US" b="0" dirty="0">
                <a:solidFill>
                  <a:srgbClr val="00B050"/>
                </a:solidFill>
              </a:rPr>
              <a:t>un-distortion applied only to freiburg3.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F8F20-0BCB-48B9-A3F8-00D171C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79"/>
            <a:ext cx="4773812" cy="260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FA171-356A-4ED4-A899-78A9D32E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9" y="1593873"/>
            <a:ext cx="4773812" cy="260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8E6A-E89E-48A7-930A-03BE01E1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2" t="-568" b="568"/>
          <a:stretch/>
        </p:blipFill>
        <p:spPr>
          <a:xfrm>
            <a:off x="4452730" y="4167185"/>
            <a:ext cx="4509701" cy="2602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C50A-51AE-465E-A81E-ABE5CFA8DCF8}"/>
              </a:ext>
            </a:extLst>
          </p:cNvPr>
          <p:cNvSpPr txBox="1"/>
          <p:nvPr/>
        </p:nvSpPr>
        <p:spPr>
          <a:xfrm>
            <a:off x="3816401" y="47983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DC0D1-5E75-4DE2-BA76-912D1DC00B84}"/>
              </a:ext>
            </a:extLst>
          </p:cNvPr>
          <p:cNvSpPr txBox="1"/>
          <p:nvPr/>
        </p:nvSpPr>
        <p:spPr>
          <a:xfrm>
            <a:off x="7957394" y="47732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98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5271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Large with loop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Pioneer slam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1.594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7.112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Freiburg3</a:t>
                      </a:r>
                    </a:p>
                    <a:p>
                      <a:pPr algn="ctr"/>
                      <a:r>
                        <a:rPr lang="en-US" sz="1400" b="1" dirty="0"/>
                        <a:t>Long office household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1360D-96B0-49C4-9F2A-8922FC7D9FD6}"/>
              </a:ext>
            </a:extLst>
          </p:cNvPr>
          <p:cNvSpPr txBox="1"/>
          <p:nvPr/>
        </p:nvSpPr>
        <p:spPr>
          <a:xfrm>
            <a:off x="1695677" y="39581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C303-5CDF-4568-B072-A52EEEA18946}"/>
              </a:ext>
            </a:extLst>
          </p:cNvPr>
          <p:cNvSpPr txBox="1"/>
          <p:nvPr/>
        </p:nvSpPr>
        <p:spPr>
          <a:xfrm>
            <a:off x="1695677" y="32109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20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00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03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407" y="1608667"/>
            <a:ext cx="8485186" cy="4664363"/>
          </a:xfrm>
        </p:spPr>
        <p:txBody>
          <a:bodyPr numCol="2" spcCol="18288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RTAB-Map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RTAB-Map Vs. 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Problem Definition</a:t>
            </a:r>
          </a:p>
          <a:p>
            <a:pPr marL="685800" lvl="1" indent="-342900">
              <a:buFont typeface="Courier New" panose="02070309020205020404" pitchFamily="49" charset="0"/>
              <a:buChar char="o"/>
              <a:tabLst>
                <a:tab pos="406400" algn="l"/>
              </a:tabLst>
            </a:pPr>
            <a:r>
              <a:rPr lang="en-US" b="0" dirty="0"/>
              <a:t>Revisiting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System Block Diagram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Abstract Integration 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Detailed Block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Initial Baseline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KITTI &amp; TUM datasets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Discussion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Open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05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0539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 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12.426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11.486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6.476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10.329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10.190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6.488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21.573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7.709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7.690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14.979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6783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024B5-A240-4D0B-B4D4-EDC6829DD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ORB-SLAM2 generates sparse maps (point clouds), would this be sufficient for RTAB-Map to utilize in its operation?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Is the synchronization block in RTAB-Map enough to handle the synchronization between input images and point cloud?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Are KITTI (Stereo) and TUM (RGB-D) enough to evaluate the system and to explore its corner cases?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TUM Dataset, is the lack of distortion is the reason behind the degraded performance in freiburg2 sequences?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A317C-9D68-4442-AC92-F3257F6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670489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465E0D-5630-4FE5-8D29-0D3BB1CA6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presentation, we discuss the </a:t>
            </a:r>
            <a:r>
              <a:rPr lang="en-US" dirty="0">
                <a:solidFill>
                  <a:srgbClr val="00B050"/>
                </a:solidFill>
              </a:rPr>
              <a:t>details of both ORB-SLAM2 and RTAB-Map</a:t>
            </a:r>
            <a:r>
              <a:rPr lang="en-US" dirty="0"/>
              <a:t> as well as </a:t>
            </a:r>
            <a:r>
              <a:rPr lang="en-US" dirty="0">
                <a:solidFill>
                  <a:srgbClr val="00B050"/>
                </a:solidFill>
              </a:rPr>
              <a:t>the integration details between the two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we present some of the </a:t>
            </a:r>
            <a:r>
              <a:rPr lang="en-US" dirty="0">
                <a:solidFill>
                  <a:srgbClr val="00B050"/>
                </a:solidFill>
              </a:rPr>
              <a:t>baseline results and discuss their indications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we conclude with some </a:t>
            </a:r>
            <a:r>
              <a:rPr lang="en-US" dirty="0">
                <a:solidFill>
                  <a:srgbClr val="00B050"/>
                </a:solidFill>
              </a:rPr>
              <a:t>open questions </a:t>
            </a:r>
            <a:r>
              <a:rPr lang="en-US" dirty="0"/>
              <a:t>that are yet to be answered in the course of the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D120D-01B9-48D4-BB27-B3E8B6D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ORB-SLAM2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A0188-D8E9-4BB9-A6C2-37100CE9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28"/>
            <a:ext cx="6379828" cy="393914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2D116A7-57EC-4309-A5BD-D225A3219B87}"/>
              </a:ext>
            </a:extLst>
          </p:cNvPr>
          <p:cNvSpPr/>
          <p:nvPr/>
        </p:nvSpPr>
        <p:spPr>
          <a:xfrm>
            <a:off x="234890" y="966802"/>
            <a:ext cx="1577131" cy="119755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962EA1-2F5F-4B1D-AEE0-4428EEB55766}"/>
              </a:ext>
            </a:extLst>
          </p:cNvPr>
          <p:cNvSpPr/>
          <p:nvPr/>
        </p:nvSpPr>
        <p:spPr>
          <a:xfrm>
            <a:off x="253066" y="3753348"/>
            <a:ext cx="1577131" cy="119755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8CC34-B7F8-494C-A364-41B1381A709B}"/>
              </a:ext>
            </a:extLst>
          </p:cNvPr>
          <p:cNvSpPr txBox="1"/>
          <p:nvPr/>
        </p:nvSpPr>
        <p:spPr>
          <a:xfrm>
            <a:off x="528506" y="5085130"/>
            <a:ext cx="8078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Stereo Image enable easier map initialization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ORB-SLAM using both </a:t>
            </a:r>
            <a:r>
              <a:rPr lang="en-US" sz="1600" dirty="0" err="1"/>
              <a:t>Homography</a:t>
            </a:r>
            <a:r>
              <a:rPr lang="en-US" sz="1600" dirty="0"/>
              <a:t>, Fundamental matrix in visual odometry.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Local BA optimize a set of </a:t>
            </a:r>
            <a:r>
              <a:rPr lang="en-US" sz="1600" dirty="0" err="1"/>
              <a:t>covisible</a:t>
            </a:r>
            <a:r>
              <a:rPr lang="en-US" sz="1600" dirty="0"/>
              <a:t> frames and all map points seen in these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Full BA can be really costly and may not influence the result a 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When doing loop closing correction, orb-slam optimizes essential graph.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057C31-9834-4032-A949-F367040D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41" y="1341495"/>
            <a:ext cx="2893912" cy="30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RTAB-Map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E730D-4F36-4092-BFCF-4C966A73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711"/>
            <a:ext cx="9139927" cy="2857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EF0C5D-1FC6-41F6-8204-F7D180C0B469}"/>
              </a:ext>
            </a:extLst>
          </p:cNvPr>
          <p:cNvSpPr txBox="1"/>
          <p:nvPr/>
        </p:nvSpPr>
        <p:spPr>
          <a:xfrm>
            <a:off x="167780" y="3842158"/>
            <a:ext cx="8698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main character of RTAB-Map is Pose Graph Slam </a:t>
            </a:r>
            <a:r>
              <a:rPr lang="en-US" altLang="zh-CN" sz="1600" dirty="0"/>
              <a:t>system, which enable</a:t>
            </a:r>
            <a:r>
              <a:rPr lang="en-US" sz="1600" dirty="0"/>
              <a:t> the separation of Odometry and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 RTAB-Map paper, ORB-SLAM2 has been implemented as a Odometry part, and it out perform other method in the KITTI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Using ICP to estimate motion is easily to realize. RGB-D Slam in 2014 used ICP[1].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One big advantage of RTAB-Map system is the memory management. Many previous Slam system building dense map can only in small scale environments.[2]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RTAB-Map uses ray tracing to build a 3D grid map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88488E-2063-49B3-9BF0-A67FC2F10EFB}"/>
              </a:ext>
            </a:extLst>
          </p:cNvPr>
          <p:cNvSpPr txBox="1"/>
          <p:nvPr/>
        </p:nvSpPr>
        <p:spPr>
          <a:xfrm>
            <a:off x="-4073" y="603009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 "3D Mapping with an RGB-D Camera", </a:t>
            </a:r>
            <a:r>
              <a:rPr lang="en-US" sz="1100" i="1" dirty="0"/>
              <a:t>F. Endres, J. Hess, J. Sturm, D. </a:t>
            </a:r>
            <a:r>
              <a:rPr lang="en-US" sz="1100" i="1" dirty="0" err="1"/>
              <a:t>Cremers</a:t>
            </a:r>
            <a:r>
              <a:rPr lang="en-US" sz="1100" i="1" dirty="0"/>
              <a:t>, W. </a:t>
            </a:r>
            <a:r>
              <a:rPr lang="en-US" sz="1100" i="1" dirty="0" err="1"/>
              <a:t>Burgard</a:t>
            </a:r>
            <a:r>
              <a:rPr lang="en-US" sz="1100" dirty="0"/>
              <a:t>, IEEE Transactions on Robotics, 2014.</a:t>
            </a:r>
          </a:p>
          <a:p>
            <a:r>
              <a:rPr lang="en-US" sz="1100" dirty="0"/>
              <a:t>[2] T. Whelan, R. F. Salas-Moreno, B. </a:t>
            </a:r>
            <a:r>
              <a:rPr lang="en-US" sz="1100" dirty="0" err="1"/>
              <a:t>Glocker</a:t>
            </a:r>
            <a:r>
              <a:rPr lang="en-US" sz="1100" dirty="0"/>
              <a:t>, A. J. Davison, and S. </a:t>
            </a:r>
            <a:r>
              <a:rPr lang="en-US" sz="1100" dirty="0" err="1"/>
              <a:t>Leutenegger</a:t>
            </a:r>
            <a:r>
              <a:rPr lang="en-US" sz="1100" dirty="0"/>
              <a:t>, “</a:t>
            </a:r>
            <a:r>
              <a:rPr lang="en-US" sz="1100" dirty="0" err="1"/>
              <a:t>ElasticFusion</a:t>
            </a:r>
            <a:r>
              <a:rPr lang="en-US" sz="1100" dirty="0"/>
              <a:t>: Real-time dense SLAM and light source estimation,” Int. J. Robot. Res., vol. 35, no. 14, pp. 1697–1716, 2016.</a:t>
            </a:r>
          </a:p>
          <a:p>
            <a:r>
              <a:rPr lang="en-US" sz="1100" dirty="0"/>
              <a:t>[3] </a:t>
            </a:r>
          </a:p>
        </p:txBody>
      </p:sp>
    </p:spTree>
    <p:extLst>
      <p:ext uri="{BB962C8B-B14F-4D97-AF65-F5344CB8AC3E}">
        <p14:creationId xmlns:p14="http://schemas.microsoft.com/office/powerpoint/2010/main" val="36578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[4] </a:t>
            </a:r>
            <a:r>
              <a:rPr lang="en-US" sz="1200" b="0" dirty="0" err="1">
                <a:latin typeface="Arial Narrow" panose="020B0606020202030204" pitchFamily="34" charset="0"/>
              </a:rPr>
              <a:t>Ibragimov</a:t>
            </a:r>
            <a:r>
              <a:rPr lang="en-US" sz="1200" b="0" dirty="0">
                <a:latin typeface="Arial Narrow" panose="020B0606020202030204" pitchFamily="34" charset="0"/>
              </a:rPr>
              <a:t>, I. Z.,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b="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b="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28597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number of studies were conducted to compare SLAM systems including ORB-SLAM 1&amp;2 and RTAB-Map: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[1] </a:t>
            </a:r>
            <a:r>
              <a:rPr lang="en-US" sz="1200" b="0" dirty="0" err="1">
                <a:latin typeface="Arial Narrow" panose="020B0606020202030204" pitchFamily="34" charset="0"/>
              </a:rPr>
              <a:t>Ragot</a:t>
            </a:r>
            <a:r>
              <a:rPr lang="en-US" sz="1200" b="0" dirty="0">
                <a:latin typeface="Arial Narrow" panose="020B0606020202030204" pitchFamily="34" charset="0"/>
              </a:rPr>
              <a:t>, N., </a:t>
            </a:r>
            <a:r>
              <a:rPr lang="en-US" sz="1200" b="0" dirty="0" err="1">
                <a:latin typeface="Arial Narrow" panose="020B0606020202030204" pitchFamily="34" charset="0"/>
              </a:rPr>
              <a:t>Khemmar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Pokala</a:t>
            </a:r>
            <a:r>
              <a:rPr lang="en-US" sz="1200" b="0" dirty="0">
                <a:latin typeface="Arial Narrow" panose="020B0606020202030204" pitchFamily="34" charset="0"/>
              </a:rPr>
              <a:t>, A., Rossi, R., &amp; </a:t>
            </a:r>
            <a:r>
              <a:rPr lang="en-US" sz="1200" b="0" dirty="0" err="1">
                <a:latin typeface="Arial Narrow" panose="020B0606020202030204" pitchFamily="34" charset="0"/>
              </a:rPr>
              <a:t>Ertaud</a:t>
            </a:r>
            <a:r>
              <a:rPr lang="en-US" sz="1200" b="0" dirty="0">
                <a:latin typeface="Arial Narrow" panose="020B0606020202030204" pitchFamily="34" charset="0"/>
              </a:rPr>
              <a:t>, J. Y. (2019, July). Benchmark of Visual SLAM Algorithms: ORB-SLAM2 vs RTAB-Map. In </a:t>
            </a:r>
            <a:r>
              <a:rPr lang="en-US" sz="1200" b="0" i="1" dirty="0">
                <a:latin typeface="Arial Narrow" panose="020B0606020202030204" pitchFamily="34" charset="0"/>
              </a:rPr>
              <a:t>2019 Eighth International Conference on Emerging Security Technologies (EST)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[2] </a:t>
            </a:r>
            <a:r>
              <a:rPr lang="en-US" sz="1200" b="0" dirty="0" err="1">
                <a:latin typeface="Arial Narrow" panose="020B0606020202030204" pitchFamily="34" charset="0"/>
              </a:rPr>
              <a:t>Giubilato</a:t>
            </a:r>
            <a:r>
              <a:rPr lang="en-US" sz="1200" b="0" dirty="0">
                <a:latin typeface="Arial Narrow" panose="020B0606020202030204" pitchFamily="34" charset="0"/>
              </a:rPr>
              <a:t>, R., </a:t>
            </a:r>
            <a:r>
              <a:rPr lang="en-US" sz="1200" b="0" dirty="0" err="1">
                <a:latin typeface="Arial Narrow" panose="020B0606020202030204" pitchFamily="34" charset="0"/>
              </a:rPr>
              <a:t>Chiodini</a:t>
            </a:r>
            <a:r>
              <a:rPr lang="en-US" sz="1200" b="0" dirty="0">
                <a:latin typeface="Arial Narrow" panose="020B0606020202030204" pitchFamily="34" charset="0"/>
              </a:rPr>
              <a:t>, S., </a:t>
            </a:r>
            <a:r>
              <a:rPr lang="en-US" sz="1200" b="0" dirty="0" err="1">
                <a:latin typeface="Arial Narrow" panose="020B0606020202030204" pitchFamily="34" charset="0"/>
              </a:rPr>
              <a:t>Pertile</a:t>
            </a:r>
            <a:r>
              <a:rPr lang="en-US" sz="1200" b="0" dirty="0">
                <a:latin typeface="Arial Narrow" panose="020B0606020202030204" pitchFamily="34" charset="0"/>
              </a:rPr>
              <a:t>, M., &amp; </a:t>
            </a:r>
            <a:r>
              <a:rPr lang="en-US" sz="1200" b="0" dirty="0" err="1">
                <a:latin typeface="Arial Narrow" panose="020B0606020202030204" pitchFamily="34" charset="0"/>
              </a:rPr>
              <a:t>Debei</a:t>
            </a:r>
            <a:r>
              <a:rPr lang="en-US" sz="1200" b="0" dirty="0">
                <a:latin typeface="Arial Narrow" panose="020B0606020202030204" pitchFamily="34" charset="0"/>
              </a:rPr>
              <a:t>, S. (2018, June). An experimental comparison of </a:t>
            </a:r>
            <a:r>
              <a:rPr lang="en-US" sz="1200" b="0" dirty="0" err="1">
                <a:latin typeface="Arial Narrow" panose="020B0606020202030204" pitchFamily="34" charset="0"/>
              </a:rPr>
              <a:t>ros</a:t>
            </a:r>
            <a:r>
              <a:rPr lang="en-US" sz="1200" b="0" dirty="0">
                <a:latin typeface="Arial Narrow" panose="020B0606020202030204" pitchFamily="34" charset="0"/>
              </a:rPr>
              <a:t>-compatible stereo visual slam methods for planetary rovers. In </a:t>
            </a:r>
            <a:r>
              <a:rPr lang="en-US" sz="1200" b="0" i="1" dirty="0">
                <a:latin typeface="Arial Narrow" panose="020B0606020202030204" pitchFamily="34" charset="0"/>
              </a:rPr>
              <a:t>2018 5th IEEE International Workshop on Metrology for </a:t>
            </a:r>
            <a:r>
              <a:rPr lang="en-US" sz="1200" b="0" i="1" dirty="0" err="1">
                <a:latin typeface="Arial Narrow" panose="020B0606020202030204" pitchFamily="34" charset="0"/>
              </a:rPr>
              <a:t>AeroSpace</a:t>
            </a:r>
            <a:r>
              <a:rPr lang="en-US" sz="1200" b="0" i="1" dirty="0">
                <a:latin typeface="Arial Narrow" panose="020B0606020202030204" pitchFamily="34" charset="0"/>
              </a:rPr>
              <a:t> (</a:t>
            </a:r>
            <a:r>
              <a:rPr lang="en-US" sz="1200" b="0" i="1" dirty="0" err="1">
                <a:latin typeface="Arial Narrow" panose="020B0606020202030204" pitchFamily="34" charset="0"/>
              </a:rPr>
              <a:t>MetroAeroSpace</a:t>
            </a:r>
            <a:r>
              <a:rPr lang="en-US" sz="1200" b="0" i="1" dirty="0">
                <a:latin typeface="Arial Narrow" panose="020B0606020202030204" pitchFamily="34" charset="0"/>
              </a:rPr>
              <a:t>)</a:t>
            </a:r>
            <a:r>
              <a:rPr lang="en-US" sz="1200" b="0" dirty="0">
                <a:latin typeface="Arial Narrow" panose="020B0606020202030204" pitchFamily="34" charset="0"/>
              </a:rPr>
              <a:t> (pp. 386-391).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[3] Filipenko, M., &amp; </a:t>
            </a:r>
            <a:r>
              <a:rPr lang="en-US" sz="1200" b="0" dirty="0" err="1">
                <a:latin typeface="Arial Narrow" panose="020B0606020202030204" pitchFamily="34" charset="0"/>
              </a:rPr>
              <a:t>Afanasyev</a:t>
            </a:r>
            <a:r>
              <a:rPr lang="en-US" sz="1200" b="0" dirty="0">
                <a:latin typeface="Arial Narrow" panose="020B0606020202030204" pitchFamily="34" charset="0"/>
              </a:rPr>
              <a:t>, I. (2018, September). Comparison of various slam systems for mobile robot in an indoor environment. In </a:t>
            </a:r>
            <a:r>
              <a:rPr lang="en-US" sz="1200" b="0" i="1" dirty="0">
                <a:latin typeface="Arial Narrow" panose="020B0606020202030204" pitchFamily="34" charset="0"/>
              </a:rPr>
              <a:t>2018 International Conference on Intelligent Systems (IS)</a:t>
            </a:r>
            <a:r>
              <a:rPr lang="en-US" sz="1200" b="0" dirty="0">
                <a:latin typeface="Arial Narrow" panose="020B0606020202030204" pitchFamily="34" charset="0"/>
              </a:rPr>
              <a:t> (pp. 400-407).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[4] </a:t>
            </a:r>
            <a:r>
              <a:rPr lang="en-US" sz="1200" dirty="0" err="1">
                <a:latin typeface="Arial Narrow" panose="020B0606020202030204" pitchFamily="34" charset="0"/>
              </a:rPr>
              <a:t>Ibragimov</a:t>
            </a:r>
            <a:r>
              <a:rPr lang="en-US" sz="1200" dirty="0">
                <a:latin typeface="Arial Narrow" panose="020B0606020202030204" pitchFamily="34" charset="0"/>
              </a:rPr>
              <a:t>, I. Z., &amp; </a:t>
            </a:r>
            <a:r>
              <a:rPr lang="en-US" sz="1200" dirty="0" err="1">
                <a:latin typeface="Arial Narrow" panose="020B0606020202030204" pitchFamily="34" charset="0"/>
              </a:rPr>
              <a:t>Afanasyev</a:t>
            </a:r>
            <a:r>
              <a:rPr lang="en-US" sz="1200" dirty="0">
                <a:latin typeface="Arial Narrow" panose="020B0606020202030204" pitchFamily="34" charset="0"/>
              </a:rPr>
              <a:t>, I. M. (2017, October). Comparison of </a:t>
            </a:r>
            <a:r>
              <a:rPr lang="en-US" sz="1200" dirty="0" err="1">
                <a:latin typeface="Arial Narrow" panose="020B0606020202030204" pitchFamily="34" charset="0"/>
              </a:rPr>
              <a:t>ros</a:t>
            </a:r>
            <a:r>
              <a:rPr lang="en-US" sz="1200" dirty="0">
                <a:latin typeface="Arial Narrow" panose="020B0606020202030204" pitchFamily="34" charset="0"/>
              </a:rPr>
              <a:t>-based visual slam methods in homogeneous indoor environment. In </a:t>
            </a:r>
            <a:r>
              <a:rPr lang="en-US" sz="1200" i="1" dirty="0">
                <a:latin typeface="Arial Narrow" panose="020B0606020202030204" pitchFamily="34" charset="0"/>
              </a:rPr>
              <a:t>2017 14th Workshop on Positioning, Navigation and Communications (WPNC)</a:t>
            </a:r>
            <a:r>
              <a:rPr lang="en-US" sz="120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b="0" dirty="0">
                <a:latin typeface="Arial Narrow" panose="020B0606020202030204" pitchFamily="34" charset="0"/>
              </a:rPr>
              <a:t>[5] da Silva, B. M., Xavier, R. S., do Nascimento, T. P., &amp; Gonsalves, L. M. (2017, November). Experimental evaluation of ROS compatible SLAM algorithms for RGB-D sensors. In </a:t>
            </a:r>
            <a:r>
              <a:rPr lang="en-US" sz="1200" b="0" i="1" dirty="0">
                <a:latin typeface="Arial Narrow" panose="020B0606020202030204" pitchFamily="34" charset="0"/>
              </a:rPr>
              <a:t>2017 Latin American Robotics Symposium (LARS) and 2017 Brazilian Symposium on Robotics (SBR)</a:t>
            </a:r>
            <a:r>
              <a:rPr lang="en-US" sz="1200" b="0" dirty="0">
                <a:latin typeface="Arial Narrow" panose="020B0606020202030204" pitchFamily="34" charset="0"/>
              </a:rPr>
              <a:t> (pp. 1-6). IEEE.</a:t>
            </a:r>
          </a:p>
          <a:p>
            <a:pPr algn="just"/>
            <a:r>
              <a:rPr lang="en-US" sz="1200" dirty="0">
                <a:latin typeface="Arial Narrow" panose="020B0606020202030204" pitchFamily="34" charset="0"/>
              </a:rPr>
              <a:t>[6] Gaspar, A. R., Nunes, A., Pinto, A., &amp; Matos, A. (2017, November). Comparative Study of Visual Odometry and SLAM Techniques. In </a:t>
            </a:r>
            <a:r>
              <a:rPr lang="en-US" sz="1200" i="1" dirty="0">
                <a:latin typeface="Arial Narrow" panose="020B0606020202030204" pitchFamily="34" charset="0"/>
              </a:rPr>
              <a:t>Iberian Robotics conference</a:t>
            </a:r>
            <a:r>
              <a:rPr lang="en-US" sz="1200" dirty="0">
                <a:latin typeface="Arial Narrow" panose="020B0606020202030204" pitchFamily="34" charset="0"/>
              </a:rPr>
              <a:t> (pp. 463-474). Springer, Cham.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36265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LRF, monocular camera, stereo camera, Kinect 2.0 depth sensor.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Processing was done on mounted laptop device.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data: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Self gathered dataset included navigating the robot along segmented straight lines.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HectorSLAM</a:t>
            </a:r>
            <a:r>
              <a:rPr lang="en-US" b="0" dirty="0"/>
              <a:t> Lidar data are treated as ground truth.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dirty="0"/>
              <a:t>Max. and Avg. deviation </a:t>
            </a:r>
            <a:r>
              <a:rPr lang="en-US" b="0" dirty="0"/>
              <a:t>of trajectory was used as performance metric.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</p:spTree>
    <p:extLst>
      <p:ext uri="{BB962C8B-B14F-4D97-AF65-F5344CB8AC3E}">
        <p14:creationId xmlns:p14="http://schemas.microsoft.com/office/powerpoint/2010/main" val="10326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0F7B7-95E3-4276-87F0-05D77841CD7C}"/>
              </a:ext>
            </a:extLst>
          </p:cNvPr>
          <p:cNvSpPr/>
          <p:nvPr/>
        </p:nvSpPr>
        <p:spPr>
          <a:xfrm>
            <a:off x="814388" y="950837"/>
            <a:ext cx="756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Comparison of ROS-based Visual SLAM methods in 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homogeneous indoor environment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3496-DEDD-45F4-BE8F-98FA694C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3" y="1650919"/>
            <a:ext cx="3456241" cy="2449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A3C06-6019-4158-8EB7-9E7AFDE6F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48" y="1608667"/>
            <a:ext cx="3583390" cy="2522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2F53B-46BD-438D-9A2F-22CBF7D42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831" y="4143165"/>
            <a:ext cx="3785106" cy="27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55453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716</TotalTime>
  <Words>1889</Words>
  <Application>Microsoft Office PowerPoint</Application>
  <PresentationFormat>全屏显示(4:3)</PresentationFormat>
  <Paragraphs>262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Lucida Grande</vt:lpstr>
      <vt:lpstr>Arial</vt:lpstr>
      <vt:lpstr>Arial Narrow</vt:lpstr>
      <vt:lpstr>Berlin Sans FB Demi</vt:lpstr>
      <vt:lpstr>Calibri</vt:lpstr>
      <vt:lpstr>Courier New</vt:lpstr>
      <vt:lpstr>TrkA-PPT-V1</vt:lpstr>
      <vt:lpstr>PowerPoint 演示文稿</vt:lpstr>
      <vt:lpstr>Agenda</vt:lpstr>
      <vt:lpstr>Introduction</vt:lpstr>
      <vt:lpstr>Background : ORB-SLAM2</vt:lpstr>
      <vt:lpstr>Background : RTAB-Map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RTAB-Map Vs. ORB-SLAM2</vt:lpstr>
      <vt:lpstr>Problem Definition: Revisiting</vt:lpstr>
      <vt:lpstr>System Block Diagram: Abstract</vt:lpstr>
      <vt:lpstr>System Block Diagram: Detailed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Open Questions</vt:lpstr>
      <vt:lpstr>PowerPoint 演示文稿</vt:lpstr>
      <vt:lpstr>PowerPoint 演示文稿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Jiang Zifei</cp:lastModifiedBy>
  <cp:revision>71</cp:revision>
  <dcterms:created xsi:type="dcterms:W3CDTF">2019-10-27T20:23:13Z</dcterms:created>
  <dcterms:modified xsi:type="dcterms:W3CDTF">2019-11-20T08:08:27Z</dcterms:modified>
</cp:coreProperties>
</file>