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58" r:id="rId6"/>
    <p:sldId id="266" r:id="rId7"/>
    <p:sldId id="272" r:id="rId8"/>
    <p:sldId id="270" r:id="rId9"/>
    <p:sldId id="273" r:id="rId10"/>
    <p:sldId id="27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4C"/>
    <a:srgbClr val="10643A"/>
    <a:srgbClr val="467E4F"/>
    <a:srgbClr val="176238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/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>
        <a:xfrm>
          <a:off x="3078627" y="0"/>
          <a:ext cx="2193776" cy="840346"/>
        </a:xfrm>
        <a:prstGeom prst="roundRect">
          <a:avLst>
            <a:gd name="adj" fmla="val 10000"/>
          </a:avLst>
        </a:prstGeom>
      </dgm:spPr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>
        <a:xfrm>
          <a:off x="3078627" y="0"/>
          <a:ext cx="2193776" cy="840346"/>
        </a:xfrm>
        <a:prstGeom prst="roundRect">
          <a:avLst>
            <a:gd name="adj" fmla="val 10000"/>
          </a:avLst>
        </a:prstGeom>
      </dgm:spPr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/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64FB22-6654-4A1F-BB80-14CEF4C6158C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CB7992A6-AC8A-4C24-9F48-CEDEABBA7128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gm:t>
    </dgm:pt>
    <dgm:pt modelId="{39BC531E-9DBA-4818-8BD5-41ECA75341AE}" type="parTrans" cxnId="{86B2A4E5-9EE6-4868-ABCA-0024327CF0AD}">
      <dgm:prSet/>
      <dgm:spPr/>
      <dgm:t>
        <a:bodyPr/>
        <a:lstStyle/>
        <a:p>
          <a:endParaRPr lang="en-US"/>
        </a:p>
      </dgm:t>
    </dgm:pt>
    <dgm:pt modelId="{5C18E0DA-3616-421C-A781-23AF032467F7}" type="sibTrans" cxnId="{86B2A4E5-9EE6-4868-ABCA-0024327CF0AD}">
      <dgm:prSet/>
      <dgm:spPr/>
      <dgm:t>
        <a:bodyPr/>
        <a:lstStyle/>
        <a:p>
          <a:endParaRPr lang="en-US"/>
        </a:p>
      </dgm:t>
    </dgm:pt>
    <dgm:pt modelId="{4F7689B0-33C9-4732-8C26-B1327C3C142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/>
            <a:t>Depth Info. Extraction and Utilization</a:t>
          </a:r>
        </a:p>
      </dgm:t>
    </dgm:pt>
    <dgm:pt modelId="{85E505F5-FCC8-4B28-BA48-90BE25F2E9D3}" type="parTrans" cxnId="{A2DF76DF-3E32-41A5-8E57-8BAAAED10EF9}">
      <dgm:prSet/>
      <dgm:spPr/>
      <dgm:t>
        <a:bodyPr/>
        <a:lstStyle/>
        <a:p>
          <a:endParaRPr lang="en-US"/>
        </a:p>
      </dgm:t>
    </dgm:pt>
    <dgm:pt modelId="{E15DFF01-335B-40A7-9707-4ACB4C1A3B63}" type="sibTrans" cxnId="{A2DF76DF-3E32-41A5-8E57-8BAAAED10EF9}">
      <dgm:prSet/>
      <dgm:spPr/>
      <dgm:t>
        <a:bodyPr/>
        <a:lstStyle/>
        <a:p>
          <a:endParaRPr lang="en-US"/>
        </a:p>
      </dgm:t>
    </dgm:pt>
    <dgm:pt modelId="{A27BCC1B-5AA5-4509-BF92-A4DE212A9C7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gm:t>
    </dgm:pt>
    <dgm:pt modelId="{5EC9967B-6916-41B4-A658-48B3E4C7F38A}" type="parTrans" cxnId="{2F58C8FE-F5AE-4500-9172-5A7E1C965038}">
      <dgm:prSet/>
      <dgm:spPr/>
      <dgm:t>
        <a:bodyPr/>
        <a:lstStyle/>
        <a:p>
          <a:endParaRPr lang="en-US"/>
        </a:p>
      </dgm:t>
    </dgm:pt>
    <dgm:pt modelId="{6A5D40BB-916A-431E-9446-B98791B48641}" type="sibTrans" cxnId="{2F58C8FE-F5AE-4500-9172-5A7E1C965038}">
      <dgm:prSet/>
      <dgm:spPr/>
      <dgm:t>
        <a:bodyPr/>
        <a:lstStyle/>
        <a:p>
          <a:endParaRPr lang="en-US"/>
        </a:p>
      </dgm:t>
    </dgm:pt>
    <dgm:pt modelId="{3524EBFF-12EC-4571-A61E-FEA4B1637C28}" type="pres">
      <dgm:prSet presAssocID="{3864FB22-6654-4A1F-BB80-14CEF4C6158C}" presName="Name0" presStyleCnt="0">
        <dgm:presLayoutVars>
          <dgm:dir/>
          <dgm:resizeHandles val="exact"/>
        </dgm:presLayoutVars>
      </dgm:prSet>
      <dgm:spPr/>
    </dgm:pt>
    <dgm:pt modelId="{75D46431-8936-48AB-8BD8-A5A3E1DA54B1}" type="pres">
      <dgm:prSet presAssocID="{CB7992A6-AC8A-4C24-9F48-CEDEABBA7128}" presName="node" presStyleLbl="node1" presStyleIdx="0" presStyleCnt="3">
        <dgm:presLayoutVars>
          <dgm:bulletEnabled val="1"/>
        </dgm:presLayoutVars>
      </dgm:prSet>
      <dgm:spPr>
        <a:xfrm>
          <a:off x="7339" y="0"/>
          <a:ext cx="2193776" cy="840346"/>
        </a:xfrm>
        <a:prstGeom prst="roundRect">
          <a:avLst>
            <a:gd name="adj" fmla="val 10000"/>
          </a:avLst>
        </a:prstGeom>
      </dgm:spPr>
    </dgm:pt>
    <dgm:pt modelId="{E8596835-CCFA-4D60-AF1F-124B7C7D7C75}" type="pres">
      <dgm:prSet presAssocID="{5C18E0DA-3616-421C-A781-23AF032467F7}" presName="sibTrans" presStyleLbl="sibTrans2D1" presStyleIdx="0" presStyleCnt="2"/>
      <dgm:spPr/>
    </dgm:pt>
    <dgm:pt modelId="{4B797248-40C0-4F3D-A22C-6FF1CA79B91C}" type="pres">
      <dgm:prSet presAssocID="{5C18E0DA-3616-421C-A781-23AF032467F7}" presName="connectorText" presStyleLbl="sibTrans2D1" presStyleIdx="0" presStyleCnt="2"/>
      <dgm:spPr/>
    </dgm:pt>
    <dgm:pt modelId="{AF036E0E-7540-41AF-923B-41C332A54ABC}" type="pres">
      <dgm:prSet presAssocID="{4F7689B0-33C9-4732-8C26-B1327C3C142F}" presName="node" presStyleLbl="node1" presStyleIdx="1" presStyleCnt="3">
        <dgm:presLayoutVars>
          <dgm:bulletEnabled val="1"/>
        </dgm:presLayoutVars>
      </dgm:prSet>
      <dgm:spPr/>
    </dgm:pt>
    <dgm:pt modelId="{7888BAEF-0EBC-4B2B-835C-139C3D96515D}" type="pres">
      <dgm:prSet presAssocID="{E15DFF01-335B-40A7-9707-4ACB4C1A3B63}" presName="sibTrans" presStyleLbl="sibTrans2D1" presStyleIdx="1" presStyleCnt="2"/>
      <dgm:spPr/>
    </dgm:pt>
    <dgm:pt modelId="{CBA5AC26-3D2F-4E21-8F7E-D8826B5AA4A1}" type="pres">
      <dgm:prSet presAssocID="{E15DFF01-335B-40A7-9707-4ACB4C1A3B63}" presName="connectorText" presStyleLbl="sibTrans2D1" presStyleIdx="1" presStyleCnt="2"/>
      <dgm:spPr/>
    </dgm:pt>
    <dgm:pt modelId="{76AF4964-5314-43BE-B03D-DCA756892D71}" type="pres">
      <dgm:prSet presAssocID="{A27BCC1B-5AA5-4509-BF92-A4DE212A9C7B}" presName="node" presStyleLbl="node1" presStyleIdx="2" presStyleCnt="3">
        <dgm:presLayoutVars>
          <dgm:bulletEnabled val="1"/>
        </dgm:presLayoutVars>
      </dgm:prSet>
      <dgm:spPr>
        <a:xfrm>
          <a:off x="6149914" y="0"/>
          <a:ext cx="2193776" cy="840346"/>
        </a:xfrm>
        <a:prstGeom prst="roundRect">
          <a:avLst>
            <a:gd name="adj" fmla="val 10000"/>
          </a:avLst>
        </a:prstGeom>
      </dgm:spPr>
    </dgm:pt>
  </dgm:ptLst>
  <dgm:cxnLst>
    <dgm:cxn modelId="{DA608825-EEE1-4499-9916-69F30F5AB579}" type="presOf" srcId="{5C18E0DA-3616-421C-A781-23AF032467F7}" destId="{4B797248-40C0-4F3D-A22C-6FF1CA79B91C}" srcOrd="1" destOrd="0" presId="urn:microsoft.com/office/officeart/2005/8/layout/process1"/>
    <dgm:cxn modelId="{E73DDA5C-3BE1-43F4-93B6-B8861EE0E88F}" type="presOf" srcId="{A27BCC1B-5AA5-4509-BF92-A4DE212A9C7B}" destId="{76AF4964-5314-43BE-B03D-DCA756892D71}" srcOrd="0" destOrd="0" presId="urn:microsoft.com/office/officeart/2005/8/layout/process1"/>
    <dgm:cxn modelId="{2A667441-8516-4A3F-AAE0-FF1A0A6F270C}" type="presOf" srcId="{3864FB22-6654-4A1F-BB80-14CEF4C6158C}" destId="{3524EBFF-12EC-4571-A61E-FEA4B1637C28}" srcOrd="0" destOrd="0" presId="urn:microsoft.com/office/officeart/2005/8/layout/process1"/>
    <dgm:cxn modelId="{98E21D4A-8FCA-403D-B7B1-E89256F6A906}" type="presOf" srcId="{E15DFF01-335B-40A7-9707-4ACB4C1A3B63}" destId="{CBA5AC26-3D2F-4E21-8F7E-D8826B5AA4A1}" srcOrd="1" destOrd="0" presId="urn:microsoft.com/office/officeart/2005/8/layout/process1"/>
    <dgm:cxn modelId="{27C09A92-FBED-4FA3-91A3-66F0D5A68078}" type="presOf" srcId="{CB7992A6-AC8A-4C24-9F48-CEDEABBA7128}" destId="{75D46431-8936-48AB-8BD8-A5A3E1DA54B1}" srcOrd="0" destOrd="0" presId="urn:microsoft.com/office/officeart/2005/8/layout/process1"/>
    <dgm:cxn modelId="{7E490C9C-EF16-4797-B85C-34C2F241C291}" type="presOf" srcId="{E15DFF01-335B-40A7-9707-4ACB4C1A3B63}" destId="{7888BAEF-0EBC-4B2B-835C-139C3D96515D}" srcOrd="0" destOrd="0" presId="urn:microsoft.com/office/officeart/2005/8/layout/process1"/>
    <dgm:cxn modelId="{0F4A85B4-D350-4488-A8C3-41BC5E9781C2}" type="presOf" srcId="{5C18E0DA-3616-421C-A781-23AF032467F7}" destId="{E8596835-CCFA-4D60-AF1F-124B7C7D7C75}" srcOrd="0" destOrd="0" presId="urn:microsoft.com/office/officeart/2005/8/layout/process1"/>
    <dgm:cxn modelId="{B20920D5-A57F-43CF-8E44-08CDD1E61913}" type="presOf" srcId="{4F7689B0-33C9-4732-8C26-B1327C3C142F}" destId="{AF036E0E-7540-41AF-923B-41C332A54ABC}" srcOrd="0" destOrd="0" presId="urn:microsoft.com/office/officeart/2005/8/layout/process1"/>
    <dgm:cxn modelId="{A2DF76DF-3E32-41A5-8E57-8BAAAED10EF9}" srcId="{3864FB22-6654-4A1F-BB80-14CEF4C6158C}" destId="{4F7689B0-33C9-4732-8C26-B1327C3C142F}" srcOrd="1" destOrd="0" parTransId="{85E505F5-FCC8-4B28-BA48-90BE25F2E9D3}" sibTransId="{E15DFF01-335B-40A7-9707-4ACB4C1A3B63}"/>
    <dgm:cxn modelId="{86B2A4E5-9EE6-4868-ABCA-0024327CF0AD}" srcId="{3864FB22-6654-4A1F-BB80-14CEF4C6158C}" destId="{CB7992A6-AC8A-4C24-9F48-CEDEABBA7128}" srcOrd="0" destOrd="0" parTransId="{39BC531E-9DBA-4818-8BD5-41ECA75341AE}" sibTransId="{5C18E0DA-3616-421C-A781-23AF032467F7}"/>
    <dgm:cxn modelId="{2F58C8FE-F5AE-4500-9172-5A7E1C965038}" srcId="{3864FB22-6654-4A1F-BB80-14CEF4C6158C}" destId="{A27BCC1B-5AA5-4509-BF92-A4DE212A9C7B}" srcOrd="2" destOrd="0" parTransId="{5EC9967B-6916-41B4-A658-48B3E4C7F38A}" sibTransId="{6A5D40BB-916A-431E-9446-B98791B48641}"/>
    <dgm:cxn modelId="{0B9E0ECD-C7AF-405A-AB60-832EFDCA4255}" type="presParOf" srcId="{3524EBFF-12EC-4571-A61E-FEA4B1637C28}" destId="{75D46431-8936-48AB-8BD8-A5A3E1DA54B1}" srcOrd="0" destOrd="0" presId="urn:microsoft.com/office/officeart/2005/8/layout/process1"/>
    <dgm:cxn modelId="{3EA7A9C8-2312-4C30-93B1-C18C21966B1A}" type="presParOf" srcId="{3524EBFF-12EC-4571-A61E-FEA4B1637C28}" destId="{E8596835-CCFA-4D60-AF1F-124B7C7D7C75}" srcOrd="1" destOrd="0" presId="urn:microsoft.com/office/officeart/2005/8/layout/process1"/>
    <dgm:cxn modelId="{2AF1EAA1-B76C-41B8-95BC-69BF95C1750C}" type="presParOf" srcId="{E8596835-CCFA-4D60-AF1F-124B7C7D7C75}" destId="{4B797248-40C0-4F3D-A22C-6FF1CA79B91C}" srcOrd="0" destOrd="0" presId="urn:microsoft.com/office/officeart/2005/8/layout/process1"/>
    <dgm:cxn modelId="{60115B7C-FE72-4FD2-9A3E-4C936E4F296A}" type="presParOf" srcId="{3524EBFF-12EC-4571-A61E-FEA4B1637C28}" destId="{AF036E0E-7540-41AF-923B-41C332A54ABC}" srcOrd="2" destOrd="0" presId="urn:microsoft.com/office/officeart/2005/8/layout/process1"/>
    <dgm:cxn modelId="{93251D20-886C-4A74-B4FA-6389080FD2BC}" type="presParOf" srcId="{3524EBFF-12EC-4571-A61E-FEA4B1637C28}" destId="{7888BAEF-0EBC-4B2B-835C-139C3D96515D}" srcOrd="3" destOrd="0" presId="urn:microsoft.com/office/officeart/2005/8/layout/process1"/>
    <dgm:cxn modelId="{F0632FF0-5A94-4ED7-8BD8-3CE4AD77D1BF}" type="presParOf" srcId="{7888BAEF-0EBC-4B2B-835C-139C3D96515D}" destId="{CBA5AC26-3D2F-4E21-8F7E-D8826B5AA4A1}" srcOrd="0" destOrd="0" presId="urn:microsoft.com/office/officeart/2005/8/layout/process1"/>
    <dgm:cxn modelId="{2BD4AB1B-BCDF-46C5-B180-90E1ECCBA1AF}" type="presParOf" srcId="{3524EBFF-12EC-4571-A61E-FEA4B1637C28}" destId="{76AF4964-5314-43BE-B03D-DCA756892D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6431-8936-48AB-8BD8-A5A3E1DA54B1}">
      <dsp:nvSpPr>
        <dsp:cNvPr id="0" name=""/>
        <dsp:cNvSpPr/>
      </dsp:nvSpPr>
      <dsp:spPr>
        <a:xfrm>
          <a:off x="7339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Baseline Evaluation</a:t>
          </a:r>
        </a:p>
      </dsp:txBody>
      <dsp:txXfrm>
        <a:off x="31952" y="24613"/>
        <a:ext cx="2144550" cy="791120"/>
      </dsp:txXfrm>
    </dsp:sp>
    <dsp:sp modelId="{E8596835-CCFA-4D60-AF1F-124B7C7D7C75}">
      <dsp:nvSpPr>
        <dsp:cNvPr id="0" name=""/>
        <dsp:cNvSpPr/>
      </dsp:nvSpPr>
      <dsp:spPr>
        <a:xfrm>
          <a:off x="2420494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20494" y="256955"/>
        <a:ext cx="325556" cy="326434"/>
      </dsp:txXfrm>
    </dsp:sp>
    <dsp:sp modelId="{AF036E0E-7540-41AF-923B-41C332A54ABC}">
      <dsp:nvSpPr>
        <dsp:cNvPr id="0" name=""/>
        <dsp:cNvSpPr/>
      </dsp:nvSpPr>
      <dsp:spPr>
        <a:xfrm>
          <a:off x="3078627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Depth Info. Extraction and Utilization</a:t>
          </a:r>
        </a:p>
      </dsp:txBody>
      <dsp:txXfrm>
        <a:off x="3103240" y="24613"/>
        <a:ext cx="2144550" cy="791120"/>
      </dsp:txXfrm>
    </dsp:sp>
    <dsp:sp modelId="{7888BAEF-0EBC-4B2B-835C-139C3D96515D}">
      <dsp:nvSpPr>
        <dsp:cNvPr id="0" name=""/>
        <dsp:cNvSpPr/>
      </dsp:nvSpPr>
      <dsp:spPr>
        <a:xfrm>
          <a:off x="5491781" y="148144"/>
          <a:ext cx="465080" cy="544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91781" y="256955"/>
        <a:ext cx="325556" cy="326434"/>
      </dsp:txXfrm>
    </dsp:sp>
    <dsp:sp modelId="{76AF4964-5314-43BE-B03D-DCA756892D71}">
      <dsp:nvSpPr>
        <dsp:cNvPr id="0" name=""/>
        <dsp:cNvSpPr/>
      </dsp:nvSpPr>
      <dsp:spPr>
        <a:xfrm>
          <a:off x="6149914" y="0"/>
          <a:ext cx="2193776" cy="8403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/>
              </a:solidFill>
              <a:latin typeface="Arial"/>
              <a:ea typeface="+mn-ea"/>
              <a:cs typeface="+mn-cs"/>
            </a:rPr>
            <a:t>System Validation</a:t>
          </a:r>
        </a:p>
      </dsp:txBody>
      <dsp:txXfrm>
        <a:off x="6174527" y="24613"/>
        <a:ext cx="2144550" cy="79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938"/>
              </p:ext>
            </p:extLst>
          </p:nvPr>
        </p:nvGraphicFramePr>
        <p:xfrm>
          <a:off x="15240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127614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will be developed under ROS environment.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will be conducted using unified datasets exploiting different scenarios, and having a ground truth.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selected are KITTI and TUM RGB-D.</a:t>
            </a:r>
          </a:p>
          <a:p>
            <a:pPr marL="682625" indent="-342900">
              <a:buFont typeface="Arial" panose="020B0604020202020204" pitchFamily="34" charset="0"/>
              <a:buChar char="•"/>
              <a:tabLst>
                <a:tab pos="515938" algn="l"/>
              </a:tabLst>
            </a:pPr>
            <a:r>
              <a:rPr lang="en-US" b="0" dirty="0"/>
              <a:t>Covering indoor/outdoor static/dynamic conditions. </a:t>
            </a:r>
          </a:p>
        </p:txBody>
      </p:sp>
    </p:spTree>
    <p:extLst>
      <p:ext uri="{BB962C8B-B14F-4D97-AF65-F5344CB8AC3E}">
        <p14:creationId xmlns:p14="http://schemas.microsoft.com/office/powerpoint/2010/main" val="288477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work, we focus on </a:t>
            </a:r>
            <a:r>
              <a:rPr lang="en-US" dirty="0">
                <a:solidFill>
                  <a:srgbClr val="00B050"/>
                </a:solidFill>
              </a:rPr>
              <a:t>Accuracy</a:t>
            </a:r>
            <a:r>
              <a:rPr lang="en-US" dirty="0"/>
              <a:t>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Absolute Trajectory Error (ATE) </a:t>
            </a:r>
            <a:r>
              <a:rPr lang="en-US" dirty="0"/>
              <a:t>was adopted by many as a measure for accuracy, ATE is defined by: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have a better representation of the error and its evolution, statistical measurements are applied to ATE.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Max / Min ATE Error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Root Mean Square Error (RMSE)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/>
              <a:t>Mean, median, variance, and std. deviation.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DD36D-E47C-47C4-A9B0-FB048698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3086294"/>
            <a:ext cx="4791813" cy="6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Extension of the boundaries of both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robust and reliable SLAM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 the ultimate objective of having an out-of-box SLAM system able to work under challenging conditions.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Proposed Research</a:t>
            </a:r>
          </a:p>
        </p:txBody>
      </p:sp>
    </p:spTree>
    <p:extLst>
      <p:ext uri="{BB962C8B-B14F-4D97-AF65-F5344CB8AC3E}">
        <p14:creationId xmlns:p14="http://schemas.microsoft.com/office/powerpoint/2010/main" val="24435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 and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Significance of Proposed Research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83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4902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9328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098568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0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/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Baseline performance is the performance of both RTAB-Map and ORB-SLAM2 on the selected datasets.</a:t>
            </a:r>
          </a:p>
          <a:p>
            <a:pPr marL="682625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</a:rPr>
              <a:t>KITTI (for outdoor), and TUM RGB-D (for indoor)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performance metrics are available in a number of studies, and can be replicated during the course of the research work.</a:t>
            </a:r>
          </a:p>
        </p:txBody>
      </p:sp>
    </p:spTree>
    <p:extLst>
      <p:ext uri="{BB962C8B-B14F-4D97-AF65-F5344CB8AC3E}">
        <p14:creationId xmlns:p14="http://schemas.microsoft.com/office/powerpoint/2010/main" val="2011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97702"/>
              </p:ext>
            </p:extLst>
          </p:nvPr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RTAB-map only perform local optimization on camera poses to minimize the re-projection error between matched 3D points in world coordinate frame and the camera observation.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ORB-SLAM2 optimize the feature points in the map, and can provide more accurate depth information for feature points in keyframes.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29E67F-EAC4-4B39-9A49-B4A9782F3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8530" y="3602462"/>
            <a:ext cx="6226937" cy="97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9527C-21ED-499A-A8A2-F828B698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099" y="5818443"/>
            <a:ext cx="7722227" cy="9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338040-89B1-474B-AE2E-9438B2C640BA}"/>
              </a:ext>
            </a:extLst>
          </p:cNvPr>
          <p:cNvGraphicFramePr/>
          <p:nvPr/>
        </p:nvGraphicFramePr>
        <p:xfrm>
          <a:off x="396484" y="1188492"/>
          <a:ext cx="8351031" cy="84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885164F-EB21-49BB-B210-AD5A1F91677F}"/>
              </a:ext>
            </a:extLst>
          </p:cNvPr>
          <p:cNvSpPr txBox="1">
            <a:spLocks/>
          </p:cNvSpPr>
          <p:nvPr/>
        </p:nvSpPr>
        <p:spPr>
          <a:xfrm>
            <a:off x="966788" y="2253803"/>
            <a:ext cx="7562850" cy="4171627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fontAlgn="base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230188" algn="l"/>
              </a:tabLst>
              <a:defRPr sz="2000" b="1" kern="1200">
                <a:solidFill>
                  <a:schemeClr val="tx1"/>
                </a:solidFill>
                <a:latin typeface="+mn-lt"/>
                <a:ea typeface="ＭＳ Ｐゴシック" charset="0"/>
                <a:cs typeface="Geneva" charset="0"/>
              </a:defRPr>
            </a:lvl1pPr>
            <a:lvl2pPr marL="3175" indent="0" algn="l" defTabSz="457200" rtl="0" eaLnBrk="1" fontAlgn="base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2pPr>
            <a:lvl3pPr marL="228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3pPr>
            <a:lvl4pPr marL="514350" indent="-23018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4pPr>
            <a:lvl5pPr marL="74771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·"/>
              <a:defRPr sz="1800" kern="1200">
                <a:solidFill>
                  <a:schemeClr val="tx1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work, we will utilize the optimized keyframe generated by ORB-SLAM2 inside the RTAB-Map pipeline.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Objectives are to achieve: </a:t>
            </a:r>
          </a:p>
          <a:p>
            <a:pPr marL="682625" lvl="1" indent="-342900" algn="just">
              <a:buFont typeface="+mj-lt"/>
              <a:buAutoNum type="arabicPeriod"/>
            </a:pPr>
            <a:r>
              <a:rPr lang="en-US" b="0" dirty="0">
                <a:solidFill>
                  <a:srgbClr val="00B050"/>
                </a:solidFill>
              </a:rPr>
              <a:t>Better trajectory accuracy</a:t>
            </a:r>
          </a:p>
          <a:p>
            <a:pPr marL="682625" lvl="1" indent="-342900" algn="just">
              <a:buFont typeface="+mj-lt"/>
              <a:buAutoNum type="arabicPeriod"/>
            </a:pPr>
            <a:r>
              <a:rPr lang="en-US" b="0" dirty="0">
                <a:solidFill>
                  <a:srgbClr val="00B050"/>
                </a:solidFill>
              </a:rPr>
              <a:t>More reliable point cloud map</a:t>
            </a:r>
          </a:p>
        </p:txBody>
      </p:sp>
    </p:spTree>
    <p:extLst>
      <p:ext uri="{BB962C8B-B14F-4D97-AF65-F5344CB8AC3E}">
        <p14:creationId xmlns:p14="http://schemas.microsoft.com/office/powerpoint/2010/main" val="2520671360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255</TotalTime>
  <Words>395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Lucida Grande</vt:lpstr>
      <vt:lpstr>TrkA-PPT-V1</vt:lpstr>
      <vt:lpstr>PowerPoint Presentation</vt:lpstr>
      <vt:lpstr>Agenda</vt:lpstr>
      <vt:lpstr>Introduction</vt:lpstr>
      <vt:lpstr>Problem Definition</vt:lpstr>
      <vt:lpstr>Literature Review</vt:lpstr>
      <vt:lpstr>Methodology and Procedure</vt:lpstr>
      <vt:lpstr>Methodology and Procedure</vt:lpstr>
      <vt:lpstr>Methodology and Procedure</vt:lpstr>
      <vt:lpstr>Methodology and Procedure</vt:lpstr>
      <vt:lpstr>Methodology and Procedure</vt:lpstr>
      <vt:lpstr>Performance Evaluation</vt:lpstr>
      <vt:lpstr>Significance of Proposed Research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15</cp:revision>
  <dcterms:created xsi:type="dcterms:W3CDTF">2019-10-27T20:23:13Z</dcterms:created>
  <dcterms:modified xsi:type="dcterms:W3CDTF">2019-10-28T01:15:56Z</dcterms:modified>
</cp:coreProperties>
</file>