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9144000" cy="6858000"/>
  <p:embeddedFontLst>
    <p:embeddedFont>
      <p:font typeface="Helvetica Neue"/>
      <p:regular r:id="rId35"/>
      <p:bold r:id="rId36"/>
      <p:italic r:id="rId37"/>
      <p:boldItalic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3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2" type="sldNum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10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1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:notes"/>
          <p:cNvSpPr txBox="1"/>
          <p:nvPr>
            <p:ph idx="12" type="sldNum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1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1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14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clear distinction between behavioral model and Dataflow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this link http://stackoverflow.com/questions/18682019/confusion-between-behavioural-and-dataflow-model-programs-in-vhdl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this part is for understanding how to think of the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:notes"/>
          <p:cNvSpPr txBox="1"/>
          <p:nvPr>
            <p:ph idx="12" type="sldNum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1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1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17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18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19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62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Synthesis:</a:t>
            </a:r>
            <a:endParaRPr/>
          </a:p>
          <a:p>
            <a:pPr indent="-2333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Translating the HDL code into a circuit, which is then optimized</a:t>
            </a:r>
            <a:endParaRPr/>
          </a:p>
          <a:p>
            <a:pPr indent="-762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Transfer Level (RTL):</a:t>
            </a:r>
            <a:endParaRPr/>
          </a:p>
          <a:p>
            <a:pPr indent="-2333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behavioral model used for instance for synthesis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:notes"/>
          <p:cNvSpPr txBox="1"/>
          <p:nvPr>
            <p:ph idx="12" type="sldNum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0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20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2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2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2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2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p27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28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29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0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30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8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9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3" name="Google Shape;17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4" name="Google Shape;194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Google Shape;211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Google Shape;217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1" name="Google Shape;231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Google Shape;133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Google Shape;142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6" name="Google Shape;166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1</a:t>
            </a:r>
            <a:b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VHDL</a:t>
            </a:r>
            <a:endParaRPr/>
          </a:p>
        </p:txBody>
      </p:sp>
      <p:sp>
        <p:nvSpPr>
          <p:cNvPr id="240" name="Google Shape;240;p19"/>
          <p:cNvSpPr txBox="1"/>
          <p:nvPr>
            <p:ph idx="1" type="subTitle"/>
          </p:nvPr>
        </p:nvSpPr>
        <p:spPr>
          <a:xfrm>
            <a:off x="3617119" y="5791200"/>
            <a:ext cx="7050881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13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EXERTED FROM DR. ADNAN SHAOUT- </a:t>
            </a:r>
            <a:r>
              <a:rPr b="0" i="1" lang="en-US" sz="13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MICHIGAN-DEARBORN</a:t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8763000" y="200026"/>
            <a:ext cx="31242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CAIRO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3424238" y="3615532"/>
            <a:ext cx="6400800" cy="423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CMPN301: COMPUTER ARCHITECTURE 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141412" y="618518"/>
            <a:ext cx="1044098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DEFINITION …(CONT)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Entities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84" name="Google Shape;384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3733800" y="3073400"/>
            <a:ext cx="6172200" cy="15700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mux2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b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IN1,IN2,SEl	: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std_logic;</a:t>
            </a:r>
            <a:b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OUT1        :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std_logic);</a:t>
            </a:r>
            <a:b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ENTITY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mux2;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4191000" y="2362200"/>
            <a:ext cx="140176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8"/>
          <p:cNvCxnSpPr/>
          <p:nvPr/>
        </p:nvCxnSpPr>
        <p:spPr>
          <a:xfrm>
            <a:off x="4953000" y="2713040"/>
            <a:ext cx="304800" cy="47466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388" name="Google Shape;388;p28"/>
          <p:cNvSpPr txBox="1"/>
          <p:nvPr/>
        </p:nvSpPr>
        <p:spPr>
          <a:xfrm>
            <a:off x="6248401" y="2362200"/>
            <a:ext cx="1346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names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28"/>
          <p:cNvCxnSpPr/>
          <p:nvPr/>
        </p:nvCxnSpPr>
        <p:spPr>
          <a:xfrm flipH="1">
            <a:off x="6569076" y="2981323"/>
            <a:ext cx="76198" cy="49371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390" name="Google Shape;390;p28"/>
          <p:cNvSpPr txBox="1"/>
          <p:nvPr/>
        </p:nvSpPr>
        <p:spPr>
          <a:xfrm>
            <a:off x="8016875" y="2381250"/>
            <a:ext cx="23939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mode (direction)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8"/>
          <p:cNvCxnSpPr/>
          <p:nvPr/>
        </p:nvCxnSpPr>
        <p:spPr>
          <a:xfrm flipH="1">
            <a:off x="8093076" y="2789239"/>
            <a:ext cx="441324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392" name="Google Shape;392;p28"/>
          <p:cNvSpPr txBox="1"/>
          <p:nvPr/>
        </p:nvSpPr>
        <p:spPr>
          <a:xfrm>
            <a:off x="3962400" y="5029201"/>
            <a:ext cx="17414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8"/>
          <p:cNvCxnSpPr/>
          <p:nvPr/>
        </p:nvCxnSpPr>
        <p:spPr>
          <a:xfrm flipH="1" rot="10800000">
            <a:off x="4892676" y="4541839"/>
            <a:ext cx="212725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394" name="Google Shape;394;p28"/>
          <p:cNvCxnSpPr/>
          <p:nvPr/>
        </p:nvCxnSpPr>
        <p:spPr>
          <a:xfrm flipH="1" rot="10800000">
            <a:off x="9251950" y="4237039"/>
            <a:ext cx="381000" cy="1447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395" name="Google Shape;395;p28"/>
          <p:cNvSpPr txBox="1"/>
          <p:nvPr/>
        </p:nvSpPr>
        <p:spPr>
          <a:xfrm>
            <a:off x="8458200" y="5761039"/>
            <a:ext cx="15557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8077201" y="5041902"/>
            <a:ext cx="1092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28"/>
          <p:cNvCxnSpPr/>
          <p:nvPr/>
        </p:nvCxnSpPr>
        <p:spPr>
          <a:xfrm flipH="1" rot="10800000">
            <a:off x="8502650" y="4267201"/>
            <a:ext cx="260350" cy="77866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24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arch1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mux2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out1 &lt;= (in1 and (not Sel))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or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(in2 and Sel);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arch1;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5" name="Google Shape;405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06" name="Google Shape;406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567297"/>
            <a:ext cx="6119390" cy="278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LET’S MAKE A MUX 4X1</a:t>
            </a:r>
            <a:endParaRPr/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4" name="Google Shape;414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15" name="Google Shape;415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752600"/>
            <a:ext cx="3193057" cy="49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 4X1</a:t>
            </a:r>
            <a:endParaRPr/>
          </a:p>
        </p:txBody>
      </p:sp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mux4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in0,in1,in2,in3: IN std_logic;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sel : IN std_logic_vector (1 DOWNTO 0);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out1: OUT std_logic);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mux4;</a:t>
            </a:r>
            <a:endParaRPr/>
          </a:p>
          <a:p>
            <a:pPr indent="-635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3" name="Google Shape;423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24" name="Google Shape;424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1357803"/>
            <a:ext cx="3193057" cy="49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type="title"/>
          </p:nvPr>
        </p:nvSpPr>
        <p:spPr>
          <a:xfrm>
            <a:off x="914400" y="618518"/>
            <a:ext cx="10133011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endParaRPr/>
          </a:p>
        </p:txBody>
      </p:sp>
      <p:sp>
        <p:nvSpPr>
          <p:cNvPr id="432" name="Google Shape;432;p32"/>
          <p:cNvSpPr txBox="1"/>
          <p:nvPr>
            <p:ph idx="1" type="body"/>
          </p:nvPr>
        </p:nvSpPr>
        <p:spPr>
          <a:xfrm>
            <a:off x="1141412" y="1905000"/>
            <a:ext cx="9905999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Implementation is called Architecture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38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Modeling: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Dataflow</a:t>
            </a:r>
            <a:endParaRPr/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13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flow of data within a component/system.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</a:t>
            </a:r>
            <a:endParaRPr/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13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component by the interconnection of lower level components/primitives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</a:t>
            </a:r>
            <a:r>
              <a:rPr b="0" i="0" lang="en-US" sz="222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(next time)</a:t>
            </a:r>
            <a:endParaRPr/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13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functionality of a component/system usually using a process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 of the above ways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2"/>
          <p:cNvSpPr txBox="1"/>
          <p:nvPr>
            <p:ph idx="11" type="ftr"/>
          </p:nvPr>
        </p:nvSpPr>
        <p:spPr>
          <a:xfrm>
            <a:off x="1137695" y="6400800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34" name="Google Shape;434;p32"/>
          <p:cNvSpPr txBox="1"/>
          <p:nvPr>
            <p:ph idx="12" type="sldNum"/>
          </p:nvPr>
        </p:nvSpPr>
        <p:spPr>
          <a:xfrm>
            <a:off x="10363200" y="64007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4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/>
          </a:p>
        </p:txBody>
      </p:sp>
      <p:sp>
        <p:nvSpPr>
          <p:cNvPr id="440" name="Google Shape;440;p3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arch1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mux4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out1 &lt;=   in0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sel(0) = ‘0’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sel(1) =‘0’</a:t>
            </a:r>
            <a:endParaRPr/>
          </a:p>
          <a:p>
            <a:pPr indent="-228600" lvl="0" marL="3429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601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sel(0) = ‘0’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sel(1) =‘1’</a:t>
            </a:r>
            <a:endParaRPr/>
          </a:p>
          <a:p>
            <a:pPr indent="-228600" lvl="0" marL="3429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601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ELSE </a:t>
            </a:r>
            <a:r>
              <a:rPr b="0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in2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sel(0) = ‘1’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sel(1) =‘0’</a:t>
            </a:r>
            <a:b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in3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199231" lvl="0" marL="3429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463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arch1;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42" name="Google Shape;442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1752600"/>
            <a:ext cx="3193057" cy="49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4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</a:t>
            </a:r>
            <a:endParaRPr b="0" i="0" sz="32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50" name="Google Shape;450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Make Mux 4x1 from Mux 2x1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4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endParaRPr b="0" i="0" sz="32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7" name="Google Shape;45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695" y="2249488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59" name="Google Shape;459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4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endParaRPr b="0" i="0" sz="32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5" name="Google Shape;46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6"/>
          <p:cNvSpPr txBox="1"/>
          <p:nvPr>
            <p:ph idx="2" type="body"/>
          </p:nvPr>
        </p:nvSpPr>
        <p:spPr>
          <a:xfrm>
            <a:off x="2158136" y="2378869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mux8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mux2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b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IN1,IN2,SEl: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std_logic;</a:t>
            </a:r>
            <a:b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OUT1 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std_logic);</a:t>
            </a:r>
            <a:b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COMPONENT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x1,x2 : std_logic;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68" name="Google Shape;468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36"/>
          <p:cNvCxnSpPr/>
          <p:nvPr/>
        </p:nvCxnSpPr>
        <p:spPr>
          <a:xfrm>
            <a:off x="2171701" y="4986337"/>
            <a:ext cx="5714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470" name="Google Shape;470;p36"/>
          <p:cNvSpPr txBox="1"/>
          <p:nvPr/>
        </p:nvSpPr>
        <p:spPr>
          <a:xfrm>
            <a:off x="571501" y="4724400"/>
            <a:ext cx="1600199" cy="5238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are considered as wires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36"/>
          <p:cNvCxnSpPr/>
          <p:nvPr/>
        </p:nvCxnSpPr>
        <p:spPr>
          <a:xfrm flipH="1" rot="10800000">
            <a:off x="4590165" y="5109266"/>
            <a:ext cx="304799" cy="8207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472" name="Google Shape;472;p36"/>
          <p:cNvSpPr txBox="1"/>
          <p:nvPr/>
        </p:nvSpPr>
        <p:spPr>
          <a:xfrm>
            <a:off x="3657600" y="5932876"/>
            <a:ext cx="3013074" cy="5389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type</a:t>
            </a:r>
            <a:b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there is no direction for signals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36"/>
          <p:cNvCxnSpPr/>
          <p:nvPr/>
        </p:nvCxnSpPr>
        <p:spPr>
          <a:xfrm>
            <a:off x="1905000" y="31242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474" name="Google Shape;474;p36"/>
          <p:cNvSpPr txBox="1"/>
          <p:nvPr/>
        </p:nvSpPr>
        <p:spPr>
          <a:xfrm>
            <a:off x="338137" y="2438400"/>
            <a:ext cx="1600199" cy="11699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When we use another entity inside our architecture we call it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4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endParaRPr b="0" i="0" sz="32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0" name="Google Shape;48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7"/>
          <p:cNvSpPr txBox="1"/>
          <p:nvPr>
            <p:ph idx="2" type="body"/>
          </p:nvPr>
        </p:nvSpPr>
        <p:spPr>
          <a:xfrm>
            <a:off x="2158136" y="2378869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mux8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mux2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b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IN1,IN2,SEl: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std_logic;</a:t>
            </a:r>
            <a:b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OUT1 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std_logic);</a:t>
            </a:r>
            <a:b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COMPONENT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x1,x2 : std_logic;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83" name="Google Shape;483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37"/>
          <p:cNvCxnSpPr/>
          <p:nvPr/>
        </p:nvCxnSpPr>
        <p:spPr>
          <a:xfrm>
            <a:off x="2171701" y="4986337"/>
            <a:ext cx="5714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485" name="Google Shape;485;p37"/>
          <p:cNvSpPr txBox="1"/>
          <p:nvPr/>
        </p:nvSpPr>
        <p:spPr>
          <a:xfrm>
            <a:off x="571501" y="4724400"/>
            <a:ext cx="1600199" cy="5238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are considered as wires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37"/>
          <p:cNvCxnSpPr/>
          <p:nvPr/>
        </p:nvCxnSpPr>
        <p:spPr>
          <a:xfrm flipH="1" rot="10800000">
            <a:off x="4590165" y="5109266"/>
            <a:ext cx="304799" cy="8207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487" name="Google Shape;487;p37"/>
          <p:cNvSpPr txBox="1"/>
          <p:nvPr/>
        </p:nvSpPr>
        <p:spPr>
          <a:xfrm>
            <a:off x="3657600" y="5932876"/>
            <a:ext cx="3013074" cy="5389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type</a:t>
            </a:r>
            <a:b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there is no direction for signals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37"/>
          <p:cNvCxnSpPr/>
          <p:nvPr/>
        </p:nvCxnSpPr>
        <p:spPr>
          <a:xfrm>
            <a:off x="1905000" y="31242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489" name="Google Shape;489;p37"/>
          <p:cNvSpPr txBox="1"/>
          <p:nvPr/>
        </p:nvSpPr>
        <p:spPr>
          <a:xfrm>
            <a:off x="338137" y="2438400"/>
            <a:ext cx="1600199" cy="11699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When we use another entity inside our architecture we call it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7280111" y="2336162"/>
            <a:ext cx="4343400" cy="3541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Till here we told our circuit that there is a component called mux2 and this is how to connect to it but we didn’t use it yet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FLOW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9" name="Google Shape;249;p20"/>
          <p:cNvGrpSpPr/>
          <p:nvPr/>
        </p:nvGrpSpPr>
        <p:grpSpPr>
          <a:xfrm>
            <a:off x="4885743" y="1604497"/>
            <a:ext cx="2418131" cy="5020604"/>
            <a:chOff x="2905734" y="4297"/>
            <a:chExt cx="2418131" cy="5020604"/>
          </a:xfrm>
        </p:grpSpPr>
        <p:sp>
          <p:nvSpPr>
            <p:cNvPr id="250" name="Google Shape;250;p20"/>
            <p:cNvSpPr/>
            <p:nvPr/>
          </p:nvSpPr>
          <p:spPr>
            <a:xfrm>
              <a:off x="2938752" y="4297"/>
              <a:ext cx="2352094" cy="34624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2948893" y="14438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HDL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 rot="5400000">
              <a:off x="4049878" y="359202"/>
              <a:ext cx="129843" cy="1558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AB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 txBox="1"/>
            <p:nvPr/>
          </p:nvSpPr>
          <p:spPr>
            <a:xfrm>
              <a:off x="4068057" y="372186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938752" y="523670"/>
              <a:ext cx="2352094" cy="34624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 txBox="1"/>
            <p:nvPr/>
          </p:nvSpPr>
          <p:spPr>
            <a:xfrm>
              <a:off x="2948893" y="533811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Behavioral Simulation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 rot="5400000">
              <a:off x="4049878" y="878575"/>
              <a:ext cx="129843" cy="1558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AB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4068057" y="891559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2938752" y="1043043"/>
              <a:ext cx="2352094" cy="346248"/>
            </a:xfrm>
            <a:prstGeom prst="roundRect">
              <a:avLst>
                <a:gd fmla="val 10000" name="adj"/>
              </a:avLst>
            </a:prstGeom>
            <a:solidFill>
              <a:srgbClr val="252C35"/>
            </a:solidFill>
            <a:ln cap="flat" cmpd="sng" w="15875">
              <a:solidFill>
                <a:srgbClr val="7B96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2948893" y="1053184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Synthesis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 rot="5400000">
              <a:off x="4049878" y="1397948"/>
              <a:ext cx="129843" cy="1558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AB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4068057" y="1410932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2949257" y="1562416"/>
              <a:ext cx="2331084" cy="346248"/>
            </a:xfrm>
            <a:prstGeom prst="roundRect">
              <a:avLst>
                <a:gd fmla="val 10000" name="adj"/>
              </a:avLst>
            </a:prstGeom>
            <a:solidFill>
              <a:srgbClr val="252C35"/>
            </a:solidFill>
            <a:ln cap="flat" cmpd="sng" w="15875">
              <a:solidFill>
                <a:srgbClr val="7B96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2959398" y="1572557"/>
              <a:ext cx="2310802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Post-Synthesis Simulation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 rot="5400000">
              <a:off x="4049878" y="1917321"/>
              <a:ext cx="129843" cy="1558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AB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4068057" y="1930305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964118" y="2081789"/>
              <a:ext cx="2301362" cy="346248"/>
            </a:xfrm>
            <a:prstGeom prst="roundRect">
              <a:avLst>
                <a:gd fmla="val 10000" name="adj"/>
              </a:avLst>
            </a:prstGeom>
            <a:solidFill>
              <a:srgbClr val="252C35"/>
            </a:solidFill>
            <a:ln cap="flat" cmpd="sng" w="15875">
              <a:solidFill>
                <a:srgbClr val="7B96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2974259" y="2091930"/>
              <a:ext cx="2281080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Floor Planning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 rot="5400000">
              <a:off x="4049878" y="2436694"/>
              <a:ext cx="129843" cy="1558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AB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4068057" y="2449678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2909799" y="2601162"/>
              <a:ext cx="2410001" cy="346248"/>
            </a:xfrm>
            <a:prstGeom prst="roundRect">
              <a:avLst>
                <a:gd fmla="val 10000" name="adj"/>
              </a:avLst>
            </a:prstGeom>
            <a:solidFill>
              <a:srgbClr val="252C35"/>
            </a:solidFill>
            <a:ln cap="flat" cmpd="sng" w="15875">
              <a:solidFill>
                <a:srgbClr val="7B96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2919940" y="2611303"/>
              <a:ext cx="2389719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Placement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 rot="5400000">
              <a:off x="4049878" y="2956067"/>
              <a:ext cx="129843" cy="1558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AB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4068057" y="2969051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2938752" y="3120535"/>
              <a:ext cx="2352094" cy="346248"/>
            </a:xfrm>
            <a:prstGeom prst="roundRect">
              <a:avLst>
                <a:gd fmla="val 10000" name="adj"/>
              </a:avLst>
            </a:prstGeom>
            <a:solidFill>
              <a:srgbClr val="252C35"/>
            </a:solidFill>
            <a:ln cap="flat" cmpd="sng" w="15875">
              <a:solidFill>
                <a:srgbClr val="7B96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2948893" y="3130676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 rot="5400000">
              <a:off x="4049878" y="3475439"/>
              <a:ext cx="129843" cy="1558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AB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4068057" y="3488423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2938745" y="3639908"/>
              <a:ext cx="2352108" cy="346248"/>
            </a:xfrm>
            <a:prstGeom prst="roundRect">
              <a:avLst>
                <a:gd fmla="val 10000" name="adj"/>
              </a:avLst>
            </a:prstGeom>
            <a:solidFill>
              <a:srgbClr val="252C35"/>
            </a:solidFill>
            <a:ln cap="flat" cmpd="sng" w="15875">
              <a:solidFill>
                <a:srgbClr val="7B96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2948886" y="3650049"/>
              <a:ext cx="2331826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DRC / LVS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 rot="5400000">
              <a:off x="4049878" y="3994812"/>
              <a:ext cx="129843" cy="1558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AB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4068057" y="4007796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2905734" y="4159281"/>
              <a:ext cx="2418131" cy="346248"/>
            </a:xfrm>
            <a:prstGeom prst="roundRect">
              <a:avLst>
                <a:gd fmla="val 10000" name="adj"/>
              </a:avLst>
            </a:prstGeom>
            <a:solidFill>
              <a:srgbClr val="252C35"/>
            </a:solidFill>
            <a:ln cap="flat" cmpd="sng" w="15875">
              <a:solidFill>
                <a:srgbClr val="7B96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2915875" y="4169422"/>
              <a:ext cx="2397849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Post- Route Simulation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 rot="5400000">
              <a:off x="4049878" y="4514185"/>
              <a:ext cx="129843" cy="1558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AB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 txBox="1"/>
            <p:nvPr/>
          </p:nvSpPr>
          <p:spPr>
            <a:xfrm>
              <a:off x="4068057" y="4527169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2905734" y="4678653"/>
              <a:ext cx="2418131" cy="346248"/>
            </a:xfrm>
            <a:prstGeom prst="roundRect">
              <a:avLst>
                <a:gd fmla="val 10000" name="adj"/>
              </a:avLst>
            </a:prstGeom>
            <a:solidFill>
              <a:srgbClr val="252C35"/>
            </a:solidFill>
            <a:ln cap="flat" cmpd="sng" w="15875">
              <a:solidFill>
                <a:srgbClr val="7B96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 txBox="1"/>
            <p:nvPr/>
          </p:nvSpPr>
          <p:spPr>
            <a:xfrm>
              <a:off x="2915875" y="4688794"/>
              <a:ext cx="2397849" cy="32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Fabrication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20"/>
          <p:cNvSpPr/>
          <p:nvPr/>
        </p:nvSpPr>
        <p:spPr>
          <a:xfrm>
            <a:off x="2438400" y="2771775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Leonardo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0"/>
          <p:cNvCxnSpPr/>
          <p:nvPr/>
        </p:nvCxnSpPr>
        <p:spPr>
          <a:xfrm rot="10800000">
            <a:off x="7239000" y="1828800"/>
            <a:ext cx="10668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0" name="Google Shape;290;p20"/>
          <p:cNvSpPr/>
          <p:nvPr/>
        </p:nvSpPr>
        <p:spPr>
          <a:xfrm>
            <a:off x="8305800" y="3276600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Modelsim</a:t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p20"/>
          <p:cNvCxnSpPr/>
          <p:nvPr/>
        </p:nvCxnSpPr>
        <p:spPr>
          <a:xfrm rot="10800000">
            <a:off x="7239000" y="3429000"/>
            <a:ext cx="1066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20"/>
          <p:cNvCxnSpPr>
            <a:stCxn id="290" idx="1"/>
          </p:cNvCxnSpPr>
          <p:nvPr/>
        </p:nvCxnSpPr>
        <p:spPr>
          <a:xfrm flipH="1">
            <a:off x="7315200" y="3429000"/>
            <a:ext cx="990600" cy="25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3" name="Google Shape;293;p20"/>
          <p:cNvCxnSpPr>
            <a:stCxn id="290" idx="1"/>
          </p:cNvCxnSpPr>
          <p:nvPr/>
        </p:nvCxnSpPr>
        <p:spPr>
          <a:xfrm rot="10800000">
            <a:off x="7239000" y="2362200"/>
            <a:ext cx="1066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4" name="Google Shape;294;p20"/>
          <p:cNvCxnSpPr>
            <a:stCxn id="288" idx="3"/>
          </p:cNvCxnSpPr>
          <p:nvPr/>
        </p:nvCxnSpPr>
        <p:spPr>
          <a:xfrm>
            <a:off x="3962400" y="2924175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5" name="Google Shape;295;p20"/>
          <p:cNvCxnSpPr/>
          <p:nvPr/>
        </p:nvCxnSpPr>
        <p:spPr>
          <a:xfrm flipH="1" rot="10800000">
            <a:off x="3962400" y="3962401"/>
            <a:ext cx="990600" cy="257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20"/>
          <p:cNvCxnSpPr/>
          <p:nvPr/>
        </p:nvCxnSpPr>
        <p:spPr>
          <a:xfrm>
            <a:off x="3962400" y="4219576"/>
            <a:ext cx="914400" cy="200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7" name="Google Shape;297;p20"/>
          <p:cNvCxnSpPr/>
          <p:nvPr/>
        </p:nvCxnSpPr>
        <p:spPr>
          <a:xfrm>
            <a:off x="3962400" y="4219576"/>
            <a:ext cx="990600" cy="733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8" name="Google Shape;298;p20"/>
          <p:cNvCxnSpPr/>
          <p:nvPr/>
        </p:nvCxnSpPr>
        <p:spPr>
          <a:xfrm>
            <a:off x="3962400" y="54864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9" name="Google Shape;299;p20"/>
          <p:cNvSpPr/>
          <p:nvPr/>
        </p:nvSpPr>
        <p:spPr>
          <a:xfrm>
            <a:off x="4419600" y="1676400"/>
            <a:ext cx="381000" cy="9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1926610" y="1944262"/>
            <a:ext cx="231986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438400" y="4067175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 Station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2438400" y="5334000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Calibre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Times New Roman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304" name="Google Shape;304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imes New Roman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4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b="0" i="0" sz="32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8"/>
          <p:cNvSpPr txBox="1"/>
          <p:nvPr>
            <p:ph idx="11" type="ftr"/>
          </p:nvPr>
        </p:nvSpPr>
        <p:spPr>
          <a:xfrm>
            <a:off x="138069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98" name="Google Shape;498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8"/>
          <p:cNvSpPr txBox="1"/>
          <p:nvPr>
            <p:ph idx="2" type="body"/>
          </p:nvPr>
        </p:nvSpPr>
        <p:spPr>
          <a:xfrm>
            <a:off x="1295400" y="2133600"/>
            <a:ext cx="6019800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u0: mux2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(in0,in1,s(0),x1);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u1: mux2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(in2,in3,s(0),x2);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u2: mux2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(x1,x2,s(1),out1);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struct;</a:t>
            </a:r>
            <a:endParaRPr/>
          </a:p>
        </p:txBody>
      </p:sp>
      <p:cxnSp>
        <p:nvCxnSpPr>
          <p:cNvPr id="500" name="Google Shape;500;p38"/>
          <p:cNvCxnSpPr/>
          <p:nvPr/>
        </p:nvCxnSpPr>
        <p:spPr>
          <a:xfrm flipH="1" rot="10800000">
            <a:off x="1418413" y="2950369"/>
            <a:ext cx="498474" cy="1079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01" name="Google Shape;501;p38"/>
          <p:cNvSpPr txBox="1"/>
          <p:nvPr/>
        </p:nvSpPr>
        <p:spPr>
          <a:xfrm>
            <a:off x="125452" y="3058319"/>
            <a:ext cx="1600199" cy="7381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Label to identify component with while tracing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 rot="10800000">
            <a:off x="2672300" y="3973669"/>
            <a:ext cx="1" cy="10181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03" name="Google Shape;503;p38"/>
          <p:cNvSpPr txBox="1"/>
          <p:nvPr/>
        </p:nvSpPr>
        <p:spPr>
          <a:xfrm>
            <a:off x="1872201" y="4991857"/>
            <a:ext cx="1600199" cy="3079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Component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3068713" y="1920555"/>
            <a:ext cx="3505200" cy="5238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Keyword , whenever I port map a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 put it in the circuit (as hardware IC)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38"/>
          <p:cNvCxnSpPr/>
          <p:nvPr/>
        </p:nvCxnSpPr>
        <p:spPr>
          <a:xfrm rot="10800000">
            <a:off x="5144414" y="4240368"/>
            <a:ext cx="38776" cy="12555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06" name="Google Shape;506;p38"/>
          <p:cNvSpPr txBox="1"/>
          <p:nvPr/>
        </p:nvSpPr>
        <p:spPr>
          <a:xfrm>
            <a:off x="3832302" y="5495926"/>
            <a:ext cx="3657600" cy="5238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Parameters sent to the component in the same order they are mentioned in the declaration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8"/>
          <p:cNvSpPr/>
          <p:nvPr/>
        </p:nvSpPr>
        <p:spPr>
          <a:xfrm rot="-5400000">
            <a:off x="5429250" y="3573619"/>
            <a:ext cx="266699" cy="1066799"/>
          </a:xfrm>
          <a:prstGeom prst="leftBrace">
            <a:avLst>
              <a:gd fmla="val 450" name="adj1"/>
              <a:gd fmla="val 108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38"/>
          <p:cNvSpPr/>
          <p:nvPr/>
        </p:nvSpPr>
        <p:spPr>
          <a:xfrm rot="10800000">
            <a:off x="6590835" y="2903378"/>
            <a:ext cx="266699" cy="1066799"/>
          </a:xfrm>
          <a:prstGeom prst="leftBrace">
            <a:avLst>
              <a:gd fmla="val 450" name="adj1"/>
              <a:gd fmla="val 108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6977429" y="3124201"/>
            <a:ext cx="1252172" cy="129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Concurrent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All executes at the same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38"/>
          <p:cNvCxnSpPr>
            <a:stCxn id="504" idx="2"/>
          </p:cNvCxnSpPr>
          <p:nvPr/>
        </p:nvCxnSpPr>
        <p:spPr>
          <a:xfrm flipH="1">
            <a:off x="4172113" y="2444429"/>
            <a:ext cx="649200" cy="244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b="0" i="0" lang="en-US" sz="32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4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b="0" i="0" sz="32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6" name="Google Shape;516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9"/>
          <p:cNvSpPr txBox="1"/>
          <p:nvPr>
            <p:ph idx="11" type="ftr"/>
          </p:nvPr>
        </p:nvSpPr>
        <p:spPr>
          <a:xfrm>
            <a:off x="138069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18" name="Google Shape;518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9"/>
          <p:cNvSpPr txBox="1"/>
          <p:nvPr>
            <p:ph idx="2" type="body"/>
          </p:nvPr>
        </p:nvSpPr>
        <p:spPr>
          <a:xfrm>
            <a:off x="1295400" y="2133600"/>
            <a:ext cx="6019800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u0: mux2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(in0,in1,s(0),x1);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u1: mux2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(in2,in3,s(0),x2);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u2: mux2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(x1,x2,s(1),out1);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(STD_LOGIC)</a:t>
            </a:r>
            <a:endParaRPr/>
          </a:p>
        </p:txBody>
      </p:sp>
      <p:sp>
        <p:nvSpPr>
          <p:cNvPr id="525" name="Google Shape;525;p40"/>
          <p:cNvSpPr txBox="1"/>
          <p:nvPr>
            <p:ph idx="1" type="body"/>
          </p:nvPr>
        </p:nvSpPr>
        <p:spPr>
          <a:xfrm>
            <a:off x="1141412" y="1752600"/>
            <a:ext cx="99059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ieee;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ieee.std_logic_1164.all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  Possible values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or 0  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→ for conflict 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→ high impedance  (remember tristate buffer?)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→ undefined 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Think: What do you think possible values of Data Type (bit) ?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better to use bit or std_logic?</a:t>
            </a:r>
            <a:endParaRPr/>
          </a:p>
        </p:txBody>
      </p:sp>
      <p:sp>
        <p:nvSpPr>
          <p:cNvPr id="526" name="Google Shape;526;p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27" name="Google Shape;527;p4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(STD_LOGIC_VECTOR)</a:t>
            </a:r>
            <a:endParaRPr/>
          </a:p>
        </p:txBody>
      </p:sp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1141412" y="1752600"/>
            <a:ext cx="99059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Std_logic_vector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 : in std_logic_vector(2 downto 0)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accessed like b(2) , b(1)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all vector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&lt;= b;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a range of the vector 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b(1 downto 0) &lt;= a(2 downto 1) 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‘&amp;’ operator to concatenate two vectors or vector and single element 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b(1 downto 0 ) &lt;= a(2) &amp; ‘0’</a:t>
            </a:r>
            <a:endParaRPr/>
          </a:p>
          <a:p>
            <a:pPr indent="-381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35" name="Google Shape;535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confused !!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42"/>
          <p:cNvSpPr txBox="1"/>
          <p:nvPr>
            <p:ph idx="1" type="body"/>
          </p:nvPr>
        </p:nvSpPr>
        <p:spPr>
          <a:xfrm>
            <a:off x="1141412" y="1752600"/>
            <a:ext cx="1074578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module as a function or class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entity declaration is like a header for the function (interface to our module)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is the implementation of the function (how this module behaves inside)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I want to use function in another , I have to include that function header (that’s when I introduce the module between architecture and begin)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actual usage of the function happens when we call it – function call- this is like port mapping a component But …</a:t>
            </a:r>
            <a:endParaRPr/>
          </a:p>
          <a:p>
            <a:pPr indent="-101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43" name="Google Shape;543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Consideration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4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you use port map , </a:t>
            </a: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add a component to the circuit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not like a function that you can call it and re-call it. so in our previous example we had 3 mux2 components (i.e. 3 ICs on the breadboard).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port mapping is physical insertion of hardware </a:t>
            </a: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can’t be made in a condition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(i.e. x&lt; = mux2 port map(…) when A=‘0’ ; is totally </a:t>
            </a: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software , VHDL statement are </a:t>
            </a: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they all execute in the same time not after each other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(unless in certain cases to be mentioned later)</a:t>
            </a:r>
            <a:endParaRPr/>
          </a:p>
          <a:p>
            <a:pPr indent="-381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51" name="Google Shape;551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557" name="Google Shape;557;p44"/>
          <p:cNvSpPr txBox="1"/>
          <p:nvPr>
            <p:ph idx="1" type="body"/>
          </p:nvPr>
        </p:nvSpPr>
        <p:spPr>
          <a:xfrm>
            <a:off x="1219200" y="1905000"/>
            <a:ext cx="102107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VHDL and its usage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different modeling techniques in designing digital circuits  (Dataflow ,  structural)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Hardware created from the VHDL code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Concurrent statement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previously created entity (component instantiation a.k.a port mapping)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designing with VHDL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59" name="Google Shape;559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TIPS</a:t>
            </a:r>
            <a:endParaRPr/>
          </a:p>
        </p:txBody>
      </p:sp>
      <p:sp>
        <p:nvSpPr>
          <p:cNvPr id="565" name="Google Shape;565;p4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Save &amp; Compile before simulation.</a:t>
            </a:r>
            <a:endParaRPr/>
          </a:p>
          <a:p>
            <a:pPr indent="-4572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Error/Warning messages in “Transcript” tap.</a:t>
            </a:r>
            <a:endParaRPr/>
          </a:p>
          <a:p>
            <a:pPr indent="-4572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“Radix” to make the simulation easier (right click on signal name in simulation).</a:t>
            </a:r>
            <a:endParaRPr/>
          </a:p>
          <a:p>
            <a:pPr indent="-4572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Re-writing your code all over again will </a:t>
            </a:r>
            <a:r>
              <a:rPr b="1" i="0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solve your problems.</a:t>
            </a:r>
            <a:endParaRPr/>
          </a:p>
          <a:p>
            <a:pPr indent="-4572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Error, check the few lines before the line with error message.</a:t>
            </a:r>
            <a:endParaRPr/>
          </a:p>
          <a:p>
            <a:pPr indent="-4572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use Do files instead of Changing the inputs every time.</a:t>
            </a:r>
            <a:endParaRPr/>
          </a:p>
          <a:p>
            <a:pPr indent="-31623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387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6" name="Google Shape;566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67" name="Google Shape;567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DEMO#1 </a:t>
            </a:r>
            <a:endParaRPr/>
          </a:p>
        </p:txBody>
      </p:sp>
      <p:sp>
        <p:nvSpPr>
          <p:cNvPr id="573" name="Google Shape;573;p4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Project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files to project (and.vhd)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(Fix Errors)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(force, clock, do)</a:t>
            </a:r>
            <a:endParaRPr/>
          </a:p>
        </p:txBody>
      </p:sp>
      <p:sp>
        <p:nvSpPr>
          <p:cNvPr id="574" name="Google Shape;574;p4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75" name="Google Shape;575;p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7"/>
          <p:cNvSpPr txBox="1"/>
          <p:nvPr>
            <p:ph type="ctrTitle"/>
          </p:nvPr>
        </p:nvSpPr>
        <p:spPr>
          <a:xfrm>
            <a:off x="1876423" y="1236216"/>
            <a:ext cx="8791575" cy="1452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CONGRATULATIONS YOU MADE YOUR FIRST DESIGN</a:t>
            </a:r>
            <a:endParaRPr/>
          </a:p>
        </p:txBody>
      </p:sp>
      <p:sp>
        <p:nvSpPr>
          <p:cNvPr id="581" name="Google Shape;581;p4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2" name="Google Shape;582;p4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83" name="Google Shape;583;p4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Google Shape;58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688779"/>
            <a:ext cx="6476190" cy="43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310" name="Google Shape;310;p21"/>
          <p:cNvSpPr txBox="1"/>
          <p:nvPr>
            <p:ph idx="1" type="body"/>
          </p:nvPr>
        </p:nvSpPr>
        <p:spPr>
          <a:xfrm>
            <a:off x="1219200" y="1905000"/>
            <a:ext cx="102107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VHDL and its usage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different modeling techniques in designing digital circuits  (Dataflow ,  structural)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Hardware created from the VHDL code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Concurrent statement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previously created entity (component instantiation a.k.a port mapping)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designing with VHDL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590" name="Google Shape;590;p48"/>
          <p:cNvSpPr txBox="1"/>
          <p:nvPr>
            <p:ph idx="1" type="body"/>
          </p:nvPr>
        </p:nvSpPr>
        <p:spPr>
          <a:xfrm>
            <a:off x="1141412" y="1905000"/>
            <a:ext cx="9905999" cy="3886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VHDL?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VHDL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Entity/Architecture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using (Dataflow , structural)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 in VHDL (std_logic / bit &amp; std_logic_vector / bit_vector)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is Concurrent not sequential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are wires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Resuing previously created entity (component instantiation a.k.a port mapping)</a:t>
            </a:r>
            <a:endParaRPr/>
          </a:p>
          <a:p>
            <a:pPr indent="-5238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4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92" name="Google Shape;592;p4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VHDL?</a:t>
            </a:r>
            <a:endParaRPr/>
          </a:p>
        </p:txBody>
      </p:sp>
      <p:sp>
        <p:nvSpPr>
          <p:cNvPr id="318" name="Google Shape;318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VHSIC Hardware Description Language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is a programming language that allows one to model and develop complex digital systems.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20" name="Google Shape;320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VHDL?</a:t>
            </a:r>
            <a:endParaRPr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specification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using simulation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verification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assignments ☺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28" name="Google Shape;328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 DESIGNER GOAL</a:t>
            </a:r>
            <a:endParaRPr/>
          </a:p>
        </p:txBody>
      </p:sp>
      <p:sp>
        <p:nvSpPr>
          <p:cNvPr id="334" name="Google Shape;334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‘reliable’ design process, with minimum cost and time.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design errors!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36" name="Google Shape;336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is </a:t>
            </a:r>
            <a:r>
              <a:rPr b="1" i="1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Describing Hardware</a:t>
            </a:r>
            <a:r>
              <a:rPr b="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every line counts and cost a lot in real world   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" name="Google Shape;343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44" name="Google Shape;344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VARIABLES </a:t>
            </a:r>
            <a:endParaRPr/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Wires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are “&lt;=” or “:=” instead of “=”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362" lvl="1" marL="6397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&lt;= C and D;</a:t>
            </a:r>
            <a:endParaRPr/>
          </a:p>
          <a:p>
            <a:pPr indent="-233362" lvl="1" marL="6397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362" lvl="1" marL="6397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&lt;= E nor F;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1" name="Google Shape;351;p26"/>
          <p:cNvGrpSpPr/>
          <p:nvPr/>
        </p:nvGrpSpPr>
        <p:grpSpPr>
          <a:xfrm>
            <a:off x="8418514" y="2895600"/>
            <a:ext cx="1768474" cy="884237"/>
            <a:chOff x="0" y="0"/>
            <a:chExt cx="1914525" cy="884237"/>
          </a:xfrm>
        </p:grpSpPr>
        <p:cxnSp>
          <p:nvCxnSpPr>
            <p:cNvPr id="352" name="Google Shape;352;p26"/>
            <p:cNvCxnSpPr/>
            <p:nvPr/>
          </p:nvCxnSpPr>
          <p:spPr>
            <a:xfrm>
              <a:off x="1325562" y="244475"/>
              <a:ext cx="41592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53" name="Google Shape;353;p26"/>
            <p:cNvSpPr txBox="1"/>
            <p:nvPr/>
          </p:nvSpPr>
          <p:spPr>
            <a:xfrm>
              <a:off x="1803400" y="134936"/>
              <a:ext cx="111125" cy="184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Helvetica Neue"/>
                <a:buNone/>
              </a:pPr>
              <a:r>
                <a:rPr b="0" i="1" lang="en-US" sz="1200" u="none" cap="none" strike="noStrik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15962" y="0"/>
              <a:ext cx="609599" cy="488949"/>
            </a:xfrm>
            <a:prstGeom prst="flowChartDelay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1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5" name="Google Shape;355;p26"/>
            <p:cNvCxnSpPr/>
            <p:nvPr/>
          </p:nvCxnSpPr>
          <p:spPr>
            <a:xfrm>
              <a:off x="195261" y="134936"/>
              <a:ext cx="52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6" name="Google Shape;356;p26"/>
            <p:cNvCxnSpPr/>
            <p:nvPr/>
          </p:nvCxnSpPr>
          <p:spPr>
            <a:xfrm>
              <a:off x="195261" y="363537"/>
              <a:ext cx="52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57" name="Google Shape;357;p26"/>
            <p:cNvSpPr txBox="1"/>
            <p:nvPr/>
          </p:nvSpPr>
          <p:spPr>
            <a:xfrm>
              <a:off x="0" y="28575"/>
              <a:ext cx="119061" cy="184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Helvetica Neue"/>
                <a:buNone/>
              </a:pPr>
              <a:r>
                <a:rPr b="0" i="1" lang="en-US" sz="1200" u="none" cap="none" strike="noStrik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 txBox="1"/>
            <p:nvPr/>
          </p:nvSpPr>
          <p:spPr>
            <a:xfrm>
              <a:off x="0" y="257175"/>
              <a:ext cx="119061" cy="184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Helvetica Neue"/>
                <a:buNone/>
              </a:pPr>
              <a:r>
                <a:rPr b="0" i="1" lang="en-US" sz="1200" u="none" cap="none" strike="noStrik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 txBox="1"/>
            <p:nvPr/>
          </p:nvSpPr>
          <p:spPr>
            <a:xfrm>
              <a:off x="685800" y="488950"/>
              <a:ext cx="9191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Times New Roman"/>
                <a:buNone/>
              </a:pPr>
              <a:r>
                <a:rPr b="1" i="1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6"/>
          <p:cNvGrpSpPr/>
          <p:nvPr/>
        </p:nvGrpSpPr>
        <p:grpSpPr>
          <a:xfrm>
            <a:off x="8467726" y="4549774"/>
            <a:ext cx="2657473" cy="841374"/>
            <a:chOff x="0" y="0"/>
            <a:chExt cx="2878135" cy="841374"/>
          </a:xfrm>
        </p:grpSpPr>
        <p:sp>
          <p:nvSpPr>
            <p:cNvPr id="361" name="Google Shape;361;p26"/>
            <p:cNvSpPr txBox="1"/>
            <p:nvPr/>
          </p:nvSpPr>
          <p:spPr>
            <a:xfrm>
              <a:off x="0" y="76200"/>
              <a:ext cx="130175" cy="21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Helvetica Neue"/>
                <a:buNone/>
              </a:pPr>
              <a:r>
                <a:rPr b="1" i="1" lang="en-US" sz="1400" u="none" cap="none" strike="noStrik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 txBox="1"/>
            <p:nvPr/>
          </p:nvSpPr>
          <p:spPr>
            <a:xfrm>
              <a:off x="0" y="457200"/>
              <a:ext cx="117474" cy="21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Helvetica Neue"/>
                <a:buNone/>
              </a:pPr>
              <a:r>
                <a:rPr b="1" i="1" lang="en-US" sz="1400" u="none" cap="none" strike="noStrik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 txBox="1"/>
            <p:nvPr/>
          </p:nvSpPr>
          <p:spPr>
            <a:xfrm>
              <a:off x="1643061" y="446087"/>
              <a:ext cx="1235074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Times New Roman"/>
                <a:buNone/>
              </a:pPr>
              <a:r>
                <a:rPr b="1" i="1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4" name="Google Shape;364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0"/>
              <a:ext cx="1384299" cy="711200"/>
            </a:xfrm>
            <a:prstGeom prst="rect">
              <a:avLst/>
            </a:prstGeom>
            <a:solidFill>
              <a:srgbClr val="6D7D76"/>
            </a:solidFill>
            <a:ln>
              <a:noFill/>
            </a:ln>
          </p:spPr>
        </p:pic>
        <p:sp>
          <p:nvSpPr>
            <p:cNvPr id="365" name="Google Shape;365;p26"/>
            <p:cNvSpPr txBox="1"/>
            <p:nvPr/>
          </p:nvSpPr>
          <p:spPr>
            <a:xfrm>
              <a:off x="1676400" y="228600"/>
              <a:ext cx="184149" cy="21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Helvetica Neue"/>
                <a:buNone/>
              </a:pPr>
              <a:r>
                <a:rPr b="1" i="1" lang="en-US" sz="1400" u="none" cap="none" strike="noStrik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67" name="Google Shape;36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DEFINITION </a:t>
            </a:r>
            <a:endParaRPr/>
          </a:p>
        </p:txBody>
      </p:sp>
      <p:sp>
        <p:nvSpPr>
          <p:cNvPr id="373" name="Google Shape;373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b="0" i="0" lang="en-US" sz="1050" u="none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74" name="Google Shape;374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523" y="1851523"/>
            <a:ext cx="3154953" cy="3154953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/>
        </p:nvSpPr>
        <p:spPr>
          <a:xfrm>
            <a:off x="1120621" y="5582028"/>
            <a:ext cx="62808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are from http://vlsiuniverse.blogspot.com.eg/2016/07/multiplexer.html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