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0" r:id="rId1"/>
  </p:sldMasterIdLst>
  <p:sldIdLst>
    <p:sldId id="256" r:id="rId2"/>
    <p:sldId id="258" r:id="rId3"/>
    <p:sldId id="259" r:id="rId4"/>
    <p:sldId id="257" r:id="rId5"/>
    <p:sldId id="261" r:id="rId6"/>
    <p:sldId id="262" r:id="rId7"/>
    <p:sldId id="260" r:id="rId8"/>
    <p:sldId id="263" r:id="rId9"/>
  </p:sldIdLst>
  <p:sldSz cx="12192000" cy="6858000"/>
  <p:notesSz cx="6858000" cy="9144000"/>
  <p:custDataLst>
    <p:tags r:id="rId10"/>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81949C64-ED26-433B-8448-4ACE85CC6CB9}" type="datetimeFigureOut">
              <a:rPr lang="en-US" smtClean="0"/>
              <a:t>9/15/2020</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8F181D6-4DD5-4665-ABC7-60DB9C95D94E}" type="slidenum">
              <a:rPr lang="en-US" smtClean="0"/>
              <a:t>‹#›</a:t>
            </a:fld>
            <a:endParaRPr lang="en-US"/>
          </a:p>
        </p:txBody>
      </p:sp>
    </p:spTree>
    <p:extLst>
      <p:ext uri="{BB962C8B-B14F-4D97-AF65-F5344CB8AC3E}">
        <p14:creationId xmlns:p14="http://schemas.microsoft.com/office/powerpoint/2010/main" val="1284107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949C64-ED26-433B-8448-4ACE85CC6CB9}" type="datetimeFigureOut">
              <a:rPr lang="en-US" smtClean="0"/>
              <a:t>9/15/2020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F181D6-4DD5-4665-ABC7-60DB9C95D94E}" type="slidenum">
              <a:rPr lang="en-US" smtClean="0"/>
              <a:t>‹#›</a:t>
            </a:fld>
            <a:endParaRPr lang="en-US"/>
          </a:p>
        </p:txBody>
      </p:sp>
    </p:spTree>
    <p:extLst>
      <p:ext uri="{BB962C8B-B14F-4D97-AF65-F5344CB8AC3E}">
        <p14:creationId xmlns:p14="http://schemas.microsoft.com/office/powerpoint/2010/main" val="23584674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81949C64-ED26-433B-8448-4ACE85CC6CB9}" type="datetimeFigureOut">
              <a:rPr lang="en-US" smtClean="0"/>
              <a:t>9/15/2020</a:t>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8F181D6-4DD5-4665-ABC7-60DB9C95D94E}" type="slidenum">
              <a:rPr lang="en-US" smtClean="0"/>
              <a:t>‹#›</a:t>
            </a:fld>
            <a:endParaRPr lang="en-US"/>
          </a:p>
        </p:txBody>
      </p:sp>
    </p:spTree>
    <p:extLst>
      <p:ext uri="{BB962C8B-B14F-4D97-AF65-F5344CB8AC3E}">
        <p14:creationId xmlns:p14="http://schemas.microsoft.com/office/powerpoint/2010/main" val="24910977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949C64-ED26-433B-8448-4ACE85CC6CB9}" type="datetimeFigureOut">
              <a:rPr lang="en-US" smtClean="0"/>
              <a:t>9/15/2020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D8F181D6-4DD5-4665-ABC7-60DB9C95D94E}" type="slidenum">
              <a:rPr lang="en-US" smtClean="0"/>
              <a:t>‹#›</a:t>
            </a:fld>
            <a:endParaRPr lang="en-US"/>
          </a:p>
        </p:txBody>
      </p:sp>
    </p:spTree>
    <p:extLst>
      <p:ext uri="{BB962C8B-B14F-4D97-AF65-F5344CB8AC3E}">
        <p14:creationId xmlns:p14="http://schemas.microsoft.com/office/powerpoint/2010/main" val="39948147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81949C64-ED26-433B-8448-4ACE85CC6CB9}" type="datetimeFigureOut">
              <a:rPr lang="en-US" smtClean="0"/>
              <a:t>9/15/2020</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8F181D6-4DD5-4665-ABC7-60DB9C95D94E}" type="slidenum">
              <a:rPr lang="en-US" smtClean="0"/>
              <a:t>‹#›</a:t>
            </a:fld>
            <a:endParaRPr lang="en-US"/>
          </a:p>
        </p:txBody>
      </p:sp>
    </p:spTree>
    <p:extLst>
      <p:ext uri="{BB962C8B-B14F-4D97-AF65-F5344CB8AC3E}">
        <p14:creationId xmlns:p14="http://schemas.microsoft.com/office/powerpoint/2010/main" val="29765127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1949C64-ED26-433B-8448-4ACE85CC6CB9}" type="datetimeFigureOut">
              <a:rPr lang="en-US" smtClean="0"/>
              <a:t>9/15/2020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F181D6-4DD5-4665-ABC7-60DB9C95D94E}" type="slidenum">
              <a:rPr lang="en-US" smtClean="0"/>
              <a:t>‹#›</a:t>
            </a:fld>
            <a:endParaRPr lang="en-US"/>
          </a:p>
        </p:txBody>
      </p:sp>
    </p:spTree>
    <p:extLst>
      <p:ext uri="{BB962C8B-B14F-4D97-AF65-F5344CB8AC3E}">
        <p14:creationId xmlns:p14="http://schemas.microsoft.com/office/powerpoint/2010/main" val="42702085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1949C64-ED26-433B-8448-4ACE85CC6CB9}" type="datetimeFigureOut">
              <a:rPr lang="en-US" smtClean="0"/>
              <a:t>9/15/2020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8F181D6-4DD5-4665-ABC7-60DB9C95D94E}" type="slidenum">
              <a:rPr lang="en-US" smtClean="0"/>
              <a:t>‹#›</a:t>
            </a:fld>
            <a:endParaRPr lang="en-US"/>
          </a:p>
        </p:txBody>
      </p:sp>
    </p:spTree>
    <p:extLst>
      <p:ext uri="{BB962C8B-B14F-4D97-AF65-F5344CB8AC3E}">
        <p14:creationId xmlns:p14="http://schemas.microsoft.com/office/powerpoint/2010/main" val="3454368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1949C64-ED26-433B-8448-4ACE85CC6CB9}" type="datetimeFigureOut">
              <a:rPr lang="en-US" smtClean="0"/>
              <a:t>9/15/2020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8F181D6-4DD5-4665-ABC7-60DB9C95D94E}" type="slidenum">
              <a:rPr lang="en-US" smtClean="0"/>
              <a:t>‹#›</a:t>
            </a:fld>
            <a:endParaRPr lang="en-US"/>
          </a:p>
        </p:txBody>
      </p:sp>
    </p:spTree>
    <p:extLst>
      <p:ext uri="{BB962C8B-B14F-4D97-AF65-F5344CB8AC3E}">
        <p14:creationId xmlns:p14="http://schemas.microsoft.com/office/powerpoint/2010/main" val="22828296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949C64-ED26-433B-8448-4ACE85CC6CB9}" type="datetimeFigureOut">
              <a:rPr lang="en-US" smtClean="0"/>
              <a:t>9/15/2020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8F181D6-4DD5-4665-ABC7-60DB9C95D94E}" type="slidenum">
              <a:rPr lang="en-US" smtClean="0"/>
              <a:t>‹#›</a:t>
            </a:fld>
            <a:endParaRPr lang="en-US"/>
          </a:p>
        </p:txBody>
      </p:sp>
    </p:spTree>
    <p:extLst>
      <p:ext uri="{BB962C8B-B14F-4D97-AF65-F5344CB8AC3E}">
        <p14:creationId xmlns:p14="http://schemas.microsoft.com/office/powerpoint/2010/main" val="32901269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81949C64-ED26-433B-8448-4ACE85CC6CB9}" type="datetimeFigureOut">
              <a:rPr lang="en-US" smtClean="0"/>
              <a:t>9/15/2020</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8F181D6-4DD5-4665-ABC7-60DB9C95D94E}" type="slidenum">
              <a:rPr lang="en-US" smtClean="0"/>
              <a:t>‹#›</a:t>
            </a:fld>
            <a:endParaRPr lang="en-US"/>
          </a:p>
        </p:txBody>
      </p:sp>
    </p:spTree>
    <p:extLst>
      <p:ext uri="{BB962C8B-B14F-4D97-AF65-F5344CB8AC3E}">
        <p14:creationId xmlns:p14="http://schemas.microsoft.com/office/powerpoint/2010/main" val="12355063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1949C64-ED26-433B-8448-4ACE85CC6CB9}" type="datetimeFigureOut">
              <a:rPr lang="en-US" smtClean="0"/>
              <a:t>9/15/2020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F181D6-4DD5-4665-ABC7-60DB9C95D94E}" type="slidenum">
              <a:rPr lang="en-US" smtClean="0"/>
              <a:t>‹#›</a:t>
            </a:fld>
            <a:endParaRPr lang="en-US"/>
          </a:p>
        </p:txBody>
      </p:sp>
    </p:spTree>
    <p:extLst>
      <p:ext uri="{BB962C8B-B14F-4D97-AF65-F5344CB8AC3E}">
        <p14:creationId xmlns:p14="http://schemas.microsoft.com/office/powerpoint/2010/main" val="16390838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81949C64-ED26-433B-8448-4ACE85CC6CB9}" type="datetimeFigureOut">
              <a:rPr lang="en-US" smtClean="0"/>
              <a:t>9/15/2020</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8F181D6-4DD5-4665-ABC7-60DB9C95D94E}" type="slidenum">
              <a:rPr lang="en-US" smtClean="0"/>
              <a:t>‹#›</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313682697"/>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30660-6EA5-4BD1-87C9-D89D7CCAA073}"/>
              </a:ext>
            </a:extLst>
          </p:cNvPr>
          <p:cNvSpPr>
            <a:spLocks noGrp="1"/>
          </p:cNvSpPr>
          <p:nvPr>
            <p:ph type="ctrTitle"/>
          </p:nvPr>
        </p:nvSpPr>
        <p:spPr/>
        <p:txBody>
          <a:bodyPr/>
          <a:lstStyle/>
          <a:p>
            <a:r>
              <a:rPr lang="en-US" dirty="0"/>
              <a:t>Car accidents Severity</a:t>
            </a:r>
          </a:p>
        </p:txBody>
      </p:sp>
      <p:sp>
        <p:nvSpPr>
          <p:cNvPr id="3" name="Subtitle 2">
            <a:extLst>
              <a:ext uri="{FF2B5EF4-FFF2-40B4-BE49-F238E27FC236}">
                <a16:creationId xmlns:a16="http://schemas.microsoft.com/office/drawing/2014/main" id="{A2F57018-467B-4547-8DFB-1508714B9489}"/>
              </a:ext>
            </a:extLst>
          </p:cNvPr>
          <p:cNvSpPr>
            <a:spLocks noGrp="1"/>
          </p:cNvSpPr>
          <p:nvPr>
            <p:ph type="subTitle" idx="1"/>
          </p:nvPr>
        </p:nvSpPr>
        <p:spPr/>
        <p:txBody>
          <a:bodyPr/>
          <a:lstStyle/>
          <a:p>
            <a:r>
              <a:rPr lang="en-US" dirty="0"/>
              <a:t>Classification models</a:t>
            </a:r>
          </a:p>
        </p:txBody>
      </p:sp>
    </p:spTree>
    <p:extLst>
      <p:ext uri="{BB962C8B-B14F-4D97-AF65-F5344CB8AC3E}">
        <p14:creationId xmlns:p14="http://schemas.microsoft.com/office/powerpoint/2010/main" val="35872207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1FC89-44A9-4983-88FC-46FF43A7282D}"/>
              </a:ext>
            </a:extLst>
          </p:cNvPr>
          <p:cNvSpPr>
            <a:spLocks noGrp="1"/>
          </p:cNvSpPr>
          <p:nvPr>
            <p:ph type="title"/>
          </p:nvPr>
        </p:nvSpPr>
        <p:spPr/>
        <p:txBody>
          <a:bodyPr/>
          <a:lstStyle/>
          <a:p>
            <a:r>
              <a:rPr lang="en-US" dirty="0"/>
              <a:t>Data acquisition and cleaning</a:t>
            </a:r>
          </a:p>
        </p:txBody>
      </p:sp>
      <p:sp>
        <p:nvSpPr>
          <p:cNvPr id="3" name="Content Placeholder 2">
            <a:extLst>
              <a:ext uri="{FF2B5EF4-FFF2-40B4-BE49-F238E27FC236}">
                <a16:creationId xmlns:a16="http://schemas.microsoft.com/office/drawing/2014/main" id="{8CFA5FCE-EA49-4705-8772-FAC38578EA50}"/>
              </a:ext>
            </a:extLst>
          </p:cNvPr>
          <p:cNvSpPr>
            <a:spLocks noGrp="1"/>
          </p:cNvSpPr>
          <p:nvPr>
            <p:ph idx="1"/>
          </p:nvPr>
        </p:nvSpPr>
        <p:spPr/>
        <p:txBody>
          <a:bodyPr/>
          <a:lstStyle/>
          <a:p>
            <a:r>
              <a:rPr lang="en-US" dirty="0"/>
              <a:t>Data Originally obtained from GISWEB and mainly represent Collisions provided by SPD and recorded by Traffic records (Timeframe from 2004 till Present). The dataset to be used has 38 different Feature, and the target variable will be 'SEVERITYCODE', as it is a measure of the severity of the accident which varies between 1 and 2 (1 represents Property Damage Only Collision and 2 represents Injury Collision). The dataset needed some preparation to be fit for analysis before modeling. From the 38 Feature of this dataset, many are not useful for this model and many of the features need to be converted to numerical type, using label encoding which will create new numerical columns. Missing values was tested for </a:t>
            </a:r>
            <a:r>
              <a:rPr lang="en-US" dirty="0" err="1"/>
              <a:t>significancy</a:t>
            </a:r>
            <a:r>
              <a:rPr lang="en-US" dirty="0"/>
              <a:t> before dropping it from the dataset. The imbalance of targeted label was solved by dropping labeled data (Rows) from the dataset to reach a balanced dataset.</a:t>
            </a:r>
          </a:p>
          <a:p>
            <a:r>
              <a:rPr lang="en-US" dirty="0"/>
              <a:t>The provided dataset contains 194,673 entries (rows), with 38 different features (columns). Each entry contains information regarding an accident incident.</a:t>
            </a:r>
          </a:p>
        </p:txBody>
      </p:sp>
    </p:spTree>
    <p:extLst>
      <p:ext uri="{BB962C8B-B14F-4D97-AF65-F5344CB8AC3E}">
        <p14:creationId xmlns:p14="http://schemas.microsoft.com/office/powerpoint/2010/main" val="873660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57B0F-07B9-48B1-82CF-47593B9A452F}"/>
              </a:ext>
            </a:extLst>
          </p:cNvPr>
          <p:cNvSpPr>
            <a:spLocks noGrp="1"/>
          </p:cNvSpPr>
          <p:nvPr>
            <p:ph type="title"/>
          </p:nvPr>
        </p:nvSpPr>
        <p:spPr/>
        <p:txBody>
          <a:bodyPr/>
          <a:lstStyle/>
          <a:p>
            <a:r>
              <a:rPr lang="en-US" dirty="0"/>
              <a:t>Exploratory data analysis</a:t>
            </a:r>
          </a:p>
        </p:txBody>
      </p:sp>
      <p:sp>
        <p:nvSpPr>
          <p:cNvPr id="3" name="Content Placeholder 2">
            <a:extLst>
              <a:ext uri="{FF2B5EF4-FFF2-40B4-BE49-F238E27FC236}">
                <a16:creationId xmlns:a16="http://schemas.microsoft.com/office/drawing/2014/main" id="{42A40906-540E-419D-8DDD-7440338BE931}"/>
              </a:ext>
            </a:extLst>
          </p:cNvPr>
          <p:cNvSpPr>
            <a:spLocks noGrp="1"/>
          </p:cNvSpPr>
          <p:nvPr>
            <p:ph idx="1"/>
          </p:nvPr>
        </p:nvSpPr>
        <p:spPr>
          <a:xfrm>
            <a:off x="581192" y="2180496"/>
            <a:ext cx="4712261" cy="3678303"/>
          </a:xfrm>
        </p:spPr>
        <p:txBody>
          <a:bodyPr>
            <a:normAutofit fontScale="92500" lnSpcReduction="20000"/>
          </a:bodyPr>
          <a:lstStyle/>
          <a:p>
            <a:br>
              <a:rPr lang="en-US" dirty="0"/>
            </a:br>
            <a:r>
              <a:rPr lang="en-US" dirty="0"/>
              <a:t>Different EDA was performed to understand the data and the different relations between our target variable and features, we have plotted histograms and bar charts (In the notebook below) between different features and the target including the address type of collisions whether alley, intersection or block, road and light condition, number of people and cars in the collision, Collison type and junction type. We have used two models for predicting our target which are Decision Tree and Logistic regression in order to predict the severity of accident. different evaluation metrics used to include Log Loss, F1 score and Jaccard similarity score.</a:t>
            </a:r>
          </a:p>
        </p:txBody>
      </p:sp>
      <p:pic>
        <p:nvPicPr>
          <p:cNvPr id="1026" name="Picture 2">
            <a:extLst>
              <a:ext uri="{FF2B5EF4-FFF2-40B4-BE49-F238E27FC236}">
                <a16:creationId xmlns:a16="http://schemas.microsoft.com/office/drawing/2014/main" id="{041C6691-5698-4BD0-9A8A-0CBF8E84A30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61010" b="-2037"/>
          <a:stretch/>
        </p:blipFill>
        <p:spPr bwMode="auto">
          <a:xfrm>
            <a:off x="5779176" y="1927851"/>
            <a:ext cx="5734799" cy="47621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21354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374B2-9C02-40A1-8F14-BAE9743C02C9}"/>
              </a:ext>
            </a:extLst>
          </p:cNvPr>
          <p:cNvSpPr>
            <a:spLocks noGrp="1"/>
          </p:cNvSpPr>
          <p:nvPr>
            <p:ph type="title"/>
          </p:nvPr>
        </p:nvSpPr>
        <p:spPr/>
        <p:txBody>
          <a:bodyPr/>
          <a:lstStyle/>
          <a:p>
            <a:r>
              <a:rPr lang="en-US" dirty="0"/>
              <a:t>Exploratory data analysis</a:t>
            </a:r>
          </a:p>
        </p:txBody>
      </p:sp>
      <p:pic>
        <p:nvPicPr>
          <p:cNvPr id="2050" name="Picture 2">
            <a:extLst>
              <a:ext uri="{FF2B5EF4-FFF2-40B4-BE49-F238E27FC236}">
                <a16:creationId xmlns:a16="http://schemas.microsoft.com/office/drawing/2014/main" id="{2C8617BF-88E3-4ACC-A11A-0422E2E41CBE}"/>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38890" b="45153"/>
          <a:stretch/>
        </p:blipFill>
        <p:spPr bwMode="auto">
          <a:xfrm>
            <a:off x="214438" y="1919056"/>
            <a:ext cx="6740395" cy="207444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6FC29DD2-E7CC-4F25-AFB7-F1C91A3075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1192" y="4425821"/>
            <a:ext cx="6096000" cy="19812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1751C956-6D3B-4EEE-95A1-72CDE041D64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 t="-4036" r="61123" b="4797"/>
          <a:stretch/>
        </p:blipFill>
        <p:spPr bwMode="auto">
          <a:xfrm>
            <a:off x="7237611" y="2502370"/>
            <a:ext cx="4739951" cy="29822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92637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E1BF9-35A6-4DFF-AC7D-2829407881F8}"/>
              </a:ext>
            </a:extLst>
          </p:cNvPr>
          <p:cNvSpPr>
            <a:spLocks noGrp="1"/>
          </p:cNvSpPr>
          <p:nvPr>
            <p:ph type="title"/>
          </p:nvPr>
        </p:nvSpPr>
        <p:spPr/>
        <p:txBody>
          <a:bodyPr/>
          <a:lstStyle/>
          <a:p>
            <a:r>
              <a:rPr lang="en-US" dirty="0"/>
              <a:t>Exploratory data analysis</a:t>
            </a:r>
          </a:p>
        </p:txBody>
      </p:sp>
      <p:pic>
        <p:nvPicPr>
          <p:cNvPr id="3074" name="Picture 2">
            <a:extLst>
              <a:ext uri="{FF2B5EF4-FFF2-40B4-BE49-F238E27FC236}">
                <a16:creationId xmlns:a16="http://schemas.microsoft.com/office/drawing/2014/main" id="{0348C152-CC92-4E73-A267-A0A47EDB0EA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1551" y="2122389"/>
            <a:ext cx="5905512" cy="3678238"/>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62CAC1E7-6A35-4ACC-AFD6-3B28325061A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98600" y="2066033"/>
            <a:ext cx="6086475" cy="3790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8054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01B8F-2C02-4B50-B8FF-8FFB0F34D35F}"/>
              </a:ext>
            </a:extLst>
          </p:cNvPr>
          <p:cNvSpPr>
            <a:spLocks noGrp="1"/>
          </p:cNvSpPr>
          <p:nvPr>
            <p:ph type="title"/>
          </p:nvPr>
        </p:nvSpPr>
        <p:spPr/>
        <p:txBody>
          <a:bodyPr/>
          <a:lstStyle/>
          <a:p>
            <a:r>
              <a:rPr lang="en-US" dirty="0"/>
              <a:t>Exploratory data analysis</a:t>
            </a:r>
          </a:p>
        </p:txBody>
      </p:sp>
      <p:pic>
        <p:nvPicPr>
          <p:cNvPr id="4098" name="Picture 2">
            <a:extLst>
              <a:ext uri="{FF2B5EF4-FFF2-40B4-BE49-F238E27FC236}">
                <a16:creationId xmlns:a16="http://schemas.microsoft.com/office/drawing/2014/main" id="{0C63A3DB-71BA-4368-AA68-90321E80F7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135834"/>
            <a:ext cx="6029325" cy="424815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2FA7DEB5-3AA1-4C4E-87F1-B31DAB2CA3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08514" y="1826635"/>
            <a:ext cx="6029325" cy="4882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85005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CD1BD-A37C-4C48-AF39-77E22D34F975}"/>
              </a:ext>
            </a:extLst>
          </p:cNvPr>
          <p:cNvSpPr>
            <a:spLocks noGrp="1"/>
          </p:cNvSpPr>
          <p:nvPr>
            <p:ph type="title"/>
          </p:nvPr>
        </p:nvSpPr>
        <p:spPr/>
        <p:txBody>
          <a:bodyPr/>
          <a:lstStyle/>
          <a:p>
            <a:r>
              <a:rPr lang="en-US" dirty="0"/>
              <a:t>Exploratory data analysis</a:t>
            </a:r>
          </a:p>
        </p:txBody>
      </p:sp>
      <p:pic>
        <p:nvPicPr>
          <p:cNvPr id="5122" name="Picture 2">
            <a:extLst>
              <a:ext uri="{FF2B5EF4-FFF2-40B4-BE49-F238E27FC236}">
                <a16:creationId xmlns:a16="http://schemas.microsoft.com/office/drawing/2014/main" id="{5B185015-579C-452C-A8A5-55DEED58A5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4641" y="1947738"/>
            <a:ext cx="9054975" cy="49102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3647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B428A-51A4-4385-924F-35CCCF4AD231}"/>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50C57715-2C05-4CFD-9D44-48E768C0F10F}"/>
              </a:ext>
            </a:extLst>
          </p:cNvPr>
          <p:cNvSpPr>
            <a:spLocks noGrp="1"/>
          </p:cNvSpPr>
          <p:nvPr>
            <p:ph idx="1"/>
          </p:nvPr>
        </p:nvSpPr>
        <p:spPr>
          <a:xfrm>
            <a:off x="581025" y="2158383"/>
            <a:ext cx="4225699" cy="1270617"/>
          </a:xfrm>
        </p:spPr>
        <p:txBody>
          <a:bodyPr>
            <a:normAutofit fontScale="92500" lnSpcReduction="10000"/>
          </a:bodyPr>
          <a:lstStyle/>
          <a:p>
            <a:r>
              <a:rPr lang="en-US" dirty="0"/>
              <a:t>As mentioned in the methodology  section two models were developed and different metrics used to evaluate our models and the results as follows :-</a:t>
            </a:r>
            <a:br>
              <a:rPr lang="en-US" dirty="0"/>
            </a:br>
            <a:endParaRPr lang="en-US" dirty="0"/>
          </a:p>
        </p:txBody>
      </p:sp>
      <p:graphicFrame>
        <p:nvGraphicFramePr>
          <p:cNvPr id="4" name="Table 3">
            <a:extLst>
              <a:ext uri="{FF2B5EF4-FFF2-40B4-BE49-F238E27FC236}">
                <a16:creationId xmlns:a16="http://schemas.microsoft.com/office/drawing/2014/main" id="{23001237-5648-4FF2-A733-1A395A389DF3}"/>
              </a:ext>
            </a:extLst>
          </p:cNvPr>
          <p:cNvGraphicFramePr>
            <a:graphicFrameLocks noGrp="1"/>
          </p:cNvGraphicFramePr>
          <p:nvPr>
            <p:extLst>
              <p:ext uri="{D42A27DB-BD31-4B8C-83A1-F6EECF244321}">
                <p14:modId xmlns:p14="http://schemas.microsoft.com/office/powerpoint/2010/main" val="3702654717"/>
              </p:ext>
            </p:extLst>
          </p:nvPr>
        </p:nvGraphicFramePr>
        <p:xfrm>
          <a:off x="581025" y="3345647"/>
          <a:ext cx="11029950" cy="1051560"/>
        </p:xfrm>
        <a:graphic>
          <a:graphicData uri="http://schemas.openxmlformats.org/drawingml/2006/table">
            <a:tbl>
              <a:tblPr/>
              <a:tblGrid>
                <a:gridCol w="5514975">
                  <a:extLst>
                    <a:ext uri="{9D8B030D-6E8A-4147-A177-3AD203B41FA5}">
                      <a16:colId xmlns:a16="http://schemas.microsoft.com/office/drawing/2014/main" val="3364098377"/>
                    </a:ext>
                  </a:extLst>
                </a:gridCol>
                <a:gridCol w="5514975">
                  <a:extLst>
                    <a:ext uri="{9D8B030D-6E8A-4147-A177-3AD203B41FA5}">
                      <a16:colId xmlns:a16="http://schemas.microsoft.com/office/drawing/2014/main" val="2209739577"/>
                    </a:ext>
                  </a:extLst>
                </a:gridCol>
              </a:tblGrid>
              <a:tr h="0">
                <a:tc>
                  <a:txBody>
                    <a:bodyPr/>
                    <a:lstStyle/>
                    <a:p>
                      <a:pPr algn="l" fontAlgn="ctr"/>
                      <a:r>
                        <a:rPr lang="en-US" b="1">
                          <a:effectLst/>
                        </a:rPr>
                        <a:t>Model</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b="1" dirty="0">
                          <a:effectLst/>
                        </a:rPr>
                        <a:t>Jaccard Similarity Score</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293013149"/>
                  </a:ext>
                </a:extLst>
              </a:tr>
              <a:tr h="0">
                <a:tc>
                  <a:txBody>
                    <a:bodyPr/>
                    <a:lstStyle/>
                    <a:p>
                      <a:pPr algn="l" fontAlgn="ctr"/>
                      <a:r>
                        <a:rPr lang="en-US">
                          <a:effectLst/>
                        </a:rPr>
                        <a:t>Decision Tree</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dirty="0">
                          <a:effectLst/>
                        </a:rPr>
                        <a:t>73%</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561130618"/>
                  </a:ext>
                </a:extLst>
              </a:tr>
              <a:tr h="0">
                <a:tc>
                  <a:txBody>
                    <a:bodyPr/>
                    <a:lstStyle/>
                    <a:p>
                      <a:pPr algn="l" fontAlgn="ctr"/>
                      <a:r>
                        <a:rPr lang="en-US">
                          <a:effectLst/>
                        </a:rPr>
                        <a:t>LR</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dirty="0">
                          <a:effectLst/>
                        </a:rPr>
                        <a:t>70%</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4287937980"/>
                  </a:ext>
                </a:extLst>
              </a:tr>
            </a:tbl>
          </a:graphicData>
        </a:graphic>
      </p:graphicFrame>
      <p:graphicFrame>
        <p:nvGraphicFramePr>
          <p:cNvPr id="5" name="Table 4">
            <a:extLst>
              <a:ext uri="{FF2B5EF4-FFF2-40B4-BE49-F238E27FC236}">
                <a16:creationId xmlns:a16="http://schemas.microsoft.com/office/drawing/2014/main" id="{1108ADBB-E042-4BFA-8377-A9429C28373C}"/>
              </a:ext>
            </a:extLst>
          </p:cNvPr>
          <p:cNvGraphicFramePr>
            <a:graphicFrameLocks noGrp="1"/>
          </p:cNvGraphicFramePr>
          <p:nvPr>
            <p:extLst>
              <p:ext uri="{D42A27DB-BD31-4B8C-83A1-F6EECF244321}">
                <p14:modId xmlns:p14="http://schemas.microsoft.com/office/powerpoint/2010/main" val="2713591055"/>
              </p:ext>
            </p:extLst>
          </p:nvPr>
        </p:nvGraphicFramePr>
        <p:xfrm>
          <a:off x="581025" y="4397207"/>
          <a:ext cx="11029950" cy="1051560"/>
        </p:xfrm>
        <a:graphic>
          <a:graphicData uri="http://schemas.openxmlformats.org/drawingml/2006/table">
            <a:tbl>
              <a:tblPr/>
              <a:tblGrid>
                <a:gridCol w="5514975">
                  <a:extLst>
                    <a:ext uri="{9D8B030D-6E8A-4147-A177-3AD203B41FA5}">
                      <a16:colId xmlns:a16="http://schemas.microsoft.com/office/drawing/2014/main" val="829597385"/>
                    </a:ext>
                  </a:extLst>
                </a:gridCol>
                <a:gridCol w="5514975">
                  <a:extLst>
                    <a:ext uri="{9D8B030D-6E8A-4147-A177-3AD203B41FA5}">
                      <a16:colId xmlns:a16="http://schemas.microsoft.com/office/drawing/2014/main" val="4231342470"/>
                    </a:ext>
                  </a:extLst>
                </a:gridCol>
              </a:tblGrid>
              <a:tr h="0">
                <a:tc>
                  <a:txBody>
                    <a:bodyPr/>
                    <a:lstStyle/>
                    <a:p>
                      <a:pPr algn="l" fontAlgn="ctr"/>
                      <a:r>
                        <a:rPr lang="en-US" b="1" dirty="0">
                          <a:effectLst/>
                        </a:rPr>
                        <a:t>Model</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b="1">
                          <a:effectLst/>
                        </a:rPr>
                        <a:t>F1 Score</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391124857"/>
                  </a:ext>
                </a:extLst>
              </a:tr>
              <a:tr h="0">
                <a:tc>
                  <a:txBody>
                    <a:bodyPr/>
                    <a:lstStyle/>
                    <a:p>
                      <a:pPr algn="l" fontAlgn="ctr"/>
                      <a:r>
                        <a:rPr lang="en-US">
                          <a:effectLst/>
                        </a:rPr>
                        <a:t>Decision Tree</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effectLst/>
                        </a:rPr>
                        <a:t>66%</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71149070"/>
                  </a:ext>
                </a:extLst>
              </a:tr>
              <a:tr h="0">
                <a:tc>
                  <a:txBody>
                    <a:bodyPr/>
                    <a:lstStyle/>
                    <a:p>
                      <a:pPr algn="l" fontAlgn="ctr"/>
                      <a:r>
                        <a:rPr lang="en-US">
                          <a:effectLst/>
                        </a:rPr>
                        <a:t>LR</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dirty="0">
                          <a:effectLst/>
                        </a:rPr>
                        <a:t>58%</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922454959"/>
                  </a:ext>
                </a:extLst>
              </a:tr>
            </a:tbl>
          </a:graphicData>
        </a:graphic>
      </p:graphicFrame>
      <p:graphicFrame>
        <p:nvGraphicFramePr>
          <p:cNvPr id="6" name="Table 5">
            <a:extLst>
              <a:ext uri="{FF2B5EF4-FFF2-40B4-BE49-F238E27FC236}">
                <a16:creationId xmlns:a16="http://schemas.microsoft.com/office/drawing/2014/main" id="{232E53E6-B078-4DFB-BF53-66FB963909CB}"/>
              </a:ext>
            </a:extLst>
          </p:cNvPr>
          <p:cNvGraphicFramePr>
            <a:graphicFrameLocks noGrp="1"/>
          </p:cNvGraphicFramePr>
          <p:nvPr>
            <p:extLst>
              <p:ext uri="{D42A27DB-BD31-4B8C-83A1-F6EECF244321}">
                <p14:modId xmlns:p14="http://schemas.microsoft.com/office/powerpoint/2010/main" val="1236479146"/>
              </p:ext>
            </p:extLst>
          </p:nvPr>
        </p:nvGraphicFramePr>
        <p:xfrm>
          <a:off x="581025" y="5467472"/>
          <a:ext cx="11029950" cy="1051560"/>
        </p:xfrm>
        <a:graphic>
          <a:graphicData uri="http://schemas.openxmlformats.org/drawingml/2006/table">
            <a:tbl>
              <a:tblPr/>
              <a:tblGrid>
                <a:gridCol w="5514975">
                  <a:extLst>
                    <a:ext uri="{9D8B030D-6E8A-4147-A177-3AD203B41FA5}">
                      <a16:colId xmlns:a16="http://schemas.microsoft.com/office/drawing/2014/main" val="3433964939"/>
                    </a:ext>
                  </a:extLst>
                </a:gridCol>
                <a:gridCol w="5514975">
                  <a:extLst>
                    <a:ext uri="{9D8B030D-6E8A-4147-A177-3AD203B41FA5}">
                      <a16:colId xmlns:a16="http://schemas.microsoft.com/office/drawing/2014/main" val="1090475182"/>
                    </a:ext>
                  </a:extLst>
                </a:gridCol>
              </a:tblGrid>
              <a:tr h="0">
                <a:tc>
                  <a:txBody>
                    <a:bodyPr/>
                    <a:lstStyle/>
                    <a:p>
                      <a:pPr algn="l" fontAlgn="ctr"/>
                      <a:r>
                        <a:rPr lang="en-US" b="1" dirty="0">
                          <a:effectLst/>
                        </a:rPr>
                        <a:t>Model</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b="1" dirty="0">
                          <a:effectLst/>
                        </a:rPr>
                        <a:t>Log Loss</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52664457"/>
                  </a:ext>
                </a:extLst>
              </a:tr>
              <a:tr h="0">
                <a:tc>
                  <a:txBody>
                    <a:bodyPr/>
                    <a:lstStyle/>
                    <a:p>
                      <a:pPr algn="l" fontAlgn="ctr"/>
                      <a:r>
                        <a:rPr lang="en-US">
                          <a:effectLst/>
                        </a:rPr>
                        <a:t>Decision Tree</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effectLst/>
                        </a:rPr>
                        <a:t>NA</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087375317"/>
                  </a:ext>
                </a:extLst>
              </a:tr>
              <a:tr h="0">
                <a:tc>
                  <a:txBody>
                    <a:bodyPr/>
                    <a:lstStyle/>
                    <a:p>
                      <a:pPr algn="l" fontAlgn="ctr"/>
                      <a:r>
                        <a:rPr lang="en-US">
                          <a:effectLst/>
                        </a:rPr>
                        <a:t>LR</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dirty="0">
                          <a:effectLst/>
                        </a:rPr>
                        <a:t>57%</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671287762"/>
                  </a:ext>
                </a:extLst>
              </a:tr>
            </a:tbl>
          </a:graphicData>
        </a:graphic>
      </p:graphicFrame>
    </p:spTree>
    <p:extLst>
      <p:ext uri="{BB962C8B-B14F-4D97-AF65-F5344CB8AC3E}">
        <p14:creationId xmlns:p14="http://schemas.microsoft.com/office/powerpoint/2010/main" val="205443886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LASTSLIDEVIEWED" val="256,1,Car accidents Severity"/>
</p:tagLst>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emplate>TM03457464[[fn=Dividend]]</Template>
  <TotalTime>10</TotalTime>
  <Words>377</Words>
  <Application>Microsoft Office PowerPoint</Application>
  <PresentationFormat>Widescreen</PresentationFormat>
  <Paragraphs>31</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Gill Sans MT</vt:lpstr>
      <vt:lpstr>Wingdings 2</vt:lpstr>
      <vt:lpstr>Dividend</vt:lpstr>
      <vt:lpstr>Car accidents Severity</vt:lpstr>
      <vt:lpstr>Data acquisition and cleaning</vt:lpstr>
      <vt:lpstr>Exploratory data analysis</vt:lpstr>
      <vt:lpstr>Exploratory data analysis</vt:lpstr>
      <vt:lpstr>Exploratory data analysis</vt:lpstr>
      <vt:lpstr>Exploratory data analysis</vt:lpstr>
      <vt:lpstr>Exploratory data analysis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 accidents Severity</dc:title>
  <dc:creator>Islam Ali</dc:creator>
  <cp:lastModifiedBy>Islam Ali</cp:lastModifiedBy>
  <cp:revision>2</cp:revision>
  <dcterms:created xsi:type="dcterms:W3CDTF">2020-09-15T07:20:13Z</dcterms:created>
  <dcterms:modified xsi:type="dcterms:W3CDTF">2020-09-15T07:30:42Z</dcterms:modified>
</cp:coreProperties>
</file>