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90" r:id="rId12"/>
    <p:sldId id="267" r:id="rId13"/>
    <p:sldId id="272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88" r:id="rId22"/>
    <p:sldId id="289" r:id="rId23"/>
    <p:sldId id="279" r:id="rId24"/>
    <p:sldId id="280" r:id="rId25"/>
    <p:sldId id="281" r:id="rId26"/>
    <p:sldId id="282" r:id="rId27"/>
    <p:sldId id="283" r:id="rId28"/>
    <p:sldId id="320" r:id="rId29"/>
    <p:sldId id="284" r:id="rId30"/>
    <p:sldId id="285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17" r:id="rId44"/>
    <p:sldId id="318" r:id="rId45"/>
    <p:sldId id="321" r:id="rId46"/>
    <p:sldId id="319" r:id="rId47"/>
    <p:sldId id="322" r:id="rId48"/>
    <p:sldId id="303" r:id="rId49"/>
    <p:sldId id="304" r:id="rId50"/>
    <p:sldId id="305" r:id="rId51"/>
    <p:sldId id="306" r:id="rId52"/>
    <p:sldId id="315" r:id="rId53"/>
    <p:sldId id="316" r:id="rId54"/>
    <p:sldId id="307" r:id="rId55"/>
    <p:sldId id="308" r:id="rId56"/>
    <p:sldId id="309" r:id="rId57"/>
    <p:sldId id="310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  <a:srgbClr val="F0F0F0"/>
    <a:srgbClr val="FDF0D5"/>
    <a:srgbClr val="C0C0F2"/>
    <a:srgbClr val="3C4D74"/>
    <a:srgbClr val="0E121B"/>
    <a:srgbClr val="7A52B8"/>
    <a:srgbClr val="384962"/>
    <a:srgbClr val="17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52F9-A6E4-43BC-9817-0721F84A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B6B0D-6FDE-486B-8806-A9B90FD91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571C-E8E0-4948-94B3-EEBDA3C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88F0-B8D8-4EF9-AEF4-4CA663A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C660-C72E-445F-9F43-51656BE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307-22E7-4AD1-A951-BED5DB3D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77F2-4091-4B9B-96D5-F3B7C6C5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8C6A-FA8C-4C2E-B0E3-B46E54E9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915C-725A-457A-8086-45EC711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41D4-24BA-4939-B40A-3AE3046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E8F7C-99E6-48B5-96C5-D01C93C4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F4C5-8FB8-4519-A452-87846847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190A-7AD5-41C6-A3D9-824BA8C1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BC37-202A-403C-B352-112F4A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CFB8-0D5E-4B30-9EDB-48A316B9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CC5-3C4A-4209-A863-BD6D00C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86B-CF21-4FDE-B419-F25DF700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2F1D-64F0-4CA7-98F8-76A2ADBB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E327-A20E-4940-9BC1-3755FAC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1422-AE9C-4018-8462-8DE3E24A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84E-48B5-4BA6-B50C-C5DB74F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5547-A7FC-43D6-8F64-EFE283A9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D1AD-29B8-4A10-BF0D-20035D7D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79E8-1D4E-494A-B209-32857DE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167F-89E8-400C-817C-DF9000B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E03-F9F3-4414-B34F-088C188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F33-8498-420C-BB32-8535CD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B69C-A7C8-4133-90A6-36061C8B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0CC6-DC01-4ECC-A2F4-8BAD4E4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A8A9-3A8D-4833-BE83-6AD817B0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6AEA-EDCF-481E-BAFA-2F06900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8616-A0D7-4C13-B274-A56FA1D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299C-0F7F-4F8F-926C-37394011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51A7-8065-40B8-9A8D-33D7D56F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99136-DCC7-447F-8C00-64F44D32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2368-EB53-4F88-8C11-B1E3AF7B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0724D-CEE1-4F4B-9068-61C29DB3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620E3-5F09-443F-890B-2D0DAFEE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F716-8841-4C82-AA0B-893EDFA4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5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589-AA51-47CC-B747-056F52A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77F8-F22F-4AE5-BD9E-19009AA4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C465-8FF2-4698-BC32-FFDF3B17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BE89F-5D34-468A-81F8-AF431A99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4488-A310-4C9F-A589-1FA7E097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1EED3-9E2B-4595-84F2-8D65561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5D25-0A6A-48A3-B8E3-764799E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6B2E-4A92-4E6A-83A7-D7E297A5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A099-617A-44B6-8C7A-DF4AA1D7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F9EBA-6829-410D-8245-A1EC8C8F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5B16-17FF-4EF4-B618-884AFF7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1572-1610-4D24-A324-0384F25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B3DA-F6C5-41E1-A1D6-720AB04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023-2539-49BA-A1B9-ECFE6DAF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D747D-5672-424C-8C34-C14E0FAA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2648-E868-44AE-8C63-3E35AF4E2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1D5D-9A33-46B8-B1D6-16963D94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76BD-479B-4B93-BCF7-7F777B1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70DC-06BB-44D5-A5C8-6699CAE9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461F-00AD-4C14-A5CD-B7318062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DD895-052F-4280-BBA1-5BFDB197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01E8-D942-46F4-8F8A-1756482C3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9F1F-5F6F-4416-8781-36FC345A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FFB8-8A98-460C-99BC-38C1DEA2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MmZmNDE5OTQtMWVkYi00ZjE0LTg1OGUtYTljNzZmODQ1MDdjIiwidCI6ImRmODY3OWNkLWE4MGUtNDVkOC05OWFjLWM4M2VkN2ZmOTVhMCJ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slam.ashraf6597/viz/tlecom/Financialinformation?publish=yes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ityabansalcodes/telecommunications-industry-customer-churn-datase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032EBD-A54C-4419-95BE-061D8CDF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2" y="0"/>
            <a:ext cx="1917758" cy="13146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8068675">
            <a:off x="10185719" y="-1675933"/>
            <a:ext cx="2481149" cy="5040400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FF9B07-A481-47C3-B02E-0B613CED05C8}"/>
              </a:ext>
            </a:extLst>
          </p:cNvPr>
          <p:cNvSpPr/>
          <p:nvPr/>
        </p:nvSpPr>
        <p:spPr>
          <a:xfrm>
            <a:off x="0" y="4253375"/>
            <a:ext cx="12192000" cy="1314626"/>
          </a:xfrm>
          <a:prstGeom prst="roundRect">
            <a:avLst>
              <a:gd name="adj" fmla="val 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E121B"/>
                </a:solidFill>
                <a:latin typeface="Trebuchet MS" panose="020B0603020202020204" pitchFamily="34" charset="0"/>
              </a:rPr>
              <a:t>Telecom Analysis Project</a:t>
            </a:r>
            <a:r>
              <a:rPr lang="en-US" sz="3200" b="1" dirty="0">
                <a:solidFill>
                  <a:srgbClr val="78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8068675">
            <a:off x="8103030" y="-1766786"/>
            <a:ext cx="2035960" cy="4404447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88AD6-4E0E-4653-A2B0-4D3007DEA4B5}"/>
              </a:ext>
            </a:extLst>
          </p:cNvPr>
          <p:cNvSpPr/>
          <p:nvPr/>
        </p:nvSpPr>
        <p:spPr>
          <a:xfrm rot="8068675">
            <a:off x="6755802" y="-1533945"/>
            <a:ext cx="1657521" cy="3793849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before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after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869B82-43C7-4D04-BA46-E04F65CC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8"/>
            <a:ext cx="9806609" cy="40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3182738" y="2992015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4AE04-FB20-4A1F-B862-6E60E0F946D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9A2B69-66EA-4B4D-A1D5-3C77652452E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C9258-7B01-43E5-820A-1144667B14B8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F4282-B2AB-4F8F-826C-643EC58422A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242B6-A63E-4557-99AF-066D6DFB34A3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18B5A1-EBC3-418F-8310-56588D99F86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2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C8780-359F-4CE2-8D7E-B84314412720}"/>
              </a:ext>
            </a:extLst>
          </p:cNvPr>
          <p:cNvSpPr txBox="1"/>
          <p:nvPr/>
        </p:nvSpPr>
        <p:spPr>
          <a:xfrm>
            <a:off x="1190397" y="2075543"/>
            <a:ext cx="9477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entities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attributes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primary key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relationships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73E7F-6BA5-4875-BA80-B3EC3899C87C}"/>
              </a:ext>
            </a:extLst>
          </p:cNvPr>
          <p:cNvSpPr txBox="1"/>
          <p:nvPr/>
        </p:nvSpPr>
        <p:spPr>
          <a:xfrm>
            <a:off x="1847369" y="4532243"/>
            <a:ext cx="764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Degree of relationship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Cardinality ratio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Participation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1993B-77AC-4FC5-9F9A-E484442FEE0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4AE84-982D-4EE6-ABEE-D227B2638FF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5A83D-FC9F-42EF-A2FA-52D8D3010A9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4BA03-3B2D-4DE2-A11B-EB798DB26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7B04D-D80C-41AD-8A41-8739C62A411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A8966-FFB0-4802-9F16-465FC23F332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63BFB-DE8A-462B-8DF0-593A148D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11965"/>
            <a:ext cx="9939130" cy="53369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A575B-035F-4196-A3F3-61EAFB97620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DF9F5-5608-4957-A891-7E8F5869FF4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C9300-2A1D-41AB-BAA9-682733C23DC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E3E59-C427-4D8C-97CC-C7D2B2A711F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5C290-FA6B-4FF9-92FD-CD5269C1EC5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1A9C7-6B85-474B-8218-0A6FB7C90C1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C99A-61B8-44F2-87A2-4B9A1BCDD4BB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D9195-29EB-45B4-84C9-134603E9C56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C6FB4-F165-406B-BACC-64FA9B9DE3C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3E8AE-9635-462A-A749-4952FEE6710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EF158-49BD-42D8-AB2E-F2F5B5F7FBFC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D5A7A-2B93-462E-B581-D9A15B38BF0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77B4-7D7D-4BEF-92DD-39715A1A0AEC}"/>
              </a:ext>
            </a:extLst>
          </p:cNvPr>
          <p:cNvSpPr txBox="1"/>
          <p:nvPr/>
        </p:nvSpPr>
        <p:spPr>
          <a:xfrm>
            <a:off x="1190397" y="2075543"/>
            <a:ext cx="9477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regular entity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relationships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F8B4C-1124-4A18-A686-FFB305FF7553}"/>
              </a:ext>
            </a:extLst>
          </p:cNvPr>
          <p:cNvSpPr txBox="1"/>
          <p:nvPr/>
        </p:nvSpPr>
        <p:spPr>
          <a:xfrm>
            <a:off x="1847369" y="3350609"/>
            <a:ext cx="764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ONE to MANY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MANY to MANY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5F289-3034-4008-AEC5-DAFCAAC4333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3086-1C4E-4C69-8A8D-FF7BC64C6B4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15273-BBA6-48FE-AF97-850247FB8A6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DC6401-0EDE-469E-B75A-95F8AA4CDB7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C342F-F15E-41F6-B965-7CA12CF9AF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C4B09-72B4-43A3-B0B7-2C4C9DD0E35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27AB-1975-45D3-8B16-407F5084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311965"/>
            <a:ext cx="10077869" cy="53369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10672C-AC7A-4AB7-922E-CC0D852F137E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C98D6-8647-46A9-B0D7-AB54D22B28D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CD17C9-EDD4-434B-82FC-50FDD5D383E1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909E1-ED9C-423F-AC4E-F6769EA0C9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7D7FE-4337-49ED-BAF7-3420995442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B2668-794E-4941-A7AA-8FC4080B681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9D325D-C76D-43E0-8F2E-F83A987CCF63}"/>
              </a:ext>
            </a:extLst>
          </p:cNvPr>
          <p:cNvSpPr/>
          <p:nvPr/>
        </p:nvSpPr>
        <p:spPr>
          <a:xfrm>
            <a:off x="4096030" y="2994791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95259-C4E3-4B0B-922A-7336DFE2B5E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EB9CC-5686-418B-ABD8-8440B3B88DB6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A16E4-1FD0-4E61-ADA1-36D5735792F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66C5A-F90D-472D-9E64-2B91762D460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20EC8-33C5-4AB3-9E20-509C02B44EB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AD542F-46E0-46BF-926D-9BBEEDFF9F31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2575-BBC4-4A3B-8E4F-D6BB16D7CA2F}"/>
              </a:ext>
            </a:extLst>
          </p:cNvPr>
          <p:cNvSpPr txBox="1"/>
          <p:nvPr/>
        </p:nvSpPr>
        <p:spPr>
          <a:xfrm>
            <a:off x="1189587" y="2826059"/>
            <a:ext cx="98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At this stage we convert what we did in mapping stage to actual tables in SQL server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taking into consideration the PK and FK constraint to adjust relationships between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09495-A4E8-4F5D-8ED3-307EB1D3D85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6A37D-DA5C-434E-A6BB-C2EF743CDA0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446DC-20FD-4D3C-8ABC-18F0047ADD57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50AEB-1562-4D5B-AA07-66215D8F14BD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5BA04D-C1BE-49D0-B99D-4F435E05E2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98465C-095A-46B1-B078-B75A4CF575C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1D74B-D80E-4D3E-B7CE-EFCAA9060C3C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1359083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Momen Amr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81382F-F6F0-4E32-8720-431FAFA0230A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Team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4576740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Karim Diab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7822974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Islam Ashraf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6360757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Samah</a:t>
            </a:r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 Zain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2878342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Mohamed </a:t>
            </a:r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Sebeh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Diagram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27F460-0C7E-4C2E-BE57-223E1CB57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2155399"/>
            <a:ext cx="9886122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4096029" y="2992015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D2BA2-BCDC-4C33-BBC2-E170AA26F461}"/>
              </a:ext>
            </a:extLst>
          </p:cNvPr>
          <p:cNvSpPr txBox="1"/>
          <p:nvPr/>
        </p:nvSpPr>
        <p:spPr>
          <a:xfrm>
            <a:off x="1189587" y="2826059"/>
            <a:ext cx="981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transfer data in two different ways either by importing excel files into SQL or by using SSIS to transfer the data from data source (excel files) to destination (Database).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But we preferred to transfer it using SSIS (Full load).</a:t>
            </a:r>
          </a:p>
        </p:txBody>
      </p:sp>
    </p:spTree>
    <p:extLst>
      <p:ext uri="{BB962C8B-B14F-4D97-AF65-F5344CB8AC3E}">
        <p14:creationId xmlns:p14="http://schemas.microsoft.com/office/powerpoint/2010/main" val="217851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13D91-1026-4F3B-A523-C4448DDEAAB3}"/>
              </a:ext>
            </a:extLst>
          </p:cNvPr>
          <p:cNvSpPr txBox="1"/>
          <p:nvPr/>
        </p:nvSpPr>
        <p:spPr>
          <a:xfrm>
            <a:off x="1362450" y="1380156"/>
            <a:ext cx="34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data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C75C6-B186-4275-8B3A-D06D03C9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2052169"/>
            <a:ext cx="10216611" cy="232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F14B2-161B-452D-8022-5D89DAF9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4328330"/>
            <a:ext cx="10216611" cy="2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</p:spTree>
    <p:extLst>
      <p:ext uri="{BB962C8B-B14F-4D97-AF65-F5344CB8AC3E}">
        <p14:creationId xmlns:p14="http://schemas.microsoft.com/office/powerpoint/2010/main" val="16829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E4EEE-907C-4BD1-94DA-9168547AD2BF}"/>
              </a:ext>
            </a:extLst>
          </p:cNvPr>
          <p:cNvSpPr txBox="1"/>
          <p:nvPr/>
        </p:nvSpPr>
        <p:spPr>
          <a:xfrm>
            <a:off x="1190397" y="2075542"/>
            <a:ext cx="97826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primary goal of a data warehouse is to provide a reliable, centralized repository of integrated data that can be easily accessed and analyzed to support strategic decision-making and business intelligence activities within an organization.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understanding the business first and then converting normalized tables in a database into denormalized tables in a data warehouse through dimension tables and a fact table. To meet the business needs of analysis for a later period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AE779-29DE-4345-A0F8-637DC1FA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4D653-073C-43C2-B31A-32163A41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6" y="1979855"/>
            <a:ext cx="9676368" cy="466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421BD1-ADA8-4FDF-8139-6C962A6A8A7A}"/>
              </a:ext>
            </a:extLst>
          </p:cNvPr>
          <p:cNvSpPr txBox="1"/>
          <p:nvPr/>
        </p:nvSpPr>
        <p:spPr>
          <a:xfrm>
            <a:off x="1306283" y="1475409"/>
            <a:ext cx="47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dimension tables and fact table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A47DD-C5A6-449A-BDD2-A05C7513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E5D676-5E8C-4BAA-860C-F44C18D684C2}"/>
              </a:ext>
            </a:extLst>
          </p:cNvPr>
          <p:cNvSpPr txBox="1"/>
          <p:nvPr/>
        </p:nvSpPr>
        <p:spPr>
          <a:xfrm>
            <a:off x="1306283" y="1475409"/>
            <a:ext cx="425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4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207941" y="198275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2409078" y="296220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6777945" y="492108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9031725" y="5848287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4576740" y="3941643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ACD8F-7A8F-4988-B32B-AF07A6E30248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E714D-78AC-4D11-B1C7-39CAF912CD84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D227A-6D8F-449C-BD06-877AEEA10ED6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E0D949-5DB2-48F9-AE36-0A1877D5AD41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5578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warehouse Diagram (Star Schema)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307C0-0428-425C-8786-1E0200B4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705399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108A6-E582-41C7-8623-BD6971B45C1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AA35-73F0-4CB1-AB6F-B26DB71D7DA8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2FA2E-2580-465E-8782-0B643DEEC17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1A58A-4331-48EA-8D3B-6430B3F7CAE5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8E0D2-7BD7-472A-975F-9D24660E8AD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D89EB-E376-4873-B07D-CE1DDC2813F9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9B90F-45B3-43CB-A2D7-D1EEC0CD6DDD}"/>
              </a:ext>
            </a:extLst>
          </p:cNvPr>
          <p:cNvSpPr txBox="1"/>
          <p:nvPr/>
        </p:nvSpPr>
        <p:spPr>
          <a:xfrm>
            <a:off x="1103083" y="2610616"/>
            <a:ext cx="978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Using SSIS to transfer data from database to data warehouse (Incremental Load) taking into consideration the slowly changing dimension and the look up.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dimension tables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first and then transfer the fact table. </a:t>
            </a: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Dim Location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54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transfer Fact Charges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7AD96-B0A8-44ED-B9E4-5C9A30AC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51061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</p:spTree>
    <p:extLst>
      <p:ext uri="{BB962C8B-B14F-4D97-AF65-F5344CB8AC3E}">
        <p14:creationId xmlns:p14="http://schemas.microsoft.com/office/powerpoint/2010/main" val="314286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7EF08-2DCF-4ABF-A82B-188AEFC7052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analyze data in multiple ways, such as: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Power BI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Tableau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3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</p:spTree>
    <p:extLst>
      <p:ext uri="{BB962C8B-B14F-4D97-AF65-F5344CB8AC3E}">
        <p14:creationId xmlns:p14="http://schemas.microsoft.com/office/powerpoint/2010/main" val="251508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Cube: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807DB-1EE1-4804-842B-290C66E1DDB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D1F7A-7AF5-4DF1-8006-23304427E4EE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68DB7-3486-4762-BACE-F499E4C6732F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B55643-729D-4D15-AF9C-F8715B96982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B2B58-D2C4-42E7-A7BD-2544C5F1B8D2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073A6-D1CB-4236-A7DF-6DE641B4DCC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64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Customer by Payment Method Cube: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C3439-4738-4D29-A594-7C7A1541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F78EB3-AB3F-44E2-BD62-A1E38471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B9DDD-9A06-4216-B7A7-A6BB2628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5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by Payment method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063621-8CB4-42B4-9F82-84DCB147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034CB-0FC0-4731-BA97-B8EDB5DA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7" y="1749488"/>
            <a:ext cx="9829346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4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Churn Rate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2E290-EAFF-4243-B084-B390C4C1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7" y="1749488"/>
            <a:ext cx="9833543" cy="489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230D4-AE54-4EF6-B82B-31AFA0B3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9FFD1-3A99-427C-93F9-3A83BD3F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Status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96261-B1EF-4A44-AE33-714B9CE4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62A130-C00E-4547-85B0-95F1046A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9E0548-545A-4FA7-B504-8B83E7ED8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3F912-C3BA-470B-8F94-02278299F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Service type customer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3EC8A-654B-48CF-9284-A49F878D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FE886-FC5C-4CAE-BF97-6C3887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B1E46-B419-4000-AA0E-22BCA2AB4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0" y="1749483"/>
            <a:ext cx="5656196" cy="489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18B91-CABB-44D2-86A4-477B75508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3" y="1730138"/>
            <a:ext cx="5076505" cy="49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937E6A-6545-4F39-9AC9-66A196E393CC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Power BI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6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475EA9-35FD-425F-BF03-7E98AE7C250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Tableau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4D1972-CB56-46A6-9245-E1E5B0E3266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34402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9364EE-002A-4E22-AF72-13C289293E0E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0232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850753" y="22072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EF0D0-374F-4EB9-8978-1B9C58013EE0}"/>
              </a:ext>
            </a:extLst>
          </p:cNvPr>
          <p:cNvSpPr txBox="1"/>
          <p:nvPr/>
        </p:nvSpPr>
        <p:spPr>
          <a:xfrm>
            <a:off x="1190397" y="2075542"/>
            <a:ext cx="978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This project aims to assist the company in preventing the decrease in the number of customers and providing ideas to increase their count.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gaining insights into the factors driving churn, we acknowledge that the reasons for this phenomenon are diverse, ranging from dissatisfaction with services to competitive offerings from other providers.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objective is to furnish telecom companies with valuable insights to improve their overall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E06B-3529-45DF-9634-8DBDEA7FAEB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03202-5F57-47C5-B324-213F5B2A1B3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1B34D-9D15-4028-B6CD-484B226E002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1F516-483F-48C7-B121-925DEA646F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CAFA94-D167-420B-A680-71B1D9E48BC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78BC2-312D-4FB9-ACBD-8DD2F8D6DFB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2E025-EA89-4154-9847-306C94BE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2110798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680AF-DB3B-42A4-A4CF-DCB08655F2BA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276830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</p:spTree>
    <p:extLst>
      <p:ext uri="{BB962C8B-B14F-4D97-AF65-F5344CB8AC3E}">
        <p14:creationId xmlns:p14="http://schemas.microsoft.com/office/powerpoint/2010/main" val="1552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F80DF-2F82-4F79-BB9C-8877BD6E7CF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Churn category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competitor churn category = 841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attitude churn category = 314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Study our competitors, examining the offers they present to determine if we offer similar types of these offers or not.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Introducing customer interaction training programs.</a:t>
            </a:r>
          </a:p>
        </p:txBody>
      </p:sp>
    </p:spTree>
    <p:extLst>
      <p:ext uri="{BB962C8B-B14F-4D97-AF65-F5344CB8AC3E}">
        <p14:creationId xmlns:p14="http://schemas.microsoft.com/office/powerpoint/2010/main" val="352434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AF1D-DE0B-4E58-91B8-38101E5B3B4C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Satisfaction score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satisfaction score = 3.24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Have customer service contact those with a satisfaction score below 3 to identify their issues and work to resolve them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74313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Avg monthly download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monthly download = 20.51 giga 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Make good offers for ages between 20 to 30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Notifications regarding the sizes of completed downloads and the remaining</a:t>
            </a:r>
          </a:p>
        </p:txBody>
      </p:sp>
    </p:spTree>
    <p:extLst>
      <p:ext uri="{BB962C8B-B14F-4D97-AF65-F5344CB8AC3E}">
        <p14:creationId xmlns:p14="http://schemas.microsoft.com/office/powerpoint/2010/main" val="41941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billing type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paperless billing = 14 M and by paper billing = 7.4 M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launching an advertisement illustrating the disparity between paper billing and paperless billing, highlighting the convenience of paperless billing and the challenges associated with paper billing.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employee explains the difference to the customer, elucidating the advantages of paperless billing, and assists them with the necessary procedures</a:t>
            </a:r>
          </a:p>
        </p:txBody>
      </p:sp>
    </p:spTree>
    <p:extLst>
      <p:ext uri="{BB962C8B-B14F-4D97-AF65-F5344CB8AC3E}">
        <p14:creationId xmlns:p14="http://schemas.microsoft.com/office/powerpoint/2010/main" val="411607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Dependent and married customers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Total married customers = 48.3% and total dependent customers = 29.96%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offer bonuses to anyone who refers someone, as this will drive growth and increase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364934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contract method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two year contract = 8.5 M, by Month to Month contract = 6.9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by one year = 6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Adding a six-month subscription option to our current plans. It would attract more customers seeking a balance of flexibility and value</a:t>
            </a:r>
          </a:p>
        </p:txBody>
      </p:sp>
    </p:spTree>
    <p:extLst>
      <p:ext uri="{BB962C8B-B14F-4D97-AF65-F5344CB8AC3E}">
        <p14:creationId xmlns:p14="http://schemas.microsoft.com/office/powerpoint/2010/main" val="137288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2367F-8731-42D9-8083-90FA12DEC04C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807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24DEA9-6401-4FC2-ADDB-8C1EF52E210B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CB51B-E75E-4CE8-A386-FA5B09680AF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593A4-EA9F-4399-B22F-20CA407F848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2AAC2-D50E-4621-9C6E-1BB95DD1512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8BD85-BC27-4B16-83A9-84127A3F9B9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67E2B-0B49-40AA-BE53-AFA97B8F0FEA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F24D5-B88B-414B-B80D-7ECF6B8B940F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Collecting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the mapping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data to SQL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A0695-AD66-4049-A1A3-796FDB2C051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9940D-A985-440D-8046-3A316C4CD64F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74E4-2D5E-487B-9893-97BD708D9F69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8B62A-00C0-41ED-8580-840D9F6D9B9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C579-52CF-45D0-9BE8-49922AA68A2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649CF-7D37-4936-8421-11781C88406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6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NOTE: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When collecting data, the data must be appropriate for the project’s goal and must be from a reliable source. Therefore, data was selected from the Kaggle website.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You can explore it from this </a:t>
            </a:r>
            <a:r>
              <a:rPr lang="en-US" sz="2000" b="1" u="sng" dirty="0">
                <a:solidFill>
                  <a:srgbClr val="0E121B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[link]</a:t>
            </a:r>
            <a:endParaRPr lang="en-US" sz="2000" b="1" u="sng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9FD09-675A-4021-8497-EA9636583E1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1A447-55F2-4F25-93B5-F17169C9D5BD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03B0B-ACFC-4521-8073-603EA38892F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F09DE-7900-46AA-93AE-0DC6E54313F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7F51D-229A-47C1-8BF5-F6A9F9B8CC5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0F808-9C45-4B9A-96AE-7851408CD19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9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72EEC-96DC-45B9-8821-A8227E7A72B0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7A57D-3DBC-4741-9A15-49AFE2944107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E973A-AA6D-45BB-AE9C-418E008E044A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806D8-7CDF-418E-AB34-6CD99C16B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A8004-ED45-4211-A66B-F9A7A4ABD766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2EDCD-8C62-4C0F-B928-85A2E94C0A4C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4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996</Words>
  <Application>Microsoft Office PowerPoint</Application>
  <PresentationFormat>Widescreen</PresentationFormat>
  <Paragraphs>209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EGYPT_LAPTOP</dc:creator>
  <cp:lastModifiedBy>EGYPT_LAPTOP</cp:lastModifiedBy>
  <cp:revision>170</cp:revision>
  <dcterms:created xsi:type="dcterms:W3CDTF">2024-03-19T12:22:26Z</dcterms:created>
  <dcterms:modified xsi:type="dcterms:W3CDTF">2024-03-22T23:37:15Z</dcterms:modified>
</cp:coreProperties>
</file>