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2F2BF-F0A0-45A5-9D3F-311B7BD27B9A}" type="datetimeFigureOut">
              <a:rPr lang="en-US" smtClean="0"/>
              <a:t>8/28/2021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C1EB8-8DD6-42F1-8CAD-3CF6C10249BF}" type="slidenum">
              <a:rPr lang="en-US" smtClean="0"/>
              <a:t>‹#›</a:t>
            </a:fld>
            <a:endParaRPr lang="en-US"/>
          </a:p>
        </p:txBody>
      </p:sp>
    </p:spTree>
    <p:extLst>
      <p:ext uri="{BB962C8B-B14F-4D97-AF65-F5344CB8AC3E}">
        <p14:creationId xmlns:p14="http://schemas.microsoft.com/office/powerpoint/2010/main" val="429065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C1EB8-8DD6-42F1-8CAD-3CF6C10249BF}" type="slidenum">
              <a:rPr lang="en-US" smtClean="0"/>
              <a:t>2</a:t>
            </a:fld>
            <a:endParaRPr lang="en-US"/>
          </a:p>
        </p:txBody>
      </p:sp>
    </p:spTree>
    <p:extLst>
      <p:ext uri="{BB962C8B-B14F-4D97-AF65-F5344CB8AC3E}">
        <p14:creationId xmlns:p14="http://schemas.microsoft.com/office/powerpoint/2010/main" val="157063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5470" y="3129565"/>
            <a:ext cx="6727748" cy="1957589"/>
          </a:xfrm>
          <a:prstGeom prst="rect">
            <a:avLst/>
          </a:prstGeom>
          <a:solidFill>
            <a:schemeClr val="tx2">
              <a:lumMod val="5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rial Rounded MT Bold" panose="020F0704030504030204" pitchFamily="34" charset="0"/>
              </a:rPr>
              <a:t>Presented By</a:t>
            </a:r>
            <a:r>
              <a:rPr lang="en-US" sz="3600" b="1" dirty="0" smtClean="0">
                <a:solidFill>
                  <a:schemeClr val="tx1"/>
                </a:solidFill>
                <a:latin typeface="Arial Rounded MT Bold" panose="020F0704030504030204" pitchFamily="34" charset="0"/>
              </a:rPr>
              <a:t>: </a:t>
            </a:r>
            <a:r>
              <a:rPr lang="en-US" sz="3200" b="1" dirty="0" smtClean="0">
                <a:solidFill>
                  <a:schemeClr val="tx1"/>
                </a:solidFill>
                <a:latin typeface="Arial Rounded MT Bold" panose="020F0704030504030204" pitchFamily="34" charset="0"/>
              </a:rPr>
              <a:t>Islam Bin Md. </a:t>
            </a:r>
            <a:r>
              <a:rPr lang="en-US" sz="3200" b="1" dirty="0" err="1" smtClean="0">
                <a:solidFill>
                  <a:schemeClr val="tx1"/>
                </a:solidFill>
                <a:latin typeface="Arial Rounded MT Bold" panose="020F0704030504030204" pitchFamily="34" charset="0"/>
              </a:rPr>
              <a:t>Junaed</a:t>
            </a:r>
            <a:endParaRPr lang="en-US" sz="3200" b="1" dirty="0" smtClean="0">
              <a:solidFill>
                <a:schemeClr val="tx1"/>
              </a:solidFill>
              <a:latin typeface="Arial Rounded MT Bold" panose="020F0704030504030204" pitchFamily="34" charset="0"/>
            </a:endParaRPr>
          </a:p>
          <a:p>
            <a:r>
              <a:rPr lang="en-US" sz="2000" b="1" dirty="0" smtClean="0">
                <a:solidFill>
                  <a:schemeClr val="tx1"/>
                </a:solidFill>
                <a:latin typeface="Arial Rounded MT Bold" panose="020F0704030504030204" pitchFamily="34" charset="0"/>
              </a:rPr>
              <a:t>Roll</a:t>
            </a:r>
            <a:r>
              <a:rPr lang="en-US" sz="2800" b="1" dirty="0" smtClean="0">
                <a:solidFill>
                  <a:schemeClr val="tx1"/>
                </a:solidFill>
                <a:latin typeface="Arial Rounded MT Bold" panose="020F0704030504030204" pitchFamily="34" charset="0"/>
              </a:rPr>
              <a:t>: BSSE ROLL NO. -1134</a:t>
            </a:r>
          </a:p>
          <a:p>
            <a:r>
              <a:rPr lang="en-US" sz="2800" b="1" dirty="0">
                <a:solidFill>
                  <a:schemeClr val="tx1"/>
                </a:solidFill>
                <a:latin typeface="Arial Rounded MT Bold" panose="020F0704030504030204" pitchFamily="34" charset="0"/>
              </a:rPr>
              <a:t> </a:t>
            </a:r>
            <a:r>
              <a:rPr lang="en-US" sz="2800" b="1" dirty="0" smtClean="0">
                <a:solidFill>
                  <a:schemeClr val="tx1"/>
                </a:solidFill>
                <a:latin typeface="Arial Rounded MT Bold" panose="020F0704030504030204" pitchFamily="34" charset="0"/>
              </a:rPr>
              <a:t>       EXAM ROLL NO. - 1135</a:t>
            </a:r>
            <a:endParaRPr lang="en-US" sz="3200" b="1" dirty="0" smtClean="0">
              <a:latin typeface="Arial Rounded MT Bold" panose="020F0704030504030204" pitchFamily="34" charset="0"/>
            </a:endParaRPr>
          </a:p>
          <a:p>
            <a:r>
              <a:rPr lang="en-US" sz="2400" dirty="0"/>
              <a:t>Supervisor: </a:t>
            </a:r>
            <a:r>
              <a:rPr lang="en-US" sz="2400" dirty="0" smtClean="0"/>
              <a:t>Dr. Md. </a:t>
            </a:r>
            <a:r>
              <a:rPr lang="en-US" sz="2400" dirty="0" err="1" smtClean="0"/>
              <a:t>Shariful</a:t>
            </a:r>
            <a:r>
              <a:rPr lang="en-US" sz="2400" dirty="0" smtClean="0"/>
              <a:t> </a:t>
            </a:r>
            <a:r>
              <a:rPr lang="en-US" sz="2400" dirty="0"/>
              <a:t>Islam</a:t>
            </a:r>
          </a:p>
        </p:txBody>
      </p:sp>
      <p:sp>
        <p:nvSpPr>
          <p:cNvPr id="5" name="Title 4"/>
          <p:cNvSpPr>
            <a:spLocks noGrp="1"/>
          </p:cNvSpPr>
          <p:nvPr>
            <p:ph type="title"/>
          </p:nvPr>
        </p:nvSpPr>
        <p:spPr>
          <a:xfrm>
            <a:off x="3567447" y="210354"/>
            <a:ext cx="4275786" cy="897228"/>
          </a:xfrm>
        </p:spPr>
        <p:txBody>
          <a:bodyPr>
            <a:normAutofit fontScale="90000"/>
          </a:bodyPr>
          <a:lstStyle/>
          <a:p>
            <a:pPr algn="ctr"/>
            <a:r>
              <a:rPr lang="en-US" smtClean="0"/>
              <a:t>SPL-1(SE305)</a:t>
            </a:r>
            <a:r>
              <a:rPr lang="en-US" dirty="0" smtClean="0"/>
              <a:t/>
            </a:r>
            <a:br>
              <a:rPr lang="en-US" dirty="0" smtClean="0"/>
            </a:br>
            <a:r>
              <a:rPr lang="en-US" b="1" dirty="0" smtClean="0">
                <a:effectLst>
                  <a:outerShdw blurRad="38100" dist="38100" dir="2700000" algn="tl">
                    <a:srgbClr val="000000">
                      <a:alpha val="43137"/>
                    </a:srgbClr>
                  </a:outerShdw>
                </a:effectLst>
                <a:latin typeface="Arial Rounded MT Bold" panose="020F0704030504030204" pitchFamily="34" charset="0"/>
              </a:rPr>
              <a:t>Final Presentation</a:t>
            </a:r>
            <a:endParaRPr lang="en-US" b="1" dirty="0">
              <a:effectLst>
                <a:outerShdw blurRad="38100" dist="38100" dir="2700000" algn="tl">
                  <a:srgbClr val="000000">
                    <a:alpha val="43137"/>
                  </a:srgbClr>
                </a:outerShdw>
              </a:effectLst>
              <a:latin typeface="Arial Rounded MT Bold" panose="020F0704030504030204" pitchFamily="34" charset="0"/>
            </a:endParaRPr>
          </a:p>
        </p:txBody>
      </p:sp>
      <p:sp>
        <p:nvSpPr>
          <p:cNvPr id="6" name="TextBox 5"/>
          <p:cNvSpPr txBox="1"/>
          <p:nvPr/>
        </p:nvSpPr>
        <p:spPr>
          <a:xfrm>
            <a:off x="2820473" y="1378038"/>
            <a:ext cx="5872769" cy="954107"/>
          </a:xfrm>
          <a:prstGeom prst="rect">
            <a:avLst/>
          </a:prstGeom>
          <a:noFill/>
        </p:spPr>
        <p:txBody>
          <a:bodyPr wrap="square" rtlCol="0">
            <a:spAutoFit/>
          </a:bodyPr>
          <a:lstStyle/>
          <a:p>
            <a:r>
              <a:rPr lang="en-US" sz="2400" dirty="0" smtClean="0"/>
              <a:t>“ </a:t>
            </a:r>
            <a:r>
              <a:rPr lang="en-US" sz="2800" dirty="0" smtClean="0">
                <a:solidFill>
                  <a:schemeClr val="bg2">
                    <a:lumMod val="20000"/>
                    <a:lumOff val="80000"/>
                  </a:schemeClr>
                </a:solidFill>
                <a:effectLst>
                  <a:outerShdw blurRad="38100" dist="38100" dir="2700000" algn="tl">
                    <a:srgbClr val="000000">
                      <a:alpha val="43137"/>
                    </a:srgbClr>
                  </a:outerShdw>
                </a:effectLst>
              </a:rPr>
              <a:t>Data Classification using Decision Tree &amp; Random Forest </a:t>
            </a:r>
            <a:r>
              <a:rPr lang="en-US" sz="2400" dirty="0" smtClean="0"/>
              <a:t>”</a:t>
            </a:r>
            <a:endParaRPr lang="en-US" sz="2400" dirty="0"/>
          </a:p>
        </p:txBody>
      </p:sp>
    </p:spTree>
    <p:extLst>
      <p:ext uri="{BB962C8B-B14F-4D97-AF65-F5344CB8AC3E}">
        <p14:creationId xmlns:p14="http://schemas.microsoft.com/office/powerpoint/2010/main" val="772243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29554" y="1081823"/>
            <a:ext cx="4881093" cy="1200329"/>
          </a:xfrm>
          <a:prstGeom prst="rect">
            <a:avLst/>
          </a:prstGeom>
          <a:noFill/>
        </p:spPr>
        <p:txBody>
          <a:bodyPr wrap="square" rtlCol="0">
            <a:spAutoFit/>
          </a:bodyPr>
          <a:lstStyle/>
          <a:p>
            <a:r>
              <a:rPr lang="en-US" sz="3600" b="1" dirty="0"/>
              <a:t>Train-Test-Split</a:t>
            </a:r>
          </a:p>
          <a:p>
            <a:endParaRPr lang="en-US" sz="3600" dirty="0"/>
          </a:p>
        </p:txBody>
      </p:sp>
      <p:sp>
        <p:nvSpPr>
          <p:cNvPr id="5" name="TextBox 4"/>
          <p:cNvSpPr txBox="1"/>
          <p:nvPr/>
        </p:nvSpPr>
        <p:spPr>
          <a:xfrm>
            <a:off x="592429" y="2410930"/>
            <a:ext cx="5228823" cy="2862322"/>
          </a:xfrm>
          <a:prstGeom prst="rect">
            <a:avLst/>
          </a:prstGeom>
          <a:noFill/>
        </p:spPr>
        <p:txBody>
          <a:bodyPr wrap="square" rtlCol="0">
            <a:spAutoFit/>
          </a:bodyPr>
          <a:lstStyle/>
          <a:p>
            <a:r>
              <a:rPr lang="en-US" dirty="0" smtClean="0"/>
              <a:t>Split the Data Set into Two part is good strategy</a:t>
            </a:r>
          </a:p>
          <a:p>
            <a:endParaRPr lang="en-US" dirty="0" smtClean="0"/>
          </a:p>
          <a:p>
            <a:r>
              <a:rPr lang="en-US" dirty="0" smtClean="0"/>
              <a:t>                              Train</a:t>
            </a:r>
          </a:p>
          <a:p>
            <a:endParaRPr lang="en-US" dirty="0"/>
          </a:p>
          <a:p>
            <a:r>
              <a:rPr lang="en-US" dirty="0" smtClean="0"/>
              <a:t>                              Test</a:t>
            </a:r>
          </a:p>
          <a:p>
            <a:endParaRPr lang="en-US" dirty="0"/>
          </a:p>
          <a:p>
            <a:r>
              <a:rPr lang="en-US" dirty="0" smtClean="0"/>
              <a:t>Where we use Two part of the sample for actual Training and reaming sample for Testing model </a:t>
            </a:r>
          </a:p>
          <a:p>
            <a:r>
              <a:rPr lang="en-US" dirty="0" smtClean="0"/>
              <a:t> </a:t>
            </a:r>
          </a:p>
          <a:p>
            <a:r>
              <a:rPr lang="en-US" dirty="0"/>
              <a:t> </a:t>
            </a:r>
            <a:r>
              <a:rPr lang="en-US" dirty="0" smtClean="0"/>
              <a:t>                                  </a:t>
            </a:r>
            <a:endParaRPr lang="en-US" dirty="0"/>
          </a:p>
        </p:txBody>
      </p:sp>
      <p:sp>
        <p:nvSpPr>
          <p:cNvPr id="7" name="Oval 6"/>
          <p:cNvSpPr/>
          <p:nvPr/>
        </p:nvSpPr>
        <p:spPr>
          <a:xfrm>
            <a:off x="2498503" y="3065168"/>
            <a:ext cx="180304" cy="19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98503" y="3554560"/>
            <a:ext cx="180304" cy="19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3638" y="4996253"/>
            <a:ext cx="9188734" cy="830997"/>
          </a:xfrm>
          <a:prstGeom prst="rect">
            <a:avLst/>
          </a:prstGeom>
          <a:noFill/>
        </p:spPr>
        <p:txBody>
          <a:bodyPr wrap="none" rtlCol="0">
            <a:spAutoFit/>
          </a:bodyPr>
          <a:lstStyle/>
          <a:p>
            <a:r>
              <a:rPr lang="en-US" sz="2400" dirty="0" smtClean="0">
                <a:solidFill>
                  <a:schemeClr val="accent1">
                    <a:lumMod val="60000"/>
                    <a:lumOff val="40000"/>
                  </a:schemeClr>
                </a:solidFill>
              </a:rPr>
              <a:t>By using this we’ll get a good idea on the accuracy of the model.</a:t>
            </a:r>
          </a:p>
          <a:p>
            <a:r>
              <a:rPr lang="en-US" sz="2400" dirty="0" smtClean="0">
                <a:solidFill>
                  <a:schemeClr val="accent1">
                    <a:lumMod val="60000"/>
                    <a:lumOff val="40000"/>
                  </a:schemeClr>
                </a:solidFill>
              </a:rPr>
              <a:t>Because, the model didn’t go through this test part before</a:t>
            </a:r>
          </a:p>
        </p:txBody>
      </p:sp>
    </p:spTree>
    <p:extLst>
      <p:ext uri="{BB962C8B-B14F-4D97-AF65-F5344CB8AC3E}">
        <p14:creationId xmlns:p14="http://schemas.microsoft.com/office/powerpoint/2010/main" val="65703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068" y="444017"/>
            <a:ext cx="3666588" cy="2466610"/>
          </a:xfrm>
          <a:prstGeom prst="rect">
            <a:avLst/>
          </a:prstGeom>
        </p:spPr>
      </p:pic>
      <p:sp>
        <p:nvSpPr>
          <p:cNvPr id="5" name="Right Arrow 4"/>
          <p:cNvSpPr/>
          <p:nvPr/>
        </p:nvSpPr>
        <p:spPr>
          <a:xfrm>
            <a:off x="953037" y="1068946"/>
            <a:ext cx="2202287" cy="1043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87887" y="1339403"/>
            <a:ext cx="1700012" cy="461665"/>
          </a:xfrm>
          <a:prstGeom prst="rect">
            <a:avLst/>
          </a:prstGeom>
          <a:noFill/>
        </p:spPr>
        <p:txBody>
          <a:bodyPr wrap="square" rtlCol="0">
            <a:spAutoFit/>
          </a:bodyPr>
          <a:lstStyle/>
          <a:p>
            <a:r>
              <a:rPr lang="en-US" sz="2400" b="1" dirty="0" smtClean="0"/>
              <a:t>Example</a:t>
            </a:r>
            <a:endParaRPr lang="en-US" sz="2400" b="1" dirty="0"/>
          </a:p>
        </p:txBody>
      </p:sp>
      <p:sp>
        <p:nvSpPr>
          <p:cNvPr id="7" name="TextBox 6"/>
          <p:cNvSpPr txBox="1"/>
          <p:nvPr/>
        </p:nvSpPr>
        <p:spPr>
          <a:xfrm>
            <a:off x="2163651" y="3271231"/>
            <a:ext cx="5061397" cy="1477328"/>
          </a:xfrm>
          <a:prstGeom prst="rect">
            <a:avLst/>
          </a:prstGeom>
          <a:noFill/>
        </p:spPr>
        <p:txBody>
          <a:bodyPr wrap="square" rtlCol="0">
            <a:spAutoFit/>
          </a:bodyPr>
          <a:lstStyle/>
          <a:p>
            <a:r>
              <a:rPr lang="en-US" dirty="0" smtClean="0"/>
              <a:t>Suppose this is a set of 150 data</a:t>
            </a:r>
          </a:p>
          <a:p>
            <a:endParaRPr lang="en-US" dirty="0"/>
          </a:p>
          <a:p>
            <a:r>
              <a:rPr lang="en-US" dirty="0" smtClean="0"/>
              <a:t>The training part is 130 &amp;The testing part is remaining 20 which are totally unknown to testing part!</a:t>
            </a:r>
            <a:endParaRPr lang="en-US" dirty="0"/>
          </a:p>
        </p:txBody>
      </p:sp>
      <p:sp>
        <p:nvSpPr>
          <p:cNvPr id="8" name="Rectangle 1"/>
          <p:cNvSpPr>
            <a:spLocks noChangeArrowheads="1"/>
          </p:cNvSpPr>
          <p:nvPr/>
        </p:nvSpPr>
        <p:spPr bwMode="auto">
          <a:xfrm>
            <a:off x="2150772" y="4950051"/>
            <a:ext cx="689019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err="1" smtClean="0">
                <a:ln>
                  <a:noFill/>
                </a:ln>
                <a:solidFill>
                  <a:srgbClr val="0033B3"/>
                </a:solidFill>
                <a:effectLst/>
                <a:latin typeface="JetBrains Mono"/>
              </a:rPr>
              <a:t>def</a:t>
            </a:r>
            <a:r>
              <a:rPr kumimoji="0" lang="en-US" sz="3600" b="0" i="0" u="none" strike="noStrike" cap="none" normalizeH="0" baseline="0" dirty="0" smtClean="0">
                <a:ln>
                  <a:noFill/>
                </a:ln>
                <a:solidFill>
                  <a:srgbClr val="0033B3"/>
                </a:solidFill>
                <a:effectLst/>
                <a:latin typeface="JetBrains Mono"/>
              </a:rPr>
              <a:t> </a:t>
            </a:r>
            <a:r>
              <a:rPr kumimoji="0" lang="en-US" sz="3600" b="0" i="0" u="none" strike="noStrike" cap="none" normalizeH="0" baseline="0" dirty="0" err="1" smtClean="0">
                <a:ln>
                  <a:noFill/>
                </a:ln>
                <a:solidFill>
                  <a:srgbClr val="000000"/>
                </a:solidFill>
                <a:effectLst/>
                <a:latin typeface="JetBrains Mono"/>
              </a:rPr>
              <a:t>train_test_split</a:t>
            </a:r>
            <a:r>
              <a:rPr kumimoji="0" lang="en-US" sz="3600" b="0" i="0" u="none" strike="noStrike" cap="none" normalizeH="0" baseline="0" dirty="0" smtClean="0">
                <a:ln>
                  <a:noFill/>
                </a:ln>
                <a:solidFill>
                  <a:srgbClr val="080808"/>
                </a:solidFill>
                <a:effectLst/>
                <a:latin typeface="JetBrains Mono"/>
              </a:rPr>
              <a:t>(</a:t>
            </a:r>
            <a:r>
              <a:rPr kumimoji="0" lang="en-US" sz="3600" b="0" i="0" u="none" strike="noStrike" cap="none" normalizeH="0" baseline="0" dirty="0" err="1" smtClean="0">
                <a:ln>
                  <a:noFill/>
                </a:ln>
                <a:solidFill>
                  <a:srgbClr val="080808"/>
                </a:solidFill>
                <a:effectLst/>
                <a:latin typeface="JetBrains Mono"/>
              </a:rPr>
              <a:t>df</a:t>
            </a:r>
            <a:r>
              <a:rPr kumimoji="0" lang="en-US" sz="3600" b="0" i="0" u="none" strike="noStrike" cap="none" normalizeH="0" baseline="0" dirty="0" smtClean="0">
                <a:ln>
                  <a:noFill/>
                </a:ln>
                <a:solidFill>
                  <a:srgbClr val="080808"/>
                </a:solidFill>
                <a:effectLst/>
                <a:latin typeface="JetBrains Mono"/>
              </a:rPr>
              <a:t>, </a:t>
            </a:r>
            <a:r>
              <a:rPr kumimoji="0" lang="en-US" sz="3600" b="0" i="0" u="none" strike="noStrike" cap="none" normalizeH="0" baseline="0" dirty="0" err="1" smtClean="0">
                <a:ln>
                  <a:noFill/>
                </a:ln>
                <a:solidFill>
                  <a:srgbClr val="080808"/>
                </a:solidFill>
                <a:effectLst/>
                <a:latin typeface="JetBrains Mono"/>
              </a:rPr>
              <a:t>test_size</a:t>
            </a:r>
            <a:r>
              <a:rPr kumimoji="0" lang="en-US" sz="3600" b="0" i="0" u="none" strike="noStrike" cap="none" normalizeH="0" baseline="0" dirty="0" smtClean="0">
                <a:ln>
                  <a:noFill/>
                </a:ln>
                <a:solidFill>
                  <a:srgbClr val="080808"/>
                </a:solidFill>
                <a:effectLst/>
                <a:latin typeface="JetBrains Mono"/>
              </a:rPr>
              <a: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4340183" y="5919878"/>
            <a:ext cx="472654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33B3"/>
                </a:solidFill>
                <a:effectLst/>
                <a:latin typeface="JetBrains Mono"/>
              </a:rPr>
              <a:t>return </a:t>
            </a:r>
            <a:r>
              <a:rPr kumimoji="0" lang="en-US" sz="3600" b="0" i="0" u="none" strike="noStrike" cap="none" normalizeH="0" baseline="0" dirty="0" err="1" smtClean="0">
                <a:ln>
                  <a:noFill/>
                </a:ln>
                <a:solidFill>
                  <a:srgbClr val="080808"/>
                </a:solidFill>
                <a:effectLst/>
                <a:latin typeface="JetBrains Mono"/>
              </a:rPr>
              <a:t>train_df</a:t>
            </a:r>
            <a:r>
              <a:rPr kumimoji="0" lang="en-US" sz="3600" b="0" i="0" u="none" strike="noStrike" cap="none" normalizeH="0" baseline="0" dirty="0" smtClean="0">
                <a:ln>
                  <a:noFill/>
                </a:ln>
                <a:solidFill>
                  <a:srgbClr val="080808"/>
                </a:solidFill>
                <a:effectLst/>
                <a:latin typeface="JetBrains Mono"/>
              </a:rPr>
              <a:t>, </a:t>
            </a:r>
            <a:r>
              <a:rPr kumimoji="0" lang="en-US" sz="3600" b="0" i="0" u="none" strike="noStrike" cap="none" normalizeH="0" baseline="0" dirty="0" err="1" smtClean="0">
                <a:ln>
                  <a:noFill/>
                </a:ln>
                <a:solidFill>
                  <a:srgbClr val="080808"/>
                </a:solidFill>
                <a:effectLst/>
                <a:latin typeface="JetBrains Mono"/>
              </a:rPr>
              <a:t>test_df</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321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67437" y="1056065"/>
            <a:ext cx="3039414" cy="646331"/>
          </a:xfrm>
          <a:prstGeom prst="rect">
            <a:avLst/>
          </a:prstGeom>
          <a:noFill/>
        </p:spPr>
        <p:txBody>
          <a:bodyPr wrap="square" rtlCol="0">
            <a:spAutoFit/>
          </a:bodyPr>
          <a:lstStyle/>
          <a:p>
            <a:r>
              <a:rPr lang="en-US" sz="3600" b="1" dirty="0" smtClean="0"/>
              <a:t>Data Pure?</a:t>
            </a:r>
            <a:endParaRPr lang="en-US" sz="3600" b="1" dirty="0"/>
          </a:p>
        </p:txBody>
      </p:sp>
      <p:sp>
        <p:nvSpPr>
          <p:cNvPr id="5" name="TextBox 4"/>
          <p:cNvSpPr txBox="1"/>
          <p:nvPr/>
        </p:nvSpPr>
        <p:spPr>
          <a:xfrm>
            <a:off x="734094" y="2910625"/>
            <a:ext cx="5679583" cy="1200329"/>
          </a:xfrm>
          <a:prstGeom prst="rect">
            <a:avLst/>
          </a:prstGeom>
          <a:noFill/>
        </p:spPr>
        <p:txBody>
          <a:bodyPr wrap="square" rtlCol="0">
            <a:spAutoFit/>
          </a:bodyPr>
          <a:lstStyle/>
          <a:p>
            <a:r>
              <a:rPr lang="en-US" b="1" dirty="0" smtClean="0"/>
              <a:t>In this part we are checking if data is pure or not?</a:t>
            </a:r>
          </a:p>
          <a:p>
            <a:endParaRPr lang="en-US" b="1" dirty="0"/>
          </a:p>
          <a:p>
            <a:pPr marL="285750" indent="-285750">
              <a:buFontTx/>
              <a:buChar char="-"/>
            </a:pPr>
            <a:r>
              <a:rPr lang="en-US" b="1" dirty="0" smtClean="0"/>
              <a:t>If it finds pure data then it’ll tae Decision</a:t>
            </a:r>
          </a:p>
          <a:p>
            <a:pPr marL="285750" indent="-285750">
              <a:buFontTx/>
              <a:buChar char="-"/>
            </a:pPr>
            <a:r>
              <a:rPr lang="en-US" b="1" dirty="0" smtClean="0"/>
              <a:t>Else algorithm will run again</a:t>
            </a:r>
          </a:p>
        </p:txBody>
      </p:sp>
      <p:sp>
        <p:nvSpPr>
          <p:cNvPr id="9" name="Rectangle 3"/>
          <p:cNvSpPr>
            <a:spLocks noChangeArrowheads="1"/>
          </p:cNvSpPr>
          <p:nvPr/>
        </p:nvSpPr>
        <p:spPr bwMode="auto">
          <a:xfrm>
            <a:off x="1352278" y="4356845"/>
            <a:ext cx="3799267"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33B3"/>
                </a:solidFill>
                <a:effectLst/>
                <a:latin typeface="JetBrains Mono"/>
              </a:rPr>
              <a:t>def </a:t>
            </a:r>
            <a:r>
              <a:rPr kumimoji="0" lang="en-US" sz="1400" b="0" i="0" u="none" strike="noStrike" cap="none" normalizeH="0" baseline="0" smtClean="0">
                <a:ln>
                  <a:noFill/>
                </a:ln>
                <a:solidFill>
                  <a:srgbClr val="000000"/>
                </a:solidFill>
                <a:effectLst/>
                <a:latin typeface="JetBrains Mono"/>
              </a:rPr>
              <a:t>check_purity</a:t>
            </a:r>
            <a:r>
              <a:rPr kumimoji="0" lang="en-US" sz="1400" b="0" i="0" u="none" strike="noStrike" cap="none" normalizeH="0" baseline="0" smtClean="0">
                <a:ln>
                  <a:noFill/>
                </a:ln>
                <a:solidFill>
                  <a:srgbClr val="080808"/>
                </a:solidFill>
                <a:effectLst/>
                <a:latin typeface="JetBrains Mono"/>
              </a:rPr>
              <a:t>(data):</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label_column = data[:, -</a:t>
            </a:r>
            <a:r>
              <a:rPr kumimoji="0" lang="en-US" sz="1400" b="0" i="0" u="none" strike="noStrike" cap="none" normalizeH="0" baseline="0" smtClean="0">
                <a:ln>
                  <a:noFill/>
                </a:ln>
                <a:solidFill>
                  <a:srgbClr val="1750EB"/>
                </a:solidFill>
                <a:effectLst/>
                <a:latin typeface="JetBrains Mono"/>
              </a:rPr>
              <a:t>1</a:t>
            </a:r>
            <a:r>
              <a:rPr kumimoji="0" lang="en-US" sz="1400" b="0" i="0" u="none" strike="noStrike" cap="none" normalizeH="0" baseline="0" smtClean="0">
                <a:ln>
                  <a:noFill/>
                </a:ln>
                <a:solidFill>
                  <a:srgbClr val="080808"/>
                </a:solidFill>
                <a:effectLst/>
                <a:latin typeface="JetBrains Mono"/>
              </a:rPr>
              <a:t>]</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unique_classes = np.unique(label_column)</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a:t>
            </a:r>
            <a:r>
              <a:rPr kumimoji="0" lang="en-US" sz="1400" b="0" i="0" u="none" strike="noStrike" cap="none" normalizeH="0" baseline="0" smtClean="0">
                <a:ln>
                  <a:noFill/>
                </a:ln>
                <a:solidFill>
                  <a:srgbClr val="0033B3"/>
                </a:solidFill>
                <a:effectLst/>
                <a:latin typeface="JetBrains Mono"/>
              </a:rPr>
              <a:t>if </a:t>
            </a:r>
            <a:r>
              <a:rPr kumimoji="0" lang="en-US" sz="1400" b="0" i="0" u="none" strike="noStrike" cap="none" normalizeH="0" baseline="0" smtClean="0">
                <a:ln>
                  <a:noFill/>
                </a:ln>
                <a:solidFill>
                  <a:srgbClr val="000080"/>
                </a:solidFill>
                <a:effectLst/>
                <a:latin typeface="JetBrains Mono"/>
              </a:rPr>
              <a:t>len</a:t>
            </a:r>
            <a:r>
              <a:rPr kumimoji="0" lang="en-US" sz="1400" b="0" i="0" u="none" strike="noStrike" cap="none" normalizeH="0" baseline="0" smtClean="0">
                <a:ln>
                  <a:noFill/>
                </a:ln>
                <a:solidFill>
                  <a:srgbClr val="080808"/>
                </a:solidFill>
                <a:effectLst/>
                <a:latin typeface="JetBrains Mono"/>
              </a:rPr>
              <a:t>(unique_classes) == </a:t>
            </a:r>
            <a:r>
              <a:rPr kumimoji="0" lang="en-US" sz="1400" b="0" i="0" u="none" strike="noStrike" cap="none" normalizeH="0" baseline="0" smtClean="0">
                <a:ln>
                  <a:noFill/>
                </a:ln>
                <a:solidFill>
                  <a:srgbClr val="1750EB"/>
                </a:solidFill>
                <a:effectLst/>
                <a:latin typeface="JetBrains Mono"/>
              </a:rPr>
              <a:t>1</a:t>
            </a:r>
            <a:r>
              <a:rPr kumimoji="0" lang="en-US" sz="1400" b="0" i="0" u="none" strike="noStrike" cap="none" normalizeH="0" baseline="0" smtClean="0">
                <a:ln>
                  <a:noFill/>
                </a:ln>
                <a:solidFill>
                  <a:srgbClr val="080808"/>
                </a:solidFill>
                <a:effectLst/>
                <a:latin typeface="JetBrains Mono"/>
              </a:rPr>
              <a:t>:</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a:t>
            </a:r>
            <a:r>
              <a:rPr kumimoji="0" lang="en-US" sz="1400" b="0" i="0" u="none" strike="noStrike" cap="none" normalizeH="0" baseline="0" smtClean="0">
                <a:ln>
                  <a:noFill/>
                </a:ln>
                <a:solidFill>
                  <a:srgbClr val="0033B3"/>
                </a:solidFill>
                <a:effectLst/>
                <a:latin typeface="JetBrains Mono"/>
              </a:rPr>
              <a:t>return True</a:t>
            </a:r>
            <a:br>
              <a:rPr kumimoji="0" lang="en-US" sz="1400" b="0" i="0" u="none" strike="noStrike" cap="none" normalizeH="0" baseline="0" smtClean="0">
                <a:ln>
                  <a:noFill/>
                </a:ln>
                <a:solidFill>
                  <a:srgbClr val="0033B3"/>
                </a:solidFill>
                <a:effectLst/>
                <a:latin typeface="JetBrains Mono"/>
              </a:rPr>
            </a:br>
            <a:r>
              <a:rPr kumimoji="0" lang="en-US" sz="1400" b="0" i="0" u="none" strike="noStrike" cap="none" normalizeH="0" baseline="0" smtClean="0">
                <a:ln>
                  <a:noFill/>
                </a:ln>
                <a:solidFill>
                  <a:srgbClr val="0033B3"/>
                </a:solidFill>
                <a:effectLst/>
                <a:latin typeface="JetBrains Mono"/>
              </a:rPr>
              <a:t>    else</a:t>
            </a:r>
            <a:r>
              <a:rPr kumimoji="0" lang="en-US" sz="1400" b="0" i="0" u="none" strike="noStrike" cap="none" normalizeH="0" baseline="0" smtClean="0">
                <a:ln>
                  <a:noFill/>
                </a:ln>
                <a:solidFill>
                  <a:srgbClr val="080808"/>
                </a:solidFill>
                <a:effectLst/>
                <a:latin typeface="JetBrains Mono"/>
              </a:rPr>
              <a:t>:</a:t>
            </a:r>
            <a:br>
              <a:rPr kumimoji="0" lang="en-US" sz="1400" b="0" i="0" u="none" strike="noStrike" cap="none" normalizeH="0" baseline="0" smtClean="0">
                <a:ln>
                  <a:noFill/>
                </a:ln>
                <a:solidFill>
                  <a:srgbClr val="080808"/>
                </a:solidFill>
                <a:effectLst/>
                <a:latin typeface="JetBrains Mono"/>
              </a:rPr>
            </a:br>
            <a:r>
              <a:rPr kumimoji="0" lang="en-US" sz="1400" b="0" i="0" u="none" strike="noStrike" cap="none" normalizeH="0" baseline="0" smtClean="0">
                <a:ln>
                  <a:noFill/>
                </a:ln>
                <a:solidFill>
                  <a:srgbClr val="080808"/>
                </a:solidFill>
                <a:effectLst/>
                <a:latin typeface="JetBrains Mono"/>
              </a:rPr>
              <a:t>        </a:t>
            </a:r>
            <a:r>
              <a:rPr kumimoji="0" lang="en-US" sz="1400" b="0" i="0" u="none" strike="noStrike" cap="none" normalizeH="0" baseline="0" smtClean="0">
                <a:ln>
                  <a:noFill/>
                </a:ln>
                <a:solidFill>
                  <a:srgbClr val="0033B3"/>
                </a:solidFill>
                <a:effectLst/>
                <a:latin typeface="JetBrains Mono"/>
              </a:rPr>
              <a:t>return False</a:t>
            </a:r>
            <a:br>
              <a:rPr kumimoji="0" lang="en-US" sz="1400" b="0" i="0" u="none" strike="noStrike" cap="none" normalizeH="0" baseline="0" smtClean="0">
                <a:ln>
                  <a:noFill/>
                </a:ln>
                <a:solidFill>
                  <a:srgbClr val="0033B3"/>
                </a:solidFill>
                <a:effectLst/>
                <a:latin typeface="JetBrains Mono"/>
              </a:rPr>
            </a:br>
            <a:endParaRPr kumimoji="0" lang="en-US"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615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6248400"/>
          </a:xfrm>
        </p:spPr>
        <p:txBody>
          <a:bodyPr>
            <a:normAutofit/>
          </a:bodyPr>
          <a:lstStyle/>
          <a:p>
            <a:r>
              <a:rPr lang="en-US" sz="2000" dirty="0" smtClean="0">
                <a:solidFill>
                  <a:schemeClr val="tx1"/>
                </a:solidFill>
              </a:rPr>
              <a:t>Here comes the main point, </a:t>
            </a:r>
            <a:r>
              <a:rPr lang="en-US" sz="2200" b="1" dirty="0" smtClean="0">
                <a:solidFill>
                  <a:schemeClr val="tx1"/>
                </a:solidFill>
              </a:rPr>
              <a:t>Entropy </a:t>
            </a:r>
            <a:r>
              <a:rPr lang="en-US" sz="2000" dirty="0">
                <a:solidFill>
                  <a:schemeClr val="tx1"/>
                </a:solidFill>
              </a:rPr>
              <a:t>an information theory </a:t>
            </a:r>
            <a:r>
              <a:rPr lang="en-US" sz="2000" dirty="0" smtClean="0">
                <a:solidFill>
                  <a:schemeClr val="tx1"/>
                </a:solidFill>
              </a:rPr>
              <a:t>metric </a:t>
            </a:r>
            <a:r>
              <a:rPr lang="en-US" sz="2000" dirty="0">
                <a:solidFill>
                  <a:schemeClr val="tx1"/>
                </a:solidFill>
              </a:rPr>
              <a:t>that measures the impurity or uncertainty in a group of observations. It determines how a decision tree </a:t>
            </a:r>
            <a:r>
              <a:rPr lang="en-US" sz="2000" dirty="0" smtClean="0">
                <a:solidFill>
                  <a:schemeClr val="tx1"/>
                </a:solidFill>
              </a:rPr>
              <a:t>chooses </a:t>
            </a:r>
            <a:r>
              <a:rPr lang="en-US" sz="2000" dirty="0">
                <a:solidFill>
                  <a:schemeClr val="tx1"/>
                </a:solidFill>
              </a:rPr>
              <a:t>to split </a:t>
            </a:r>
            <a:r>
              <a:rPr lang="en-US" sz="2000" dirty="0" smtClean="0">
                <a:solidFill>
                  <a:schemeClr val="tx1"/>
                </a:solidFill>
              </a:rPr>
              <a:t>data.</a:t>
            </a:r>
            <a:br>
              <a:rPr lang="en-US" sz="2000" dirty="0" smtClean="0">
                <a:solidFill>
                  <a:schemeClr val="tx1"/>
                </a:solidFill>
              </a:rPr>
            </a:br>
            <a:r>
              <a:rPr lang="en-US" sz="2000" dirty="0" smtClean="0">
                <a:solidFill>
                  <a:schemeClr val="bg2">
                    <a:lumMod val="40000"/>
                    <a:lumOff val="60000"/>
                  </a:schemeClr>
                </a:solidFill>
              </a:rPr>
              <a:t>For our algorithm, we’ve to calculate Entropy for all the value of all features. </a:t>
            </a:r>
            <a:r>
              <a:rPr lang="en-US" sz="2000" dirty="0">
                <a:solidFill>
                  <a:schemeClr val="bg2">
                    <a:lumMod val="40000"/>
                    <a:lumOff val="60000"/>
                  </a:schemeClr>
                </a:solidFill>
              </a:rPr>
              <a:t>We assumed “Minimum </a:t>
            </a:r>
            <a:r>
              <a:rPr lang="en-US" sz="2000" b="1" dirty="0">
                <a:solidFill>
                  <a:schemeClr val="bg2">
                    <a:lumMod val="40000"/>
                    <a:lumOff val="60000"/>
                  </a:schemeClr>
                </a:solidFill>
              </a:rPr>
              <a:t>Entropy</a:t>
            </a:r>
            <a:r>
              <a:rPr lang="en-US" sz="2000" dirty="0">
                <a:solidFill>
                  <a:schemeClr val="bg2">
                    <a:lumMod val="40000"/>
                    <a:lumOff val="60000"/>
                  </a:schemeClr>
                </a:solidFill>
              </a:rPr>
              <a:t> Value” as the root and split the tree. </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400" b="1" dirty="0" smtClean="0">
                <a:solidFill>
                  <a:schemeClr val="tx1"/>
                </a:solidFill>
              </a:rPr>
              <a:t>How we Calculated Entropy:</a:t>
            </a:r>
            <a:r>
              <a:rPr lang="en-US" sz="2000" dirty="0" smtClean="0">
                <a:solidFill>
                  <a:schemeClr val="tx1"/>
                </a:solidFill>
              </a:rPr>
              <a:t/>
            </a:r>
            <a:br>
              <a:rPr lang="en-US" sz="2000" dirty="0" smtClean="0">
                <a:solidFill>
                  <a:schemeClr val="tx1"/>
                </a:solidFill>
              </a:rPr>
            </a:br>
            <a:endParaRPr lang="en-US" sz="2200" b="1" dirty="0">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2926951"/>
            <a:ext cx="3500714" cy="3828017"/>
          </a:xfrm>
          <a:prstGeom prst="rect">
            <a:avLst/>
          </a:prstGeom>
        </p:spPr>
      </p:pic>
    </p:spTree>
    <p:extLst>
      <p:ext uri="{BB962C8B-B14F-4D97-AF65-F5344CB8AC3E}">
        <p14:creationId xmlns:p14="http://schemas.microsoft.com/office/powerpoint/2010/main" val="178961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677" y="1090345"/>
            <a:ext cx="3181082" cy="646331"/>
          </a:xfrm>
          <a:prstGeom prst="rect">
            <a:avLst/>
          </a:prstGeom>
          <a:noFill/>
        </p:spPr>
        <p:txBody>
          <a:bodyPr wrap="square" rtlCol="0">
            <a:spAutoFit/>
          </a:bodyPr>
          <a:lstStyle/>
          <a:p>
            <a:r>
              <a:rPr lang="en-US" sz="3600" b="1" dirty="0" smtClean="0"/>
              <a:t>Classify Data</a:t>
            </a:r>
            <a:endParaRPr lang="en-US" sz="3600" b="1" dirty="0"/>
          </a:p>
        </p:txBody>
      </p:sp>
      <p:sp>
        <p:nvSpPr>
          <p:cNvPr id="5" name="Rectangle 1"/>
          <p:cNvSpPr>
            <a:spLocks noChangeArrowheads="1"/>
          </p:cNvSpPr>
          <p:nvPr/>
        </p:nvSpPr>
        <p:spPr bwMode="auto">
          <a:xfrm>
            <a:off x="4805666" y="4951585"/>
            <a:ext cx="305817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33B3"/>
                </a:solidFill>
                <a:effectLst/>
                <a:latin typeface="JetBrains Mono"/>
              </a:rPr>
              <a:t>def</a:t>
            </a:r>
            <a:r>
              <a:rPr kumimoji="0" lang="en-US" sz="2000" b="0" i="0" u="none" strike="noStrike" cap="none" normalizeH="0" baseline="0" dirty="0" smtClean="0">
                <a:ln>
                  <a:noFill/>
                </a:ln>
                <a:solidFill>
                  <a:srgbClr val="0033B3"/>
                </a:solidFill>
                <a:effectLst/>
                <a:latin typeface="JetBrains Mono"/>
              </a:rPr>
              <a:t> </a:t>
            </a:r>
            <a:r>
              <a:rPr kumimoji="0" lang="en-US" sz="2000" b="0" i="0" u="none" strike="noStrike" cap="none" normalizeH="0" baseline="0" dirty="0" err="1" smtClean="0">
                <a:ln>
                  <a:noFill/>
                </a:ln>
                <a:solidFill>
                  <a:srgbClr val="000000"/>
                </a:solidFill>
                <a:effectLst/>
                <a:latin typeface="JetBrains Mono"/>
              </a:rPr>
              <a:t>classify_data</a:t>
            </a:r>
            <a:r>
              <a:rPr kumimoji="0" lang="en-US" sz="2000" b="0" i="0" u="none" strike="noStrike" cap="none" normalizeH="0" baseline="0" dirty="0" smtClean="0">
                <a:ln>
                  <a:noFill/>
                </a:ln>
                <a:solidFill>
                  <a:srgbClr val="080808"/>
                </a:solidFill>
                <a:effectLst/>
                <a:latin typeface="JetBrains Mono"/>
              </a:rPr>
              <a:t>(data):</a:t>
            </a:r>
            <a:br>
              <a:rPr kumimoji="0" lang="en-US" sz="2000" b="0" i="0" u="none" strike="noStrike" cap="none" normalizeH="0" baseline="0" dirty="0" smtClean="0">
                <a:ln>
                  <a:noFill/>
                </a:ln>
                <a:solidFill>
                  <a:srgbClr val="080808"/>
                </a:solidFill>
                <a:effectLst/>
                <a:latin typeface="JetBrains Mono"/>
              </a:rPr>
            </a:br>
            <a:r>
              <a:rPr kumimoji="0" lang="en-US" sz="2000" b="0" i="0" u="none" strike="noStrike" cap="none" normalizeH="0" baseline="0" dirty="0" smtClean="0">
                <a:ln>
                  <a:noFill/>
                </a:ln>
                <a:solidFill>
                  <a:srgbClr val="080808"/>
                </a:solidFill>
                <a:effectLst/>
                <a:latin typeface="JetBrains Mono"/>
              </a:rPr>
              <a:t/>
            </a:r>
            <a:br>
              <a:rPr kumimoji="0" lang="en-US" sz="2000" b="0" i="0" u="none" strike="noStrike" cap="none" normalizeH="0" baseline="0" dirty="0" smtClean="0">
                <a:ln>
                  <a:noFill/>
                </a:ln>
                <a:solidFill>
                  <a:srgbClr val="080808"/>
                </a:solidFill>
                <a:effectLst/>
                <a:latin typeface="JetBrains Mono"/>
              </a:rPr>
            </a:br>
            <a:r>
              <a:rPr kumimoji="0" lang="en-US" sz="2000" b="0" i="0" u="none" strike="noStrike" cap="none" normalizeH="0" baseline="0" dirty="0" smtClean="0">
                <a:ln>
                  <a:noFill/>
                </a:ln>
                <a:solidFill>
                  <a:srgbClr val="080808"/>
                </a:solidFill>
                <a:effectLst/>
                <a:latin typeface="JetBrains Mono"/>
              </a:rPr>
              <a:t>    </a:t>
            </a:r>
            <a:r>
              <a:rPr kumimoji="0" lang="en-US" sz="2000" b="0" i="0" u="none" strike="noStrike" cap="none" normalizeH="0" baseline="0" dirty="0" smtClean="0">
                <a:ln>
                  <a:noFill/>
                </a:ln>
                <a:solidFill>
                  <a:srgbClr val="0033B3"/>
                </a:solidFill>
                <a:effectLst/>
                <a:latin typeface="JetBrains Mono"/>
              </a:rPr>
              <a:t>return </a:t>
            </a:r>
            <a:r>
              <a:rPr kumimoji="0" lang="en-US" sz="2000" b="0" i="0" u="none" strike="noStrike" cap="none" normalizeH="0" baseline="0" dirty="0" smtClean="0">
                <a:ln>
                  <a:noFill/>
                </a:ln>
                <a:solidFill>
                  <a:srgbClr val="080808"/>
                </a:solidFill>
                <a:effectLst/>
                <a:latin typeface="JetBrains Mono"/>
              </a:rPr>
              <a:t>classification</a:t>
            </a:r>
            <a:br>
              <a:rPr kumimoji="0" lang="en-US" sz="2000" b="0" i="0" u="none" strike="noStrike" cap="none" normalizeH="0" baseline="0" dirty="0" smtClean="0">
                <a:ln>
                  <a:noFill/>
                </a:ln>
                <a:solidFill>
                  <a:srgbClr val="080808"/>
                </a:solidFill>
                <a:effectLst/>
                <a:latin typeface="JetBrains Mono"/>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509450" y="2750924"/>
            <a:ext cx="8138161" cy="1384995"/>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A decision tree Classifier generates the actual prediction at the leaf nodes , more information can be stored at the leaf nodes…</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1092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495504"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Rounded MT Bold" panose="020F0704030504030204" pitchFamily="34" charset="0"/>
              </a:rPr>
              <a:t>How the Algorithm works</a:t>
            </a:r>
            <a:endParaRPr lang="en-US" sz="36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52" y="2493987"/>
            <a:ext cx="5348618" cy="4059401"/>
          </a:xfrm>
          <a:prstGeom prst="rect">
            <a:avLst/>
          </a:prstGeom>
        </p:spPr>
      </p:pic>
      <p:sp>
        <p:nvSpPr>
          <p:cNvPr id="7" name="Title 6"/>
          <p:cNvSpPr>
            <a:spLocks noGrp="1"/>
          </p:cNvSpPr>
          <p:nvPr>
            <p:ph type="title"/>
          </p:nvPr>
        </p:nvSpPr>
        <p:spPr>
          <a:xfrm>
            <a:off x="6452315" y="2493987"/>
            <a:ext cx="4726547" cy="4059401"/>
          </a:xfrm>
        </p:spPr>
        <p:txBody>
          <a:bodyPr>
            <a:normAutofit/>
          </a:bodyPr>
          <a:lstStyle/>
          <a:p>
            <a:r>
              <a:rPr lang="en-US" sz="2800" b="1" dirty="0" smtClean="0">
                <a:solidFill>
                  <a:schemeClr val="bg2">
                    <a:lumMod val="20000"/>
                    <a:lumOff val="80000"/>
                  </a:schemeClr>
                </a:solidFill>
                <a:effectLst>
                  <a:outerShdw blurRad="38100" dist="38100" dir="2700000" algn="tl">
                    <a:srgbClr val="000000">
                      <a:alpha val="43137"/>
                    </a:srgbClr>
                  </a:outerShdw>
                </a:effectLst>
                <a:latin typeface="Arial Rounded MT Bold" panose="020F0704030504030204" pitchFamily="34" charset="0"/>
              </a:rPr>
              <a:t>Leaf data have been shown as results as they fulfilled all</a:t>
            </a:r>
            <a:br>
              <a:rPr lang="en-US" sz="2800" b="1" dirty="0" smtClean="0">
                <a:solidFill>
                  <a:schemeClr val="bg2">
                    <a:lumMod val="20000"/>
                    <a:lumOff val="80000"/>
                  </a:schemeClr>
                </a:solidFill>
                <a:effectLst>
                  <a:outerShdw blurRad="38100" dist="38100" dir="2700000" algn="tl">
                    <a:srgbClr val="000000">
                      <a:alpha val="43137"/>
                    </a:srgbClr>
                  </a:outerShdw>
                </a:effectLst>
                <a:latin typeface="Arial Rounded MT Bold" panose="020F0704030504030204" pitchFamily="34" charset="0"/>
              </a:rPr>
            </a:br>
            <a:r>
              <a:rPr lang="en-US" sz="2800" b="1" dirty="0" smtClean="0">
                <a:solidFill>
                  <a:schemeClr val="bg2">
                    <a:lumMod val="20000"/>
                    <a:lumOff val="80000"/>
                  </a:schemeClr>
                </a:solidFill>
                <a:effectLst>
                  <a:outerShdw blurRad="38100" dist="38100" dir="2700000" algn="tl">
                    <a:srgbClr val="000000">
                      <a:alpha val="43137"/>
                    </a:srgbClr>
                  </a:outerShdw>
                </a:effectLst>
                <a:latin typeface="Arial Rounded MT Bold" panose="020F0704030504030204" pitchFamily="34" charset="0"/>
              </a:rPr>
              <a:t>the conditions of our tree…..  </a:t>
            </a:r>
            <a:endParaRPr lang="en-US" sz="2800" b="1" dirty="0">
              <a:solidFill>
                <a:schemeClr val="bg2">
                  <a:lumMod val="20000"/>
                  <a:lumOff val="80000"/>
                </a:schemeClr>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421700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66674"/>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latin typeface="Arial Rounded MT Bold" panose="020F0704030504030204" pitchFamily="34" charset="0"/>
              </a:rPr>
              <a:t>Calculate – Accuracy, Recall. Precision, Re-Call</a:t>
            </a:r>
            <a:endParaRPr lang="en-US" sz="2000" b="1" dirty="0">
              <a:effectLst>
                <a:outerShdw blurRad="38100" dist="38100" dir="2700000" algn="tl">
                  <a:srgbClr val="000000">
                    <a:alpha val="43137"/>
                  </a:srgbClr>
                </a:outerShdw>
              </a:effectLst>
              <a:latin typeface="Arial Rounded MT Bold" panose="020F0704030504030204" pitchFamily="34" charset="0"/>
            </a:endParaRPr>
          </a:p>
        </p:txBody>
      </p:sp>
      <p:sp>
        <p:nvSpPr>
          <p:cNvPr id="4" name="Title 3"/>
          <p:cNvSpPr>
            <a:spLocks noGrp="1"/>
          </p:cNvSpPr>
          <p:nvPr>
            <p:ph type="title"/>
          </p:nvPr>
        </p:nvSpPr>
        <p:spPr>
          <a:xfrm>
            <a:off x="-69639" y="648239"/>
            <a:ext cx="8596668" cy="3403600"/>
          </a:xfrm>
        </p:spPr>
        <p:txBody>
          <a:bodyPr>
            <a:normAutofit/>
          </a:bodyPr>
          <a:lstStyle/>
          <a:p>
            <a:r>
              <a:rPr lang="en-US" sz="2000" b="1" dirty="0" smtClean="0">
                <a:solidFill>
                  <a:schemeClr val="tx1">
                    <a:lumMod val="95000"/>
                  </a:schemeClr>
                </a:solidFill>
              </a:rPr>
              <a:t/>
            </a:r>
            <a:br>
              <a:rPr lang="en-US" sz="2000" b="1" dirty="0" smtClean="0">
                <a:solidFill>
                  <a:schemeClr val="tx1">
                    <a:lumMod val="95000"/>
                  </a:schemeClr>
                </a:solidFill>
              </a:rPr>
            </a:br>
            <a:r>
              <a:rPr lang="en-US" sz="2000" b="1" dirty="0" smtClean="0">
                <a:solidFill>
                  <a:schemeClr val="tx1">
                    <a:lumMod val="95000"/>
                  </a:schemeClr>
                </a:solidFill>
              </a:rPr>
              <a:t/>
            </a:r>
            <a:br>
              <a:rPr lang="en-US" sz="2000" b="1" dirty="0" smtClean="0">
                <a:solidFill>
                  <a:schemeClr val="tx1">
                    <a:lumMod val="95000"/>
                  </a:schemeClr>
                </a:solidFill>
              </a:rPr>
            </a:br>
            <a:r>
              <a:rPr lang="en-US" sz="2000" b="1" dirty="0">
                <a:solidFill>
                  <a:schemeClr val="tx1">
                    <a:lumMod val="95000"/>
                  </a:schemeClr>
                </a:solidFill>
              </a:rPr>
              <a:t/>
            </a:r>
            <a:br>
              <a:rPr lang="en-US" sz="2000" b="1" dirty="0">
                <a:solidFill>
                  <a:schemeClr val="tx1">
                    <a:lumMod val="95000"/>
                  </a:schemeClr>
                </a:solidFill>
              </a:rPr>
            </a:br>
            <a:r>
              <a:rPr lang="en-US" sz="2000" b="1" dirty="0" smtClean="0">
                <a:solidFill>
                  <a:schemeClr val="tx1">
                    <a:lumMod val="95000"/>
                  </a:schemeClr>
                </a:solidFill>
              </a:rPr>
              <a:t>The number of correct prediction made divided by the total number of predictions made – </a:t>
            </a:r>
            <a:br>
              <a:rPr lang="en-US" sz="2000" b="1" dirty="0" smtClean="0">
                <a:solidFill>
                  <a:schemeClr val="tx1">
                    <a:lumMod val="95000"/>
                  </a:schemeClr>
                </a:solidFill>
              </a:rPr>
            </a:br>
            <a:r>
              <a:rPr lang="en-US" sz="2000" b="1" dirty="0">
                <a:solidFill>
                  <a:schemeClr val="tx1">
                    <a:lumMod val="95000"/>
                  </a:schemeClr>
                </a:solidFill>
              </a:rPr>
              <a:t>	</a:t>
            </a:r>
            <a:r>
              <a:rPr lang="en-US" sz="2000" b="1" dirty="0" smtClean="0">
                <a:solidFill>
                  <a:schemeClr val="tx1">
                    <a:lumMod val="95000"/>
                  </a:schemeClr>
                </a:solidFill>
              </a:rPr>
              <a:t>				Accuracy=  </a:t>
            </a:r>
            <a:endParaRPr lang="en-US" sz="2000" b="1" dirty="0">
              <a:solidFill>
                <a:schemeClr val="tx1">
                  <a:lumMod val="95000"/>
                </a:schemeClr>
              </a:solidFill>
            </a:endParaRPr>
          </a:p>
        </p:txBody>
      </p:sp>
      <p:sp>
        <p:nvSpPr>
          <p:cNvPr id="6" name="Text Placeholder 5"/>
          <p:cNvSpPr>
            <a:spLocks noGrp="1"/>
          </p:cNvSpPr>
          <p:nvPr>
            <p:ph type="body" idx="1"/>
          </p:nvPr>
        </p:nvSpPr>
        <p:spPr>
          <a:xfrm>
            <a:off x="0" y="3928056"/>
            <a:ext cx="12192000" cy="2929944"/>
          </a:xfrm>
        </p:spPr>
        <p:txBody>
          <a:bodyPr>
            <a:normAutofit fontScale="92500" lnSpcReduction="20000"/>
          </a:bodyPr>
          <a:lstStyle/>
          <a:p>
            <a:pPr lvl="0"/>
            <a:endParaRPr lang="en-US" b="1" dirty="0" smtClean="0"/>
          </a:p>
          <a:p>
            <a:pPr lvl="0"/>
            <a:endParaRPr lang="en-US" b="1" dirty="0"/>
          </a:p>
          <a:p>
            <a:pPr lvl="0"/>
            <a:r>
              <a:rPr lang="en-US" sz="2600" b="1" dirty="0" smtClean="0">
                <a:solidFill>
                  <a:schemeClr val="bg2">
                    <a:lumMod val="20000"/>
                    <a:lumOff val="80000"/>
                  </a:schemeClr>
                </a:solidFill>
                <a:effectLst>
                  <a:outerShdw blurRad="38100" dist="38100" dir="2700000" algn="tl">
                    <a:srgbClr val="000000">
                      <a:alpha val="43137"/>
                    </a:srgbClr>
                  </a:outerShdw>
                </a:effectLst>
              </a:rPr>
              <a:t>Re-call</a:t>
            </a:r>
            <a:r>
              <a:rPr lang="en-US" sz="2600" b="1" dirty="0">
                <a:solidFill>
                  <a:schemeClr val="bg2">
                    <a:lumMod val="20000"/>
                    <a:lumOff val="80000"/>
                  </a:schemeClr>
                </a:solidFill>
                <a:effectLst>
                  <a:outerShdw blurRad="38100" dist="38100" dir="2700000" algn="tl">
                    <a:srgbClr val="000000">
                      <a:alpha val="43137"/>
                    </a:srgbClr>
                  </a:outerShdw>
                </a:effectLst>
              </a:rPr>
              <a:t>: </a:t>
            </a:r>
            <a:r>
              <a:rPr lang="en-US" dirty="0"/>
              <a:t>The percentage of the total relevant documents in a dataset retrieved by your </a:t>
            </a:r>
            <a:r>
              <a:rPr lang="en-US" dirty="0" smtClean="0"/>
              <a:t>search</a:t>
            </a:r>
            <a:endParaRPr lang="en-US" dirty="0"/>
          </a:p>
          <a:p>
            <a:r>
              <a:rPr lang="en-US" dirty="0" smtClean="0"/>
              <a:t>				</a:t>
            </a:r>
            <a:r>
              <a:rPr lang="en-US" dirty="0"/>
              <a:t>Recall = A/A + B * 100</a:t>
            </a:r>
            <a:r>
              <a:rPr lang="en-US" dirty="0" smtClean="0"/>
              <a:t>%</a:t>
            </a:r>
          </a:p>
          <a:p>
            <a:r>
              <a:rPr lang="en-US" sz="2600" b="1" dirty="0">
                <a:solidFill>
                  <a:schemeClr val="bg2">
                    <a:lumMod val="20000"/>
                    <a:lumOff val="80000"/>
                  </a:schemeClr>
                </a:solidFill>
                <a:effectLst>
                  <a:outerShdw blurRad="38100" dist="38100" dir="2700000" algn="tl">
                    <a:srgbClr val="000000">
                      <a:alpha val="43137"/>
                    </a:srgbClr>
                  </a:outerShdw>
                </a:effectLst>
              </a:rPr>
              <a:t>Precision: </a:t>
            </a:r>
            <a:r>
              <a:rPr lang="en-US" dirty="0"/>
              <a:t>The percentage of relevant documents in relation to the number of documents </a:t>
            </a:r>
            <a:r>
              <a:rPr lang="en-US" dirty="0" smtClean="0"/>
              <a:t>retrieved</a:t>
            </a:r>
          </a:p>
          <a:p>
            <a:r>
              <a:rPr lang="en-US" dirty="0"/>
              <a:t>	</a:t>
            </a:r>
            <a:r>
              <a:rPr lang="en-US" dirty="0" smtClean="0"/>
              <a:t>			</a:t>
            </a:r>
            <a:r>
              <a:rPr lang="en-US" dirty="0"/>
              <a:t>Precision = A/A + C * 100</a:t>
            </a:r>
            <a:r>
              <a:rPr lang="en-US" dirty="0" smtClean="0"/>
              <a:t>%</a:t>
            </a:r>
          </a:p>
          <a:p>
            <a:pPr lvl="0"/>
            <a:r>
              <a:rPr lang="en-US" sz="2600" b="1" dirty="0">
                <a:effectLst>
                  <a:outerShdw blurRad="38100" dist="38100" dir="2700000" algn="tl">
                    <a:srgbClr val="000000">
                      <a:alpha val="43137"/>
                    </a:srgbClr>
                  </a:outerShdw>
                </a:effectLst>
              </a:rPr>
              <a:t>F- measure: </a:t>
            </a:r>
            <a:r>
              <a:rPr lang="en-US" dirty="0"/>
              <a:t>The harmonic mean of precision and </a:t>
            </a:r>
            <a:r>
              <a:rPr lang="en-US" dirty="0" smtClean="0"/>
              <a:t>recall</a:t>
            </a:r>
          </a:p>
          <a:p>
            <a:pPr lvl="0"/>
            <a:r>
              <a:rPr lang="en-US" dirty="0"/>
              <a:t>	</a:t>
            </a:r>
            <a:r>
              <a:rPr lang="en-US" dirty="0" smtClean="0"/>
              <a:t>			</a:t>
            </a:r>
            <a:r>
              <a:rPr lang="en-US" dirty="0"/>
              <a:t>F=2 * Recall * Precision / (Recall + Precision)</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181" y="2689960"/>
            <a:ext cx="4879848" cy="1146048"/>
          </a:xfrm>
          <a:prstGeom prst="rect">
            <a:avLst/>
          </a:prstGeom>
        </p:spPr>
      </p:pic>
    </p:spTree>
    <p:extLst>
      <p:ext uri="{BB962C8B-B14F-4D97-AF65-F5344CB8AC3E}">
        <p14:creationId xmlns:p14="http://schemas.microsoft.com/office/powerpoint/2010/main" val="90536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7743" y="2653048"/>
            <a:ext cx="6735651" cy="1015663"/>
          </a:xfrm>
          <a:prstGeom prst="rect">
            <a:avLst/>
          </a:prstGeom>
          <a:noFill/>
        </p:spPr>
        <p:txBody>
          <a:bodyPr wrap="square" rtlCol="0">
            <a:spAutoFit/>
          </a:bodyPr>
          <a:lstStyle/>
          <a:p>
            <a:r>
              <a:rPr lang="en-US" sz="6000" b="1" dirty="0" smtClean="0"/>
              <a:t>!!Thank You!!</a:t>
            </a:r>
            <a:endParaRPr lang="en-US" sz="6000" b="1" dirty="0"/>
          </a:p>
        </p:txBody>
      </p:sp>
    </p:spTree>
    <p:extLst>
      <p:ext uri="{BB962C8B-B14F-4D97-AF65-F5344CB8AC3E}">
        <p14:creationId xmlns:p14="http://schemas.microsoft.com/office/powerpoint/2010/main" val="353403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61375"/>
            <a:ext cx="8596668" cy="3361385"/>
          </a:xfrm>
        </p:spPr>
        <p:txBody>
          <a:bodyPr/>
          <a:lstStyle/>
          <a:p>
            <a:r>
              <a:rPr lang="en-US" dirty="0" smtClean="0"/>
              <a:t>  </a:t>
            </a:r>
            <a:br>
              <a:rPr lang="en-US" dirty="0" smtClean="0"/>
            </a:br>
            <a:r>
              <a:rPr lang="en-US" dirty="0"/>
              <a:t/>
            </a:r>
            <a:br>
              <a:rPr lang="en-US" dirty="0"/>
            </a:br>
            <a:r>
              <a:rPr lang="en-US" dirty="0" smtClean="0"/>
              <a:t/>
            </a:r>
            <a:br>
              <a:rPr lang="en-US" dirty="0" smtClean="0"/>
            </a:br>
            <a:r>
              <a:rPr lang="en-US" dirty="0" smtClean="0"/>
              <a:t>                 </a:t>
            </a:r>
            <a:r>
              <a:rPr lang="en-US" sz="5400" dirty="0" smtClean="0">
                <a:solidFill>
                  <a:schemeClr val="accent1">
                    <a:lumMod val="20000"/>
                    <a:lumOff val="80000"/>
                  </a:schemeClr>
                </a:solidFill>
              </a:rPr>
              <a:t>Decision</a:t>
            </a:r>
            <a:r>
              <a:rPr lang="en-US" sz="4800" dirty="0" smtClean="0"/>
              <a:t> </a:t>
            </a:r>
            <a:r>
              <a:rPr lang="en-US" sz="4800" dirty="0" smtClean="0">
                <a:solidFill>
                  <a:schemeClr val="accent1">
                    <a:lumMod val="20000"/>
                    <a:lumOff val="80000"/>
                  </a:schemeClr>
                </a:solidFill>
              </a:rPr>
              <a:t>Tree</a:t>
            </a:r>
            <a:endParaRPr lang="en-US" sz="4800" dirty="0">
              <a:solidFill>
                <a:schemeClr val="accent1">
                  <a:lumMod val="20000"/>
                  <a:lumOff val="80000"/>
                </a:schemeClr>
              </a:solidFill>
            </a:endParaRPr>
          </a:p>
        </p:txBody>
      </p:sp>
      <p:sp>
        <p:nvSpPr>
          <p:cNvPr id="4" name="Right Arrow 3"/>
          <p:cNvSpPr/>
          <p:nvPr/>
        </p:nvSpPr>
        <p:spPr>
          <a:xfrm>
            <a:off x="914401" y="3556714"/>
            <a:ext cx="1906074" cy="631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483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6" y="1240665"/>
            <a:ext cx="8596668" cy="871470"/>
          </a:xfrm>
        </p:spPr>
        <p:txBody>
          <a:bodyPr>
            <a:normAutofit fontScale="90000"/>
          </a:bodyPr>
          <a:lstStyle/>
          <a:p>
            <a:r>
              <a:rPr lang="en-US" sz="4900" dirty="0" smtClean="0"/>
              <a:t>What is Decision Tree?</a:t>
            </a:r>
            <a:r>
              <a:rPr lang="en-US" dirty="0" smtClean="0"/>
              <a:t/>
            </a:r>
            <a:br>
              <a:rPr lang="en-US" dirty="0" smtClean="0"/>
            </a:br>
            <a:endParaRPr lang="en-US" dirty="0"/>
          </a:p>
        </p:txBody>
      </p:sp>
      <p:sp>
        <p:nvSpPr>
          <p:cNvPr id="3" name="Rectangle 2"/>
          <p:cNvSpPr/>
          <p:nvPr/>
        </p:nvSpPr>
        <p:spPr>
          <a:xfrm>
            <a:off x="522786" y="2112136"/>
            <a:ext cx="9123489" cy="194471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sz="2400" dirty="0" smtClean="0">
              <a:solidFill>
                <a:schemeClr val="bg1"/>
              </a:solidFill>
            </a:endParaRPr>
          </a:p>
          <a:p>
            <a:r>
              <a:rPr lang="en-US" sz="2000" dirty="0" smtClean="0">
                <a:solidFill>
                  <a:schemeClr val="bg1">
                    <a:lumMod val="95000"/>
                    <a:lumOff val="5000"/>
                  </a:schemeClr>
                </a:solidFill>
              </a:rPr>
              <a:t>Decision Tree is one of the easiest and popular “Classification Algorithm” to understand and interpret. </a:t>
            </a:r>
          </a:p>
          <a:p>
            <a:r>
              <a:rPr lang="en-US" sz="2000" dirty="0">
                <a:solidFill>
                  <a:schemeClr val="bg1">
                    <a:lumMod val="95000"/>
                    <a:lumOff val="5000"/>
                  </a:schemeClr>
                </a:solidFill>
              </a:rPr>
              <a:t>	</a:t>
            </a:r>
            <a:r>
              <a:rPr lang="en-US" sz="2000" dirty="0" smtClean="0">
                <a:solidFill>
                  <a:schemeClr val="bg1">
                    <a:lumMod val="95000"/>
                    <a:lumOff val="5000"/>
                  </a:schemeClr>
                </a:solidFill>
              </a:rPr>
              <a:t>*In machine learning “Classification” is a two step process- </a:t>
            </a:r>
          </a:p>
          <a:p>
            <a:r>
              <a:rPr lang="en-US" sz="2000" dirty="0">
                <a:solidFill>
                  <a:schemeClr val="bg1">
                    <a:lumMod val="95000"/>
                    <a:lumOff val="5000"/>
                  </a:schemeClr>
                </a:solidFill>
              </a:rPr>
              <a:t>	</a:t>
            </a:r>
            <a:r>
              <a:rPr lang="en-US" sz="2000" dirty="0" smtClean="0">
                <a:solidFill>
                  <a:schemeClr val="bg1">
                    <a:lumMod val="95000"/>
                    <a:lumOff val="5000"/>
                  </a:schemeClr>
                </a:solidFill>
              </a:rPr>
              <a:t>				-&gt; Learning Step (Training Data)</a:t>
            </a:r>
          </a:p>
          <a:p>
            <a:r>
              <a:rPr lang="en-US" sz="2000" dirty="0">
                <a:solidFill>
                  <a:schemeClr val="bg1">
                    <a:lumMod val="95000"/>
                    <a:lumOff val="5000"/>
                  </a:schemeClr>
                </a:solidFill>
              </a:rPr>
              <a:t>	</a:t>
            </a:r>
            <a:r>
              <a:rPr lang="en-US" sz="2000" dirty="0" smtClean="0">
                <a:solidFill>
                  <a:schemeClr val="bg1">
                    <a:lumMod val="95000"/>
                    <a:lumOff val="5000"/>
                  </a:schemeClr>
                </a:solidFill>
              </a:rPr>
              <a:t>				-&gt; Prediction Step (Predict the response for given Data)</a:t>
            </a:r>
            <a:r>
              <a:rPr lang="en-US" dirty="0" smtClean="0"/>
              <a:t/>
            </a:r>
            <a:br>
              <a:rPr lang="en-US" dirty="0" smtClean="0"/>
            </a:br>
            <a:endParaRPr lang="en-US" dirty="0"/>
          </a:p>
        </p:txBody>
      </p:sp>
      <p:sp>
        <p:nvSpPr>
          <p:cNvPr id="4" name="TextBox 3"/>
          <p:cNvSpPr txBox="1"/>
          <p:nvPr/>
        </p:nvSpPr>
        <p:spPr>
          <a:xfrm>
            <a:off x="522786" y="4687910"/>
            <a:ext cx="6534837" cy="923330"/>
          </a:xfrm>
          <a:prstGeom prst="rect">
            <a:avLst/>
          </a:prstGeom>
          <a:noFill/>
        </p:spPr>
        <p:txBody>
          <a:bodyPr wrap="square" rtlCol="0">
            <a:spAutoFit/>
          </a:bodyPr>
          <a:lstStyle/>
          <a:p>
            <a:r>
              <a:rPr lang="en-US" dirty="0" smtClean="0"/>
              <a:t>Don’t Understand?</a:t>
            </a:r>
          </a:p>
          <a:p>
            <a:endParaRPr lang="en-US" dirty="0" smtClean="0"/>
          </a:p>
          <a:p>
            <a:r>
              <a:rPr lang="en-US" dirty="0" smtClean="0"/>
              <a:t>Step Forward………</a:t>
            </a:r>
            <a:endParaRPr lang="en-US" dirty="0"/>
          </a:p>
        </p:txBody>
      </p:sp>
    </p:spTree>
    <p:extLst>
      <p:ext uri="{BB962C8B-B14F-4D97-AF65-F5344CB8AC3E}">
        <p14:creationId xmlns:p14="http://schemas.microsoft.com/office/powerpoint/2010/main" val="2003200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841679" y="244699"/>
            <a:ext cx="2305319" cy="167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 person loves to play cricket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5" name="Straight Connector 4"/>
          <p:cNvCxnSpPr>
            <a:stCxn id="3" idx="4"/>
          </p:cNvCxnSpPr>
          <p:nvPr/>
        </p:nvCxnSpPr>
        <p:spPr>
          <a:xfrm flipH="1">
            <a:off x="2047741" y="1918952"/>
            <a:ext cx="946598" cy="146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3" idx="4"/>
          </p:cNvCxnSpPr>
          <p:nvPr/>
        </p:nvCxnSpPr>
        <p:spPr>
          <a:xfrm flipH="1" flipV="1">
            <a:off x="2994339" y="1918952"/>
            <a:ext cx="1255690" cy="146819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5307" y="3400020"/>
            <a:ext cx="2266681" cy="12106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Person is awesome…</a:t>
            </a:r>
            <a:endParaRPr lang="en-US" dirty="0"/>
          </a:p>
        </p:txBody>
      </p:sp>
      <p:sp>
        <p:nvSpPr>
          <p:cNvPr id="12" name="Rounded Rectangle 11"/>
          <p:cNvSpPr/>
          <p:nvPr/>
        </p:nvSpPr>
        <p:spPr>
          <a:xfrm>
            <a:off x="3470857" y="3387145"/>
            <a:ext cx="2266681" cy="12106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Person is slightly less than awesome…</a:t>
            </a:r>
            <a:endParaRPr lang="en-US" dirty="0"/>
          </a:p>
        </p:txBody>
      </p:sp>
      <p:sp>
        <p:nvSpPr>
          <p:cNvPr id="16" name="TextBox 15"/>
          <p:cNvSpPr txBox="1"/>
          <p:nvPr/>
        </p:nvSpPr>
        <p:spPr>
          <a:xfrm>
            <a:off x="1867433" y="2395470"/>
            <a:ext cx="978795" cy="369332"/>
          </a:xfrm>
          <a:prstGeom prst="rect">
            <a:avLst/>
          </a:prstGeom>
          <a:noFill/>
        </p:spPr>
        <p:txBody>
          <a:bodyPr wrap="square" rtlCol="0">
            <a:spAutoFit/>
          </a:bodyPr>
          <a:lstStyle/>
          <a:p>
            <a:r>
              <a:rPr lang="en-US" dirty="0" smtClean="0"/>
              <a:t>True</a:t>
            </a:r>
            <a:endParaRPr lang="en-US" dirty="0"/>
          </a:p>
        </p:txBody>
      </p:sp>
      <p:sp>
        <p:nvSpPr>
          <p:cNvPr id="17" name="TextBox 16"/>
          <p:cNvSpPr txBox="1"/>
          <p:nvPr/>
        </p:nvSpPr>
        <p:spPr>
          <a:xfrm>
            <a:off x="3631841" y="2369711"/>
            <a:ext cx="811369" cy="369332"/>
          </a:xfrm>
          <a:prstGeom prst="rect">
            <a:avLst/>
          </a:prstGeom>
          <a:noFill/>
        </p:spPr>
        <p:txBody>
          <a:bodyPr wrap="square" rtlCol="0">
            <a:spAutoFit/>
          </a:bodyPr>
          <a:lstStyle/>
          <a:p>
            <a:r>
              <a:rPr lang="en-US" dirty="0" smtClean="0"/>
              <a:t>False</a:t>
            </a:r>
            <a:endParaRPr lang="en-US" dirty="0"/>
          </a:p>
        </p:txBody>
      </p:sp>
      <p:sp>
        <p:nvSpPr>
          <p:cNvPr id="19" name="TextBox 18"/>
          <p:cNvSpPr txBox="1"/>
          <p:nvPr/>
        </p:nvSpPr>
        <p:spPr>
          <a:xfrm>
            <a:off x="5138670" y="360608"/>
            <a:ext cx="3644722" cy="646331"/>
          </a:xfrm>
          <a:prstGeom prst="rect">
            <a:avLst/>
          </a:prstGeom>
          <a:noFill/>
        </p:spPr>
        <p:txBody>
          <a:bodyPr wrap="square" rtlCol="0">
            <a:spAutoFit/>
          </a:bodyPr>
          <a:lstStyle/>
          <a:p>
            <a:r>
              <a:rPr lang="en-US" dirty="0" smtClean="0"/>
              <a:t>In general,</a:t>
            </a:r>
          </a:p>
          <a:p>
            <a:r>
              <a:rPr lang="en-US" dirty="0" smtClean="0"/>
              <a:t>A Decision Tree asks a question….</a:t>
            </a:r>
            <a:endParaRPr lang="en-US" dirty="0"/>
          </a:p>
        </p:txBody>
      </p:sp>
      <p:sp>
        <p:nvSpPr>
          <p:cNvPr id="20" name="Oval 19"/>
          <p:cNvSpPr/>
          <p:nvPr/>
        </p:nvSpPr>
        <p:spPr>
          <a:xfrm>
            <a:off x="4597758" y="360608"/>
            <a:ext cx="437881" cy="3992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597757" y="1997419"/>
            <a:ext cx="437881" cy="3992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p:cNvSpPr txBox="1"/>
          <p:nvPr/>
        </p:nvSpPr>
        <p:spPr>
          <a:xfrm>
            <a:off x="5138670" y="1971661"/>
            <a:ext cx="2884868" cy="646331"/>
          </a:xfrm>
          <a:prstGeom prst="rect">
            <a:avLst/>
          </a:prstGeom>
          <a:noFill/>
        </p:spPr>
        <p:txBody>
          <a:bodyPr wrap="square" rtlCol="0">
            <a:spAutoFit/>
          </a:bodyPr>
          <a:lstStyle/>
          <a:p>
            <a:r>
              <a:rPr lang="en-US" dirty="0" smtClean="0"/>
              <a:t>……And then Classifies the person based on answer</a:t>
            </a:r>
            <a:endParaRPr lang="en-US" dirty="0"/>
          </a:p>
        </p:txBody>
      </p:sp>
      <p:sp>
        <p:nvSpPr>
          <p:cNvPr id="27" name="TextBox 26"/>
          <p:cNvSpPr txBox="1"/>
          <p:nvPr/>
        </p:nvSpPr>
        <p:spPr>
          <a:xfrm>
            <a:off x="3670474" y="5228821"/>
            <a:ext cx="3348507" cy="1200329"/>
          </a:xfrm>
          <a:prstGeom prst="rect">
            <a:avLst/>
          </a:prstGeom>
          <a:noFill/>
        </p:spPr>
        <p:txBody>
          <a:bodyPr wrap="square" rtlCol="0">
            <a:spAutoFit/>
          </a:bodyPr>
          <a:lstStyle/>
          <a:p>
            <a:r>
              <a:rPr lang="en-US" sz="2400" dirty="0" smtClean="0"/>
              <a:t>-NOT A BIG DEAL!!!</a:t>
            </a:r>
          </a:p>
          <a:p>
            <a:endParaRPr lang="en-US" sz="2400" dirty="0" smtClean="0"/>
          </a:p>
          <a:p>
            <a:r>
              <a:rPr lang="en-US" sz="2400" dirty="0" smtClean="0"/>
              <a:t>Right??</a:t>
            </a:r>
            <a:endParaRPr lang="en-US" sz="2400" dirty="0"/>
          </a:p>
        </p:txBody>
      </p:sp>
    </p:spTree>
    <p:extLst>
      <p:ext uri="{BB962C8B-B14F-4D97-AF65-F5344CB8AC3E}">
        <p14:creationId xmlns:p14="http://schemas.microsoft.com/office/powerpoint/2010/main" val="269976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026" y="1630503"/>
            <a:ext cx="3662660" cy="5118027"/>
          </a:xfrm>
          <a:prstGeom prst="rect">
            <a:avLst/>
          </a:prstGeom>
        </p:spPr>
      </p:pic>
      <p:sp>
        <p:nvSpPr>
          <p:cNvPr id="4" name="Rectangle 3"/>
          <p:cNvSpPr/>
          <p:nvPr/>
        </p:nvSpPr>
        <p:spPr>
          <a:xfrm>
            <a:off x="1695718" y="388391"/>
            <a:ext cx="6096000" cy="830997"/>
          </a:xfrm>
          <a:prstGeom prst="rect">
            <a:avLst/>
          </a:prstGeom>
        </p:spPr>
        <p:txBody>
          <a:bodyPr>
            <a:spAutoFit/>
          </a:bodyPr>
          <a:lstStyle/>
          <a:p>
            <a:r>
              <a:rPr lang="en-US" sz="2400" b="1" dirty="0">
                <a:solidFill>
                  <a:schemeClr val="tx1">
                    <a:lumMod val="95000"/>
                  </a:schemeClr>
                </a:solidFill>
                <a:latin typeface="Helvetica Neue"/>
              </a:rPr>
              <a:t>The algorithm that is going to be implemented looks like </a:t>
            </a:r>
            <a:r>
              <a:rPr lang="en-US" sz="2400" b="1" dirty="0" smtClean="0">
                <a:solidFill>
                  <a:schemeClr val="tx1">
                    <a:lumMod val="95000"/>
                  </a:schemeClr>
                </a:solidFill>
                <a:latin typeface="Helvetica Neue"/>
              </a:rPr>
              <a:t>this:</a:t>
            </a:r>
            <a:endParaRPr lang="en-US" sz="2400" b="1" dirty="0">
              <a:solidFill>
                <a:schemeClr val="tx1">
                  <a:lumMod val="95000"/>
                </a:schemeClr>
              </a:solidFill>
            </a:endParaRPr>
          </a:p>
        </p:txBody>
      </p:sp>
      <p:sp>
        <p:nvSpPr>
          <p:cNvPr id="5" name="Right Arrow 4"/>
          <p:cNvSpPr/>
          <p:nvPr/>
        </p:nvSpPr>
        <p:spPr>
          <a:xfrm>
            <a:off x="798490" y="388391"/>
            <a:ext cx="759854" cy="51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8490" y="6413679"/>
            <a:ext cx="1764406" cy="369332"/>
          </a:xfrm>
          <a:prstGeom prst="rect">
            <a:avLst/>
          </a:prstGeom>
          <a:noFill/>
        </p:spPr>
        <p:txBody>
          <a:bodyPr wrap="square" rtlCol="0">
            <a:spAutoFit/>
          </a:bodyPr>
          <a:lstStyle/>
          <a:p>
            <a:r>
              <a:rPr lang="en-US" dirty="0" smtClean="0"/>
              <a:t>Source: Google</a:t>
            </a:r>
            <a:endParaRPr lang="en-US" dirty="0"/>
          </a:p>
        </p:txBody>
      </p:sp>
    </p:spTree>
    <p:extLst>
      <p:ext uri="{BB962C8B-B14F-4D97-AF65-F5344CB8AC3E}">
        <p14:creationId xmlns:p14="http://schemas.microsoft.com/office/powerpoint/2010/main" val="2528063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2047741" y="2434111"/>
            <a:ext cx="373487" cy="515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2047741" y="3346365"/>
            <a:ext cx="373487" cy="515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24258" y="2472745"/>
            <a:ext cx="3876541" cy="369332"/>
          </a:xfrm>
          <a:prstGeom prst="rect">
            <a:avLst/>
          </a:prstGeom>
          <a:noFill/>
        </p:spPr>
        <p:txBody>
          <a:bodyPr wrap="square" rtlCol="0">
            <a:spAutoFit/>
          </a:bodyPr>
          <a:lstStyle/>
          <a:p>
            <a:r>
              <a:rPr lang="en-US" dirty="0" smtClean="0"/>
              <a:t>Data: IRIS Flower Data Set</a:t>
            </a:r>
            <a:endParaRPr lang="en-US" dirty="0"/>
          </a:p>
        </p:txBody>
      </p:sp>
      <p:sp>
        <p:nvSpPr>
          <p:cNvPr id="7" name="TextBox 6"/>
          <p:cNvSpPr txBox="1"/>
          <p:nvPr/>
        </p:nvSpPr>
        <p:spPr>
          <a:xfrm>
            <a:off x="2524259" y="3419276"/>
            <a:ext cx="2562896" cy="369332"/>
          </a:xfrm>
          <a:prstGeom prst="rect">
            <a:avLst/>
          </a:prstGeom>
          <a:noFill/>
        </p:spPr>
        <p:txBody>
          <a:bodyPr wrap="square" rtlCol="0">
            <a:spAutoFit/>
          </a:bodyPr>
          <a:lstStyle/>
          <a:p>
            <a:r>
              <a:rPr lang="en-US" dirty="0" smtClean="0"/>
              <a:t>Language: PYTHON</a:t>
            </a:r>
            <a:endParaRPr lang="en-US" dirty="0"/>
          </a:p>
        </p:txBody>
      </p:sp>
      <p:sp>
        <p:nvSpPr>
          <p:cNvPr id="8" name="Right Arrow 7"/>
          <p:cNvSpPr/>
          <p:nvPr/>
        </p:nvSpPr>
        <p:spPr>
          <a:xfrm>
            <a:off x="2047741" y="4256477"/>
            <a:ext cx="373487" cy="515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4259" y="4365807"/>
            <a:ext cx="2665927" cy="1754326"/>
          </a:xfrm>
          <a:prstGeom prst="rect">
            <a:avLst/>
          </a:prstGeom>
          <a:noFill/>
        </p:spPr>
        <p:txBody>
          <a:bodyPr wrap="square" rtlCol="0">
            <a:spAutoFit/>
          </a:bodyPr>
          <a:lstStyle/>
          <a:p>
            <a:r>
              <a:rPr lang="en-US" dirty="0"/>
              <a:t>Tutorial Link: https://www.youtube.com/watch?v=y6DmpG_PtN0&amp;list=PLPOTBrypY74xS3WD0G_uzqPjCQfU6IRK-&amp;index=1</a:t>
            </a:r>
          </a:p>
        </p:txBody>
      </p:sp>
      <p:sp>
        <p:nvSpPr>
          <p:cNvPr id="11" name="Right Arrow 10"/>
          <p:cNvSpPr/>
          <p:nvPr/>
        </p:nvSpPr>
        <p:spPr>
          <a:xfrm>
            <a:off x="0" y="476520"/>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91683" y="1056071"/>
            <a:ext cx="2524259" cy="646331"/>
          </a:xfrm>
          <a:prstGeom prst="rect">
            <a:avLst/>
          </a:prstGeom>
          <a:noFill/>
        </p:spPr>
        <p:txBody>
          <a:bodyPr wrap="square" rtlCol="0">
            <a:spAutoFit/>
          </a:bodyPr>
          <a:lstStyle/>
          <a:p>
            <a:r>
              <a:rPr lang="en-US" sz="3600" b="1" dirty="0" smtClean="0"/>
              <a:t>TOOLS</a:t>
            </a:r>
            <a:endParaRPr lang="en-US" sz="3600" b="1" dirty="0"/>
          </a:p>
        </p:txBody>
      </p:sp>
    </p:spTree>
    <p:extLst>
      <p:ext uri="{BB962C8B-B14F-4D97-AF65-F5344CB8AC3E}">
        <p14:creationId xmlns:p14="http://schemas.microsoft.com/office/powerpoint/2010/main" val="308104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15156"/>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75778" y="1068949"/>
            <a:ext cx="2640169" cy="646331"/>
          </a:xfrm>
          <a:prstGeom prst="rect">
            <a:avLst/>
          </a:prstGeom>
          <a:noFill/>
        </p:spPr>
        <p:txBody>
          <a:bodyPr wrap="square" rtlCol="0">
            <a:spAutoFit/>
          </a:bodyPr>
          <a:lstStyle/>
          <a:p>
            <a:r>
              <a:rPr lang="en-US" sz="3600" b="1" dirty="0" smtClean="0"/>
              <a:t>GOALS</a:t>
            </a:r>
            <a:endParaRPr lang="en-US" sz="3600" b="1" dirty="0"/>
          </a:p>
        </p:txBody>
      </p:sp>
      <p:sp>
        <p:nvSpPr>
          <p:cNvPr id="5" name="TextBox 4"/>
          <p:cNvSpPr txBox="1"/>
          <p:nvPr/>
        </p:nvSpPr>
        <p:spPr>
          <a:xfrm>
            <a:off x="1815921" y="2781839"/>
            <a:ext cx="5834130" cy="1477328"/>
          </a:xfrm>
          <a:prstGeom prst="rect">
            <a:avLst/>
          </a:prstGeom>
          <a:noFill/>
        </p:spPr>
        <p:txBody>
          <a:bodyPr wrap="square" rtlCol="0">
            <a:spAutoFit/>
          </a:bodyPr>
          <a:lstStyle/>
          <a:p>
            <a:r>
              <a:rPr lang="en-US" dirty="0" smtClean="0"/>
              <a:t>We’ll read Numeric data from File &amp; </a:t>
            </a:r>
            <a:r>
              <a:rPr lang="en-US" dirty="0"/>
              <a:t>I</a:t>
            </a:r>
            <a:r>
              <a:rPr lang="en-US" dirty="0" smtClean="0"/>
              <a:t>mplement the algorithm. After that we’ll calculate Accuracy, Precision, Recall and F-measure to see how accurately and precisely that tree classifies New Unknown flowers.</a:t>
            </a:r>
            <a:endParaRPr lang="en-US" dirty="0"/>
          </a:p>
        </p:txBody>
      </p:sp>
      <p:sp>
        <p:nvSpPr>
          <p:cNvPr id="6" name="Isosceles Triangle 5"/>
          <p:cNvSpPr/>
          <p:nvPr/>
        </p:nvSpPr>
        <p:spPr>
          <a:xfrm>
            <a:off x="1390918" y="2691686"/>
            <a:ext cx="347729" cy="3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2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16670" y="1090345"/>
            <a:ext cx="4752305" cy="646331"/>
          </a:xfrm>
          <a:prstGeom prst="rect">
            <a:avLst/>
          </a:prstGeom>
          <a:noFill/>
        </p:spPr>
        <p:txBody>
          <a:bodyPr wrap="square" rtlCol="0">
            <a:spAutoFit/>
          </a:bodyPr>
          <a:lstStyle/>
          <a:p>
            <a:r>
              <a:rPr lang="en-US" sz="3600" b="1" dirty="0" smtClean="0"/>
              <a:t>Following Steps</a:t>
            </a:r>
            <a:endParaRPr lang="en-US" sz="3600" b="1" dirty="0"/>
          </a:p>
        </p:txBody>
      </p:sp>
      <p:sp>
        <p:nvSpPr>
          <p:cNvPr id="5" name="Oval 4"/>
          <p:cNvSpPr/>
          <p:nvPr/>
        </p:nvSpPr>
        <p:spPr>
          <a:xfrm>
            <a:off x="1815923" y="2137889"/>
            <a:ext cx="309092" cy="309091"/>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2485623" y="2047733"/>
            <a:ext cx="3425780" cy="646331"/>
          </a:xfrm>
          <a:prstGeom prst="rect">
            <a:avLst/>
          </a:prstGeom>
          <a:noFill/>
        </p:spPr>
        <p:txBody>
          <a:bodyPr wrap="square" rtlCol="0">
            <a:spAutoFit/>
          </a:bodyPr>
          <a:lstStyle/>
          <a:p>
            <a:r>
              <a:rPr lang="en-US" dirty="0" smtClean="0"/>
              <a:t>Import Data File  (Using </a:t>
            </a:r>
            <a:r>
              <a:rPr lang="en-US" dirty="0" err="1" smtClean="0"/>
              <a:t>Numpy</a:t>
            </a:r>
            <a:r>
              <a:rPr lang="en-US" dirty="0" smtClean="0"/>
              <a:t> &amp; Pandas)</a:t>
            </a:r>
          </a:p>
        </p:txBody>
      </p:sp>
      <p:sp>
        <p:nvSpPr>
          <p:cNvPr id="7" name="Oval 6"/>
          <p:cNvSpPr/>
          <p:nvPr/>
        </p:nvSpPr>
        <p:spPr>
          <a:xfrm>
            <a:off x="1815923" y="3011506"/>
            <a:ext cx="309092" cy="309091"/>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1815923" y="3885123"/>
            <a:ext cx="309092" cy="309091"/>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485623" y="2964215"/>
            <a:ext cx="3425780" cy="646331"/>
          </a:xfrm>
          <a:prstGeom prst="rect">
            <a:avLst/>
          </a:prstGeom>
          <a:noFill/>
        </p:spPr>
        <p:txBody>
          <a:bodyPr wrap="square" rtlCol="0">
            <a:spAutoFit/>
          </a:bodyPr>
          <a:lstStyle/>
          <a:p>
            <a:r>
              <a:rPr lang="en-US" dirty="0" smtClean="0"/>
              <a:t>Get it into right format for our Algorithm</a:t>
            </a:r>
          </a:p>
        </p:txBody>
      </p:sp>
      <p:sp>
        <p:nvSpPr>
          <p:cNvPr id="12" name="TextBox 11"/>
          <p:cNvSpPr txBox="1"/>
          <p:nvPr/>
        </p:nvSpPr>
        <p:spPr>
          <a:xfrm>
            <a:off x="2485623" y="3872242"/>
            <a:ext cx="5628067" cy="646331"/>
          </a:xfrm>
          <a:prstGeom prst="rect">
            <a:avLst/>
          </a:prstGeom>
          <a:noFill/>
        </p:spPr>
        <p:txBody>
          <a:bodyPr wrap="square" rtlCol="0">
            <a:spAutoFit/>
          </a:bodyPr>
          <a:lstStyle/>
          <a:p>
            <a:r>
              <a:rPr lang="en-US" dirty="0" smtClean="0"/>
              <a:t>We’ll only have to Execute Three more steps to reach our goal</a:t>
            </a:r>
            <a:endParaRPr lang="en-US" dirty="0"/>
          </a:p>
        </p:txBody>
      </p:sp>
      <p:sp>
        <p:nvSpPr>
          <p:cNvPr id="13" name="TextBox 12"/>
          <p:cNvSpPr txBox="1"/>
          <p:nvPr/>
        </p:nvSpPr>
        <p:spPr>
          <a:xfrm>
            <a:off x="3309869" y="4726546"/>
            <a:ext cx="5164430" cy="2170879"/>
          </a:xfrm>
          <a:prstGeom prst="rect">
            <a:avLst/>
          </a:prstGeom>
          <a:noFill/>
        </p:spPr>
        <p:txBody>
          <a:bodyPr wrap="square" rtlCol="0">
            <a:spAutoFit/>
          </a:bodyPr>
          <a:lstStyle/>
          <a:p>
            <a:r>
              <a:rPr lang="en-US" sz="2000" dirty="0" smtClean="0">
                <a:solidFill>
                  <a:srgbClr val="00B0F0"/>
                </a:solidFill>
              </a:rPr>
              <a:t>First:</a:t>
            </a:r>
            <a:r>
              <a:rPr lang="en-US" sz="2000" dirty="0" smtClean="0">
                <a:solidFill>
                  <a:schemeClr val="accent5">
                    <a:lumMod val="60000"/>
                    <a:lumOff val="40000"/>
                  </a:schemeClr>
                </a:solidFill>
              </a:rPr>
              <a:t> </a:t>
            </a:r>
            <a:r>
              <a:rPr lang="en-US" dirty="0" smtClean="0"/>
              <a:t>Split our Data Frame into “Training and Testing </a:t>
            </a:r>
            <a:r>
              <a:rPr lang="en-US" dirty="0"/>
              <a:t>d</a:t>
            </a:r>
            <a:r>
              <a:rPr lang="en-US" dirty="0" smtClean="0"/>
              <a:t>ata Frame</a:t>
            </a:r>
          </a:p>
          <a:p>
            <a:r>
              <a:rPr lang="en-US" sz="2000" dirty="0" smtClean="0">
                <a:solidFill>
                  <a:srgbClr val="00B0F0"/>
                </a:solidFill>
              </a:rPr>
              <a:t>Then:</a:t>
            </a:r>
            <a:r>
              <a:rPr lang="en-US" sz="2000" dirty="0" smtClean="0">
                <a:solidFill>
                  <a:schemeClr val="accent5">
                    <a:lumMod val="60000"/>
                    <a:lumOff val="40000"/>
                  </a:schemeClr>
                </a:solidFill>
              </a:rPr>
              <a:t> </a:t>
            </a:r>
            <a:r>
              <a:rPr lang="en-US" dirty="0" smtClean="0"/>
              <a:t>We’ll run the Decision Tree algorithm on the training data to create our tree</a:t>
            </a:r>
          </a:p>
          <a:p>
            <a:r>
              <a:rPr lang="en-US" sz="2000" dirty="0" smtClean="0">
                <a:solidFill>
                  <a:srgbClr val="00B0F0"/>
                </a:solidFill>
              </a:rPr>
              <a:t>Finally: </a:t>
            </a:r>
            <a:r>
              <a:rPr lang="en-US" dirty="0" smtClean="0"/>
              <a:t>We’ll calculate the Accuracy, Precision, Recall &amp; F-measure to see </a:t>
            </a:r>
            <a:r>
              <a:rPr lang="en-US" dirty="0" smtClean="0"/>
              <a:t>how well </a:t>
            </a:r>
            <a:r>
              <a:rPr lang="en-US" dirty="0" smtClean="0"/>
              <a:t>that tree classifies new unknown data</a:t>
            </a:r>
            <a:endParaRPr lang="en-US" dirty="0"/>
          </a:p>
        </p:txBody>
      </p:sp>
    </p:spTree>
    <p:extLst>
      <p:ext uri="{BB962C8B-B14F-4D97-AF65-F5344CB8AC3E}">
        <p14:creationId xmlns:p14="http://schemas.microsoft.com/office/powerpoint/2010/main" val="276729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8038"/>
            <a:ext cx="7147775" cy="177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764406" y="1107585"/>
            <a:ext cx="3206839" cy="646331"/>
          </a:xfrm>
          <a:prstGeom prst="rect">
            <a:avLst/>
          </a:prstGeom>
          <a:noFill/>
        </p:spPr>
        <p:txBody>
          <a:bodyPr wrap="square" rtlCol="0">
            <a:spAutoFit/>
          </a:bodyPr>
          <a:lstStyle/>
          <a:p>
            <a:r>
              <a:rPr lang="en-US" sz="3600" b="1" dirty="0" smtClean="0"/>
              <a:t>Import Data</a:t>
            </a:r>
            <a:endParaRPr lang="en-US" sz="3600" b="1" dirty="0"/>
          </a:p>
        </p:txBody>
      </p:sp>
      <p:sp>
        <p:nvSpPr>
          <p:cNvPr id="8" name="Rectangle 3"/>
          <p:cNvSpPr>
            <a:spLocks noChangeArrowheads="1"/>
          </p:cNvSpPr>
          <p:nvPr/>
        </p:nvSpPr>
        <p:spPr bwMode="auto">
          <a:xfrm>
            <a:off x="1468192" y="2833411"/>
            <a:ext cx="350305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80808"/>
                </a:solidFill>
                <a:effectLst/>
                <a:latin typeface="JetBrains Mono"/>
              </a:rPr>
              <a:t>df</a:t>
            </a:r>
            <a:r>
              <a:rPr kumimoji="0" lang="en-US" sz="2000" b="0" i="0" u="none" strike="noStrike" cap="none" normalizeH="0" baseline="0" dirty="0" smtClean="0">
                <a:ln>
                  <a:noFill/>
                </a:ln>
                <a:solidFill>
                  <a:srgbClr val="080808"/>
                </a:solidFill>
                <a:effectLst/>
                <a:latin typeface="JetBrains Mono"/>
              </a:rPr>
              <a:t> = </a:t>
            </a:r>
            <a:r>
              <a:rPr kumimoji="0" lang="en-US" sz="2000" b="0" i="0" u="none" strike="noStrike" cap="none" normalizeH="0" baseline="0" dirty="0" err="1" smtClean="0">
                <a:ln>
                  <a:noFill/>
                </a:ln>
                <a:solidFill>
                  <a:srgbClr val="080808"/>
                </a:solidFill>
                <a:effectLst/>
                <a:latin typeface="JetBrains Mono"/>
              </a:rPr>
              <a:t>pd.read_csv</a:t>
            </a:r>
            <a:r>
              <a:rPr kumimoji="0" lang="en-US" sz="2000" b="0" i="0" u="none" strike="noStrike" cap="none" normalizeH="0" baseline="0" dirty="0" smtClean="0">
                <a:ln>
                  <a:noFill/>
                </a:ln>
                <a:solidFill>
                  <a:srgbClr val="080808"/>
                </a:solidFill>
                <a:effectLst/>
                <a:latin typeface="JetBrains Mono"/>
              </a:rPr>
              <a:t>(</a:t>
            </a:r>
            <a:r>
              <a:rPr kumimoji="0" lang="en-US" sz="2000" b="1" i="0" u="none" strike="noStrike" cap="none" normalizeH="0" baseline="0" dirty="0" smtClean="0">
                <a:ln>
                  <a:noFill/>
                </a:ln>
                <a:solidFill>
                  <a:srgbClr val="008080"/>
                </a:solidFill>
                <a:effectLst/>
                <a:latin typeface="JetBrains Mono"/>
              </a:rPr>
              <a:t>'IRIS.csv'</a:t>
            </a:r>
            <a:r>
              <a:rPr kumimoji="0" lang="en-US" sz="2000" b="0" i="0" u="none" strike="noStrike" cap="none" normalizeH="0" baseline="0" dirty="0" smtClean="0">
                <a:ln>
                  <a:noFill/>
                </a:ln>
                <a:solidFill>
                  <a:srgbClr val="080808"/>
                </a:solidFill>
                <a:effectLst/>
                <a:latin typeface="JetBrains Mono"/>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468192" y="3567448"/>
            <a:ext cx="8087932" cy="1477328"/>
          </a:xfrm>
          <a:prstGeom prst="rect">
            <a:avLst/>
          </a:prstGeom>
          <a:noFill/>
        </p:spPr>
        <p:txBody>
          <a:bodyPr wrap="square" rtlCol="0">
            <a:spAutoFit/>
          </a:bodyPr>
          <a:lstStyle/>
          <a:p>
            <a:r>
              <a:rPr lang="en-US" dirty="0" smtClean="0"/>
              <a:t>1</a:t>
            </a:r>
            <a:r>
              <a:rPr lang="en-US" baseline="30000" dirty="0" smtClean="0"/>
              <a:t>st</a:t>
            </a:r>
            <a:r>
              <a:rPr lang="en-US" dirty="0" smtClean="0"/>
              <a:t> import data file to project file </a:t>
            </a:r>
          </a:p>
          <a:p>
            <a:endParaRPr lang="en-US" dirty="0"/>
          </a:p>
          <a:p>
            <a:r>
              <a:rPr lang="en-US" dirty="0" smtClean="0"/>
              <a:t>Then use </a:t>
            </a:r>
            <a:r>
              <a:rPr lang="en-US" dirty="0" err="1" smtClean="0"/>
              <a:t>pd</a:t>
            </a:r>
            <a:r>
              <a:rPr lang="en-US" dirty="0" smtClean="0"/>
              <a:t> for pandas to import and read file.</a:t>
            </a:r>
          </a:p>
          <a:p>
            <a:endParaRPr lang="en-US" dirty="0"/>
          </a:p>
          <a:p>
            <a:endParaRPr lang="en-US" dirty="0"/>
          </a:p>
        </p:txBody>
      </p:sp>
    </p:spTree>
    <p:extLst>
      <p:ext uri="{BB962C8B-B14F-4D97-AF65-F5344CB8AC3E}">
        <p14:creationId xmlns:p14="http://schemas.microsoft.com/office/powerpoint/2010/main" val="3489837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1834</TotalTime>
  <Words>536</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Calibri</vt:lpstr>
      <vt:lpstr>Helvetica Neue</vt:lpstr>
      <vt:lpstr>JetBrains Mono</vt:lpstr>
      <vt:lpstr>Trebuchet MS</vt:lpstr>
      <vt:lpstr>Wingdings 3</vt:lpstr>
      <vt:lpstr>Facet</vt:lpstr>
      <vt:lpstr>SPL-1(SE305) Final Presentation</vt:lpstr>
      <vt:lpstr>                      Decision Tree</vt:lpstr>
      <vt:lpstr>What is Decision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comes the main point, Entropy an information theory metric that measures the impurity or uncertainty in a group of observations. It determines how a decision tree chooses to split data. For our algorithm, we’ve to calculate Entropy for all the value of all features. We assumed “Minimum Entropy Value” as the root and split the tree.   How we Calculated Entropy: </vt:lpstr>
      <vt:lpstr>PowerPoint Presentation</vt:lpstr>
      <vt:lpstr>Leaf data have been shown as results as they fulfilled all the conditions of our tree…..  </vt:lpstr>
      <vt:lpstr>   The number of correct prediction made divided by the total number of predictions made –       Accuracy=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SPL-1</dc:title>
  <dc:creator>IIT</dc:creator>
  <cp:lastModifiedBy>IIT</cp:lastModifiedBy>
  <cp:revision>52</cp:revision>
  <dcterms:created xsi:type="dcterms:W3CDTF">2020-10-20T16:10:25Z</dcterms:created>
  <dcterms:modified xsi:type="dcterms:W3CDTF">2021-08-28T12:58:44Z</dcterms:modified>
</cp:coreProperties>
</file>