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450" r:id="rId2"/>
    <p:sldId id="452" r:id="rId3"/>
    <p:sldId id="453" r:id="rId4"/>
    <p:sldId id="454" r:id="rId5"/>
    <p:sldId id="419" r:id="rId6"/>
    <p:sldId id="420" r:id="rId7"/>
    <p:sldId id="455" r:id="rId8"/>
    <p:sldId id="456" r:id="rId9"/>
    <p:sldId id="421" r:id="rId10"/>
    <p:sldId id="426" r:id="rId11"/>
    <p:sldId id="423" r:id="rId12"/>
    <p:sldId id="424" r:id="rId13"/>
    <p:sldId id="427" r:id="rId14"/>
    <p:sldId id="428" r:id="rId15"/>
    <p:sldId id="429" r:id="rId16"/>
    <p:sldId id="430" r:id="rId17"/>
    <p:sldId id="457" r:id="rId18"/>
    <p:sldId id="422" r:id="rId19"/>
    <p:sldId id="432" r:id="rId20"/>
    <p:sldId id="433" r:id="rId21"/>
    <p:sldId id="458" r:id="rId22"/>
    <p:sldId id="418" r:id="rId23"/>
    <p:sldId id="434" r:id="rId24"/>
    <p:sldId id="435" r:id="rId25"/>
    <p:sldId id="410" r:id="rId26"/>
    <p:sldId id="412" r:id="rId27"/>
    <p:sldId id="414" r:id="rId28"/>
    <p:sldId id="415" r:id="rId29"/>
    <p:sldId id="416" r:id="rId30"/>
    <p:sldId id="417" r:id="rId31"/>
    <p:sldId id="411" r:id="rId32"/>
    <p:sldId id="459" r:id="rId33"/>
    <p:sldId id="40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09" autoAdjust="0"/>
  </p:normalViewPr>
  <p:slideViewPr>
    <p:cSldViewPr snapToGrid="0">
      <p:cViewPr varScale="1">
        <p:scale>
          <a:sx n="53" d="100"/>
          <a:sy n="53" d="100"/>
        </p:scale>
        <p:origin x="13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37045-7939-4A30-AD5B-51B3F8D7C408}" type="datetimeFigureOut">
              <a:rPr lang="en-US" smtClean="0"/>
              <a:t>2021-08-03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8449B0-699C-4EFF-BDE1-A39B51E0E0CB}" type="slidenum">
              <a:rPr lang="en-US" smtClean="0"/>
              <a:t>‹#›</a:t>
            </a:fld>
            <a:endParaRPr lang="en-US"/>
          </a:p>
        </p:txBody>
      </p:sp>
    </p:spTree>
    <p:extLst>
      <p:ext uri="{BB962C8B-B14F-4D97-AF65-F5344CB8AC3E}">
        <p14:creationId xmlns:p14="http://schemas.microsoft.com/office/powerpoint/2010/main" val="207385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95D4E2-D0DF-48C5-AA92-2DADFC41CA3D}" type="slidenum">
              <a:rPr lang="en-US" smtClean="0"/>
              <a:t>3</a:t>
            </a:fld>
            <a:endParaRPr lang="en-US"/>
          </a:p>
        </p:txBody>
      </p:sp>
    </p:spTree>
    <p:extLst>
      <p:ext uri="{BB962C8B-B14F-4D97-AF65-F5344CB8AC3E}">
        <p14:creationId xmlns:p14="http://schemas.microsoft.com/office/powerpoint/2010/main" val="943196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 chose to use a </a:t>
            </a:r>
            <a:r>
              <a:rPr lang="en-US" sz="1200" b="0" i="1" kern="1200" dirty="0" smtClean="0">
                <a:solidFill>
                  <a:schemeClr val="tx1"/>
                </a:solidFill>
                <a:effectLst/>
                <a:latin typeface="+mn-lt"/>
                <a:ea typeface="+mn-ea"/>
                <a:cs typeface="+mn-cs"/>
              </a:rPr>
              <a:t>for</a:t>
            </a:r>
            <a:r>
              <a:rPr lang="en-US" sz="1200" b="0" i="0" kern="1200" dirty="0" smtClean="0">
                <a:solidFill>
                  <a:schemeClr val="tx1"/>
                </a:solidFill>
                <a:effectLst/>
                <a:latin typeface="+mn-lt"/>
                <a:ea typeface="+mn-ea"/>
                <a:cs typeface="+mn-cs"/>
              </a:rPr>
              <a:t> loop to step through each axis and each species name. This way you can do things like set your x and y boundaries without repeating the same code for each axis</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16</a:t>
            </a:fld>
            <a:endParaRPr lang="en-US"/>
          </a:p>
        </p:txBody>
      </p:sp>
    </p:spTree>
    <p:extLst>
      <p:ext uri="{BB962C8B-B14F-4D97-AF65-F5344CB8AC3E}">
        <p14:creationId xmlns:p14="http://schemas.microsoft.com/office/powerpoint/2010/main" val="2424332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Major </a:t>
            </a:r>
            <a:r>
              <a:rPr lang="en-US" dirty="0" err="1" smtClean="0"/>
              <a:t>Seaborn</a:t>
            </a:r>
            <a:r>
              <a:rPr lang="en-US" dirty="0" smtClean="0"/>
              <a:t> Plotting Tip I Wish I Had Learned Earlier | by Will Norris | Towards Data Science</a:t>
            </a:r>
          </a:p>
          <a:p>
            <a:r>
              <a:rPr lang="en-US" dirty="0" smtClean="0"/>
              <a:t>https://towardsdatascience.com/a-major-seaborn-plotting-tip-i-wish-i-had-learned-earlier-d8209ad0a20e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18</a:t>
            </a:fld>
            <a:endParaRPr lang="en-US"/>
          </a:p>
        </p:txBody>
      </p:sp>
    </p:spTree>
    <p:extLst>
      <p:ext uri="{BB962C8B-B14F-4D97-AF65-F5344CB8AC3E}">
        <p14:creationId xmlns:p14="http://schemas.microsoft.com/office/powerpoint/2010/main" val="591212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page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21</a:t>
            </a:fld>
            <a:endParaRPr lang="en-US"/>
          </a:p>
        </p:txBody>
      </p:sp>
    </p:spTree>
    <p:extLst>
      <p:ext uri="{BB962C8B-B14F-4D97-AF65-F5344CB8AC3E}">
        <p14:creationId xmlns:p14="http://schemas.microsoft.com/office/powerpoint/2010/main" val="309937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dirty="0" err="1" smtClean="0"/>
              <a:t>Seaborn</a:t>
            </a:r>
            <a:r>
              <a:rPr lang="en-US" dirty="0" smtClean="0"/>
              <a:t> Tutorial 2021 - YouTube</a:t>
            </a:r>
          </a:p>
          <a:p>
            <a:r>
              <a:rPr lang="en-US" dirty="0" smtClean="0"/>
              <a:t>https://www.youtube.com/watch?v=6GUZXDef2U0</a:t>
            </a:r>
          </a:p>
          <a:p>
            <a:endParaRPr lang="en-US" dirty="0" smtClean="0"/>
          </a:p>
          <a:p>
            <a:r>
              <a:rPr lang="en-US" dirty="0" smtClean="0"/>
              <a:t>(1) Introduction to </a:t>
            </a:r>
            <a:r>
              <a:rPr lang="en-US" dirty="0" err="1" smtClean="0"/>
              <a:t>Seaborn</a:t>
            </a:r>
            <a:r>
              <a:rPr lang="en-US" dirty="0" smtClean="0"/>
              <a:t> | How </a:t>
            </a:r>
            <a:r>
              <a:rPr lang="en-US" dirty="0" err="1" smtClean="0"/>
              <a:t>seaborn</a:t>
            </a:r>
            <a:r>
              <a:rPr lang="en-US" dirty="0" smtClean="0"/>
              <a:t> Python works with </a:t>
            </a:r>
            <a:r>
              <a:rPr lang="en-US" dirty="0" err="1" smtClean="0"/>
              <a:t>matplotlib</a:t>
            </a:r>
            <a:r>
              <a:rPr lang="en-US" dirty="0" smtClean="0"/>
              <a:t> along with </a:t>
            </a:r>
            <a:r>
              <a:rPr lang="en-US" dirty="0" err="1" smtClean="0"/>
              <a:t>seaborn</a:t>
            </a:r>
            <a:r>
              <a:rPr lang="en-US" dirty="0" smtClean="0"/>
              <a:t> and pandas - YouTube</a:t>
            </a:r>
          </a:p>
          <a:p>
            <a:r>
              <a:rPr lang="en-US" dirty="0" smtClean="0"/>
              <a:t>https://www.youtube.com/watch?v=vaf4ir8eT38&amp;list=PLtPIclEQf-3cG31dxSMZ8KTcDG7zYng1j </a:t>
            </a:r>
          </a:p>
        </p:txBody>
      </p:sp>
      <p:sp>
        <p:nvSpPr>
          <p:cNvPr id="4" name="Slide Number Placeholder 3"/>
          <p:cNvSpPr>
            <a:spLocks noGrp="1"/>
          </p:cNvSpPr>
          <p:nvPr>
            <p:ph type="sldNum" sz="quarter" idx="10"/>
          </p:nvPr>
        </p:nvSpPr>
        <p:spPr/>
        <p:txBody>
          <a:bodyPr/>
          <a:lstStyle/>
          <a:p>
            <a:fld id="{7F8449B0-699C-4EFF-BDE1-A39B51E0E0CB}" type="slidenum">
              <a:rPr lang="en-US" smtClean="0"/>
              <a:t>22</a:t>
            </a:fld>
            <a:endParaRPr lang="en-US"/>
          </a:p>
        </p:txBody>
      </p:sp>
    </p:spTree>
    <p:extLst>
      <p:ext uri="{BB962C8B-B14F-4D97-AF65-F5344CB8AC3E}">
        <p14:creationId xmlns:p14="http://schemas.microsoft.com/office/powerpoint/2010/main" val="1137978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Python Graph Gallery</a:t>
            </a:r>
          </a:p>
          <a:p>
            <a:r>
              <a:rPr lang="de-DE" dirty="0" smtClean="0"/>
              <a:t>https://www.python-graph-gallery.com/</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23</a:t>
            </a:fld>
            <a:endParaRPr lang="en-US"/>
          </a:p>
        </p:txBody>
      </p:sp>
    </p:spTree>
    <p:extLst>
      <p:ext uri="{BB962C8B-B14F-4D97-AF65-F5344CB8AC3E}">
        <p14:creationId xmlns:p14="http://schemas.microsoft.com/office/powerpoint/2010/main" val="4207981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Customizing Ticks | Python Data Science Handbook</a:t>
            </a:r>
          </a:p>
          <a:p>
            <a:r>
              <a:rPr lang="en-US" dirty="0" smtClean="0"/>
              <a:t>https://jakevdp.github.io/PythonDataScienceHandbook/04.10-customizing-ticks.html</a:t>
            </a:r>
          </a:p>
          <a:p>
            <a:endParaRPr lang="en-US" dirty="0" smtClean="0"/>
          </a:p>
          <a:p>
            <a:r>
              <a:rPr lang="en-US" dirty="0" err="1" smtClean="0"/>
              <a:t>jakevdp</a:t>
            </a:r>
            <a:r>
              <a:rPr lang="en-US" dirty="0" smtClean="0"/>
              <a:t>/</a:t>
            </a:r>
            <a:r>
              <a:rPr lang="en-US" dirty="0" err="1" smtClean="0"/>
              <a:t>PythonDataScienceHandbook</a:t>
            </a:r>
            <a:r>
              <a:rPr lang="en-US" dirty="0" smtClean="0"/>
              <a:t>: Python Data Science Handbook: full text in </a:t>
            </a:r>
            <a:r>
              <a:rPr lang="en-US" dirty="0" err="1" smtClean="0"/>
              <a:t>Jupyter</a:t>
            </a:r>
            <a:r>
              <a:rPr lang="en-US" dirty="0" smtClean="0"/>
              <a:t> Notebooks</a:t>
            </a:r>
          </a:p>
          <a:p>
            <a:r>
              <a:rPr lang="en-US" dirty="0" smtClean="0"/>
              <a:t>https://github.com/jakevdp/PythonDataScienceHandbook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24</a:t>
            </a:fld>
            <a:endParaRPr lang="en-US"/>
          </a:p>
        </p:txBody>
      </p:sp>
    </p:spTree>
    <p:extLst>
      <p:ext uri="{BB962C8B-B14F-4D97-AF65-F5344CB8AC3E}">
        <p14:creationId xmlns:p14="http://schemas.microsoft.com/office/powerpoint/2010/main" val="3710030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Titanic Dataset</a:t>
            </a:r>
          </a:p>
          <a:p>
            <a:r>
              <a:rPr lang="en-US" dirty="0" smtClean="0"/>
              <a:t>https://pandas-profiling.github.io/pandas-profiling/examples/master/titanic/titanic_report.html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26</a:t>
            </a:fld>
            <a:endParaRPr lang="en-US"/>
          </a:p>
        </p:txBody>
      </p:sp>
    </p:spTree>
    <p:extLst>
      <p:ext uri="{BB962C8B-B14F-4D97-AF65-F5344CB8AC3E}">
        <p14:creationId xmlns:p14="http://schemas.microsoft.com/office/powerpoint/2010/main" val="3234732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titanic.ipynb</a:t>
            </a:r>
            <a:r>
              <a:rPr lang="en-US" dirty="0" smtClean="0"/>
              <a:t> - </a:t>
            </a:r>
            <a:r>
              <a:rPr lang="en-US" dirty="0" err="1" smtClean="0"/>
              <a:t>Colaboratory</a:t>
            </a:r>
            <a:endParaRPr lang="en-US" dirty="0" smtClean="0"/>
          </a:p>
          <a:p>
            <a:r>
              <a:rPr lang="en-US" dirty="0" smtClean="0"/>
              <a:t>https://colab.research.google.com/github/pandas-profiling/pandas-profiling/blob/master/examples/titanic/titanic.ipynb#scrollTo=pX825i8GgNuQ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27</a:t>
            </a:fld>
            <a:endParaRPr lang="en-US"/>
          </a:p>
        </p:txBody>
      </p:sp>
    </p:spTree>
    <p:extLst>
      <p:ext uri="{BB962C8B-B14F-4D97-AF65-F5344CB8AC3E}">
        <p14:creationId xmlns:p14="http://schemas.microsoft.com/office/powerpoint/2010/main" val="3307313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Lux</a:t>
            </a:r>
          </a:p>
          <a:p>
            <a:r>
              <a:rPr lang="en-US" dirty="0" smtClean="0"/>
              <a:t>https://awesomeopensource.com/project/lux-org/lux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28</a:t>
            </a:fld>
            <a:endParaRPr lang="en-US"/>
          </a:p>
        </p:txBody>
      </p:sp>
    </p:spTree>
    <p:extLst>
      <p:ext uri="{BB962C8B-B14F-4D97-AF65-F5344CB8AC3E}">
        <p14:creationId xmlns:p14="http://schemas.microsoft.com/office/powerpoint/2010/main" val="2078630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30</a:t>
            </a:fld>
            <a:endParaRPr lang="en-US"/>
          </a:p>
        </p:txBody>
      </p:sp>
    </p:spTree>
    <p:extLst>
      <p:ext uri="{BB962C8B-B14F-4D97-AF65-F5344CB8AC3E}">
        <p14:creationId xmlns:p14="http://schemas.microsoft.com/office/powerpoint/2010/main" val="2224334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6</a:t>
            </a:fld>
            <a:endParaRPr lang="en-US"/>
          </a:p>
        </p:txBody>
      </p:sp>
    </p:spTree>
    <p:extLst>
      <p:ext uri="{BB962C8B-B14F-4D97-AF65-F5344CB8AC3E}">
        <p14:creationId xmlns:p14="http://schemas.microsoft.com/office/powerpoint/2010/main" val="1969579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30 Exploratory Data Analysis Open Source Projects</a:t>
            </a:r>
          </a:p>
          <a:p>
            <a:r>
              <a:rPr lang="en-US" dirty="0" smtClean="0"/>
              <a:t>https://awesomeopensource.com/projects/exploratory-data-analysis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31</a:t>
            </a:fld>
            <a:endParaRPr lang="en-US"/>
          </a:p>
        </p:txBody>
      </p:sp>
    </p:spTree>
    <p:extLst>
      <p:ext uri="{BB962C8B-B14F-4D97-AF65-F5344CB8AC3E}">
        <p14:creationId xmlns:p14="http://schemas.microsoft.com/office/powerpoint/2010/main" val="3765939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https://www.kaggle.com/mahmoudhamza/exercise-bar-charts-and-heatmaps/edit </a:t>
            </a:r>
          </a:p>
          <a:p>
            <a:endParaRPr lang="en-US" dirty="0" smtClean="0"/>
          </a:p>
          <a:p>
            <a:r>
              <a:rPr lang="en-US" smtClean="0"/>
              <a:t>https://www.kaggle.com/alexisbcook/scatter-plots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32</a:t>
            </a:fld>
            <a:endParaRPr lang="en-US"/>
          </a:p>
        </p:txBody>
      </p:sp>
    </p:spTree>
    <p:extLst>
      <p:ext uri="{BB962C8B-B14F-4D97-AF65-F5344CB8AC3E}">
        <p14:creationId xmlns:p14="http://schemas.microsoft.com/office/powerpoint/2010/main" val="2840171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a:t>
            </a:r>
            <a:r>
              <a:rPr lang="en-US" dirty="0" err="1" smtClean="0"/>
              <a:t>Matplotlib</a:t>
            </a:r>
            <a:r>
              <a:rPr lang="en-US" dirty="0" smtClean="0"/>
              <a:t> &amp; Visualization Tips 💡 | </a:t>
            </a:r>
            <a:r>
              <a:rPr lang="en-US" dirty="0" err="1" smtClean="0"/>
              <a:t>Kaggle</a:t>
            </a:r>
            <a:endParaRPr lang="en-US" dirty="0" smtClean="0"/>
          </a:p>
          <a:p>
            <a:r>
              <a:rPr lang="en-US" dirty="0" smtClean="0"/>
              <a:t>https://www.kaggle.com/subinium/simple-matplotlib-visualization-tips </a:t>
            </a:r>
          </a:p>
          <a:p>
            <a:endParaRPr lang="en-US" dirty="0" smtClean="0"/>
          </a:p>
          <a:p>
            <a:r>
              <a:rPr lang="en-US" dirty="0" smtClean="0"/>
              <a:t>Basic of Statistical </a:t>
            </a:r>
            <a:r>
              <a:rPr lang="en-US" dirty="0" err="1" smtClean="0"/>
              <a:t>Viz</a:t>
            </a:r>
            <a:r>
              <a:rPr lang="en-US" dirty="0" smtClean="0"/>
              <a:t> : </a:t>
            </a:r>
            <a:r>
              <a:rPr lang="en-US" dirty="0" err="1" smtClean="0"/>
              <a:t>Plotly</a:t>
            </a:r>
            <a:r>
              <a:rPr lang="en-US" dirty="0" smtClean="0"/>
              <a:t> &amp; </a:t>
            </a:r>
            <a:r>
              <a:rPr lang="en-US" dirty="0" err="1" smtClean="0"/>
              <a:t>Seaborn</a:t>
            </a:r>
            <a:r>
              <a:rPr lang="en-US" dirty="0" smtClean="0"/>
              <a:t> | </a:t>
            </a:r>
            <a:r>
              <a:rPr lang="en-US" dirty="0" err="1" smtClean="0"/>
              <a:t>Kaggle</a:t>
            </a:r>
            <a:endParaRPr lang="en-US" dirty="0" smtClean="0"/>
          </a:p>
          <a:p>
            <a:r>
              <a:rPr lang="en-US" dirty="0" smtClean="0"/>
              <a:t>https://www.kaggle.com/subinium/basic-of-statistical-viz-plotly-seaborn</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33</a:t>
            </a:fld>
            <a:endParaRPr lang="en-US"/>
          </a:p>
        </p:txBody>
      </p:sp>
    </p:spTree>
    <p:extLst>
      <p:ext uri="{BB962C8B-B14F-4D97-AF65-F5344CB8AC3E}">
        <p14:creationId xmlns:p14="http://schemas.microsoft.com/office/powerpoint/2010/main" val="2991234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8</a:t>
            </a:fld>
            <a:endParaRPr lang="en-US"/>
          </a:p>
        </p:txBody>
      </p:sp>
    </p:spTree>
    <p:extLst>
      <p:ext uri="{BB962C8B-B14F-4D97-AF65-F5344CB8AC3E}">
        <p14:creationId xmlns:p14="http://schemas.microsoft.com/office/powerpoint/2010/main" val="311561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Isn’t all the documentation like this?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9</a:t>
            </a:fld>
            <a:endParaRPr lang="en-US"/>
          </a:p>
        </p:txBody>
      </p:sp>
    </p:spTree>
    <p:extLst>
      <p:ext uri="{BB962C8B-B14F-4D97-AF65-F5344CB8AC3E}">
        <p14:creationId xmlns:p14="http://schemas.microsoft.com/office/powerpoint/2010/main" val="1962334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Major </a:t>
            </a:r>
            <a:r>
              <a:rPr lang="en-US" dirty="0" err="1" smtClean="0"/>
              <a:t>Seaborn</a:t>
            </a:r>
            <a:r>
              <a:rPr lang="en-US" dirty="0" smtClean="0"/>
              <a:t> Plotting Tip I Wish I Had Learned Earlier | by Will Norris | Towards Data Science</a:t>
            </a:r>
          </a:p>
          <a:p>
            <a:r>
              <a:rPr lang="en-US" dirty="0" smtClean="0"/>
              <a:t>https://towardsdatascience.com/a-major-seaborn-plotting-tip-i-wish-i-had-learned-earlier-d8209ad0a20e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10</a:t>
            </a:fld>
            <a:endParaRPr lang="en-US"/>
          </a:p>
        </p:txBody>
      </p:sp>
    </p:spTree>
    <p:extLst>
      <p:ext uri="{BB962C8B-B14F-4D97-AF65-F5344CB8AC3E}">
        <p14:creationId xmlns:p14="http://schemas.microsoft.com/office/powerpoint/2010/main" val="3405067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level </a:t>
            </a:r>
          </a:p>
          <a:p>
            <a:r>
              <a:rPr lang="en-US" dirty="0" smtClean="0"/>
              <a:t>Vs axis level </a:t>
            </a:r>
          </a:p>
          <a:p>
            <a:endParaRPr lang="en-US" dirty="0" smtClean="0"/>
          </a:p>
          <a:p>
            <a:r>
              <a:rPr lang="en-US" dirty="0" smtClean="0"/>
              <a:t>Legend position </a:t>
            </a:r>
          </a:p>
          <a:p>
            <a:endParaRPr lang="en-US" dirty="0" smtClean="0"/>
          </a:p>
          <a:p>
            <a:r>
              <a:rPr lang="en-US" dirty="0" smtClean="0"/>
              <a:t>Also I used fill one time and shade another time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11</a:t>
            </a:fld>
            <a:endParaRPr lang="en-US"/>
          </a:p>
        </p:txBody>
      </p:sp>
    </p:spTree>
    <p:extLst>
      <p:ext uri="{BB962C8B-B14F-4D97-AF65-F5344CB8AC3E}">
        <p14:creationId xmlns:p14="http://schemas.microsoft.com/office/powerpoint/2010/main" val="1145421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we don't have a Figure area to plot inside, Python first creates a Figure object. And since the Figure doesn't start with any Axes to draw the histogram onto, an Axes object is created inside the Figure. Finally, the histogram is drawn within that Axes.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12</a:t>
            </a:fld>
            <a:endParaRPr lang="en-US"/>
          </a:p>
        </p:txBody>
      </p:sp>
    </p:spTree>
    <p:extLst>
      <p:ext uri="{BB962C8B-B14F-4D97-AF65-F5344CB8AC3E}">
        <p14:creationId xmlns:p14="http://schemas.microsoft.com/office/powerpoint/2010/main" val="1528050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Difference in plot is in the legend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we use an axes-level plot, we essentially are working with a fancy looking </a:t>
            </a:r>
            <a:r>
              <a:rPr lang="en-US" sz="1200" b="0" i="0" kern="1200" dirty="0" err="1" smtClean="0">
                <a:solidFill>
                  <a:schemeClr val="tx1"/>
                </a:solidFill>
                <a:effectLst/>
                <a:latin typeface="+mn-lt"/>
                <a:ea typeface="+mn-ea"/>
                <a:cs typeface="+mn-cs"/>
              </a:rPr>
              <a:t>Matplotlib</a:t>
            </a:r>
            <a:r>
              <a:rPr lang="en-US" sz="1200" b="0" i="0" kern="1200" dirty="0" smtClean="0">
                <a:solidFill>
                  <a:schemeClr val="tx1"/>
                </a:solidFill>
                <a:effectLst/>
                <a:latin typeface="+mn-lt"/>
                <a:ea typeface="+mn-ea"/>
                <a:cs typeface="+mn-cs"/>
              </a:rPr>
              <a:t> object. This leaves us a ton of further customization to be done with the </a:t>
            </a:r>
            <a:r>
              <a:rPr lang="en-US" sz="1200" b="0" i="0" kern="1200" dirty="0" err="1" smtClean="0">
                <a:solidFill>
                  <a:schemeClr val="tx1"/>
                </a:solidFill>
                <a:effectLst/>
                <a:latin typeface="+mn-lt"/>
                <a:ea typeface="+mn-ea"/>
                <a:cs typeface="+mn-cs"/>
              </a:rPr>
              <a:t>Matplotlib</a:t>
            </a:r>
            <a:r>
              <a:rPr lang="en-US" sz="1200" b="0" i="0" kern="1200" dirty="0" smtClean="0">
                <a:solidFill>
                  <a:schemeClr val="tx1"/>
                </a:solidFill>
                <a:effectLst/>
                <a:latin typeface="+mn-lt"/>
                <a:ea typeface="+mn-ea"/>
                <a:cs typeface="+mn-cs"/>
              </a:rPr>
              <a:t> functionality that many people are already accustomed to using.</a:t>
            </a:r>
            <a:endParaRPr lang="ar-EG" sz="1200" b="0" i="0" kern="1200" dirty="0" smtClean="0">
              <a:solidFill>
                <a:schemeClr val="tx1"/>
              </a:solidFill>
              <a:effectLst/>
              <a:latin typeface="+mn-lt"/>
              <a:ea typeface="+mn-ea"/>
              <a:cs typeface="+mn-cs"/>
            </a:endParaRPr>
          </a:p>
          <a:p>
            <a:endParaRPr lang="ar-EG"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harder to</a:t>
            </a:r>
            <a:r>
              <a:rPr lang="en-US" sz="1200" b="0" i="0" kern="1200" baseline="0" dirty="0" smtClean="0">
                <a:solidFill>
                  <a:schemeClr val="tx1"/>
                </a:solidFill>
                <a:effectLst/>
                <a:latin typeface="+mn-lt"/>
                <a:ea typeface="+mn-ea"/>
                <a:cs typeface="+mn-cs"/>
              </a:rPr>
              <a:t> find the arguments for the figure level</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13</a:t>
            </a:fld>
            <a:endParaRPr lang="en-US"/>
          </a:p>
        </p:txBody>
      </p:sp>
    </p:spTree>
    <p:extLst>
      <p:ext uri="{BB962C8B-B14F-4D97-AF65-F5344CB8AC3E}">
        <p14:creationId xmlns:p14="http://schemas.microsoft.com/office/powerpoint/2010/main" val="724952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15</a:t>
            </a:fld>
            <a:endParaRPr lang="en-US"/>
          </a:p>
        </p:txBody>
      </p:sp>
    </p:spTree>
    <p:extLst>
      <p:ext uri="{BB962C8B-B14F-4D97-AF65-F5344CB8AC3E}">
        <p14:creationId xmlns:p14="http://schemas.microsoft.com/office/powerpoint/2010/main" val="2164928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B731502-318C-41A0-83C4-487DB012C3B9}" type="datetimeFigureOut">
              <a:rPr kumimoji="0" lang="en-US" sz="105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2021-08-03</a:t>
            </a:fld>
            <a:endParaRPr kumimoji="0" lang="en-US" sz="105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EA9A12-05CD-43BD-ABBC-BCF0AC033AB2}" type="slidenum">
              <a:rPr kumimoji="0" lang="en-US" sz="120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7" name="Picture 6"/>
          <p:cNvPicPr>
            <a:picLocks noChangeAspect="1"/>
          </p:cNvPicPr>
          <p:nvPr userDrawn="1"/>
        </p:nvPicPr>
        <p:blipFill>
          <a:blip r:embed="rId2"/>
          <a:stretch>
            <a:fillRect/>
          </a:stretch>
        </p:blipFill>
        <p:spPr>
          <a:xfrm>
            <a:off x="10986999" y="202096"/>
            <a:ext cx="1133475" cy="1072667"/>
          </a:xfrm>
          <a:prstGeom prst="rect">
            <a:avLst/>
          </a:prstGeom>
        </p:spPr>
      </p:pic>
    </p:spTree>
    <p:extLst>
      <p:ext uri="{BB962C8B-B14F-4D97-AF65-F5344CB8AC3E}">
        <p14:creationId xmlns:p14="http://schemas.microsoft.com/office/powerpoint/2010/main" val="17147948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59CB531-4EAE-4BB2-ACF5-B58A4166C3B7}" type="datetimeFigureOut">
              <a:rPr kumimoji="0" lang="en-US" sz="105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2021-08-03</a:t>
            </a:fld>
            <a:endParaRPr kumimoji="0" lang="en-US" sz="105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D492552-FDF3-4702-ACD0-847B14B85E1E}" type="slidenum">
              <a:rPr kumimoji="0" lang="en-US" sz="120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8" name="Picture 7"/>
          <p:cNvPicPr>
            <a:picLocks noChangeAspect="1"/>
          </p:cNvPicPr>
          <p:nvPr userDrawn="1"/>
        </p:nvPicPr>
        <p:blipFill>
          <a:blip r:embed="rId3"/>
          <a:stretch>
            <a:fillRect/>
          </a:stretch>
        </p:blipFill>
        <p:spPr>
          <a:xfrm>
            <a:off x="10986999" y="202096"/>
            <a:ext cx="1133475" cy="1072667"/>
          </a:xfrm>
          <a:prstGeom prst="rect">
            <a:avLst/>
          </a:prstGeom>
        </p:spPr>
      </p:pic>
    </p:spTree>
    <p:extLst>
      <p:ext uri="{BB962C8B-B14F-4D97-AF65-F5344CB8AC3E}">
        <p14:creationId xmlns:p14="http://schemas.microsoft.com/office/powerpoint/2010/main" val="450300077"/>
      </p:ext>
    </p:extLst>
  </p:cSld>
  <p:clrMap bg1="dk1" tx1="lt1" bg2="dk2" tx2="lt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hyperlink" Target="https://www.python-graph-gallery.co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4" Type="http://schemas.openxmlformats.org/officeDocument/2006/relationships/image" Target="../media/image51.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hyperlink" Target="http://altair-viz.github.io/"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hyperlink" Target="https://matplotlib.org/"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www.kaggle.com/learn"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seaborn.pydata.org/whatsnew.html"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s://seaborn.pydata.org/index.htm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Get resources</a:t>
            </a:r>
          </a:p>
          <a:p>
            <a:r>
              <a:rPr lang="en-US" dirty="0" smtClean="0"/>
              <a:t>Try using resources [univariate – bivariate]</a:t>
            </a:r>
          </a:p>
          <a:p>
            <a:r>
              <a:rPr lang="en-US" dirty="0" smtClean="0"/>
              <a:t>Advanced resources </a:t>
            </a:r>
          </a:p>
          <a:p>
            <a:r>
              <a:rPr lang="en-US" dirty="0" smtClean="0"/>
              <a:t>Project </a:t>
            </a:r>
            <a:endParaRPr lang="en-US" dirty="0"/>
          </a:p>
        </p:txBody>
      </p:sp>
    </p:spTree>
    <p:extLst>
      <p:ext uri="{BB962C8B-B14F-4D97-AF65-F5344CB8AC3E}">
        <p14:creationId xmlns:p14="http://schemas.microsoft.com/office/powerpoint/2010/main" val="1278895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concept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884321" y="2195866"/>
            <a:ext cx="8421275" cy="3124636"/>
          </a:xfrm>
          <a:prstGeom prst="rect">
            <a:avLst/>
          </a:prstGeom>
        </p:spPr>
      </p:pic>
    </p:spTree>
    <p:extLst>
      <p:ext uri="{BB962C8B-B14F-4D97-AF65-F5344CB8AC3E}">
        <p14:creationId xmlns:p14="http://schemas.microsoft.com/office/powerpoint/2010/main" val="3083347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Figure-level &amp; Axes-level </a:t>
            </a:r>
            <a:r>
              <a:rPr lang="en-US" dirty="0" smtClean="0"/>
              <a:t>functions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0" y="2152673"/>
            <a:ext cx="5849639" cy="4180563"/>
          </a:xfrm>
          <a:prstGeom prst="rect">
            <a:avLst/>
          </a:prstGeom>
        </p:spPr>
      </p:pic>
      <p:pic>
        <p:nvPicPr>
          <p:cNvPr id="5" name="Picture 4"/>
          <p:cNvPicPr>
            <a:picLocks noChangeAspect="1"/>
          </p:cNvPicPr>
          <p:nvPr/>
        </p:nvPicPr>
        <p:blipFill>
          <a:blip r:embed="rId4"/>
          <a:stretch>
            <a:fillRect/>
          </a:stretch>
        </p:blipFill>
        <p:spPr>
          <a:xfrm>
            <a:off x="6051417" y="2152673"/>
            <a:ext cx="5982087" cy="4180564"/>
          </a:xfrm>
          <a:prstGeom prst="rect">
            <a:avLst/>
          </a:prstGeom>
        </p:spPr>
      </p:pic>
      <p:sp>
        <p:nvSpPr>
          <p:cNvPr id="6" name="Rectangle 5"/>
          <p:cNvSpPr/>
          <p:nvPr/>
        </p:nvSpPr>
        <p:spPr>
          <a:xfrm>
            <a:off x="8252821" y="6436664"/>
            <a:ext cx="1677062" cy="369332"/>
          </a:xfrm>
          <a:prstGeom prst="rect">
            <a:avLst/>
          </a:prstGeom>
        </p:spPr>
        <p:txBody>
          <a:bodyPr wrap="none">
            <a:spAutoFit/>
          </a:bodyPr>
          <a:lstStyle/>
          <a:p>
            <a:r>
              <a:rPr lang="en-US" dirty="0">
                <a:solidFill>
                  <a:srgbClr val="FF0000"/>
                </a:solidFill>
              </a:rPr>
              <a:t>Any </a:t>
            </a:r>
            <a:r>
              <a:rPr lang="en-US" dirty="0" smtClean="0">
                <a:solidFill>
                  <a:srgbClr val="FF0000"/>
                </a:solidFill>
              </a:rPr>
              <a:t>difference?</a:t>
            </a:r>
            <a:endParaRPr lang="en-US" dirty="0">
              <a:solidFill>
                <a:srgbClr val="FF0000"/>
              </a:solidFill>
            </a:endParaRPr>
          </a:p>
        </p:txBody>
      </p:sp>
    </p:spTree>
    <p:extLst>
      <p:ext uri="{BB962C8B-B14F-4D97-AF65-F5344CB8AC3E}">
        <p14:creationId xmlns:p14="http://schemas.microsoft.com/office/powerpoint/2010/main" val="1672646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02301" y="2469343"/>
            <a:ext cx="5282783" cy="3290914"/>
          </a:xfrm>
          <a:prstGeom prst="rect">
            <a:avLst/>
          </a:prstGeom>
        </p:spPr>
      </p:pic>
      <p:pic>
        <p:nvPicPr>
          <p:cNvPr id="6" name="Picture 5"/>
          <p:cNvPicPr>
            <a:picLocks noChangeAspect="1"/>
          </p:cNvPicPr>
          <p:nvPr/>
        </p:nvPicPr>
        <p:blipFill>
          <a:blip r:embed="rId4"/>
          <a:stretch>
            <a:fillRect/>
          </a:stretch>
        </p:blipFill>
        <p:spPr>
          <a:xfrm>
            <a:off x="6094959" y="3182390"/>
            <a:ext cx="5682875" cy="2577867"/>
          </a:xfrm>
          <a:prstGeom prst="rect">
            <a:avLst/>
          </a:prstGeom>
        </p:spPr>
      </p:pic>
      <p:pic>
        <p:nvPicPr>
          <p:cNvPr id="7" name="Picture 6"/>
          <p:cNvPicPr>
            <a:picLocks noChangeAspect="1"/>
          </p:cNvPicPr>
          <p:nvPr/>
        </p:nvPicPr>
        <p:blipFill>
          <a:blip r:embed="rId5"/>
          <a:stretch>
            <a:fillRect/>
          </a:stretch>
        </p:blipFill>
        <p:spPr>
          <a:xfrm>
            <a:off x="6932994" y="2268377"/>
            <a:ext cx="3629532" cy="657317"/>
          </a:xfrm>
          <a:prstGeom prst="rect">
            <a:avLst/>
          </a:prstGeom>
        </p:spPr>
      </p:pic>
    </p:spTree>
    <p:extLst>
      <p:ext uri="{BB962C8B-B14F-4D97-AF65-F5344CB8AC3E}">
        <p14:creationId xmlns:p14="http://schemas.microsoft.com/office/powerpoint/2010/main" val="3580563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Changing Figure Size and Labeling </a:t>
            </a:r>
            <a:r>
              <a:rPr lang="en-US" dirty="0" smtClean="0"/>
              <a:t>Axes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02242" y="2226080"/>
            <a:ext cx="6030717" cy="3101962"/>
          </a:xfrm>
          <a:prstGeom prst="rect">
            <a:avLst/>
          </a:prstGeom>
        </p:spPr>
      </p:pic>
      <p:pic>
        <p:nvPicPr>
          <p:cNvPr id="5" name="Picture 4"/>
          <p:cNvPicPr>
            <a:picLocks noChangeAspect="1"/>
          </p:cNvPicPr>
          <p:nvPr/>
        </p:nvPicPr>
        <p:blipFill>
          <a:blip r:embed="rId4"/>
          <a:stretch>
            <a:fillRect/>
          </a:stretch>
        </p:blipFill>
        <p:spPr>
          <a:xfrm>
            <a:off x="6562143" y="2226079"/>
            <a:ext cx="5038720" cy="1295467"/>
          </a:xfrm>
          <a:prstGeom prst="rect">
            <a:avLst/>
          </a:prstGeom>
        </p:spPr>
      </p:pic>
      <p:pic>
        <p:nvPicPr>
          <p:cNvPr id="6" name="Picture 5"/>
          <p:cNvPicPr>
            <a:picLocks noChangeAspect="1"/>
          </p:cNvPicPr>
          <p:nvPr/>
        </p:nvPicPr>
        <p:blipFill>
          <a:blip r:embed="rId5"/>
          <a:stretch>
            <a:fillRect/>
          </a:stretch>
        </p:blipFill>
        <p:spPr>
          <a:xfrm>
            <a:off x="6562143" y="3954689"/>
            <a:ext cx="5103135" cy="1373351"/>
          </a:xfrm>
          <a:prstGeom prst="rect">
            <a:avLst/>
          </a:prstGeom>
        </p:spPr>
      </p:pic>
    </p:spTree>
    <p:extLst>
      <p:ext uri="{BB962C8B-B14F-4D97-AF65-F5344CB8AC3E}">
        <p14:creationId xmlns:p14="http://schemas.microsoft.com/office/powerpoint/2010/main" val="2322419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EG" dirty="0" smtClean="0"/>
              <a:t>طب ليه التعسيف؟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06146" y="2698734"/>
            <a:ext cx="3975036" cy="3737930"/>
          </a:xfrm>
          <a:prstGeom prst="rect">
            <a:avLst/>
          </a:prstGeom>
        </p:spPr>
      </p:pic>
    </p:spTree>
    <p:extLst>
      <p:ext uri="{BB962C8B-B14F-4D97-AF65-F5344CB8AC3E}">
        <p14:creationId xmlns:p14="http://schemas.microsoft.com/office/powerpoint/2010/main" val="533809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Subplots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605247" y="2775137"/>
            <a:ext cx="8979423" cy="3008510"/>
          </a:xfrm>
          <a:prstGeom prst="rect">
            <a:avLst/>
          </a:prstGeom>
        </p:spPr>
      </p:pic>
      <p:sp>
        <p:nvSpPr>
          <p:cNvPr id="5" name="Rectangle 4"/>
          <p:cNvSpPr/>
          <p:nvPr/>
        </p:nvSpPr>
        <p:spPr>
          <a:xfrm>
            <a:off x="7784798" y="6217920"/>
            <a:ext cx="1016625" cy="369332"/>
          </a:xfrm>
          <a:prstGeom prst="rect">
            <a:avLst/>
          </a:prstGeom>
        </p:spPr>
        <p:txBody>
          <a:bodyPr wrap="none">
            <a:spAutoFit/>
          </a:bodyPr>
          <a:lstStyle/>
          <a:p>
            <a:r>
              <a:rPr lang="en-US" b="1" dirty="0"/>
              <a:t>How to?</a:t>
            </a:r>
          </a:p>
        </p:txBody>
      </p:sp>
    </p:spTree>
    <p:extLst>
      <p:ext uri="{BB962C8B-B14F-4D97-AF65-F5344CB8AC3E}">
        <p14:creationId xmlns:p14="http://schemas.microsoft.com/office/powerpoint/2010/main" val="3936245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Subplots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202919" y="1792936"/>
            <a:ext cx="8979423" cy="3008510"/>
          </a:xfrm>
          <a:prstGeom prst="rect">
            <a:avLst/>
          </a:prstGeom>
        </p:spPr>
      </p:pic>
      <p:pic>
        <p:nvPicPr>
          <p:cNvPr id="6" name="Picture 5"/>
          <p:cNvPicPr>
            <a:picLocks noChangeAspect="1"/>
          </p:cNvPicPr>
          <p:nvPr/>
        </p:nvPicPr>
        <p:blipFill>
          <a:blip r:embed="rId4"/>
          <a:stretch>
            <a:fillRect/>
          </a:stretch>
        </p:blipFill>
        <p:spPr>
          <a:xfrm>
            <a:off x="476363" y="5081245"/>
            <a:ext cx="6235415" cy="1221102"/>
          </a:xfrm>
          <a:prstGeom prst="rect">
            <a:avLst/>
          </a:prstGeom>
        </p:spPr>
      </p:pic>
      <p:pic>
        <p:nvPicPr>
          <p:cNvPr id="7" name="Picture 6"/>
          <p:cNvPicPr>
            <a:picLocks noChangeAspect="1"/>
          </p:cNvPicPr>
          <p:nvPr/>
        </p:nvPicPr>
        <p:blipFill>
          <a:blip r:embed="rId5"/>
          <a:stretch>
            <a:fillRect/>
          </a:stretch>
        </p:blipFill>
        <p:spPr>
          <a:xfrm>
            <a:off x="6956455" y="5081245"/>
            <a:ext cx="5235545" cy="1637585"/>
          </a:xfrm>
          <a:prstGeom prst="rect">
            <a:avLst/>
          </a:prstGeom>
        </p:spPr>
      </p:pic>
    </p:spTree>
    <p:extLst>
      <p:ext uri="{BB962C8B-B14F-4D97-AF65-F5344CB8AC3E}">
        <p14:creationId xmlns:p14="http://schemas.microsoft.com/office/powerpoint/2010/main" val="2771452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figure?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73734" y="2275756"/>
            <a:ext cx="5468113" cy="2105319"/>
          </a:xfrm>
          <a:prstGeom prst="rect">
            <a:avLst/>
          </a:prstGeom>
        </p:spPr>
      </p:pic>
      <p:pic>
        <p:nvPicPr>
          <p:cNvPr id="5" name="Picture 4"/>
          <p:cNvPicPr>
            <a:picLocks noChangeAspect="1"/>
          </p:cNvPicPr>
          <p:nvPr/>
        </p:nvPicPr>
        <p:blipFill>
          <a:blip r:embed="rId3"/>
          <a:stretch>
            <a:fillRect/>
          </a:stretch>
        </p:blipFill>
        <p:spPr>
          <a:xfrm>
            <a:off x="7090120" y="2481991"/>
            <a:ext cx="3148602" cy="510855"/>
          </a:xfrm>
          <a:prstGeom prst="rect">
            <a:avLst/>
          </a:prstGeom>
        </p:spPr>
      </p:pic>
      <p:pic>
        <p:nvPicPr>
          <p:cNvPr id="6" name="Picture 5"/>
          <p:cNvPicPr>
            <a:picLocks noChangeAspect="1"/>
          </p:cNvPicPr>
          <p:nvPr/>
        </p:nvPicPr>
        <p:blipFill>
          <a:blip r:embed="rId4"/>
          <a:stretch>
            <a:fillRect/>
          </a:stretch>
        </p:blipFill>
        <p:spPr>
          <a:xfrm>
            <a:off x="6954728" y="3397210"/>
            <a:ext cx="3419387" cy="646415"/>
          </a:xfrm>
          <a:prstGeom prst="rect">
            <a:avLst/>
          </a:prstGeom>
        </p:spPr>
      </p:pic>
      <p:pic>
        <p:nvPicPr>
          <p:cNvPr id="7" name="Picture 6"/>
          <p:cNvPicPr>
            <a:picLocks noChangeAspect="1"/>
          </p:cNvPicPr>
          <p:nvPr/>
        </p:nvPicPr>
        <p:blipFill>
          <a:blip r:embed="rId5"/>
          <a:stretch>
            <a:fillRect/>
          </a:stretch>
        </p:blipFill>
        <p:spPr>
          <a:xfrm>
            <a:off x="6737298" y="4341499"/>
            <a:ext cx="3854249" cy="715096"/>
          </a:xfrm>
          <a:prstGeom prst="rect">
            <a:avLst/>
          </a:prstGeom>
        </p:spPr>
      </p:pic>
    </p:spTree>
    <p:extLst>
      <p:ext uri="{BB962C8B-B14F-4D97-AF65-F5344CB8AC3E}">
        <p14:creationId xmlns:p14="http://schemas.microsoft.com/office/powerpoint/2010/main" val="715074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884321" y="2195866"/>
            <a:ext cx="8421275" cy="3124636"/>
          </a:xfrm>
          <a:prstGeom prst="rect">
            <a:avLst/>
          </a:prstGeom>
        </p:spPr>
      </p:pic>
    </p:spTree>
    <p:extLst>
      <p:ext uri="{BB962C8B-B14F-4D97-AF65-F5344CB8AC3E}">
        <p14:creationId xmlns:p14="http://schemas.microsoft.com/office/powerpoint/2010/main" val="3153804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documentation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90356" y="2873502"/>
            <a:ext cx="7572375" cy="2171700"/>
          </a:xfrm>
          <a:prstGeom prst="rect">
            <a:avLst/>
          </a:prstGeom>
        </p:spPr>
      </p:pic>
    </p:spTree>
    <p:extLst>
      <p:ext uri="{BB962C8B-B14F-4D97-AF65-F5344CB8AC3E}">
        <p14:creationId xmlns:p14="http://schemas.microsoft.com/office/powerpoint/2010/main" val="2044660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 testing </a:t>
            </a:r>
            <a:r>
              <a:rPr lang="en-US" dirty="0" smtClean="0"/>
              <a:t>Project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342067" y="2439620"/>
            <a:ext cx="2907350" cy="3007604"/>
          </a:xfrm>
          <a:prstGeom prst="rect">
            <a:avLst/>
          </a:prstGeom>
        </p:spPr>
      </p:pic>
      <p:pic>
        <p:nvPicPr>
          <p:cNvPr id="5" name="Picture 4"/>
          <p:cNvPicPr>
            <a:picLocks noChangeAspect="1"/>
          </p:cNvPicPr>
          <p:nvPr/>
        </p:nvPicPr>
        <p:blipFill>
          <a:blip r:embed="rId3"/>
          <a:stretch>
            <a:fillRect/>
          </a:stretch>
        </p:blipFill>
        <p:spPr>
          <a:xfrm>
            <a:off x="4918050" y="2689049"/>
            <a:ext cx="3071519" cy="1822659"/>
          </a:xfrm>
          <a:prstGeom prst="rect">
            <a:avLst/>
          </a:prstGeom>
        </p:spPr>
      </p:pic>
    </p:spTree>
    <p:extLst>
      <p:ext uri="{BB962C8B-B14F-4D97-AF65-F5344CB8AC3E}">
        <p14:creationId xmlns:p14="http://schemas.microsoft.com/office/powerpoint/2010/main" val="1552669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Keep in mind </a:t>
            </a:r>
            <a:endParaRPr lang="en-US" dirty="0"/>
          </a:p>
        </p:txBody>
      </p:sp>
      <p:sp>
        <p:nvSpPr>
          <p:cNvPr id="3" name="Content Placeholder 2"/>
          <p:cNvSpPr>
            <a:spLocks noGrp="1"/>
          </p:cNvSpPr>
          <p:nvPr>
            <p:ph idx="1"/>
          </p:nvPr>
        </p:nvSpPr>
        <p:spPr/>
        <p:txBody>
          <a:bodyPr/>
          <a:lstStyle/>
          <a:p>
            <a:pPr marL="0" indent="0">
              <a:buNone/>
            </a:pPr>
            <a:r>
              <a:rPr lang="en-US" dirty="0" smtClean="0"/>
              <a:t>Univariate plots: </a:t>
            </a:r>
          </a:p>
          <a:p>
            <a:endParaRPr lang="en-US" dirty="0"/>
          </a:p>
          <a:p>
            <a:pPr marL="0" indent="0">
              <a:buNone/>
            </a:pPr>
            <a:r>
              <a:rPr lang="en-US" dirty="0" smtClean="0"/>
              <a:t>Distribution vs count</a:t>
            </a:r>
            <a:endParaRPr lang="en-US" dirty="0"/>
          </a:p>
        </p:txBody>
      </p:sp>
      <p:pic>
        <p:nvPicPr>
          <p:cNvPr id="4" name="Picture 3"/>
          <p:cNvPicPr>
            <a:picLocks noChangeAspect="1"/>
          </p:cNvPicPr>
          <p:nvPr/>
        </p:nvPicPr>
        <p:blipFill>
          <a:blip r:embed="rId2"/>
          <a:stretch>
            <a:fillRect/>
          </a:stretch>
        </p:blipFill>
        <p:spPr>
          <a:xfrm>
            <a:off x="7513096" y="2157139"/>
            <a:ext cx="3200847" cy="3915321"/>
          </a:xfrm>
          <a:prstGeom prst="rect">
            <a:avLst/>
          </a:prstGeom>
        </p:spPr>
      </p:pic>
    </p:spTree>
    <p:extLst>
      <p:ext uri="{BB962C8B-B14F-4D97-AF65-F5344CB8AC3E}">
        <p14:creationId xmlns:p14="http://schemas.microsoft.com/office/powerpoint/2010/main" val="1536358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 a column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275355" y="2749339"/>
            <a:ext cx="9711644" cy="2730922"/>
          </a:xfrm>
          <a:prstGeom prst="rect">
            <a:avLst/>
          </a:prstGeom>
        </p:spPr>
      </p:pic>
      <p:sp>
        <p:nvSpPr>
          <p:cNvPr id="5" name="Rectangle 4"/>
          <p:cNvSpPr/>
          <p:nvPr/>
        </p:nvSpPr>
        <p:spPr>
          <a:xfrm>
            <a:off x="5510639" y="6217417"/>
            <a:ext cx="1289456" cy="369332"/>
          </a:xfrm>
          <a:prstGeom prst="rect">
            <a:avLst/>
          </a:prstGeom>
        </p:spPr>
        <p:txBody>
          <a:bodyPr wrap="none">
            <a:spAutoFit/>
          </a:bodyPr>
          <a:lstStyle/>
          <a:p>
            <a:r>
              <a:rPr lang="en-US" b="1" dirty="0"/>
              <a:t>R</a:t>
            </a:r>
            <a:r>
              <a:rPr lang="en-US" b="1" dirty="0" smtClean="0"/>
              <a:t>esources</a:t>
            </a:r>
            <a:r>
              <a:rPr lang="en-US" dirty="0"/>
              <a:t>?</a:t>
            </a:r>
          </a:p>
        </p:txBody>
      </p:sp>
    </p:spTree>
    <p:extLst>
      <p:ext uri="{BB962C8B-B14F-4D97-AF65-F5344CB8AC3E}">
        <p14:creationId xmlns:p14="http://schemas.microsoft.com/office/powerpoint/2010/main" val="1648415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76295" y="2176112"/>
            <a:ext cx="7011378" cy="2286319"/>
          </a:xfrm>
          <a:prstGeom prst="rect">
            <a:avLst/>
          </a:prstGeom>
        </p:spPr>
      </p:pic>
      <p:pic>
        <p:nvPicPr>
          <p:cNvPr id="6" name="Picture 5"/>
          <p:cNvPicPr>
            <a:picLocks noChangeAspect="1"/>
          </p:cNvPicPr>
          <p:nvPr/>
        </p:nvPicPr>
        <p:blipFill>
          <a:blip r:embed="rId4"/>
          <a:stretch>
            <a:fillRect/>
          </a:stretch>
        </p:blipFill>
        <p:spPr>
          <a:xfrm>
            <a:off x="4187953" y="4638672"/>
            <a:ext cx="6384466" cy="1962424"/>
          </a:xfrm>
          <a:prstGeom prst="rect">
            <a:avLst/>
          </a:prstGeom>
        </p:spPr>
      </p:pic>
    </p:spTree>
    <p:extLst>
      <p:ext uri="{BB962C8B-B14F-4D97-AF65-F5344CB8AC3E}">
        <p14:creationId xmlns:p14="http://schemas.microsoft.com/office/powerpoint/2010/main" val="151982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de-DE" dirty="0" smtClean="0">
                <a:hlinkClick r:id="rId3"/>
              </a:rPr>
              <a:t>https</a:t>
            </a:r>
            <a:r>
              <a:rPr lang="de-DE" dirty="0">
                <a:hlinkClick r:id="rId3"/>
              </a:rPr>
              <a:t>://www.python-graph-gallery.com</a:t>
            </a:r>
            <a:r>
              <a:rPr lang="de-DE" dirty="0" smtClean="0">
                <a:hlinkClick r:id="rId3"/>
              </a:rPr>
              <a:t>/</a:t>
            </a:r>
            <a:r>
              <a:rPr lang="de-DE" dirty="0" smtClean="0"/>
              <a:t> </a:t>
            </a:r>
            <a:endParaRPr lang="en-US" dirty="0"/>
          </a:p>
        </p:txBody>
      </p:sp>
      <p:pic>
        <p:nvPicPr>
          <p:cNvPr id="4" name="Picture 3"/>
          <p:cNvPicPr>
            <a:picLocks noChangeAspect="1"/>
          </p:cNvPicPr>
          <p:nvPr/>
        </p:nvPicPr>
        <p:blipFill>
          <a:blip r:embed="rId4"/>
          <a:stretch>
            <a:fillRect/>
          </a:stretch>
        </p:blipFill>
        <p:spPr>
          <a:xfrm>
            <a:off x="2832191" y="2578416"/>
            <a:ext cx="6525536" cy="2743583"/>
          </a:xfrm>
          <a:prstGeom prst="rect">
            <a:avLst/>
          </a:prstGeom>
        </p:spPr>
      </p:pic>
    </p:spTree>
    <p:extLst>
      <p:ext uri="{BB962C8B-B14F-4D97-AF65-F5344CB8AC3E}">
        <p14:creationId xmlns:p14="http://schemas.microsoft.com/office/powerpoint/2010/main" val="2496646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0" y="2267377"/>
            <a:ext cx="7011378" cy="2067213"/>
          </a:xfrm>
          <a:prstGeom prst="rect">
            <a:avLst/>
          </a:prstGeom>
        </p:spPr>
      </p:pic>
      <p:pic>
        <p:nvPicPr>
          <p:cNvPr id="5" name="Picture 4"/>
          <p:cNvPicPr>
            <a:picLocks noChangeAspect="1"/>
          </p:cNvPicPr>
          <p:nvPr/>
        </p:nvPicPr>
        <p:blipFill>
          <a:blip r:embed="rId4"/>
          <a:stretch>
            <a:fillRect/>
          </a:stretch>
        </p:blipFill>
        <p:spPr>
          <a:xfrm>
            <a:off x="7280577" y="2067323"/>
            <a:ext cx="4763165" cy="4534533"/>
          </a:xfrm>
          <a:prstGeom prst="rect">
            <a:avLst/>
          </a:prstGeom>
        </p:spPr>
      </p:pic>
    </p:spTree>
    <p:extLst>
      <p:ext uri="{BB962C8B-B14F-4D97-AF65-F5344CB8AC3E}">
        <p14:creationId xmlns:p14="http://schemas.microsoft.com/office/powerpoint/2010/main" val="2887249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libraries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84348" y="2607378"/>
            <a:ext cx="8221222" cy="2667372"/>
          </a:xfrm>
          <a:prstGeom prst="rect">
            <a:avLst/>
          </a:prstGeom>
        </p:spPr>
      </p:pic>
    </p:spTree>
    <p:extLst>
      <p:ext uri="{BB962C8B-B14F-4D97-AF65-F5344CB8AC3E}">
        <p14:creationId xmlns:p14="http://schemas.microsoft.com/office/powerpoint/2010/main" val="2194957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 profiling report</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https://pandas-profiling.github.io/pandas-profiling/examples/master/titanic/titanic_report.html </a:t>
            </a:r>
          </a:p>
          <a:p>
            <a:pPr marL="0" indent="0">
              <a:buNone/>
            </a:pPr>
            <a:endParaRPr lang="en-US" dirty="0"/>
          </a:p>
        </p:txBody>
      </p:sp>
      <p:pic>
        <p:nvPicPr>
          <p:cNvPr id="4" name="Picture 3"/>
          <p:cNvPicPr>
            <a:picLocks noChangeAspect="1"/>
          </p:cNvPicPr>
          <p:nvPr/>
        </p:nvPicPr>
        <p:blipFill>
          <a:blip r:embed="rId3"/>
          <a:stretch>
            <a:fillRect/>
          </a:stretch>
        </p:blipFill>
        <p:spPr>
          <a:xfrm>
            <a:off x="0" y="1693620"/>
            <a:ext cx="7068546" cy="2809674"/>
          </a:xfrm>
          <a:prstGeom prst="rect">
            <a:avLst/>
          </a:prstGeom>
        </p:spPr>
      </p:pic>
      <p:pic>
        <p:nvPicPr>
          <p:cNvPr id="5" name="Picture 4"/>
          <p:cNvPicPr>
            <a:picLocks noChangeAspect="1"/>
          </p:cNvPicPr>
          <p:nvPr/>
        </p:nvPicPr>
        <p:blipFill>
          <a:blip r:embed="rId4"/>
          <a:stretch>
            <a:fillRect/>
          </a:stretch>
        </p:blipFill>
        <p:spPr>
          <a:xfrm>
            <a:off x="4980649" y="1693620"/>
            <a:ext cx="7209270" cy="2809673"/>
          </a:xfrm>
          <a:prstGeom prst="rect">
            <a:avLst/>
          </a:prstGeom>
        </p:spPr>
      </p:pic>
    </p:spTree>
    <p:extLst>
      <p:ext uri="{BB962C8B-B14F-4D97-AF65-F5344CB8AC3E}">
        <p14:creationId xmlns:p14="http://schemas.microsoft.com/office/powerpoint/2010/main" val="641473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 profiling google </a:t>
            </a:r>
            <a:r>
              <a:rPr lang="en-US" dirty="0" err="1" smtClean="0"/>
              <a:t>colab</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https://colab.research.google.com/github/pandas-profiling/pandas-profiling/blob/master/examples/titanic/titanic.ipynb#scrollTo=pX825i8GgNuQ </a:t>
            </a:r>
          </a:p>
          <a:p>
            <a:endParaRPr lang="en-US" dirty="0"/>
          </a:p>
        </p:txBody>
      </p:sp>
      <p:pic>
        <p:nvPicPr>
          <p:cNvPr id="4" name="Picture 3"/>
          <p:cNvPicPr>
            <a:picLocks noChangeAspect="1"/>
          </p:cNvPicPr>
          <p:nvPr/>
        </p:nvPicPr>
        <p:blipFill>
          <a:blip r:embed="rId3"/>
          <a:stretch>
            <a:fillRect/>
          </a:stretch>
        </p:blipFill>
        <p:spPr>
          <a:xfrm>
            <a:off x="1931953" y="2385452"/>
            <a:ext cx="8326012" cy="2562583"/>
          </a:xfrm>
          <a:prstGeom prst="rect">
            <a:avLst/>
          </a:prstGeom>
        </p:spPr>
      </p:pic>
    </p:spTree>
    <p:extLst>
      <p:ext uri="{BB962C8B-B14F-4D97-AF65-F5344CB8AC3E}">
        <p14:creationId xmlns:p14="http://schemas.microsoft.com/office/powerpoint/2010/main" val="7622555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lux</a:t>
            </a:r>
            <a:endParaRPr lang="en-US" dirty="0"/>
          </a:p>
        </p:txBody>
      </p:sp>
      <p:sp>
        <p:nvSpPr>
          <p:cNvPr id="3" name="Content Placeholder 2"/>
          <p:cNvSpPr>
            <a:spLocks noGrp="1"/>
          </p:cNvSpPr>
          <p:nvPr>
            <p:ph idx="1"/>
          </p:nvPr>
        </p:nvSpPr>
        <p:spPr>
          <a:xfrm>
            <a:off x="1202919" y="2011680"/>
            <a:ext cx="9784080" cy="448056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https</a:t>
            </a:r>
            <a:r>
              <a:rPr lang="en-US" dirty="0"/>
              <a:t>://awesomeopensource.com/project/lux-org/lux </a:t>
            </a:r>
          </a:p>
          <a:p>
            <a:endParaRPr lang="en-US" dirty="0"/>
          </a:p>
        </p:txBody>
      </p:sp>
      <p:pic>
        <p:nvPicPr>
          <p:cNvPr id="5" name="Picture 4"/>
          <p:cNvPicPr>
            <a:picLocks noChangeAspect="1"/>
          </p:cNvPicPr>
          <p:nvPr/>
        </p:nvPicPr>
        <p:blipFill>
          <a:blip r:embed="rId3"/>
          <a:stretch>
            <a:fillRect/>
          </a:stretch>
        </p:blipFill>
        <p:spPr>
          <a:xfrm>
            <a:off x="987970" y="2011680"/>
            <a:ext cx="9116697" cy="3781953"/>
          </a:xfrm>
          <a:prstGeom prst="rect">
            <a:avLst/>
          </a:prstGeom>
        </p:spPr>
      </p:pic>
    </p:spTree>
    <p:extLst>
      <p:ext uri="{BB962C8B-B14F-4D97-AF65-F5344CB8AC3E}">
        <p14:creationId xmlns:p14="http://schemas.microsoft.com/office/powerpoint/2010/main" val="19587608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lux</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0798" y="1902308"/>
            <a:ext cx="6323781" cy="1892832"/>
          </a:xfrm>
          <a:prstGeom prst="rect">
            <a:avLst/>
          </a:prstGeom>
        </p:spPr>
      </p:pic>
      <p:pic>
        <p:nvPicPr>
          <p:cNvPr id="5" name="Picture 4"/>
          <p:cNvPicPr>
            <a:picLocks noChangeAspect="1"/>
          </p:cNvPicPr>
          <p:nvPr/>
        </p:nvPicPr>
        <p:blipFill>
          <a:blip r:embed="rId3"/>
          <a:stretch>
            <a:fillRect/>
          </a:stretch>
        </p:blipFill>
        <p:spPr>
          <a:xfrm>
            <a:off x="382180" y="4114800"/>
            <a:ext cx="5921016" cy="2484342"/>
          </a:xfrm>
          <a:prstGeom prst="rect">
            <a:avLst/>
          </a:prstGeom>
        </p:spPr>
      </p:pic>
      <p:pic>
        <p:nvPicPr>
          <p:cNvPr id="6" name="Picture 2" descr="عايز مانجة ياخذ مانجة | تعليقات (كومنتات) مصورة للفيسبوك"/>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3935" y="2352234"/>
            <a:ext cx="4028059" cy="3975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829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II - A/B Test</a:t>
            </a:r>
          </a:p>
        </p:txBody>
      </p:sp>
      <p:sp>
        <p:nvSpPr>
          <p:cNvPr id="3" name="Content Placeholder 2"/>
          <p:cNvSpPr>
            <a:spLocks noGrp="1"/>
          </p:cNvSpPr>
          <p:nvPr>
            <p:ph idx="1"/>
          </p:nvPr>
        </p:nvSpPr>
        <p:spPr/>
        <p:txBody>
          <a:bodyPr/>
          <a:lstStyle/>
          <a:p>
            <a:r>
              <a:rPr lang="en-US" sz="2400" b="1" dirty="0"/>
              <a:t>state your hypothesis</a:t>
            </a:r>
          </a:p>
          <a:p>
            <a:endParaRPr lang="en-US" dirty="0"/>
          </a:p>
        </p:txBody>
      </p:sp>
      <p:pic>
        <p:nvPicPr>
          <p:cNvPr id="5" name="Picture 4"/>
          <p:cNvPicPr>
            <a:picLocks noChangeAspect="1"/>
          </p:cNvPicPr>
          <p:nvPr/>
        </p:nvPicPr>
        <p:blipFill>
          <a:blip r:embed="rId3"/>
          <a:stretch>
            <a:fillRect/>
          </a:stretch>
        </p:blipFill>
        <p:spPr>
          <a:xfrm>
            <a:off x="565915" y="3406583"/>
            <a:ext cx="11318304" cy="674493"/>
          </a:xfrm>
          <a:prstGeom prst="rect">
            <a:avLst/>
          </a:prstGeom>
        </p:spPr>
      </p:pic>
      <p:pic>
        <p:nvPicPr>
          <p:cNvPr id="6" name="Picture 5"/>
          <p:cNvPicPr>
            <a:picLocks noChangeAspect="1"/>
          </p:cNvPicPr>
          <p:nvPr/>
        </p:nvPicPr>
        <p:blipFill>
          <a:blip r:embed="rId4"/>
          <a:stretch>
            <a:fillRect/>
          </a:stretch>
        </p:blipFill>
        <p:spPr>
          <a:xfrm>
            <a:off x="885567" y="4649761"/>
            <a:ext cx="10902203" cy="725689"/>
          </a:xfrm>
          <a:prstGeom prst="rect">
            <a:avLst/>
          </a:prstGeom>
        </p:spPr>
      </p:pic>
      <p:pic>
        <p:nvPicPr>
          <p:cNvPr id="7" name="Picture 6"/>
          <p:cNvPicPr>
            <a:picLocks noChangeAspect="1"/>
          </p:cNvPicPr>
          <p:nvPr/>
        </p:nvPicPr>
        <p:blipFill>
          <a:blip r:embed="rId5"/>
          <a:stretch>
            <a:fillRect/>
          </a:stretch>
        </p:blipFill>
        <p:spPr>
          <a:xfrm>
            <a:off x="700175" y="5990196"/>
            <a:ext cx="11060367" cy="627638"/>
          </a:xfrm>
          <a:prstGeom prst="rect">
            <a:avLst/>
          </a:prstGeom>
        </p:spPr>
      </p:pic>
    </p:spTree>
    <p:extLst>
      <p:ext uri="{BB962C8B-B14F-4D97-AF65-F5344CB8AC3E}">
        <p14:creationId xmlns:p14="http://schemas.microsoft.com/office/powerpoint/2010/main" val="20859108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lux</a:t>
            </a:r>
            <a:endParaRPr lang="en-US" dirty="0"/>
          </a:p>
        </p:txBody>
      </p:sp>
      <p:sp>
        <p:nvSpPr>
          <p:cNvPr id="3" name="Content Placeholder 2"/>
          <p:cNvSpPr>
            <a:spLocks noGrp="1"/>
          </p:cNvSpPr>
          <p:nvPr>
            <p:ph idx="1"/>
          </p:nvPr>
        </p:nvSpPr>
        <p:spPr/>
        <p:txBody>
          <a:bodyPr/>
          <a:lstStyle/>
          <a:p>
            <a:r>
              <a:rPr lang="en-US" b="1" dirty="0"/>
              <a:t>Easy programmatic access and export of visualizations</a:t>
            </a:r>
            <a:r>
              <a:rPr lang="en-US" b="1" dirty="0" smtClean="0"/>
              <a:t>:</a:t>
            </a:r>
            <a:endParaRPr lang="en-US" dirty="0" smtClean="0"/>
          </a:p>
          <a:p>
            <a:r>
              <a:rPr lang="en-US" sz="2400" dirty="0"/>
              <a:t>Selected </a:t>
            </a:r>
            <a:r>
              <a:rPr lang="en-US" dirty="0"/>
              <a:t>Vis</a:t>
            </a:r>
            <a:r>
              <a:rPr lang="en-US" sz="2400" dirty="0"/>
              <a:t> objects can be translated into </a:t>
            </a:r>
            <a:r>
              <a:rPr lang="en-US" sz="2400" dirty="0">
                <a:hlinkClick r:id="rId3"/>
              </a:rPr>
              <a:t>Altair</a:t>
            </a:r>
            <a:r>
              <a:rPr lang="en-US" sz="2400" dirty="0"/>
              <a:t>, </a:t>
            </a:r>
            <a:r>
              <a:rPr lang="en-US" sz="2400" dirty="0" err="1">
                <a:hlinkClick r:id="rId4"/>
              </a:rPr>
              <a:t>Matplotlib</a:t>
            </a:r>
            <a:endParaRPr lang="en-US" dirty="0"/>
          </a:p>
          <a:p>
            <a:endParaRPr lang="en-US" dirty="0"/>
          </a:p>
        </p:txBody>
      </p:sp>
      <p:pic>
        <p:nvPicPr>
          <p:cNvPr id="6" name="Picture 5"/>
          <p:cNvPicPr>
            <a:picLocks noChangeAspect="1"/>
          </p:cNvPicPr>
          <p:nvPr/>
        </p:nvPicPr>
        <p:blipFill>
          <a:blip r:embed="rId5"/>
          <a:stretch>
            <a:fillRect/>
          </a:stretch>
        </p:blipFill>
        <p:spPr>
          <a:xfrm>
            <a:off x="1759178" y="3226291"/>
            <a:ext cx="6735115" cy="3210373"/>
          </a:xfrm>
          <a:prstGeom prst="rect">
            <a:avLst/>
          </a:prstGeom>
        </p:spPr>
      </p:pic>
      <p:sp>
        <p:nvSpPr>
          <p:cNvPr id="7" name="Right Arrow 6"/>
          <p:cNvSpPr/>
          <p:nvPr/>
        </p:nvSpPr>
        <p:spPr>
          <a:xfrm rot="10055302">
            <a:off x="8380513" y="3310287"/>
            <a:ext cx="841248" cy="548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47469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202919" y="2349861"/>
            <a:ext cx="9418971" cy="4086803"/>
          </a:xfrm>
          <a:prstGeom prst="rect">
            <a:avLst/>
          </a:prstGeom>
        </p:spPr>
      </p:pic>
    </p:spTree>
    <p:extLst>
      <p:ext uri="{BB962C8B-B14F-4D97-AF65-F5344CB8AC3E}">
        <p14:creationId xmlns:p14="http://schemas.microsoft.com/office/powerpoint/2010/main" val="1106707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Activity </a:t>
            </a:r>
            <a:endParaRPr lang="en-US" dirty="0"/>
          </a:p>
        </p:txBody>
      </p:sp>
      <p:sp>
        <p:nvSpPr>
          <p:cNvPr id="3" name="Content Placeholder 2"/>
          <p:cNvSpPr>
            <a:spLocks noGrp="1"/>
          </p:cNvSpPr>
          <p:nvPr>
            <p:ph idx="1"/>
          </p:nvPr>
        </p:nvSpPr>
        <p:spPr/>
        <p:txBody>
          <a:bodyPr/>
          <a:lstStyle/>
          <a:p>
            <a:r>
              <a:rPr lang="en-US" dirty="0" err="1" smtClean="0"/>
              <a:t>Kaggle</a:t>
            </a:r>
            <a:r>
              <a:rPr lang="en-US" dirty="0" smtClean="0"/>
              <a:t> learn </a:t>
            </a:r>
          </a:p>
          <a:p>
            <a:endParaRPr lang="en-US" dirty="0"/>
          </a:p>
          <a:p>
            <a:r>
              <a:rPr lang="en-US" dirty="0">
                <a:hlinkClick r:id="rId3"/>
              </a:rPr>
              <a:t>https://</a:t>
            </a:r>
            <a:r>
              <a:rPr lang="en-US" dirty="0" smtClean="0">
                <a:hlinkClick r:id="rId3"/>
              </a:rPr>
              <a:t>www.kaggle.com/learn</a:t>
            </a:r>
            <a:r>
              <a:rPr lang="en-US" dirty="0" smtClean="0"/>
              <a:t> </a:t>
            </a:r>
            <a:endParaRPr lang="en-US" dirty="0"/>
          </a:p>
        </p:txBody>
      </p:sp>
    </p:spTree>
    <p:extLst>
      <p:ext uri="{BB962C8B-B14F-4D97-AF65-F5344CB8AC3E}">
        <p14:creationId xmlns:p14="http://schemas.microsoft.com/office/powerpoint/2010/main" val="2845323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361679" y="2685946"/>
            <a:ext cx="7468642" cy="1486107"/>
          </a:xfrm>
          <a:prstGeom prst="rect">
            <a:avLst/>
          </a:prstGeom>
        </p:spPr>
      </p:pic>
      <p:pic>
        <p:nvPicPr>
          <p:cNvPr id="5" name="Picture 4"/>
          <p:cNvPicPr>
            <a:picLocks noChangeAspect="1"/>
          </p:cNvPicPr>
          <p:nvPr/>
        </p:nvPicPr>
        <p:blipFill>
          <a:blip r:embed="rId4"/>
          <a:stretch>
            <a:fillRect/>
          </a:stretch>
        </p:blipFill>
        <p:spPr>
          <a:xfrm>
            <a:off x="2361679" y="4470985"/>
            <a:ext cx="7821116" cy="1448002"/>
          </a:xfrm>
          <a:prstGeom prst="rect">
            <a:avLst/>
          </a:prstGeom>
        </p:spPr>
      </p:pic>
    </p:spTree>
    <p:extLst>
      <p:ext uri="{BB962C8B-B14F-4D97-AF65-F5344CB8AC3E}">
        <p14:creationId xmlns:p14="http://schemas.microsoft.com/office/powerpoint/2010/main" val="103314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a:t>
            </a:r>
            <a:r>
              <a:rPr lang="en-US" dirty="0"/>
              <a:t>III - A regression approach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98094" y="2236694"/>
            <a:ext cx="2078177" cy="516056"/>
          </a:xfrm>
          <a:prstGeom prst="rect">
            <a:avLst/>
          </a:prstGeom>
        </p:spPr>
      </p:pic>
      <p:pic>
        <p:nvPicPr>
          <p:cNvPr id="5" name="Picture 4"/>
          <p:cNvPicPr>
            <a:picLocks noChangeAspect="1"/>
          </p:cNvPicPr>
          <p:nvPr/>
        </p:nvPicPr>
        <p:blipFill>
          <a:blip r:embed="rId3"/>
          <a:stretch>
            <a:fillRect/>
          </a:stretch>
        </p:blipFill>
        <p:spPr>
          <a:xfrm>
            <a:off x="1598094" y="3438939"/>
            <a:ext cx="5478264" cy="496353"/>
          </a:xfrm>
          <a:prstGeom prst="rect">
            <a:avLst/>
          </a:prstGeom>
        </p:spPr>
      </p:pic>
      <p:pic>
        <p:nvPicPr>
          <p:cNvPr id="6" name="Picture 5"/>
          <p:cNvPicPr>
            <a:picLocks noChangeAspect="1"/>
          </p:cNvPicPr>
          <p:nvPr/>
        </p:nvPicPr>
        <p:blipFill>
          <a:blip r:embed="rId4"/>
          <a:stretch>
            <a:fillRect/>
          </a:stretch>
        </p:blipFill>
        <p:spPr>
          <a:xfrm>
            <a:off x="1598094" y="4402086"/>
            <a:ext cx="2666484" cy="438790"/>
          </a:xfrm>
          <a:prstGeom prst="rect">
            <a:avLst/>
          </a:prstGeom>
        </p:spPr>
      </p:pic>
      <p:pic>
        <p:nvPicPr>
          <p:cNvPr id="7" name="Picture 6"/>
          <p:cNvPicPr>
            <a:picLocks noChangeAspect="1"/>
          </p:cNvPicPr>
          <p:nvPr/>
        </p:nvPicPr>
        <p:blipFill>
          <a:blip r:embed="rId5"/>
          <a:stretch>
            <a:fillRect/>
          </a:stretch>
        </p:blipFill>
        <p:spPr>
          <a:xfrm>
            <a:off x="7913111" y="3438939"/>
            <a:ext cx="3988985" cy="383556"/>
          </a:xfrm>
          <a:prstGeom prst="rect">
            <a:avLst/>
          </a:prstGeom>
        </p:spPr>
      </p:pic>
    </p:spTree>
    <p:extLst>
      <p:ext uri="{BB962C8B-B14F-4D97-AF65-F5344CB8AC3E}">
        <p14:creationId xmlns:p14="http://schemas.microsoft.com/office/powerpoint/2010/main" val="3836745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start?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250836" y="3700723"/>
            <a:ext cx="2372056" cy="1724266"/>
          </a:xfrm>
          <a:prstGeom prst="rect">
            <a:avLst/>
          </a:prstGeom>
        </p:spPr>
      </p:pic>
      <p:pic>
        <p:nvPicPr>
          <p:cNvPr id="1026" name="Picture 2" descr="Running Away Cartoon HD Stock Images | Shutter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9239" y="3229356"/>
            <a:ext cx="330517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201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Seaborn</a:t>
            </a:r>
            <a:r>
              <a:rPr lang="en-US" dirty="0" smtClean="0"/>
              <a:t> documentation  </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1889188" y="2708910"/>
            <a:ext cx="7572375" cy="2171700"/>
          </a:xfrm>
          <a:prstGeom prst="rect">
            <a:avLst/>
          </a:prstGeom>
        </p:spPr>
      </p:pic>
    </p:spTree>
    <p:extLst>
      <p:ext uri="{BB962C8B-B14F-4D97-AF65-F5344CB8AC3E}">
        <p14:creationId xmlns:p14="http://schemas.microsoft.com/office/powerpoint/2010/main" val="3876279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a:t>
            </a:r>
            <a:endParaRPr lang="en-US" dirty="0"/>
          </a:p>
        </p:txBody>
      </p:sp>
      <p:sp>
        <p:nvSpPr>
          <p:cNvPr id="3" name="Content Placeholder 2"/>
          <p:cNvSpPr>
            <a:spLocks noGrp="1"/>
          </p:cNvSpPr>
          <p:nvPr>
            <p:ph idx="1"/>
          </p:nvPr>
        </p:nvSpPr>
        <p:spPr/>
        <p:txBody>
          <a:bodyPr/>
          <a:lstStyle/>
          <a:p>
            <a:endParaRPr lang="en-US"/>
          </a:p>
        </p:txBody>
      </p:sp>
      <p:pic>
        <p:nvPicPr>
          <p:cNvPr id="1026" name="Picture 2" descr="Premium Vector | Stop sign selfie charac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11" y="2011680"/>
            <a:ext cx="4479827" cy="4479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064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seaborn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41837" y="2011680"/>
            <a:ext cx="6677957" cy="3381847"/>
          </a:xfrm>
          <a:prstGeom prst="rect">
            <a:avLst/>
          </a:prstGeom>
        </p:spPr>
      </p:pic>
      <p:pic>
        <p:nvPicPr>
          <p:cNvPr id="6" name="Picture 5"/>
          <p:cNvPicPr>
            <a:picLocks noChangeAspect="1"/>
          </p:cNvPicPr>
          <p:nvPr/>
        </p:nvPicPr>
        <p:blipFill>
          <a:blip r:embed="rId4"/>
          <a:stretch>
            <a:fillRect/>
          </a:stretch>
        </p:blipFill>
        <p:spPr>
          <a:xfrm>
            <a:off x="7070082" y="274605"/>
            <a:ext cx="3211900" cy="2951635"/>
          </a:xfrm>
          <a:prstGeom prst="rect">
            <a:avLst/>
          </a:prstGeom>
        </p:spPr>
      </p:pic>
      <p:pic>
        <p:nvPicPr>
          <p:cNvPr id="7" name="Picture 6"/>
          <p:cNvPicPr>
            <a:picLocks noChangeAspect="1"/>
          </p:cNvPicPr>
          <p:nvPr/>
        </p:nvPicPr>
        <p:blipFill>
          <a:blip r:embed="rId5"/>
          <a:stretch>
            <a:fillRect/>
          </a:stretch>
        </p:blipFill>
        <p:spPr>
          <a:xfrm>
            <a:off x="7070083" y="3379410"/>
            <a:ext cx="3211900" cy="3448506"/>
          </a:xfrm>
          <a:prstGeom prst="rect">
            <a:avLst/>
          </a:prstGeom>
        </p:spPr>
      </p:pic>
      <p:sp>
        <p:nvSpPr>
          <p:cNvPr id="8" name="Rectangle 7"/>
          <p:cNvSpPr/>
          <p:nvPr/>
        </p:nvSpPr>
        <p:spPr>
          <a:xfrm>
            <a:off x="141837" y="6254496"/>
            <a:ext cx="1563248" cy="369332"/>
          </a:xfrm>
          <a:prstGeom prst="rect">
            <a:avLst/>
          </a:prstGeom>
        </p:spPr>
        <p:txBody>
          <a:bodyPr wrap="none">
            <a:spAutoFit/>
          </a:bodyPr>
          <a:lstStyle/>
          <a:p>
            <a:r>
              <a:rPr lang="en-US" b="1" dirty="0"/>
              <a:t>Is it different?</a:t>
            </a:r>
          </a:p>
        </p:txBody>
      </p:sp>
      <p:sp>
        <p:nvSpPr>
          <p:cNvPr id="9" name="Rectangle 8"/>
          <p:cNvSpPr/>
          <p:nvPr/>
        </p:nvSpPr>
        <p:spPr>
          <a:xfrm>
            <a:off x="2305738" y="6254496"/>
            <a:ext cx="4562146" cy="369332"/>
          </a:xfrm>
          <a:prstGeom prst="rect">
            <a:avLst/>
          </a:prstGeom>
        </p:spPr>
        <p:txBody>
          <a:bodyPr wrap="none">
            <a:spAutoFit/>
          </a:bodyPr>
          <a:lstStyle/>
          <a:p>
            <a:r>
              <a:rPr lang="en-US" b="1" dirty="0">
                <a:hlinkClick r:id="rId6"/>
              </a:rPr>
              <a:t>https://</a:t>
            </a:r>
            <a:r>
              <a:rPr lang="en-US" b="1" dirty="0" smtClean="0">
                <a:hlinkClick r:id="rId6"/>
              </a:rPr>
              <a:t>seaborn.pydata.org/whatsnew.html</a:t>
            </a:r>
            <a:r>
              <a:rPr lang="en-US" b="1" dirty="0" smtClean="0"/>
              <a:t> </a:t>
            </a:r>
            <a:endParaRPr lang="en-US" b="1" dirty="0"/>
          </a:p>
        </p:txBody>
      </p:sp>
    </p:spTree>
    <p:extLst>
      <p:ext uri="{BB962C8B-B14F-4D97-AF65-F5344CB8AC3E}">
        <p14:creationId xmlns:p14="http://schemas.microsoft.com/office/powerpoint/2010/main" val="3585496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hlinkClick r:id="rId3"/>
              </a:rPr>
              <a:t>https</a:t>
            </a:r>
            <a:r>
              <a:rPr lang="en-US" dirty="0">
                <a:hlinkClick r:id="rId3"/>
              </a:rPr>
              <a:t>://</a:t>
            </a:r>
            <a:r>
              <a:rPr lang="en-US" dirty="0" smtClean="0">
                <a:hlinkClick r:id="rId3"/>
              </a:rPr>
              <a:t>seaborn.pydata.org/index.html</a:t>
            </a:r>
            <a:r>
              <a:rPr lang="en-US" dirty="0" smtClean="0"/>
              <a:t>  </a:t>
            </a:r>
            <a:r>
              <a:rPr lang="en-US" dirty="0" smtClean="0">
                <a:sym typeface="Wingdings" panose="05000000000000000000" pitchFamily="2" charset="2"/>
              </a:rPr>
              <a:t> Head to tutorials</a:t>
            </a:r>
            <a:endParaRPr lang="en-US" dirty="0" smtClean="0"/>
          </a:p>
          <a:p>
            <a:pPr marL="0" indent="0">
              <a:buNone/>
            </a:pPr>
            <a:endParaRPr lang="en-US" dirty="0"/>
          </a:p>
        </p:txBody>
      </p:sp>
      <p:pic>
        <p:nvPicPr>
          <p:cNvPr id="5" name="Picture 4"/>
          <p:cNvPicPr>
            <a:picLocks noChangeAspect="1"/>
          </p:cNvPicPr>
          <p:nvPr/>
        </p:nvPicPr>
        <p:blipFill>
          <a:blip r:embed="rId4"/>
          <a:stretch>
            <a:fillRect/>
          </a:stretch>
        </p:blipFill>
        <p:spPr>
          <a:xfrm>
            <a:off x="1202919" y="2011680"/>
            <a:ext cx="6713522" cy="3414019"/>
          </a:xfrm>
          <a:prstGeom prst="rect">
            <a:avLst/>
          </a:prstGeom>
        </p:spPr>
      </p:pic>
    </p:spTree>
    <p:extLst>
      <p:ext uri="{BB962C8B-B14F-4D97-AF65-F5344CB8AC3E}">
        <p14:creationId xmlns:p14="http://schemas.microsoft.com/office/powerpoint/2010/main" val="12234343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3_Banded">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8273</TotalTime>
  <Words>479</Words>
  <Application>Microsoft Office PowerPoint</Application>
  <PresentationFormat>Widescreen</PresentationFormat>
  <Paragraphs>158</Paragraphs>
  <Slides>33</Slides>
  <Notes>22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Corbel</vt:lpstr>
      <vt:lpstr>Tahoma</vt:lpstr>
      <vt:lpstr>Wingdings</vt:lpstr>
      <vt:lpstr>3_Banded</vt:lpstr>
      <vt:lpstr>agenda</vt:lpstr>
      <vt:lpstr>A/B testing Project </vt:lpstr>
      <vt:lpstr>Part II - A/B Test</vt:lpstr>
      <vt:lpstr>Part III - A regression approach</vt:lpstr>
      <vt:lpstr>Where to start?  </vt:lpstr>
      <vt:lpstr>Seaborn documentation  </vt:lpstr>
      <vt:lpstr>Wait </vt:lpstr>
      <vt:lpstr>seaborn</vt:lpstr>
      <vt:lpstr>PowerPoint Presentation</vt:lpstr>
      <vt:lpstr>Major concept</vt:lpstr>
      <vt:lpstr>Figure-level &amp; Axes-level functions</vt:lpstr>
      <vt:lpstr>PowerPoint Presentation</vt:lpstr>
      <vt:lpstr>Changing Figure Size and Labeling Axes</vt:lpstr>
      <vt:lpstr>طب ليه التعسيف؟ </vt:lpstr>
      <vt:lpstr>Subplots </vt:lpstr>
      <vt:lpstr>Subplots </vt:lpstr>
      <vt:lpstr>Why not figure?</vt:lpstr>
      <vt:lpstr>More info?</vt:lpstr>
      <vt:lpstr>Back to documentation </vt:lpstr>
      <vt:lpstr>Keep in mind </vt:lpstr>
      <vt:lpstr>Pick a column </vt:lpstr>
      <vt:lpstr>Updated!!!</vt:lpstr>
      <vt:lpstr>PowerPoint Presentation</vt:lpstr>
      <vt:lpstr>PowerPoint Presentation</vt:lpstr>
      <vt:lpstr>Other libraries</vt:lpstr>
      <vt:lpstr>Pandas profiling report</vt:lpstr>
      <vt:lpstr>Pandas profiling google colab</vt:lpstr>
      <vt:lpstr>lux</vt:lpstr>
      <vt:lpstr>lux</vt:lpstr>
      <vt:lpstr>lux</vt:lpstr>
      <vt:lpstr>More info?</vt:lpstr>
      <vt:lpstr>Activity </vt:lpstr>
      <vt:lpstr>advanced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santarabantoosoo</dc:creator>
  <cp:lastModifiedBy>santarabantoosoo</cp:lastModifiedBy>
  <cp:revision>292</cp:revision>
  <dcterms:created xsi:type="dcterms:W3CDTF">2021-05-17T14:24:47Z</dcterms:created>
  <dcterms:modified xsi:type="dcterms:W3CDTF">2021-08-03T17:09:07Z</dcterms:modified>
</cp:coreProperties>
</file>