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7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1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2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2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02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7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68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6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9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budget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Space Communication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Stk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HGA) X BAND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76" y="2666082"/>
            <a:ext cx="5818880" cy="32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Stk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HGA) S BAND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19" y="2696923"/>
            <a:ext cx="5868089" cy="32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Stk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LGA) K BAND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81" y="2767687"/>
            <a:ext cx="5713566" cy="30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Stk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LGA) X BAND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51" y="2616843"/>
            <a:ext cx="5903426" cy="33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Stk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LGA) S BAND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82" y="2483670"/>
            <a:ext cx="6163364" cy="3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810-005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DESCANSO Design and Performance Summary </a:t>
            </a:r>
            <a:r>
              <a:rPr lang="en-US" b="1" dirty="0" smtClean="0"/>
              <a:t>Series, Article 3 Cassini </a:t>
            </a:r>
            <a:r>
              <a:rPr lang="en-US" b="1" dirty="0"/>
              <a:t>Orbiter/Huygens </a:t>
            </a:r>
            <a:r>
              <a:rPr lang="en-US" b="1" dirty="0" smtClean="0"/>
              <a:t>Probe Telecommunications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7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 smtClean="0"/>
              <a:t>Methods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work we designed a link budget between Saturn and Deep Space ground stations on earth located at Canberra, Madrid and Goldstone. We optimized our work to meet the BER  criteria and the power limitations.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BER FOR HGA:</a:t>
            </a:r>
          </a:p>
          <a:p>
            <a:r>
              <a:rPr lang="en-US" dirty="0" smtClean="0"/>
              <a:t>K: 1.57*10 ^-6</a:t>
            </a:r>
          </a:p>
          <a:p>
            <a:r>
              <a:rPr lang="en-US" dirty="0" smtClean="0"/>
              <a:t>X: 3.48*10^-7</a:t>
            </a:r>
          </a:p>
          <a:p>
            <a:r>
              <a:rPr lang="en-US" dirty="0" smtClean="0"/>
              <a:t>S: 8.68^10^-2</a:t>
            </a:r>
          </a:p>
          <a:p>
            <a:r>
              <a:rPr lang="en-US" dirty="0" smtClean="0"/>
              <a:t>BER FOR LGA:</a:t>
            </a:r>
          </a:p>
          <a:p>
            <a:r>
              <a:rPr lang="en-US" dirty="0" smtClean="0"/>
              <a:t>K: 3.4*10^-3</a:t>
            </a:r>
          </a:p>
          <a:p>
            <a:r>
              <a:rPr lang="en-US" dirty="0" smtClean="0"/>
              <a:t>X: 1.6^10^-5</a:t>
            </a:r>
          </a:p>
          <a:p>
            <a:r>
              <a:rPr lang="en-US" dirty="0" smtClean="0"/>
              <a:t>S: 9.2^10^-6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Regarding the receiving antenna at the ground station, we will consider it a 70 meter in diameter, to benefit from the maximum possible gain.</a:t>
            </a:r>
            <a:endParaRPr lang="en-US" dirty="0"/>
          </a:p>
          <a:p>
            <a:r>
              <a:rPr lang="en-US" dirty="0" smtClean="0"/>
              <a:t>Regarding the high gain transmitting antenna at the satellite, we will consider it 4 meter in diameter antenna.</a:t>
            </a:r>
            <a:endParaRPr lang="en-US" dirty="0"/>
          </a:p>
          <a:p>
            <a:r>
              <a:rPr lang="en-US" dirty="0"/>
              <a:t>We have three bands which we study the down links </a:t>
            </a:r>
          </a:p>
          <a:p>
            <a:r>
              <a:rPr lang="en-US" dirty="0"/>
              <a:t>The ranges were obtained from the 810 paper which </a:t>
            </a:r>
            <a:r>
              <a:rPr lang="en-US" dirty="0" smtClean="0"/>
              <a:t>are (Frequencies in GHz):</a:t>
            </a:r>
            <a:endParaRPr lang="en-US" dirty="0"/>
          </a:p>
          <a:p>
            <a:r>
              <a:rPr lang="en-US" dirty="0"/>
              <a:t>S: 2200 – 2300    X: 8400 – 8500   k: 31.8–32.3</a:t>
            </a:r>
          </a:p>
          <a:p>
            <a:r>
              <a:rPr lang="en-US" dirty="0"/>
              <a:t>So we chose those frequencies:</a:t>
            </a:r>
          </a:p>
          <a:p>
            <a:r>
              <a:rPr lang="en-US" dirty="0"/>
              <a:t>S: 2.250   x: 8.450   </a:t>
            </a:r>
            <a:r>
              <a:rPr lang="en-US" dirty="0" err="1"/>
              <a:t>ka</a:t>
            </a:r>
            <a:r>
              <a:rPr lang="en-US" dirty="0"/>
              <a:t>: 32.05</a:t>
            </a:r>
          </a:p>
          <a:p>
            <a:r>
              <a:rPr lang="en-US" dirty="0"/>
              <a:t>With wave lengths </a:t>
            </a:r>
            <a:r>
              <a:rPr lang="en-US" dirty="0" smtClean="0"/>
              <a:t>of (wavelengths in meters):</a:t>
            </a:r>
            <a:endParaRPr lang="en-US" dirty="0"/>
          </a:p>
          <a:p>
            <a:r>
              <a:rPr lang="en-US" dirty="0"/>
              <a:t>S:0.133   x: 0.036   </a:t>
            </a:r>
            <a:r>
              <a:rPr lang="en-US" dirty="0" err="1"/>
              <a:t>ka</a:t>
            </a:r>
            <a:r>
              <a:rPr lang="en-US" dirty="0"/>
              <a:t>:  9.36*10^-3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 = 1.496*10^9 km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Path loss </a:t>
            </a:r>
            <a:r>
              <a:rPr lang="en-US" dirty="0" smtClean="0"/>
              <a:t>= depends on frequency</a:t>
            </a:r>
          </a:p>
          <a:p>
            <a:pPr marL="0" indent="0">
              <a:buNone/>
            </a:pPr>
            <a:r>
              <a:rPr lang="en-US" dirty="0" smtClean="0"/>
              <a:t>	S band: 283 dB</a:t>
            </a:r>
          </a:p>
          <a:p>
            <a:pPr marL="0" indent="0">
              <a:buNone/>
            </a:pPr>
            <a:r>
              <a:rPr lang="en-US" dirty="0" smtClean="0"/>
              <a:t>	X band: 294.5 dB</a:t>
            </a:r>
          </a:p>
          <a:p>
            <a:pPr marL="0" indent="0">
              <a:buNone/>
            </a:pPr>
            <a:r>
              <a:rPr lang="en-US" dirty="0" smtClean="0"/>
              <a:t>	K band: 306 dB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Beam loss -</a:t>
            </a:r>
            <a:r>
              <a:rPr lang="en-US" dirty="0" smtClean="0"/>
              <a:t>3 dB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 margin -</a:t>
            </a:r>
            <a:r>
              <a:rPr lang="en-US" dirty="0" smtClean="0"/>
              <a:t>5 dB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Rain -</a:t>
            </a:r>
            <a:r>
              <a:rPr lang="en-US" dirty="0" smtClean="0"/>
              <a:t>4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HBR) Noise temperature = KTB = 1.38* 10^-23 * 40 * 10*10^6 = -143 dB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LBR) </a:t>
            </a:r>
            <a:r>
              <a:rPr lang="en-US" dirty="0"/>
              <a:t>Noise temperature = KTB = 1.38* 10^-23 * 40 * </a:t>
            </a:r>
            <a:r>
              <a:rPr lang="en-US" dirty="0" smtClean="0"/>
              <a:t>2*10^6 = -150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STK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HGA-K BAND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91" y="2673977"/>
            <a:ext cx="5598994" cy="30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1316</TotalTime>
  <Words>315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Link budget design</vt:lpstr>
      <vt:lpstr>OUTLINE</vt:lpstr>
      <vt:lpstr>Abstract</vt:lpstr>
      <vt:lpstr>methods</vt:lpstr>
      <vt:lpstr>Analytical Method</vt:lpstr>
      <vt:lpstr>Analytical method</vt:lpstr>
      <vt:lpstr>Analytical method</vt:lpstr>
      <vt:lpstr>Analytical Method</vt:lpstr>
      <vt:lpstr>STK method</vt:lpstr>
      <vt:lpstr>Stk method</vt:lpstr>
      <vt:lpstr>Stk method</vt:lpstr>
      <vt:lpstr>Stk method</vt:lpstr>
      <vt:lpstr>Stk method</vt:lpstr>
      <vt:lpstr>Stk method</vt:lpstr>
      <vt:lpstr>refernces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budget design</dc:title>
  <dc:creator>islam fadl</dc:creator>
  <cp:lastModifiedBy>islam fadl</cp:lastModifiedBy>
  <cp:revision>11</cp:revision>
  <dcterms:created xsi:type="dcterms:W3CDTF">2017-05-15T05:45:07Z</dcterms:created>
  <dcterms:modified xsi:type="dcterms:W3CDTF">2017-05-16T03:41:32Z</dcterms:modified>
</cp:coreProperties>
</file>