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5"/>
  </p:notesMasterIdLst>
  <p:sldIdLst>
    <p:sldId id="256" r:id="rId2"/>
    <p:sldId id="257" r:id="rId3"/>
    <p:sldId id="259" r:id="rId4"/>
    <p:sldId id="272" r:id="rId5"/>
    <p:sldId id="266" r:id="rId6"/>
    <p:sldId id="273" r:id="rId7"/>
    <p:sldId id="267" r:id="rId8"/>
    <p:sldId id="269" r:id="rId9"/>
    <p:sldId id="268" r:id="rId10"/>
    <p:sldId id="270" r:id="rId11"/>
    <p:sldId id="260" r:id="rId12"/>
    <p:sldId id="261" r:id="rId13"/>
    <p:sldId id="262" r:id="rId14"/>
    <p:sldId id="263" r:id="rId15"/>
    <p:sldId id="264" r:id="rId16"/>
    <p:sldId id="265" r:id="rId17"/>
    <p:sldId id="278" r:id="rId18"/>
    <p:sldId id="274" r:id="rId19"/>
    <p:sldId id="275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25BC-7133-4095-BF23-DA7A41E26ED8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768C4-4738-487B-AD76-7FAAA044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33B-517E-4DE2-99ED-80D98873181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D24D-E034-4AE9-A8D7-5862A4D3BF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5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33B-517E-4DE2-99ED-80D98873181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D24D-E034-4AE9-A8D7-5862A4D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33B-517E-4DE2-99ED-80D98873181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D24D-E034-4AE9-A8D7-5862A4D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6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33B-517E-4DE2-99ED-80D98873181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D24D-E034-4AE9-A8D7-5862A4D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33B-517E-4DE2-99ED-80D98873181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D24D-E034-4AE9-A8D7-5862A4D3BF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33B-517E-4DE2-99ED-80D98873181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D24D-E034-4AE9-A8D7-5862A4D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3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33B-517E-4DE2-99ED-80D98873181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D24D-E034-4AE9-A8D7-5862A4D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33B-517E-4DE2-99ED-80D98873181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D24D-E034-4AE9-A8D7-5862A4D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33B-517E-4DE2-99ED-80D98873181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D24D-E034-4AE9-A8D7-5862A4D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8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63533B-517E-4DE2-99ED-80D98873181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A5D24D-E034-4AE9-A8D7-5862A4D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5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33B-517E-4DE2-99ED-80D98873181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D24D-E034-4AE9-A8D7-5862A4D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7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63533B-517E-4DE2-99ED-80D98873181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A5D24D-E034-4AE9-A8D7-5862A4D3BF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13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835" y="543568"/>
            <a:ext cx="10058400" cy="3566160"/>
          </a:xfrm>
        </p:spPr>
        <p:txBody>
          <a:bodyPr>
            <a:normAutofit/>
          </a:bodyPr>
          <a:lstStyle/>
          <a:p>
            <a:r>
              <a:rPr lang="en-US" sz="7000" dirty="0" smtClean="0"/>
              <a:t>Reaction/momentum wheel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69168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Educational satellite program (ESP)</a:t>
            </a:r>
          </a:p>
          <a:p>
            <a:endParaRPr lang="en-US" dirty="0"/>
          </a:p>
          <a:p>
            <a:pPr algn="ctr"/>
            <a:r>
              <a:rPr lang="en-US" sz="2000" cap="none" spc="0" dirty="0" err="1" smtClean="0">
                <a:latin typeface="+mn-lt"/>
              </a:rPr>
              <a:t>Esraa</a:t>
            </a:r>
            <a:r>
              <a:rPr lang="en-US" sz="2000" cap="none" spc="0" dirty="0" smtClean="0">
                <a:latin typeface="+mn-lt"/>
              </a:rPr>
              <a:t> Mohamed – </a:t>
            </a:r>
            <a:r>
              <a:rPr lang="en-US" sz="2000" cap="none" spc="0" dirty="0" err="1" smtClean="0">
                <a:latin typeface="+mn-lt"/>
              </a:rPr>
              <a:t>Gehad</a:t>
            </a:r>
            <a:r>
              <a:rPr lang="en-US" sz="2000" cap="none" spc="0" dirty="0" smtClean="0">
                <a:latin typeface="+mn-lt"/>
              </a:rPr>
              <a:t> </a:t>
            </a:r>
            <a:r>
              <a:rPr lang="en-US" sz="2000" cap="none" spc="0" dirty="0" err="1" smtClean="0">
                <a:latin typeface="+mn-lt"/>
              </a:rPr>
              <a:t>Essam</a:t>
            </a:r>
            <a:r>
              <a:rPr lang="en-US" sz="2000" cap="none" spc="0" dirty="0" smtClean="0">
                <a:latin typeface="+mn-lt"/>
              </a:rPr>
              <a:t> – Islam Sami – Mohamed Hussein – </a:t>
            </a:r>
            <a:r>
              <a:rPr lang="en-US" sz="2000" cap="none" spc="0" dirty="0" err="1" smtClean="0">
                <a:latin typeface="+mn-lt"/>
              </a:rPr>
              <a:t>Youhana</a:t>
            </a:r>
            <a:r>
              <a:rPr lang="en-US" sz="2000" cap="none" spc="0" dirty="0" smtClean="0">
                <a:latin typeface="+mn-lt"/>
              </a:rPr>
              <a:t> </a:t>
            </a:r>
            <a:r>
              <a:rPr lang="en-US" sz="2000" cap="none" spc="0" dirty="0" err="1" smtClean="0">
                <a:latin typeface="+mn-lt"/>
              </a:rPr>
              <a:t>Mikhaiel</a:t>
            </a:r>
            <a:endParaRPr lang="en-US" sz="2000" cap="none" spc="0" dirty="0" smtClean="0">
              <a:latin typeface="+mn-lt"/>
            </a:endParaRPr>
          </a:p>
          <a:p>
            <a:pPr algn="ctr"/>
            <a:r>
              <a:rPr lang="en-US" sz="2000" cap="none" spc="0" dirty="0" smtClean="0">
                <a:latin typeface="+mn-lt"/>
              </a:rPr>
              <a:t>Under the supervision of Eng. Ahmed </a:t>
            </a:r>
            <a:r>
              <a:rPr lang="en-US" sz="2000" cap="none" spc="0" dirty="0" err="1" smtClean="0">
                <a:latin typeface="+mn-lt"/>
              </a:rPr>
              <a:t>Farrag</a:t>
            </a:r>
            <a:endParaRPr lang="en-US" sz="2000" cap="none" spc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6" y="282422"/>
            <a:ext cx="1157078" cy="1157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86" y="282422"/>
            <a:ext cx="1485988" cy="15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advantages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5" t="5089" r="14398" b="16218"/>
          <a:stretch/>
        </p:blipFill>
        <p:spPr bwMode="auto">
          <a:xfrm>
            <a:off x="2045602" y="1973012"/>
            <a:ext cx="3489534" cy="40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" t="770" r="14039" b="-1"/>
          <a:stretch/>
        </p:blipFill>
        <p:spPr bwMode="auto">
          <a:xfrm rot="5400000">
            <a:off x="6504280" y="2070428"/>
            <a:ext cx="4022726" cy="38278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951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26" y="2028570"/>
            <a:ext cx="6792273" cy="3658111"/>
          </a:xfrm>
        </p:spPr>
      </p:pic>
    </p:spTree>
    <p:extLst>
      <p:ext uri="{BB962C8B-B14F-4D97-AF65-F5344CB8AC3E}">
        <p14:creationId xmlns:p14="http://schemas.microsoft.com/office/powerpoint/2010/main" val="1321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12" y="1845734"/>
            <a:ext cx="5740835" cy="35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3600" i="1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/(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3600" dirty="0" smtClean="0"/>
              </a:p>
              <a:p>
                <a:endParaRPr lang="en-US" sz="3600" dirty="0"/>
              </a:p>
              <a:p>
                <a:r>
                  <a:rPr lang="en-US" sz="2400" dirty="0" smtClean="0"/>
                  <a:t>- Second order transfer function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12" y="1845734"/>
            <a:ext cx="5740835" cy="35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motor’s parameters</a:t>
            </a:r>
          </a:p>
          <a:p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77" y="2322700"/>
            <a:ext cx="8576197" cy="38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Simulink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smoothing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With smoothing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59" y="2582334"/>
            <a:ext cx="4938712" cy="280792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636708"/>
            <a:ext cx="5181298" cy="28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PID tuning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24" y="1846263"/>
            <a:ext cx="7505677" cy="4022725"/>
          </a:xfrm>
        </p:spPr>
      </p:pic>
    </p:spTree>
    <p:extLst>
      <p:ext uri="{BB962C8B-B14F-4D97-AF65-F5344CB8AC3E}">
        <p14:creationId xmlns:p14="http://schemas.microsoft.com/office/powerpoint/2010/main" val="17005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And PID tuning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38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MATHEMATICAL AND SIMUILINK MODEL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1915028"/>
            <a:ext cx="8897592" cy="4172532"/>
          </a:xfrm>
        </p:spPr>
      </p:pic>
      <p:sp>
        <p:nvSpPr>
          <p:cNvPr id="6" name="TextBox 5"/>
          <p:cNvSpPr txBox="1"/>
          <p:nvPr/>
        </p:nvSpPr>
        <p:spPr>
          <a:xfrm>
            <a:off x="1035424" y="1915028"/>
            <a:ext cx="6252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Beginning of parameter estimation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7381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MATHEMATICAL AND SIMUILINK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48" y="1825625"/>
            <a:ext cx="10148103" cy="4351338"/>
          </a:xfrm>
        </p:spPr>
      </p:pic>
    </p:spTree>
    <p:extLst>
      <p:ext uri="{BB962C8B-B14F-4D97-AF65-F5344CB8AC3E}">
        <p14:creationId xmlns:p14="http://schemas.microsoft.com/office/powerpoint/2010/main" val="24134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Introduction</a:t>
            </a:r>
          </a:p>
          <a:p>
            <a:r>
              <a:rPr lang="en-US" dirty="0" smtClean="0"/>
              <a:t>2- Mission analysis</a:t>
            </a:r>
          </a:p>
          <a:p>
            <a:r>
              <a:rPr lang="en-US" dirty="0" smtClean="0"/>
              <a:t>3- Mechanical Design</a:t>
            </a:r>
          </a:p>
          <a:p>
            <a:r>
              <a:rPr lang="en-US" dirty="0" smtClean="0"/>
              <a:t>4- Integrating components and testing</a:t>
            </a:r>
          </a:p>
          <a:p>
            <a:r>
              <a:rPr lang="en-US" dirty="0" smtClean="0"/>
              <a:t>5- Control</a:t>
            </a:r>
          </a:p>
          <a:p>
            <a:r>
              <a:rPr lang="en-US" dirty="0"/>
              <a:t>6</a:t>
            </a:r>
            <a:r>
              <a:rPr lang="en-US" dirty="0" smtClean="0"/>
              <a:t>- Final results</a:t>
            </a:r>
          </a:p>
          <a:p>
            <a:r>
              <a:rPr lang="en-US" dirty="0"/>
              <a:t>7</a:t>
            </a:r>
            <a:r>
              <a:rPr lang="en-US" dirty="0" smtClean="0"/>
              <a:t>-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MATHEMATICAL AND SIMUILINK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16" y="1825625"/>
            <a:ext cx="10018367" cy="4351338"/>
          </a:xfrm>
        </p:spPr>
      </p:pic>
    </p:spTree>
    <p:extLst>
      <p:ext uri="{BB962C8B-B14F-4D97-AF65-F5344CB8AC3E}">
        <p14:creationId xmlns:p14="http://schemas.microsoft.com/office/powerpoint/2010/main" val="2832276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2D / 3D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Raspberry </a:t>
            </a:r>
            <a:r>
              <a:rPr lang="en-US" sz="2800" dirty="0"/>
              <a:t>P</a:t>
            </a:r>
            <a:r>
              <a:rPr lang="en-US" sz="2800" dirty="0" smtClean="0"/>
              <a:t>i (</a:t>
            </a:r>
            <a:r>
              <a:rPr lang="en-US" sz="2800" dirty="0" err="1"/>
              <a:t>WiFi</a:t>
            </a:r>
            <a:r>
              <a:rPr lang="en-US" sz="2800" dirty="0"/>
              <a:t> - </a:t>
            </a:r>
            <a:r>
              <a:rPr lang="en-US" sz="2800" dirty="0" smtClean="0"/>
              <a:t>Module)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Solar panels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Parameter Estimation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Validation By System Optimization</a:t>
            </a:r>
          </a:p>
        </p:txBody>
      </p:sp>
    </p:spTree>
    <p:extLst>
      <p:ext uri="{BB962C8B-B14F-4D97-AF65-F5344CB8AC3E}">
        <p14:creationId xmlns:p14="http://schemas.microsoft.com/office/powerpoint/2010/main" val="2331551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4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55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44" y="1846263"/>
            <a:ext cx="7147438" cy="4022725"/>
          </a:xfrm>
        </p:spPr>
      </p:pic>
    </p:spTree>
    <p:extLst>
      <p:ext uri="{BB962C8B-B14F-4D97-AF65-F5344CB8AC3E}">
        <p14:creationId xmlns:p14="http://schemas.microsoft.com/office/powerpoint/2010/main" val="39074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>
            <a:spLocks noChangeArrowheads="1"/>
          </p:cNvSpPr>
          <p:nvPr/>
        </p:nvSpPr>
        <p:spPr bwMode="auto">
          <a:xfrm rot="2686393">
            <a:off x="3040064" y="3090863"/>
            <a:ext cx="555625" cy="2692400"/>
          </a:xfrm>
          <a:prstGeom prst="rtTriangl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rtl="1" eaLnBrk="1" hangingPunct="1"/>
            <a:endParaRPr lang="en-US"/>
          </a:p>
        </p:txBody>
      </p:sp>
      <p:pic>
        <p:nvPicPr>
          <p:cNvPr id="33795" name="Picture 2" descr="http://www.lenovo.com/shop/americas/content/img_lib/test/one-web/laptop-splitter-lenovo-g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437063"/>
            <a:ext cx="28194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F-1_CubeSat_Flight_Model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1" t="2913" r="23215" b="15489"/>
          <a:stretch>
            <a:fillRect/>
          </a:stretch>
        </p:blipFill>
        <p:spPr bwMode="auto">
          <a:xfrm>
            <a:off x="3079395" y="1606794"/>
            <a:ext cx="24479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>
            <a:spLocks noChangeArrowheads="1"/>
          </p:cNvSpPr>
          <p:nvPr/>
        </p:nvSpPr>
        <p:spPr bwMode="auto">
          <a:xfrm rot="2298878">
            <a:off x="6089650" y="4113213"/>
            <a:ext cx="2592388" cy="647700"/>
          </a:xfrm>
          <a:prstGeom prst="leftArrow">
            <a:avLst>
              <a:gd name="adj1" fmla="val 50000"/>
              <a:gd name="adj2" fmla="val 500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rtl="1" eaLnBrk="1" hangingPunct="1"/>
            <a:r>
              <a:rPr lang="en-US"/>
              <a:t>Command</a:t>
            </a:r>
          </a:p>
        </p:txBody>
      </p:sp>
      <p:sp>
        <p:nvSpPr>
          <p:cNvPr id="10" name="Left Arrow 9"/>
          <p:cNvSpPr>
            <a:spLocks noChangeArrowheads="1"/>
          </p:cNvSpPr>
          <p:nvPr/>
        </p:nvSpPr>
        <p:spPr bwMode="auto">
          <a:xfrm rot="2516132" flipH="1">
            <a:off x="5411789" y="4649788"/>
            <a:ext cx="2592387" cy="647700"/>
          </a:xfrm>
          <a:prstGeom prst="leftArrow">
            <a:avLst>
              <a:gd name="adj1" fmla="val 50000"/>
              <a:gd name="adj2" fmla="val 500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rtl="1" eaLnBrk="1" hangingPunct="1"/>
            <a:r>
              <a:rPr lang="en-US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6146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Arduino </a:t>
            </a:r>
            <a:r>
              <a:rPr lang="en-US" dirty="0"/>
              <a:t>Mega</a:t>
            </a:r>
          </a:p>
          <a:p>
            <a:pPr marL="0" indent="0">
              <a:buNone/>
            </a:pPr>
            <a:r>
              <a:rPr lang="en-US" dirty="0" smtClean="0"/>
              <a:t> Bluetooth module </a:t>
            </a:r>
            <a:r>
              <a:rPr lang="en-US" dirty="0"/>
              <a:t>HC05 master-slave</a:t>
            </a:r>
          </a:p>
          <a:p>
            <a:pPr marL="0" indent="0">
              <a:buNone/>
            </a:pPr>
            <a:r>
              <a:rPr lang="en-US" dirty="0" smtClean="0"/>
              <a:t> DC </a:t>
            </a:r>
            <a:r>
              <a:rPr lang="en-US" dirty="0"/>
              <a:t>Motor &amp; motor shield</a:t>
            </a:r>
          </a:p>
          <a:p>
            <a:pPr marL="0" indent="0">
              <a:buNone/>
            </a:pPr>
            <a:r>
              <a:rPr lang="en-US" dirty="0" smtClean="0"/>
              <a:t> Camera </a:t>
            </a:r>
            <a:r>
              <a:rPr lang="en-US" dirty="0"/>
              <a:t>OV &amp; SD card</a:t>
            </a:r>
            <a:endParaRPr lang="ar-SA" dirty="0"/>
          </a:p>
          <a:p>
            <a:pPr marL="0" indent="0">
              <a:buNone/>
            </a:pPr>
            <a:r>
              <a:rPr lang="en-US" dirty="0" smtClean="0"/>
              <a:t> Gyro </a:t>
            </a:r>
            <a:r>
              <a:rPr lang="en-US" dirty="0"/>
              <a:t>MPU 9150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r="4693"/>
          <a:stretch/>
        </p:blipFill>
        <p:spPr>
          <a:xfrm>
            <a:off x="5686790" y="1992346"/>
            <a:ext cx="5741582" cy="33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2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imaging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46" y="1954905"/>
            <a:ext cx="5360509" cy="4020382"/>
          </a:xfrm>
        </p:spPr>
      </p:pic>
      <p:pic>
        <p:nvPicPr>
          <p:cNvPr id="1026" name="Picture 2" descr="http://www.elecfreaks.com/store/images/OV7670%20Camera%20Module_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53165">
            <a:off x="117397" y="2707795"/>
            <a:ext cx="347472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114392" y="3965095"/>
            <a:ext cx="21999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2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31" y="1900584"/>
            <a:ext cx="3715906" cy="40227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t="21801" r="4990" b="3198"/>
          <a:stretch/>
        </p:blipFill>
        <p:spPr bwMode="auto">
          <a:xfrm>
            <a:off x="6996533" y="1900584"/>
            <a:ext cx="3577915" cy="40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46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Aluminum wheel inertias</a:t>
            </a:r>
          </a:p>
          <a:p>
            <a:pPr algn="ctr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847" y="2118511"/>
            <a:ext cx="7704499" cy="409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5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Steel wheel inertias</a:t>
            </a:r>
          </a:p>
          <a:p>
            <a:pPr algn="ctr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07" y="2236206"/>
            <a:ext cx="7180649" cy="381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951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</TotalTime>
  <Words>163</Words>
  <Application>Microsoft Office PowerPoint</Application>
  <PresentationFormat>Widescreen</PresentationFormat>
  <Paragraphs>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Retrospect</vt:lpstr>
      <vt:lpstr>Reaction/momentum wheel</vt:lpstr>
      <vt:lpstr>Outline</vt:lpstr>
      <vt:lpstr>Introduction</vt:lpstr>
      <vt:lpstr>PowerPoint Presentation</vt:lpstr>
      <vt:lpstr>Subsystem instrumentation</vt:lpstr>
      <vt:lpstr>Sending imaging data</vt:lpstr>
      <vt:lpstr>Mechanical design</vt:lpstr>
      <vt:lpstr>Wheel design</vt:lpstr>
      <vt:lpstr>Wheel design</vt:lpstr>
      <vt:lpstr>Design advantages</vt:lpstr>
      <vt:lpstr>Theory</vt:lpstr>
      <vt:lpstr>Mathematical model</vt:lpstr>
      <vt:lpstr>Mathematical model</vt:lpstr>
      <vt:lpstr>Simulink</vt:lpstr>
      <vt:lpstr>Simulink results</vt:lpstr>
      <vt:lpstr>Control And PID tuning</vt:lpstr>
      <vt:lpstr>Control And PID tuning</vt:lpstr>
      <vt:lpstr>MATHEMATICAL AND SIMUILINK MODEL</vt:lpstr>
      <vt:lpstr>MATHEMATICAL AND SIMUILINK MODEL</vt:lpstr>
      <vt:lpstr>MATHEMATICAL AND SIMUILINK MODEL</vt:lpstr>
      <vt:lpstr>Future Work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Reaction/momentum wheel</dc:title>
  <dc:creator>Trez Mourad Makeen</dc:creator>
  <cp:lastModifiedBy>islam fadl</cp:lastModifiedBy>
  <cp:revision>18</cp:revision>
  <dcterms:created xsi:type="dcterms:W3CDTF">2016-08-10T19:58:44Z</dcterms:created>
  <dcterms:modified xsi:type="dcterms:W3CDTF">2016-08-11T12:03:24Z</dcterms:modified>
</cp:coreProperties>
</file>