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59" r:id="rId6"/>
    <p:sldId id="260" r:id="rId7"/>
    <p:sldId id="264" r:id="rId8"/>
    <p:sldId id="265" r:id="rId9"/>
    <p:sldId id="266" r:id="rId10"/>
    <p:sldId id="267" r:id="rId11"/>
    <p:sldId id="261" r:id="rId12"/>
    <p:sldId id="263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66269" autoAdjust="0"/>
  </p:normalViewPr>
  <p:slideViewPr>
    <p:cSldViewPr snapToGrid="0">
      <p:cViewPr varScale="1">
        <p:scale>
          <a:sx n="74" d="100"/>
          <a:sy n="74" d="100"/>
        </p:scale>
        <p:origin x="12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7F83B-4FC9-4225-B7D0-98AA71C73B6C}" type="datetimeFigureOut">
              <a:rPr lang="en-US" smtClean="0"/>
              <a:t>26-Feb-17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CEA03-CBD1-4A6E-A160-98239323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5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wg/roll/charter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CEA03-CBD1-4A6E-A160-9823932344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47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applications of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might be affected by pervasive threats such as RFID tags attacks and data leakage.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RFID systems, a number of security schemes and authentication protocols have been proposed to cope with security threats.</a:t>
            </a:r>
          </a:p>
          <a:p>
            <a:endParaRPr lang="de-D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low-cost symmetric-key cryptography algorithms, such as: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Advance Encryption Standard (AES),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Tiny Encryption Algorithm (TEA)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Elliptic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curve cryptography (ECC)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Both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adaption of the existing Internet standards for interoperable protocols; </a:t>
            </a:r>
          </a:p>
          <a:p>
            <a:pPr marL="228600" indent="-228600">
              <a:buAutoNum type="arabicParenBoth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 assurance for compassable services. The challenges in security and privacy protection are summarized as resilience to attacks, </a:t>
            </a:r>
          </a:p>
          <a:p>
            <a:pPr marL="0" indent="0"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authentication, access control, and client privacy.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CEA03-CBD1-4A6E-A160-9823932344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07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Routing Over </a:t>
            </a:r>
            <a:r>
              <a:rPr 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Low power and </a:t>
            </a:r>
            <a:r>
              <a:rPr lang="en-US" sz="1200" b="1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Lossy</a:t>
            </a:r>
            <a:r>
              <a:rPr 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networks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 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CEA03-CBD1-4A6E-A160-9823932344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2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Main Security Attacks: </a:t>
            </a:r>
          </a:p>
          <a:p>
            <a:pPr lvl="1"/>
            <a:r>
              <a:rPr lang="de-DE" dirty="0" smtClean="0"/>
              <a:t>Gathering</a:t>
            </a:r>
          </a:p>
          <a:p>
            <a:pPr lvl="1"/>
            <a:r>
              <a:rPr lang="de-DE" dirty="0" smtClean="0"/>
              <a:t>Blocking</a:t>
            </a:r>
          </a:p>
          <a:p>
            <a:pPr lvl="1"/>
            <a:r>
              <a:rPr lang="de-DE" dirty="0" smtClean="0"/>
              <a:t>Privacy Attack</a:t>
            </a:r>
          </a:p>
          <a:p>
            <a:pPr lvl="1"/>
            <a:r>
              <a:rPr lang="de-DE" dirty="0" smtClean="0"/>
              <a:t>Imitation	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Security Componenets:</a:t>
            </a:r>
          </a:p>
          <a:p>
            <a:pPr lvl="1"/>
            <a:r>
              <a:rPr lang="de-DE" dirty="0" smtClean="0"/>
              <a:t>System Security (overall Framework)</a:t>
            </a:r>
          </a:p>
          <a:p>
            <a:pPr lvl="1"/>
            <a:r>
              <a:rPr lang="de-DE" dirty="0" smtClean="0"/>
              <a:t>Network Security (Sensing,RFID, and WSNs)</a:t>
            </a:r>
          </a:p>
          <a:p>
            <a:pPr lvl="1"/>
            <a:r>
              <a:rPr lang="de-DE" dirty="0" smtClean="0"/>
              <a:t>Application Security (IOT Apps)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CEA03-CBD1-4A6E-A160-9823932344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07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CEA03-CBD1-4A6E-A160-9823932344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2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 smtClean="0"/>
              <a:t>26-Feb-17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26-Feb-17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26-Feb-17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26-Feb-17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26-Feb-17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26-Feb-17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26-Feb-17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26-Feb-17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26-Feb-17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26-Feb-17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26-Feb-17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26-Feb-17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26-Feb-17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26-Feb-17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26-Feb-17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26-Feb-17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26-Feb-17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26-Feb-17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lamHelmy/MasterThesi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KiCK OFF_0 (IOT_Security)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091708"/>
            <a:ext cx="8791575" cy="1166091"/>
          </a:xfrm>
        </p:spPr>
        <p:txBody>
          <a:bodyPr>
            <a:normAutofit/>
          </a:bodyPr>
          <a:lstStyle/>
          <a:p>
            <a:r>
              <a:rPr lang="de-DE" dirty="0" smtClean="0"/>
              <a:t>Submitted to: </a:t>
            </a:r>
          </a:p>
          <a:p>
            <a:r>
              <a:rPr lang="de-DE" dirty="0"/>
              <a:t>	</a:t>
            </a:r>
            <a:r>
              <a:rPr lang="de-DE" dirty="0" smtClean="0"/>
              <a:t>Dr. Hassan Mostafa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26-Feb-17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0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/>
              <a:t>Papers Skimmed So Far and there findings </a:t>
            </a:r>
            <a:br>
              <a:rPr lang="de-DE" dirty="0"/>
            </a:br>
            <a:r>
              <a:rPr lang="de-DE" dirty="0"/>
              <a:t>					</a:t>
            </a:r>
            <a:r>
              <a:rPr lang="de-DE" dirty="0" smtClean="0"/>
              <a:t>(18)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257" y="1219200"/>
            <a:ext cx="10232571" cy="5214257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structure of </a:t>
            </a:r>
            <a:r>
              <a:rPr lang="en-US" dirty="0" err="1"/>
              <a:t>IoT</a:t>
            </a:r>
            <a:r>
              <a:rPr lang="en-US" dirty="0"/>
              <a:t> is generally divided into three </a:t>
            </a:r>
            <a:r>
              <a:rPr lang="en-US" dirty="0" smtClean="0"/>
              <a:t>layers</a:t>
            </a:r>
            <a:endParaRPr lang="de-DE" dirty="0"/>
          </a:p>
          <a:p>
            <a:r>
              <a:rPr lang="de-DE" dirty="0" smtClean="0"/>
              <a:t>Perception Layer Sec. Problems</a:t>
            </a:r>
          </a:p>
          <a:p>
            <a:pPr lvl="1"/>
            <a:r>
              <a:rPr lang="de-DE" sz="1200" dirty="0" smtClean="0"/>
              <a:t>Node Capture</a:t>
            </a:r>
          </a:p>
          <a:p>
            <a:pPr lvl="1"/>
            <a:r>
              <a:rPr lang="de-DE" sz="1200" dirty="0" smtClean="0"/>
              <a:t>Fake Node</a:t>
            </a:r>
          </a:p>
          <a:p>
            <a:pPr lvl="1"/>
            <a:r>
              <a:rPr lang="de-DE" sz="1200" dirty="0" smtClean="0"/>
              <a:t>DOS Attack</a:t>
            </a:r>
          </a:p>
          <a:p>
            <a:pPr lvl="1"/>
            <a:r>
              <a:rPr lang="de-DE" sz="1200" dirty="0" smtClean="0"/>
              <a:t>Timing attach</a:t>
            </a:r>
          </a:p>
          <a:p>
            <a:pPr lvl="1"/>
            <a:r>
              <a:rPr lang="de-DE" sz="1200" dirty="0" smtClean="0"/>
              <a:t>Routing threats</a:t>
            </a:r>
            <a:endParaRPr lang="de-DE" sz="1200" dirty="0"/>
          </a:p>
          <a:p>
            <a:r>
              <a:rPr lang="de-DE" dirty="0" smtClean="0"/>
              <a:t>Network Layer Sec. Problems</a:t>
            </a:r>
          </a:p>
          <a:p>
            <a:pPr lvl="1"/>
            <a:r>
              <a:rPr lang="en-US" sz="1200" dirty="0"/>
              <a:t>illegal access</a:t>
            </a:r>
          </a:p>
          <a:p>
            <a:pPr lvl="1"/>
            <a:r>
              <a:rPr lang="en-US" sz="1200" dirty="0"/>
              <a:t>networks, eavesdropping information, confidentiality</a:t>
            </a:r>
          </a:p>
          <a:p>
            <a:pPr lvl="1"/>
            <a:r>
              <a:rPr lang="en-US" sz="1200" dirty="0"/>
              <a:t>damage, integrity damage, </a:t>
            </a:r>
            <a:r>
              <a:rPr lang="en-US" sz="1200" dirty="0" err="1"/>
              <a:t>DoS</a:t>
            </a:r>
            <a:r>
              <a:rPr lang="en-US" sz="1200" dirty="0"/>
              <a:t> attack, </a:t>
            </a:r>
            <a:r>
              <a:rPr lang="en-US" sz="1200" dirty="0" smtClean="0"/>
              <a:t>Man-in-the middle</a:t>
            </a:r>
            <a:r>
              <a:rPr lang="en-US" sz="1200" dirty="0"/>
              <a:t> </a:t>
            </a:r>
            <a:endParaRPr lang="en-US" sz="1200" dirty="0" smtClean="0"/>
          </a:p>
          <a:p>
            <a:pPr marL="457200" lvl="1" indent="0">
              <a:buNone/>
            </a:pPr>
            <a:r>
              <a:rPr lang="sv-SE" sz="1200" dirty="0" smtClean="0"/>
              <a:t>attack</a:t>
            </a:r>
            <a:r>
              <a:rPr lang="sv-SE" sz="1200" dirty="0"/>
              <a:t>, virus invasion, exploit attacks</a:t>
            </a:r>
            <a:endParaRPr lang="de-DE" sz="1200" dirty="0"/>
          </a:p>
          <a:p>
            <a:r>
              <a:rPr lang="de-DE" dirty="0" smtClean="0"/>
              <a:t>Application Layer Sec. Problems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95256" y="1803495"/>
            <a:ext cx="5769427" cy="43050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987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Steps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Future Skimming </a:t>
            </a:r>
            <a:r>
              <a:rPr lang="de-DE" dirty="0" smtClean="0"/>
              <a:t>of Papers </a:t>
            </a:r>
            <a:r>
              <a:rPr lang="de-DE" dirty="0" smtClean="0"/>
              <a:t>(20,22,23,24,25,26,27,28)</a:t>
            </a:r>
            <a:endParaRPr lang="de-DE" dirty="0" smtClean="0"/>
          </a:p>
          <a:p>
            <a:r>
              <a:rPr lang="de-DE" dirty="0" smtClean="0"/>
              <a:t>Identify </a:t>
            </a:r>
            <a:r>
              <a:rPr lang="de-DE" dirty="0" smtClean="0"/>
              <a:t>the 5 Main </a:t>
            </a:r>
            <a:r>
              <a:rPr lang="de-DE" smtClean="0"/>
              <a:t>Papers </a:t>
            </a:r>
            <a:r>
              <a:rPr lang="de-DE" smtClean="0"/>
              <a:t>needed for </a:t>
            </a:r>
            <a:r>
              <a:rPr lang="de-DE" dirty="0" smtClean="0"/>
              <a:t>the research.</a:t>
            </a:r>
          </a:p>
          <a:p>
            <a:r>
              <a:rPr lang="de-DE" dirty="0" smtClean="0"/>
              <a:t>Anything else Suggested by Dr.</a:t>
            </a:r>
          </a:p>
          <a:p>
            <a:pPr lvl="1"/>
            <a:r>
              <a:rPr lang="en-US" dirty="0" smtClean="0"/>
              <a:t>1</a:t>
            </a:r>
            <a:endParaRPr lang="en-US" dirty="0" smtClean="0"/>
          </a:p>
          <a:p>
            <a:pPr lvl="1"/>
            <a:r>
              <a:rPr lang="de-DE" dirty="0" smtClean="0"/>
              <a:t>2</a:t>
            </a:r>
          </a:p>
          <a:p>
            <a:pPr lvl="1"/>
            <a:r>
              <a:rPr lang="de-DE" dirty="0"/>
              <a:t>3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6724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3964"/>
            <a:ext cx="9905998" cy="1200087"/>
          </a:xfrm>
        </p:spPr>
        <p:txBody>
          <a:bodyPr/>
          <a:lstStyle/>
          <a:p>
            <a:r>
              <a:rPr lang="de-DE" dirty="0" smtClean="0"/>
              <a:t>Papers List for referencing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3637" y="1264742"/>
            <a:ext cx="9596581" cy="52525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7019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4800" dirty="0" smtClean="0">
              <a:latin typeface="Blackadder ITC" panose="04020505051007020D02" pitchFamily="82" charset="0"/>
            </a:endParaRPr>
          </a:p>
          <a:p>
            <a:pPr marL="0" indent="0">
              <a:buNone/>
            </a:pPr>
            <a:r>
              <a:rPr lang="de-DE" sz="4800" dirty="0">
                <a:latin typeface="Blackadder ITC" panose="04020505051007020D02" pitchFamily="82" charset="0"/>
              </a:rPr>
              <a:t>	</a:t>
            </a:r>
            <a:r>
              <a:rPr lang="de-DE" sz="4800" dirty="0" smtClean="0">
                <a:latin typeface="Blackadder ITC" panose="04020505051007020D02" pitchFamily="82" charset="0"/>
              </a:rPr>
              <a:t>	Thank You , Any Questions ?</a:t>
            </a:r>
            <a:endParaRPr lang="en-US" sz="48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20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Draft Plan for thesis research and Milestones</a:t>
            </a:r>
          </a:p>
          <a:p>
            <a:endParaRPr lang="de-DE" dirty="0" smtClean="0"/>
          </a:p>
          <a:p>
            <a:r>
              <a:rPr lang="de-DE" dirty="0" smtClean="0"/>
              <a:t>Papers Skimmed So Far and there findings (</a:t>
            </a:r>
            <a:r>
              <a:rPr lang="de-DE" dirty="0" smtClean="0"/>
              <a:t>8,9,13,17,18,19,and 99</a:t>
            </a:r>
            <a:r>
              <a:rPr lang="de-DE" dirty="0" smtClean="0"/>
              <a:t>)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Next Steps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9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1968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de-DE" dirty="0"/>
              <a:t>Draft Plan for thesis research and </a:t>
            </a:r>
            <a:r>
              <a:rPr lang="de-DE" dirty="0" smtClean="0"/>
              <a:t>Milestones</a:t>
            </a:r>
            <a:br>
              <a:rPr lang="de-DE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214068"/>
              </p:ext>
            </p:extLst>
          </p:nvPr>
        </p:nvGraphicFramePr>
        <p:xfrm>
          <a:off x="766615" y="1911668"/>
          <a:ext cx="102807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733"/>
                <a:gridCol w="856733"/>
                <a:gridCol w="856733"/>
                <a:gridCol w="856733"/>
                <a:gridCol w="856733"/>
                <a:gridCol w="856733"/>
                <a:gridCol w="856733"/>
                <a:gridCol w="856733"/>
                <a:gridCol w="856733"/>
                <a:gridCol w="856733"/>
                <a:gridCol w="856733"/>
                <a:gridCol w="856733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Feb.17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April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July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Augu.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Sept.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Octob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Dece.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Jan 18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932876" y="2355273"/>
            <a:ext cx="0" cy="57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1676" y="2927927"/>
            <a:ext cx="1330036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Papers Survey (28)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40148" y="3721822"/>
            <a:ext cx="1311562" cy="31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Short </a:t>
            </a:r>
            <a:r>
              <a:rPr lang="de-DE" sz="1400" dirty="0"/>
              <a:t>list 10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0475" y="2318331"/>
            <a:ext cx="0" cy="57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17961" y="2890985"/>
            <a:ext cx="618841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Short list 5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1717960" y="3647931"/>
            <a:ext cx="618841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Main Point</a:t>
            </a:r>
            <a:endParaRPr lang="en-US" sz="1400" dirty="0"/>
          </a:p>
        </p:txBody>
      </p:sp>
      <p:cxnSp>
        <p:nvCxnSpPr>
          <p:cNvPr id="15" name="Straight Connector 14"/>
          <p:cNvCxnSpPr>
            <a:stCxn id="7" idx="2"/>
            <a:endCxn id="8" idx="0"/>
          </p:cNvCxnSpPr>
          <p:nvPr/>
        </p:nvCxnSpPr>
        <p:spPr>
          <a:xfrm>
            <a:off x="886694" y="3315854"/>
            <a:ext cx="9235" cy="405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08906" y="3315854"/>
            <a:ext cx="9235" cy="405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04102" y="4477905"/>
            <a:ext cx="618841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BrainStorm</a:t>
            </a:r>
            <a:endParaRPr lang="en-US" sz="14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995042" y="4045101"/>
            <a:ext cx="9235" cy="405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503050" y="1357803"/>
            <a:ext cx="5" cy="39808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579413" y="5345264"/>
            <a:ext cx="1782617" cy="664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MS1: Simulation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36442" y="2318331"/>
            <a:ext cx="0" cy="57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549249" y="2890985"/>
            <a:ext cx="738891" cy="36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Matlab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757023" y="2318331"/>
            <a:ext cx="0" cy="57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369830" y="2890985"/>
            <a:ext cx="738891" cy="36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Matlab</a:t>
            </a:r>
            <a:endParaRPr lang="en-US" sz="1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577604" y="2308447"/>
            <a:ext cx="0" cy="57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190411" y="2881101"/>
            <a:ext cx="738891" cy="36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Matlab</a:t>
            </a:r>
            <a:endParaRPr lang="en-US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071735" y="1364449"/>
            <a:ext cx="5" cy="39808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148098" y="5351910"/>
            <a:ext cx="1782617" cy="664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MS2:RTL &amp; FPGA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528466" y="2308447"/>
            <a:ext cx="0" cy="57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141273" y="2881101"/>
            <a:ext cx="738891" cy="36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FPGA</a:t>
            </a:r>
            <a:endParaRPr lang="en-US" sz="14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347092" y="2308447"/>
            <a:ext cx="0" cy="57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959899" y="2881101"/>
            <a:ext cx="738891" cy="36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FPGA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158908" y="2318331"/>
            <a:ext cx="0" cy="57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771715" y="2890985"/>
            <a:ext cx="738891" cy="36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FPGA</a:t>
            </a:r>
            <a:endParaRPr lang="en-US" sz="1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989190" y="2322304"/>
            <a:ext cx="0" cy="57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601997" y="2894958"/>
            <a:ext cx="738891" cy="36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FPGA</a:t>
            </a:r>
            <a:endParaRPr lang="en-US" sz="1400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8464277" y="1325446"/>
            <a:ext cx="5" cy="39808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540640" y="5312907"/>
            <a:ext cx="1782617" cy="664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MS3: ASIC (Std_cells)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905711" y="2304474"/>
            <a:ext cx="0" cy="57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518518" y="2877128"/>
            <a:ext cx="738891" cy="36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ASIC</a:t>
            </a:r>
            <a:endParaRPr lang="en-US" sz="14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9735993" y="2308447"/>
            <a:ext cx="0" cy="57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348800" y="2881101"/>
            <a:ext cx="738891" cy="36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ASIC</a:t>
            </a:r>
            <a:endParaRPr lang="en-US" sz="140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0180141" y="1371095"/>
            <a:ext cx="5" cy="39808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9534435" y="5319553"/>
            <a:ext cx="1586147" cy="664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MS4: Documentation&amp;</a:t>
            </a:r>
          </a:p>
          <a:p>
            <a:pPr algn="ctr"/>
            <a:r>
              <a:rPr lang="de-DE" sz="1400" dirty="0" smtClean="0"/>
              <a:t>Paper Submission</a:t>
            </a:r>
          </a:p>
        </p:txBody>
      </p:sp>
    </p:spTree>
    <p:extLst>
      <p:ext uri="{BB962C8B-B14F-4D97-AF65-F5344CB8AC3E}">
        <p14:creationId xmlns:p14="http://schemas.microsoft.com/office/powerpoint/2010/main" val="157323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and GitHub for CM and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908856"/>
          </a:xfrm>
        </p:spPr>
        <p:txBody>
          <a:bodyPr/>
          <a:lstStyle/>
          <a:p>
            <a:r>
              <a:rPr lang="de-DE" dirty="0" smtClean="0"/>
              <a:t>GitHub Project and GitHub desktop to be used for Project Configuration Management.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github.com/IslamHelmy/MasterThesis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202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1285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de-DE" dirty="0"/>
              <a:t>Papers Skimmed So Far and there </a:t>
            </a:r>
            <a:r>
              <a:rPr lang="de-DE" dirty="0" smtClean="0"/>
              <a:t>findings</a:t>
            </a:r>
            <a:br>
              <a:rPr lang="de-DE" dirty="0" smtClean="0"/>
            </a:br>
            <a:r>
              <a:rPr lang="de-DE" dirty="0"/>
              <a:t>	</a:t>
            </a:r>
            <a:r>
              <a:rPr lang="de-DE" dirty="0" smtClean="0"/>
              <a:t>			(8,13)</a:t>
            </a:r>
            <a:r>
              <a:rPr lang="de-DE" dirty="0"/>
              <a:t/>
            </a:r>
            <a:br>
              <a:rPr lang="de-DE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63" y="1016001"/>
            <a:ext cx="9905999" cy="4599710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Main Aspects of Secutiry:</a:t>
            </a:r>
          </a:p>
          <a:p>
            <a:pPr lvl="1"/>
            <a:r>
              <a:rPr lang="de-DE" dirty="0" smtClean="0"/>
              <a:t>Authentication </a:t>
            </a:r>
            <a:r>
              <a:rPr lang="de-DE" dirty="0" smtClean="0"/>
              <a:t>(Man in the Middle attack)</a:t>
            </a:r>
          </a:p>
          <a:p>
            <a:pPr lvl="1"/>
            <a:r>
              <a:rPr lang="de-DE" dirty="0" smtClean="0"/>
              <a:t>Data Integrity (too short passwords) , i.e protection is low.</a:t>
            </a:r>
          </a:p>
          <a:p>
            <a:pPr lvl="1"/>
            <a:r>
              <a:rPr lang="de-DE" dirty="0" smtClean="0"/>
              <a:t>Privacy of user Data</a:t>
            </a:r>
          </a:p>
          <a:p>
            <a:pPr lvl="1"/>
            <a:r>
              <a:rPr lang="de-DE" dirty="0" smtClean="0"/>
              <a:t>Digital Forgetting</a:t>
            </a:r>
          </a:p>
          <a:p>
            <a:pPr lvl="1"/>
            <a:endParaRPr lang="de-DE" dirty="0"/>
          </a:p>
          <a:p>
            <a:r>
              <a:rPr lang="de-DE" dirty="0" smtClean="0"/>
              <a:t>Security Protection mechanisms:</a:t>
            </a:r>
          </a:p>
          <a:p>
            <a:pPr lvl="1"/>
            <a:r>
              <a:rPr lang="de-DE" dirty="0" smtClean="0"/>
              <a:t>Trust &amp; reputation Mechanism</a:t>
            </a:r>
          </a:p>
          <a:p>
            <a:pPr lvl="1"/>
            <a:r>
              <a:rPr lang="de-DE" dirty="0" smtClean="0"/>
              <a:t>Comm security such as end2end encryption</a:t>
            </a:r>
          </a:p>
          <a:p>
            <a:pPr lvl="1"/>
            <a:r>
              <a:rPr lang="de-DE" dirty="0" smtClean="0"/>
              <a:t>Privacy of comm and user data</a:t>
            </a:r>
          </a:p>
          <a:p>
            <a:pPr lvl="1"/>
            <a:r>
              <a:rPr lang="de-DE" dirty="0" smtClean="0"/>
              <a:t>Securing services and apps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072" y="2494571"/>
            <a:ext cx="5495637" cy="3800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75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83440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de-DE" dirty="0"/>
              <a:t>Papers Skimmed So Far and there </a:t>
            </a:r>
            <a:r>
              <a:rPr lang="de-DE" dirty="0" smtClean="0"/>
              <a:t>findings </a:t>
            </a:r>
            <a:r>
              <a:rPr lang="de-DE" dirty="0"/>
              <a:t>(8,13)</a:t>
            </a:r>
            <a:br>
              <a:rPr lang="de-DE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4412" y="872125"/>
            <a:ext cx="5291865" cy="48625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6861648" y="5900324"/>
            <a:ext cx="3556000" cy="33250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Service-oriented architecture for </a:t>
            </a:r>
            <a:r>
              <a:rPr lang="en-US" dirty="0" err="1"/>
              <a:t>IoT</a:t>
            </a:r>
            <a:r>
              <a:rPr lang="en-US" dirty="0"/>
              <a:t> 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73" y="872126"/>
            <a:ext cx="4807704" cy="48625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2101811" y="5923176"/>
            <a:ext cx="295446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Architecture for the Social </a:t>
            </a:r>
            <a:r>
              <a:rPr lang="en-US" dirty="0" err="1">
                <a:solidFill>
                  <a:schemeClr val="lt1"/>
                </a:solidFill>
              </a:rPr>
              <a:t>IoT</a:t>
            </a:r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9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38227"/>
            <a:ext cx="9905998" cy="1478570"/>
          </a:xfrm>
        </p:spPr>
        <p:txBody>
          <a:bodyPr/>
          <a:lstStyle/>
          <a:p>
            <a:r>
              <a:rPr lang="de-DE" dirty="0"/>
              <a:t>Papers Skimmed So Far and there </a:t>
            </a:r>
            <a:r>
              <a:rPr lang="de-DE" dirty="0" smtClean="0"/>
              <a:t>findings </a:t>
            </a:r>
            <a:br>
              <a:rPr lang="de-DE" dirty="0" smtClean="0"/>
            </a:br>
            <a:r>
              <a:rPr lang="de-DE" dirty="0" smtClean="0"/>
              <a:t>					(9)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08601" y="4173848"/>
            <a:ext cx="1588654" cy="6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Security Schemes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51997" y="3218317"/>
            <a:ext cx="1696825" cy="73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Blocktag </a:t>
            </a:r>
          </a:p>
          <a:p>
            <a:pPr algn="ctr"/>
            <a:r>
              <a:rPr lang="de-DE" dirty="0" smtClean="0"/>
              <a:t>(unauth. Tracing)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51997" y="4401190"/>
            <a:ext cx="1809161" cy="15732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/>
          </a:p>
          <a:p>
            <a:pPr algn="ctr"/>
            <a:r>
              <a:rPr lang="de-DE" dirty="0" smtClean="0"/>
              <a:t>Data Exchange</a:t>
            </a:r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1151753" y="5200723"/>
            <a:ext cx="722287" cy="63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TEA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335868" y="5200723"/>
            <a:ext cx="722287" cy="63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AES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75836" y="3350196"/>
            <a:ext cx="1696825" cy="73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@ RFID</a:t>
            </a:r>
          </a:p>
          <a:p>
            <a:pPr algn="ctr"/>
            <a:r>
              <a:rPr lang="de-DE" dirty="0" smtClean="0"/>
              <a:t>ECC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75836" y="4857339"/>
            <a:ext cx="1696825" cy="73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@ WSN</a:t>
            </a:r>
          </a:p>
        </p:txBody>
      </p:sp>
      <p:sp>
        <p:nvSpPr>
          <p:cNvPr id="13" name="Right Arrow 12"/>
          <p:cNvSpPr/>
          <p:nvPr/>
        </p:nvSpPr>
        <p:spPr>
          <a:xfrm rot="20018658">
            <a:off x="9105973" y="3432020"/>
            <a:ext cx="979714" cy="528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2092540">
            <a:off x="7435404" y="3432019"/>
            <a:ext cx="979714" cy="528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9534780">
            <a:off x="7398489" y="4712387"/>
            <a:ext cx="767180" cy="528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2954024">
            <a:off x="9379419" y="4818334"/>
            <a:ext cx="767180" cy="528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5642" y="2324978"/>
            <a:ext cx="6096000" cy="21390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900" dirty="0"/>
              <a:t>Technically, the following issues should be addressed:</a:t>
            </a:r>
          </a:p>
          <a:p>
            <a:r>
              <a:rPr lang="en-US" sz="1900" dirty="0"/>
              <a:t>(1) the definition of security and privacy from the social, </a:t>
            </a:r>
            <a:r>
              <a:rPr lang="en-US" sz="1900" dirty="0" smtClean="0"/>
              <a:t>legal and </a:t>
            </a:r>
            <a:r>
              <a:rPr lang="en-US" sz="1900" dirty="0"/>
              <a:t>cultural perspectives; </a:t>
            </a:r>
            <a:endParaRPr lang="en-US" sz="1900" dirty="0" smtClean="0"/>
          </a:p>
          <a:p>
            <a:r>
              <a:rPr lang="en-US" sz="1900" dirty="0" smtClean="0"/>
              <a:t>(</a:t>
            </a:r>
            <a:r>
              <a:rPr lang="en-US" sz="1900" dirty="0"/>
              <a:t>2) the trust </a:t>
            </a:r>
            <a:r>
              <a:rPr lang="en-US" sz="1900" dirty="0" smtClean="0"/>
              <a:t>mechanism</a:t>
            </a:r>
            <a:endParaRPr lang="en-US" sz="1900" dirty="0"/>
          </a:p>
          <a:p>
            <a:r>
              <a:rPr lang="en-US" sz="1900" dirty="0" smtClean="0"/>
              <a:t>(3</a:t>
            </a:r>
            <a:r>
              <a:rPr lang="en-US" sz="1900" dirty="0"/>
              <a:t>) </a:t>
            </a:r>
            <a:r>
              <a:rPr lang="en-US" sz="1900" dirty="0" smtClean="0"/>
              <a:t>The communication security</a:t>
            </a:r>
            <a:endParaRPr lang="en-US" sz="1900" dirty="0"/>
          </a:p>
          <a:p>
            <a:r>
              <a:rPr lang="en-US" sz="1900" dirty="0" smtClean="0"/>
              <a:t>(4</a:t>
            </a:r>
            <a:r>
              <a:rPr lang="en-US" sz="1900" dirty="0"/>
              <a:t>) the privacy of </a:t>
            </a:r>
            <a:r>
              <a:rPr lang="en-US" sz="1900" dirty="0" smtClean="0"/>
              <a:t>communication and </a:t>
            </a:r>
            <a:r>
              <a:rPr lang="en-US" sz="1900" dirty="0"/>
              <a:t>user data; and </a:t>
            </a:r>
            <a:endParaRPr lang="en-US" sz="1900" dirty="0" smtClean="0"/>
          </a:p>
          <a:p>
            <a:r>
              <a:rPr lang="en-US" sz="1900" dirty="0" smtClean="0"/>
              <a:t>(</a:t>
            </a:r>
            <a:r>
              <a:rPr lang="en-US" sz="1900" dirty="0"/>
              <a:t>5) security of services and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70634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99940"/>
            <a:ext cx="9905998" cy="1478570"/>
          </a:xfrm>
        </p:spPr>
        <p:txBody>
          <a:bodyPr/>
          <a:lstStyle/>
          <a:p>
            <a:r>
              <a:rPr lang="de-DE" dirty="0"/>
              <a:t>Papers Skimmed So Far and there findings </a:t>
            </a:r>
            <a:br>
              <a:rPr lang="de-DE" dirty="0"/>
            </a:br>
            <a:r>
              <a:rPr lang="de-DE" dirty="0"/>
              <a:t>				</a:t>
            </a:r>
            <a:r>
              <a:rPr lang="de-DE" dirty="0" smtClean="0"/>
              <a:t>(99,19)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1545771"/>
            <a:ext cx="9905999" cy="4985658"/>
          </a:xfrm>
        </p:spPr>
        <p:txBody>
          <a:bodyPr>
            <a:normAutofit/>
          </a:bodyPr>
          <a:lstStyle/>
          <a:p>
            <a:r>
              <a:rPr lang="de-DE" dirty="0" smtClean="0"/>
              <a:t>Providing End2End Security with LowPower within Lossy NW (</a:t>
            </a:r>
            <a:r>
              <a:rPr lang="en-US" dirty="0"/>
              <a:t>Protocols such as </a:t>
            </a:r>
            <a:r>
              <a:rPr lang="en-US" dirty="0" smtClean="0">
                <a:solidFill>
                  <a:srgbClr val="FF0000"/>
                </a:solidFill>
              </a:rPr>
              <a:t>ROLL</a:t>
            </a:r>
            <a:r>
              <a:rPr lang="en-US" dirty="0" smtClean="0"/>
              <a:t> aim to </a:t>
            </a:r>
            <a:r>
              <a:rPr lang="en-US" dirty="0"/>
              <a:t>secure lower </a:t>
            </a:r>
            <a:r>
              <a:rPr lang="en-US" dirty="0" smtClean="0"/>
              <a:t>layers from </a:t>
            </a:r>
            <a:r>
              <a:rPr lang="en-US" dirty="0"/>
              <a:t>the described attacks while conserving resources</a:t>
            </a:r>
            <a:r>
              <a:rPr lang="de-DE" dirty="0" smtClean="0"/>
              <a:t>).</a:t>
            </a:r>
          </a:p>
          <a:p>
            <a:r>
              <a:rPr lang="de-DE" dirty="0" smtClean="0"/>
              <a:t>There are more than one security level:</a:t>
            </a:r>
          </a:p>
          <a:p>
            <a:pPr lvl="1"/>
            <a:r>
              <a:rPr lang="de-DE" dirty="0" smtClean="0"/>
              <a:t>Security for Phy,Mac Layer communication</a:t>
            </a:r>
          </a:p>
          <a:p>
            <a:pPr lvl="1"/>
            <a:r>
              <a:rPr lang="de-DE" dirty="0" smtClean="0"/>
              <a:t>Security for NW Layer</a:t>
            </a:r>
          </a:p>
          <a:p>
            <a:pPr lvl="1"/>
            <a:r>
              <a:rPr lang="de-DE" dirty="0" smtClean="0"/>
              <a:t>Routing security</a:t>
            </a:r>
          </a:p>
          <a:p>
            <a:pPr lvl="1"/>
            <a:r>
              <a:rPr lang="de-DE" dirty="0" smtClean="0"/>
              <a:t>Application Layer security							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131" y="2656115"/>
            <a:ext cx="3857625" cy="37011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046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17773"/>
            <a:ext cx="9905997" cy="992570"/>
          </a:xfrm>
        </p:spPr>
        <p:txBody>
          <a:bodyPr>
            <a:normAutofit fontScale="90000"/>
          </a:bodyPr>
          <a:lstStyle/>
          <a:p>
            <a:r>
              <a:rPr lang="de-DE" dirty="0"/>
              <a:t>Papers Skimmed So Far and there findings </a:t>
            </a:r>
            <a:br>
              <a:rPr lang="de-DE" dirty="0"/>
            </a:br>
            <a:r>
              <a:rPr lang="de-DE" dirty="0"/>
              <a:t>				</a:t>
            </a:r>
            <a:r>
              <a:rPr lang="de-DE" dirty="0" smtClean="0"/>
              <a:t>(17</a:t>
            </a:r>
            <a:r>
              <a:rPr lang="de-DE" dirty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46515" y="1110343"/>
            <a:ext cx="7402285" cy="47679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515" y="5878286"/>
            <a:ext cx="7402285" cy="381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584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310</TotalTime>
  <Words>568</Words>
  <Application>Microsoft Office PowerPoint</Application>
  <PresentationFormat>Widescreen</PresentationFormat>
  <Paragraphs>140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Blackadder ITC</vt:lpstr>
      <vt:lpstr>Calibri</vt:lpstr>
      <vt:lpstr>Trebuchet MS</vt:lpstr>
      <vt:lpstr>Tw Cen MT</vt:lpstr>
      <vt:lpstr>Circuit</vt:lpstr>
      <vt:lpstr>KiCK OFF_0 (IOT_Security)</vt:lpstr>
      <vt:lpstr>Agenda</vt:lpstr>
      <vt:lpstr>Draft Plan for thesis research and Milestones </vt:lpstr>
      <vt:lpstr>Git and GitHub for CM and Backup</vt:lpstr>
      <vt:lpstr>Papers Skimmed So Far and there findings     (8,13) </vt:lpstr>
      <vt:lpstr>Papers Skimmed So Far and there findings (8,13) </vt:lpstr>
      <vt:lpstr>Papers Skimmed So Far and there findings       (9)</vt:lpstr>
      <vt:lpstr>Papers Skimmed So Far and there findings      (99,19)</vt:lpstr>
      <vt:lpstr>Papers Skimmed So Far and there findings      (17)</vt:lpstr>
      <vt:lpstr>Papers Skimmed So Far and there findings       (18)</vt:lpstr>
      <vt:lpstr>Next Steps </vt:lpstr>
      <vt:lpstr>Papers List for referencing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 OFF (IOT_Security)</dc:title>
  <dc:creator>Islam Helmy</dc:creator>
  <cp:lastModifiedBy>Islam Helmy</cp:lastModifiedBy>
  <cp:revision>169</cp:revision>
  <dcterms:created xsi:type="dcterms:W3CDTF">2017-02-11T11:10:39Z</dcterms:created>
  <dcterms:modified xsi:type="dcterms:W3CDTF">2017-02-26T13:21:00Z</dcterms:modified>
</cp:coreProperties>
</file>