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88" r:id="rId4"/>
    <p:sldId id="289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92" r:id="rId13"/>
    <p:sldId id="290" r:id="rId14"/>
    <p:sldId id="291" r:id="rId15"/>
    <p:sldId id="286" r:id="rId16"/>
    <p:sldId id="268" r:id="rId17"/>
    <p:sldId id="271" r:id="rId18"/>
    <p:sldId id="283" r:id="rId19"/>
    <p:sldId id="284" r:id="rId20"/>
    <p:sldId id="272" r:id="rId21"/>
    <p:sldId id="273" r:id="rId22"/>
    <p:sldId id="275" r:id="rId23"/>
    <p:sldId id="282" r:id="rId24"/>
    <p:sldId id="277" r:id="rId25"/>
    <p:sldId id="278" r:id="rId26"/>
    <p:sldId id="279" r:id="rId27"/>
    <p:sldId id="280" r:id="rId28"/>
    <p:sldId id="281" r:id="rId29"/>
    <p:sldId id="285" r:id="rId30"/>
    <p:sldId id="293" r:id="rId31"/>
    <p:sldId id="295" r:id="rId32"/>
    <p:sldId id="297" r:id="rId33"/>
    <p:sldId id="296" r:id="rId34"/>
    <p:sldId id="298" r:id="rId35"/>
    <p:sldId id="299" r:id="rId36"/>
    <p:sldId id="300" r:id="rId37"/>
    <p:sldId id="301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76F65-506A-4A1E-A52F-85FE15B66AE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A602-4833-4FC3-9341-A1C8D47B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8B055-DDBD-418F-907D-0F9752951106}" type="slidenum">
              <a:rPr lang="en-US"/>
              <a:pPr/>
              <a:t>16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51A0E-24D3-491F-9BC9-67AB957DFA7E}" type="slidenum">
              <a:rPr lang="en-US"/>
              <a:pPr/>
              <a:t>17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BBC79-3AD5-408B-8846-1D08DD759BA7}" type="slidenum">
              <a:rPr lang="en-US"/>
              <a:pPr/>
              <a:t>20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CA611-F91F-492D-8D84-417D07C771FD}" type="slidenum">
              <a:rPr lang="en-US"/>
              <a:pPr/>
              <a:t>21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BB77E-B79D-439E-9B06-7F798D3C5CE6}" type="slidenum">
              <a:rPr lang="en-US"/>
              <a:pPr/>
              <a:t>22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5400" b="0" i="0" u="none" strike="noStrike" cap="none" baseline="0" dirty="0">
                <a:solidFill>
                  <a:srgbClr val="262626"/>
                </a:solidFill>
                <a:ea typeface="Garamond"/>
                <a:cs typeface="Garamond"/>
                <a:sym typeface="Garamond"/>
              </a:rPr>
              <a:t>Semi-supervised learning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5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self-learning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few most confident unlabeled data to labeled data</a:t>
            </a:r>
          </a:p>
          <a:p>
            <a:r>
              <a:rPr lang="en-US" dirty="0" smtClean="0"/>
              <a:t>Add all the unlabeled data to labeled data</a:t>
            </a:r>
          </a:p>
          <a:p>
            <a:r>
              <a:rPr lang="en-US" dirty="0" smtClean="0"/>
              <a:t>Add all the unlabeled data to labeled data, weigh each by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Simplest semi-supervised learning method</a:t>
            </a:r>
          </a:p>
          <a:p>
            <a:pPr lvl="1"/>
            <a:r>
              <a:rPr lang="en-US" dirty="0" smtClean="0"/>
              <a:t>Suitable for many real tasks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Early mistake may show the wrong way</a:t>
            </a:r>
          </a:p>
          <a:p>
            <a:pPr lvl="1"/>
            <a:r>
              <a:rPr lang="en-US" dirty="0" smtClean="0"/>
              <a:t>Cannot say too much about convergence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data should not be used for any</a:t>
            </a:r>
          </a:p>
          <a:p>
            <a:pPr lvl="1"/>
            <a:r>
              <a:rPr lang="en-US" dirty="0" smtClean="0"/>
              <a:t>Parameter tuning</a:t>
            </a:r>
          </a:p>
          <a:p>
            <a:pPr lvl="1"/>
            <a:r>
              <a:rPr lang="en-US" dirty="0" smtClean="0"/>
              <a:t>Type of generalization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</a:p>
          <a:p>
            <a:r>
              <a:rPr lang="en-US" dirty="0" smtClean="0"/>
              <a:t>Leave-one-out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Ensemble Methods 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Bagging</a:t>
            </a:r>
            <a:endParaRPr lang="en-US" sz="2800" dirty="0"/>
          </a:p>
          <a:p>
            <a:r>
              <a:rPr lang="en-US" sz="2800" dirty="0"/>
              <a:t>Random </a:t>
            </a:r>
            <a:r>
              <a:rPr lang="en-US" sz="2800" dirty="0" smtClean="0"/>
              <a:t>Forests</a:t>
            </a:r>
          </a:p>
          <a:p>
            <a:r>
              <a:rPr lang="en-US" sz="2800" dirty="0" smtClean="0"/>
              <a:t>Boosting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A3336-9E4A-4548-A031-E540A4C3ED19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Bagging</a:t>
            </a:r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Bagging predictors is a method for generating multiple versions of a predictor and using these to get an aggregated predictor.</a:t>
            </a:r>
          </a:p>
          <a:p>
            <a:r>
              <a:rPr lang="en-US" sz="2000" dirty="0" smtClean="0"/>
              <a:t>The aggregation averages over the versions when predicting a numerical outcome and does a plurality vote when predicting a class.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multiple versions </a:t>
            </a:r>
            <a:r>
              <a:rPr lang="en-US" sz="2000" dirty="0" smtClean="0"/>
              <a:t>are formed by making </a:t>
            </a:r>
            <a:r>
              <a:rPr lang="en-US" sz="2000" dirty="0" smtClean="0">
                <a:solidFill>
                  <a:srgbClr val="FF0000"/>
                </a:solidFill>
              </a:rPr>
              <a:t>bootstrap replicates </a:t>
            </a:r>
            <a:r>
              <a:rPr lang="en-US" sz="2000" dirty="0" smtClean="0"/>
              <a:t>of the learning set and using these as new learning sets.</a:t>
            </a:r>
          </a:p>
          <a:p>
            <a:pPr lvl="1"/>
            <a:r>
              <a:rPr lang="en-US" sz="1600" dirty="0" smtClean="0"/>
              <a:t>That is, use samples of the data, with repetition</a:t>
            </a:r>
          </a:p>
          <a:p>
            <a:endParaRPr lang="en-US" sz="2000" dirty="0" smtClean="0"/>
          </a:p>
          <a:p>
            <a:r>
              <a:rPr lang="en-US" sz="2000" dirty="0" smtClean="0"/>
              <a:t>Tests on real and simulated data sets using classification and regression trees and subset selection in linear regression show that bagging can give substantial gains in accuracy.</a:t>
            </a:r>
          </a:p>
          <a:p>
            <a:r>
              <a:rPr lang="en-US" sz="2000" dirty="0" smtClean="0"/>
              <a:t>The vital element is the </a:t>
            </a:r>
            <a:r>
              <a:rPr lang="en-US" sz="2000" dirty="0" smtClean="0">
                <a:solidFill>
                  <a:srgbClr val="FF0000"/>
                </a:solidFill>
              </a:rPr>
              <a:t>instability of the prediction </a:t>
            </a:r>
            <a:r>
              <a:rPr lang="en-US" sz="2000" dirty="0" smtClean="0"/>
              <a:t>method. If perturbing the learning set can cause significant changes in the predictor constructed then bagging can improve accuracy.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19B61-DEFF-43C7-9A2C-43B520C4F8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“bootstrap” replicates of training set by sampling with replacement</a:t>
            </a:r>
          </a:p>
          <a:p>
            <a:r>
              <a:rPr lang="en-US" dirty="0" smtClean="0"/>
              <a:t>Learn one model on each replicate</a:t>
            </a:r>
          </a:p>
          <a:p>
            <a:r>
              <a:rPr lang="en-US" dirty="0" smtClean="0"/>
              <a:t>Combine by uniform 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You have labeled data</a:t>
            </a:r>
            <a:endParaRPr lang="en-US" dirty="0"/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You have no labeled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Bagged Decision Trees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en-US" sz="2400"/>
              <a:t>Draw 100 bootstrap samples of data</a:t>
            </a:r>
          </a:p>
          <a:p>
            <a:r>
              <a:rPr lang="en-US" sz="2400"/>
              <a:t>Train trees on each sample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100 trees</a:t>
            </a:r>
          </a:p>
          <a:p>
            <a:r>
              <a:rPr lang="en-US" sz="2400"/>
              <a:t>Average prediction of trees on out-of-bag samples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D0A0F-CF67-43A5-A1DC-8E4A518DDDCC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574468" name="Group 4"/>
          <p:cNvGrpSpPr>
            <a:grpSpLocks/>
          </p:cNvGrpSpPr>
          <p:nvPr/>
        </p:nvGrpSpPr>
        <p:grpSpPr bwMode="auto">
          <a:xfrm rot="5400000">
            <a:off x="5448300" y="3619500"/>
            <a:ext cx="495300" cy="419100"/>
            <a:chOff x="4272" y="2304"/>
            <a:chExt cx="432" cy="384"/>
          </a:xfrm>
        </p:grpSpPr>
        <p:grpSp>
          <p:nvGrpSpPr>
            <p:cNvPr id="574469" name="Group 5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470" name="Oval 6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71" name="Line 7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72" name="Line 8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473" name="Oval 9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4" name="Line 10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5" name="Line 11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Oval 12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7" name="Line 13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8" name="Line 14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479" name="Group 15"/>
          <p:cNvGrpSpPr>
            <a:grpSpLocks/>
          </p:cNvGrpSpPr>
          <p:nvPr/>
        </p:nvGrpSpPr>
        <p:grpSpPr bwMode="auto">
          <a:xfrm rot="5400000">
            <a:off x="4876800" y="3886200"/>
            <a:ext cx="495300" cy="419100"/>
            <a:chOff x="4272" y="2304"/>
            <a:chExt cx="432" cy="384"/>
          </a:xfrm>
        </p:grpSpPr>
        <p:grpSp>
          <p:nvGrpSpPr>
            <p:cNvPr id="574480" name="Group 16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481" name="Oval 1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82" name="Line 18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83" name="Line 19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484" name="Oval 20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5" name="Line 21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6" name="Line 22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7" name="Oval 2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8" name="Line 24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9" name="Line 25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490" name="Group 26"/>
          <p:cNvGrpSpPr>
            <a:grpSpLocks/>
          </p:cNvGrpSpPr>
          <p:nvPr/>
        </p:nvGrpSpPr>
        <p:grpSpPr bwMode="auto">
          <a:xfrm rot="5400000">
            <a:off x="4343400" y="3657600"/>
            <a:ext cx="495300" cy="419100"/>
            <a:chOff x="4272" y="2304"/>
            <a:chExt cx="432" cy="384"/>
          </a:xfrm>
        </p:grpSpPr>
        <p:grpSp>
          <p:nvGrpSpPr>
            <p:cNvPr id="574491" name="Group 27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492" name="Oval 2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93" name="Line 29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94" name="Line 3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495" name="Oval 31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96" name="Line 32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97" name="Line 33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98" name="Oval 3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99" name="Line 35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00" name="Line 36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01" name="Group 37"/>
          <p:cNvGrpSpPr>
            <a:grpSpLocks/>
          </p:cNvGrpSpPr>
          <p:nvPr/>
        </p:nvGrpSpPr>
        <p:grpSpPr bwMode="auto">
          <a:xfrm rot="5400000">
            <a:off x="3810000" y="3886200"/>
            <a:ext cx="495300" cy="419100"/>
            <a:chOff x="4272" y="2304"/>
            <a:chExt cx="432" cy="384"/>
          </a:xfrm>
        </p:grpSpPr>
        <p:grpSp>
          <p:nvGrpSpPr>
            <p:cNvPr id="574502" name="Group 38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03" name="Oval 39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04" name="Line 40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05" name="Line 41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06" name="Oval 42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07" name="Line 43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08" name="Line 44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09" name="Oval 45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10" name="Line 46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11" name="Line 47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512" name="Text Box 48"/>
          <p:cNvSpPr txBox="1">
            <a:spLocks noChangeArrowheads="1"/>
          </p:cNvSpPr>
          <p:nvPr/>
        </p:nvSpPr>
        <p:spPr bwMode="auto">
          <a:xfrm>
            <a:off x="6477000" y="3581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>
                <a:latin typeface="Times" pitchFamily="18" charset="0"/>
              </a:rPr>
              <a:t>…</a:t>
            </a:r>
          </a:p>
        </p:txBody>
      </p:sp>
      <p:sp>
        <p:nvSpPr>
          <p:cNvPr id="574513" name="Line 49"/>
          <p:cNvSpPr>
            <a:spLocks noChangeShapeType="1"/>
          </p:cNvSpPr>
          <p:nvPr/>
        </p:nvSpPr>
        <p:spPr bwMode="auto">
          <a:xfrm>
            <a:off x="3543300" y="4152900"/>
            <a:ext cx="5715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4" name="Line 50"/>
          <p:cNvSpPr>
            <a:spLocks noChangeShapeType="1"/>
          </p:cNvSpPr>
          <p:nvPr/>
        </p:nvSpPr>
        <p:spPr bwMode="auto">
          <a:xfrm>
            <a:off x="4152900" y="44577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>
            <a:off x="4610100" y="41529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6" name="Line 52"/>
          <p:cNvSpPr>
            <a:spLocks noChangeShapeType="1"/>
          </p:cNvSpPr>
          <p:nvPr/>
        </p:nvSpPr>
        <p:spPr bwMode="auto">
          <a:xfrm flipH="1">
            <a:off x="4838700" y="43815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7" name="Line 53"/>
          <p:cNvSpPr>
            <a:spLocks noChangeShapeType="1"/>
          </p:cNvSpPr>
          <p:nvPr/>
        </p:nvSpPr>
        <p:spPr bwMode="auto">
          <a:xfrm flipH="1">
            <a:off x="5257800" y="44196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1584325" y="5348288"/>
            <a:ext cx="5922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u="none">
                <a:latin typeface="Times" pitchFamily="18" charset="0"/>
              </a:rPr>
              <a:t>Average prediction</a:t>
            </a:r>
          </a:p>
          <a:p>
            <a:pPr algn="ctr"/>
            <a:r>
              <a:rPr lang="en-US" sz="1800" u="none">
                <a:latin typeface="Times" pitchFamily="18" charset="0"/>
              </a:rPr>
              <a:t>(0.23 + 0.19 + 0.34 + 0.22 + 0.26 + … + 0.31) / # Trees = 0.24</a:t>
            </a:r>
          </a:p>
        </p:txBody>
      </p:sp>
      <p:grpSp>
        <p:nvGrpSpPr>
          <p:cNvPr id="574519" name="Group 55"/>
          <p:cNvGrpSpPr>
            <a:grpSpLocks/>
          </p:cNvGrpSpPr>
          <p:nvPr/>
        </p:nvGrpSpPr>
        <p:grpSpPr bwMode="auto">
          <a:xfrm rot="5400000">
            <a:off x="5981700" y="3886200"/>
            <a:ext cx="495300" cy="419100"/>
            <a:chOff x="4272" y="2304"/>
            <a:chExt cx="432" cy="384"/>
          </a:xfrm>
        </p:grpSpPr>
        <p:grpSp>
          <p:nvGrpSpPr>
            <p:cNvPr id="574520" name="Group 56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21" name="Oval 5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22" name="Line 58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23" name="Line 59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24" name="Oval 60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5" name="Line 61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6" name="Line 62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7" name="Oval 6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8" name="Line 64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29" name="Line 65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30" name="Group 66"/>
          <p:cNvGrpSpPr>
            <a:grpSpLocks/>
          </p:cNvGrpSpPr>
          <p:nvPr/>
        </p:nvGrpSpPr>
        <p:grpSpPr bwMode="auto">
          <a:xfrm rot="5400000">
            <a:off x="7124700" y="3657600"/>
            <a:ext cx="495300" cy="419100"/>
            <a:chOff x="4272" y="2304"/>
            <a:chExt cx="432" cy="384"/>
          </a:xfrm>
        </p:grpSpPr>
        <p:grpSp>
          <p:nvGrpSpPr>
            <p:cNvPr id="574531" name="Group 67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32" name="Oval 6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33" name="Line 69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34" name="Line 7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35" name="Oval 71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6" name="Line 72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7" name="Line 73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8" name="Oval 7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9" name="Line 75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40" name="Line 76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41" name="Group 77"/>
          <p:cNvGrpSpPr>
            <a:grpSpLocks/>
          </p:cNvGrpSpPr>
          <p:nvPr/>
        </p:nvGrpSpPr>
        <p:grpSpPr bwMode="auto">
          <a:xfrm rot="5400000">
            <a:off x="3276600" y="3657600"/>
            <a:ext cx="495300" cy="419100"/>
            <a:chOff x="4272" y="2304"/>
            <a:chExt cx="432" cy="384"/>
          </a:xfrm>
        </p:grpSpPr>
        <p:grpSp>
          <p:nvGrpSpPr>
            <p:cNvPr id="574542" name="Group 78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43" name="Oval 79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44" name="Line 80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45" name="Line 81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46" name="Oval 82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47" name="Line 83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48" name="Line 84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49" name="Oval 85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50" name="Line 86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51" name="Line 87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52" name="Group 88"/>
          <p:cNvGrpSpPr>
            <a:grpSpLocks/>
          </p:cNvGrpSpPr>
          <p:nvPr/>
        </p:nvGrpSpPr>
        <p:grpSpPr bwMode="auto">
          <a:xfrm rot="5400000">
            <a:off x="2705100" y="3886200"/>
            <a:ext cx="495300" cy="419100"/>
            <a:chOff x="4272" y="2304"/>
            <a:chExt cx="432" cy="384"/>
          </a:xfrm>
        </p:grpSpPr>
        <p:grpSp>
          <p:nvGrpSpPr>
            <p:cNvPr id="574553" name="Group 89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54" name="Oval 90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5" name="Line 91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6" name="Line 92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57" name="Oval 93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58" name="Line 94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59" name="Line 95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60" name="Oval 9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61" name="Line 97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62" name="Line 98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63" name="Group 99"/>
          <p:cNvGrpSpPr>
            <a:grpSpLocks/>
          </p:cNvGrpSpPr>
          <p:nvPr/>
        </p:nvGrpSpPr>
        <p:grpSpPr bwMode="auto">
          <a:xfrm rot="5400000">
            <a:off x="2133600" y="3619500"/>
            <a:ext cx="495300" cy="419100"/>
            <a:chOff x="4272" y="2304"/>
            <a:chExt cx="432" cy="384"/>
          </a:xfrm>
        </p:grpSpPr>
        <p:grpSp>
          <p:nvGrpSpPr>
            <p:cNvPr id="574564" name="Group 100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65" name="Oval 101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66" name="Line 102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67" name="Line 103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68" name="Oval 104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69" name="Line 105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70" name="Line 106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71" name="Oval 107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72" name="Line 108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73" name="Line 109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574" name="Line 110"/>
          <p:cNvSpPr>
            <a:spLocks noChangeShapeType="1"/>
          </p:cNvSpPr>
          <p:nvPr/>
        </p:nvSpPr>
        <p:spPr bwMode="auto">
          <a:xfrm flipH="1">
            <a:off x="5410200" y="4191000"/>
            <a:ext cx="182880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75" name="Line 111"/>
          <p:cNvSpPr>
            <a:spLocks noChangeShapeType="1"/>
          </p:cNvSpPr>
          <p:nvPr/>
        </p:nvSpPr>
        <p:spPr bwMode="auto">
          <a:xfrm flipH="1">
            <a:off x="5029200" y="4191000"/>
            <a:ext cx="685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76" name="Line 112"/>
          <p:cNvSpPr>
            <a:spLocks noChangeShapeType="1"/>
          </p:cNvSpPr>
          <p:nvPr/>
        </p:nvSpPr>
        <p:spPr bwMode="auto">
          <a:xfrm>
            <a:off x="2438400" y="41910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77" name="Line 113"/>
          <p:cNvSpPr>
            <a:spLocks noChangeShapeType="1"/>
          </p:cNvSpPr>
          <p:nvPr/>
        </p:nvSpPr>
        <p:spPr bwMode="auto">
          <a:xfrm>
            <a:off x="3124200" y="44196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4578" name="Group 114"/>
          <p:cNvGrpSpPr>
            <a:grpSpLocks/>
          </p:cNvGrpSpPr>
          <p:nvPr/>
        </p:nvGrpSpPr>
        <p:grpSpPr bwMode="auto">
          <a:xfrm rot="5400000">
            <a:off x="1600200" y="3848100"/>
            <a:ext cx="495300" cy="419100"/>
            <a:chOff x="4272" y="2304"/>
            <a:chExt cx="432" cy="384"/>
          </a:xfrm>
        </p:grpSpPr>
        <p:grpSp>
          <p:nvGrpSpPr>
            <p:cNvPr id="574579" name="Group 115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4580" name="Oval 116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F1B1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81" name="Line 117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82" name="Line 118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83" name="Oval 119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F1B1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84" name="Line 120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85" name="Line 121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86" name="Oval 122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F1B1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87" name="Line 123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88" name="Line 124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589" name="Line 125"/>
          <p:cNvSpPr>
            <a:spLocks noChangeShapeType="1"/>
          </p:cNvSpPr>
          <p:nvPr/>
        </p:nvSpPr>
        <p:spPr bwMode="auto">
          <a:xfrm>
            <a:off x="1981200" y="43434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90" name="Rectangle 126"/>
          <p:cNvSpPr>
            <a:spLocks noChangeArrowheads="1"/>
          </p:cNvSpPr>
          <p:nvPr/>
        </p:nvSpPr>
        <p:spPr bwMode="auto">
          <a:xfrm>
            <a:off x="1219200" y="2743200"/>
            <a:ext cx="6858000" cy="3276600"/>
          </a:xfrm>
          <a:prstGeom prst="rect">
            <a:avLst/>
          </a:prstGeom>
          <a:solidFill>
            <a:srgbClr val="FB271E">
              <a:alpha val="14999"/>
            </a:srgbClr>
          </a:solidFill>
          <a:ln w="12700">
            <a:solidFill>
              <a:srgbClr val="ABCB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67750" cy="914400"/>
          </a:xfrm>
        </p:spPr>
        <p:txBody>
          <a:bodyPr/>
          <a:lstStyle/>
          <a:p>
            <a:r>
              <a:rPr lang="en-US" sz="3200"/>
              <a:t>Random Forests (Bagged Trees++)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96338" cy="5562600"/>
          </a:xfrm>
        </p:spPr>
        <p:txBody>
          <a:bodyPr/>
          <a:lstStyle/>
          <a:p>
            <a:r>
              <a:rPr lang="en-US" sz="2400"/>
              <a:t>Draw </a:t>
            </a:r>
            <a:r>
              <a:rPr lang="en-US" sz="2400" b="1" i="1">
                <a:solidFill>
                  <a:schemeClr val="accent2"/>
                </a:solidFill>
              </a:rPr>
              <a:t>1000+</a:t>
            </a:r>
            <a:r>
              <a:rPr lang="en-US" sz="2400"/>
              <a:t> bootstrap samples of data</a:t>
            </a:r>
          </a:p>
          <a:p>
            <a:r>
              <a:rPr lang="en-US" sz="2400" b="1" i="1">
                <a:solidFill>
                  <a:schemeClr val="accent2"/>
                </a:solidFill>
              </a:rPr>
              <a:t>Draw sample of available attributes at each split</a:t>
            </a:r>
          </a:p>
          <a:p>
            <a:r>
              <a:rPr lang="en-US" sz="2400"/>
              <a:t>Train trees on each sample/attribute set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</a:t>
            </a:r>
            <a:r>
              <a:rPr lang="en-US" sz="2400" b="1" i="1">
                <a:solidFill>
                  <a:schemeClr val="accent2"/>
                </a:solidFill>
              </a:rPr>
              <a:t>1000+</a:t>
            </a:r>
            <a:r>
              <a:rPr lang="en-US" sz="2400"/>
              <a:t> trees</a:t>
            </a:r>
          </a:p>
          <a:p>
            <a:r>
              <a:rPr lang="en-US" sz="2400"/>
              <a:t>Average prediction of trees on out-of-bag samples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5EF44-0297-43AF-8A8C-DB98D37CF54F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 rot="5400000">
            <a:off x="5448300" y="3619500"/>
            <a:ext cx="495300" cy="419100"/>
            <a:chOff x="4272" y="2304"/>
            <a:chExt cx="432" cy="384"/>
          </a:xfrm>
        </p:grpSpPr>
        <p:grpSp>
          <p:nvGrpSpPr>
            <p:cNvPr id="575493" name="Group 5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494" name="Oval 6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495" name="Line 7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496" name="Line 8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497" name="Oval 9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Line 10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Oval 12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Line 13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2" name="Line 14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03" name="Group 15"/>
          <p:cNvGrpSpPr>
            <a:grpSpLocks/>
          </p:cNvGrpSpPr>
          <p:nvPr/>
        </p:nvGrpSpPr>
        <p:grpSpPr bwMode="auto">
          <a:xfrm rot="5400000">
            <a:off x="4876800" y="3886200"/>
            <a:ext cx="495300" cy="419100"/>
            <a:chOff x="4272" y="2304"/>
            <a:chExt cx="432" cy="384"/>
          </a:xfrm>
        </p:grpSpPr>
        <p:grpSp>
          <p:nvGrpSpPr>
            <p:cNvPr id="575504" name="Group 16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05" name="Oval 1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06" name="Line 18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07" name="Line 19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08" name="Oval 20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9" name="Line 21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0" name="Line 22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Line 25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14" name="Group 26"/>
          <p:cNvGrpSpPr>
            <a:grpSpLocks/>
          </p:cNvGrpSpPr>
          <p:nvPr/>
        </p:nvGrpSpPr>
        <p:grpSpPr bwMode="auto">
          <a:xfrm rot="5400000">
            <a:off x="4343400" y="3657600"/>
            <a:ext cx="495300" cy="419100"/>
            <a:chOff x="4272" y="2304"/>
            <a:chExt cx="432" cy="384"/>
          </a:xfrm>
        </p:grpSpPr>
        <p:grpSp>
          <p:nvGrpSpPr>
            <p:cNvPr id="575515" name="Group 27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16" name="Oval 2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17" name="Line 29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18" name="Line 3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19" name="Oval 31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0" name="Line 32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Oval 3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Line 35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25" name="Group 37"/>
          <p:cNvGrpSpPr>
            <a:grpSpLocks/>
          </p:cNvGrpSpPr>
          <p:nvPr/>
        </p:nvGrpSpPr>
        <p:grpSpPr bwMode="auto">
          <a:xfrm rot="5400000">
            <a:off x="3810000" y="3886200"/>
            <a:ext cx="495300" cy="419100"/>
            <a:chOff x="4272" y="2304"/>
            <a:chExt cx="432" cy="384"/>
          </a:xfrm>
        </p:grpSpPr>
        <p:grpSp>
          <p:nvGrpSpPr>
            <p:cNvPr id="575526" name="Group 38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27" name="Oval 39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28" name="Line 40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29" name="Line 41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30" name="Oval 42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Line 46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36" name="Text Box 48"/>
          <p:cNvSpPr txBox="1">
            <a:spLocks noChangeArrowheads="1"/>
          </p:cNvSpPr>
          <p:nvPr/>
        </p:nvSpPr>
        <p:spPr bwMode="auto">
          <a:xfrm>
            <a:off x="6477000" y="3581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none">
                <a:latin typeface="Times" pitchFamily="18" charset="0"/>
              </a:rPr>
              <a:t>…</a:t>
            </a:r>
          </a:p>
        </p:txBody>
      </p:sp>
      <p:sp>
        <p:nvSpPr>
          <p:cNvPr id="575537" name="Line 49"/>
          <p:cNvSpPr>
            <a:spLocks noChangeShapeType="1"/>
          </p:cNvSpPr>
          <p:nvPr/>
        </p:nvSpPr>
        <p:spPr bwMode="auto">
          <a:xfrm>
            <a:off x="3543300" y="4152900"/>
            <a:ext cx="5715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38" name="Line 50"/>
          <p:cNvSpPr>
            <a:spLocks noChangeShapeType="1"/>
          </p:cNvSpPr>
          <p:nvPr/>
        </p:nvSpPr>
        <p:spPr bwMode="auto">
          <a:xfrm>
            <a:off x="4152900" y="44577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39" name="Line 51"/>
          <p:cNvSpPr>
            <a:spLocks noChangeShapeType="1"/>
          </p:cNvSpPr>
          <p:nvPr/>
        </p:nvSpPr>
        <p:spPr bwMode="auto">
          <a:xfrm>
            <a:off x="4610100" y="41529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40" name="Line 52"/>
          <p:cNvSpPr>
            <a:spLocks noChangeShapeType="1"/>
          </p:cNvSpPr>
          <p:nvPr/>
        </p:nvSpPr>
        <p:spPr bwMode="auto">
          <a:xfrm flipH="1">
            <a:off x="4838700" y="43815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41" name="Line 53"/>
          <p:cNvSpPr>
            <a:spLocks noChangeShapeType="1"/>
          </p:cNvSpPr>
          <p:nvPr/>
        </p:nvSpPr>
        <p:spPr bwMode="auto">
          <a:xfrm flipH="1">
            <a:off x="5257800" y="44196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42" name="Text Box 54"/>
          <p:cNvSpPr txBox="1">
            <a:spLocks noChangeArrowheads="1"/>
          </p:cNvSpPr>
          <p:nvPr/>
        </p:nvSpPr>
        <p:spPr bwMode="auto">
          <a:xfrm>
            <a:off x="1584325" y="5348288"/>
            <a:ext cx="5922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u="none">
                <a:latin typeface="Times" pitchFamily="18" charset="0"/>
              </a:rPr>
              <a:t>Average prediction</a:t>
            </a:r>
          </a:p>
          <a:p>
            <a:pPr algn="ctr"/>
            <a:r>
              <a:rPr lang="en-US" sz="1800" u="none">
                <a:latin typeface="Times" pitchFamily="18" charset="0"/>
              </a:rPr>
              <a:t>(0.23 + 0.19 + 0.34 + 0.22 + 0.26 + … + 0.31) / # Trees = 0.24</a:t>
            </a:r>
          </a:p>
        </p:txBody>
      </p:sp>
      <p:grpSp>
        <p:nvGrpSpPr>
          <p:cNvPr id="575543" name="Group 55"/>
          <p:cNvGrpSpPr>
            <a:grpSpLocks/>
          </p:cNvGrpSpPr>
          <p:nvPr/>
        </p:nvGrpSpPr>
        <p:grpSpPr bwMode="auto">
          <a:xfrm rot="5400000">
            <a:off x="5981700" y="3886200"/>
            <a:ext cx="495300" cy="419100"/>
            <a:chOff x="4272" y="2304"/>
            <a:chExt cx="432" cy="384"/>
          </a:xfrm>
        </p:grpSpPr>
        <p:grpSp>
          <p:nvGrpSpPr>
            <p:cNvPr id="575544" name="Group 56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45" name="Oval 57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46" name="Line 58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47" name="Line 59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9" name="Line 61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0" name="Line 62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2" name="Line 64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3" name="Line 65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54" name="Group 66"/>
          <p:cNvGrpSpPr>
            <a:grpSpLocks/>
          </p:cNvGrpSpPr>
          <p:nvPr/>
        </p:nvGrpSpPr>
        <p:grpSpPr bwMode="auto">
          <a:xfrm rot="5400000">
            <a:off x="7124700" y="3657600"/>
            <a:ext cx="495300" cy="419100"/>
            <a:chOff x="4272" y="2304"/>
            <a:chExt cx="432" cy="384"/>
          </a:xfrm>
        </p:grpSpPr>
        <p:grpSp>
          <p:nvGrpSpPr>
            <p:cNvPr id="575555" name="Group 67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56" name="Oval 6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57" name="Line 69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58" name="Line 70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59" name="Oval 71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0" name="Line 72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1" name="Line 73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Oval 7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Line 75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Line 76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 rot="5400000">
            <a:off x="3276600" y="3657600"/>
            <a:ext cx="495300" cy="419100"/>
            <a:chOff x="4272" y="2304"/>
            <a:chExt cx="432" cy="384"/>
          </a:xfrm>
        </p:grpSpPr>
        <p:grpSp>
          <p:nvGrpSpPr>
            <p:cNvPr id="575566" name="Group 78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67" name="Oval 79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68" name="Line 80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69" name="Line 81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70" name="Oval 82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1" name="Line 83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2" name="Line 84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3" name="Oval 85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4" name="Line 86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5" name="Line 87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76" name="Group 88"/>
          <p:cNvGrpSpPr>
            <a:grpSpLocks/>
          </p:cNvGrpSpPr>
          <p:nvPr/>
        </p:nvGrpSpPr>
        <p:grpSpPr bwMode="auto">
          <a:xfrm rot="5400000">
            <a:off x="2705100" y="3886200"/>
            <a:ext cx="495300" cy="419100"/>
            <a:chOff x="4272" y="2304"/>
            <a:chExt cx="432" cy="384"/>
          </a:xfrm>
        </p:grpSpPr>
        <p:grpSp>
          <p:nvGrpSpPr>
            <p:cNvPr id="575577" name="Group 89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78" name="Oval 90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79" name="Line 91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80" name="Line 92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81" name="Oval 93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2" name="Line 94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3" name="Line 95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4" name="Oval 9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5" name="Line 97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Line 98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87" name="Group 99"/>
          <p:cNvGrpSpPr>
            <a:grpSpLocks/>
          </p:cNvGrpSpPr>
          <p:nvPr/>
        </p:nvGrpSpPr>
        <p:grpSpPr bwMode="auto">
          <a:xfrm rot="5400000">
            <a:off x="2133600" y="3619500"/>
            <a:ext cx="495300" cy="419100"/>
            <a:chOff x="4272" y="2304"/>
            <a:chExt cx="432" cy="384"/>
          </a:xfrm>
        </p:grpSpPr>
        <p:grpSp>
          <p:nvGrpSpPr>
            <p:cNvPr id="575588" name="Group 100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589" name="Oval 101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B271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90" name="Line 102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591" name="Line 103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592" name="Oval 104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93" name="Line 105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94" name="Line 106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95" name="Oval 107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B271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96" name="Line 108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97" name="Line 109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98" name="Line 110"/>
          <p:cNvSpPr>
            <a:spLocks noChangeShapeType="1"/>
          </p:cNvSpPr>
          <p:nvPr/>
        </p:nvSpPr>
        <p:spPr bwMode="auto">
          <a:xfrm flipH="1">
            <a:off x="5410200" y="4191000"/>
            <a:ext cx="182880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9" name="Line 111"/>
          <p:cNvSpPr>
            <a:spLocks noChangeShapeType="1"/>
          </p:cNvSpPr>
          <p:nvPr/>
        </p:nvSpPr>
        <p:spPr bwMode="auto">
          <a:xfrm flipH="1">
            <a:off x="5029200" y="4191000"/>
            <a:ext cx="685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00" name="Line 112"/>
          <p:cNvSpPr>
            <a:spLocks noChangeShapeType="1"/>
          </p:cNvSpPr>
          <p:nvPr/>
        </p:nvSpPr>
        <p:spPr bwMode="auto">
          <a:xfrm>
            <a:off x="2438400" y="41910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01" name="Line 113"/>
          <p:cNvSpPr>
            <a:spLocks noChangeShapeType="1"/>
          </p:cNvSpPr>
          <p:nvPr/>
        </p:nvSpPr>
        <p:spPr bwMode="auto">
          <a:xfrm>
            <a:off x="3124200" y="44196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602" name="Group 114"/>
          <p:cNvGrpSpPr>
            <a:grpSpLocks/>
          </p:cNvGrpSpPr>
          <p:nvPr/>
        </p:nvGrpSpPr>
        <p:grpSpPr bwMode="auto">
          <a:xfrm rot="5400000">
            <a:off x="1600200" y="3848100"/>
            <a:ext cx="495300" cy="419100"/>
            <a:chOff x="4272" y="2304"/>
            <a:chExt cx="432" cy="384"/>
          </a:xfrm>
        </p:grpSpPr>
        <p:grpSp>
          <p:nvGrpSpPr>
            <p:cNvPr id="575603" name="Group 115"/>
            <p:cNvGrpSpPr>
              <a:grpSpLocks/>
            </p:cNvGrpSpPr>
            <p:nvPr/>
          </p:nvGrpSpPr>
          <p:grpSpPr bwMode="auto">
            <a:xfrm>
              <a:off x="4272" y="2384"/>
              <a:ext cx="192" cy="192"/>
              <a:chOff x="3456" y="1920"/>
              <a:chExt cx="192" cy="192"/>
            </a:xfrm>
          </p:grpSpPr>
          <p:sp>
            <p:nvSpPr>
              <p:cNvPr id="575604" name="Oval 116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rgbClr val="FF1B1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05" name="Line 117"/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06" name="Line 118"/>
              <p:cNvSpPr>
                <a:spLocks noChangeShapeType="1"/>
              </p:cNvSpPr>
              <p:nvPr/>
            </p:nvSpPr>
            <p:spPr bwMode="auto">
              <a:xfrm flipV="1">
                <a:off x="3504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5607" name="Oval 119"/>
            <p:cNvSpPr>
              <a:spLocks noChangeArrowheads="1"/>
            </p:cNvSpPr>
            <p:nvPr/>
          </p:nvSpPr>
          <p:spPr bwMode="auto">
            <a:xfrm>
              <a:off x="4464" y="2352"/>
              <a:ext cx="48" cy="48"/>
            </a:xfrm>
            <a:prstGeom prst="ellipse">
              <a:avLst/>
            </a:prstGeom>
            <a:solidFill>
              <a:srgbClr val="FF1B1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08" name="Line 120"/>
            <p:cNvSpPr>
              <a:spLocks noChangeShapeType="1"/>
            </p:cNvSpPr>
            <p:nvPr/>
          </p:nvSpPr>
          <p:spPr bwMode="auto">
            <a:xfrm>
              <a:off x="4512" y="240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09" name="Line 121"/>
            <p:cNvSpPr>
              <a:spLocks noChangeShapeType="1"/>
            </p:cNvSpPr>
            <p:nvPr/>
          </p:nvSpPr>
          <p:spPr bwMode="auto">
            <a:xfrm flipV="1">
              <a:off x="4512" y="230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10" name="Oval 122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rgbClr val="FF1B1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11" name="Line 123"/>
            <p:cNvSpPr>
              <a:spLocks noChangeShapeType="1"/>
            </p:cNvSpPr>
            <p:nvPr/>
          </p:nvSpPr>
          <p:spPr bwMode="auto">
            <a:xfrm>
              <a:off x="451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612" name="Line 124"/>
            <p:cNvSpPr>
              <a:spLocks noChangeShapeType="1"/>
            </p:cNvSpPr>
            <p:nvPr/>
          </p:nvSpPr>
          <p:spPr bwMode="auto">
            <a:xfrm flipV="1">
              <a:off x="451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613" name="Line 125"/>
          <p:cNvSpPr>
            <a:spLocks noChangeShapeType="1"/>
          </p:cNvSpPr>
          <p:nvPr/>
        </p:nvSpPr>
        <p:spPr bwMode="auto">
          <a:xfrm>
            <a:off x="1981200" y="43434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4" name="Rectangle 126"/>
          <p:cNvSpPr>
            <a:spLocks noChangeArrowheads="1"/>
          </p:cNvSpPr>
          <p:nvPr/>
        </p:nvSpPr>
        <p:spPr bwMode="auto">
          <a:xfrm>
            <a:off x="1219200" y="2895600"/>
            <a:ext cx="6858000" cy="3276600"/>
          </a:xfrm>
          <a:prstGeom prst="rect">
            <a:avLst/>
          </a:prstGeom>
          <a:solidFill>
            <a:srgbClr val="FB271E">
              <a:alpha val="14999"/>
            </a:srgbClr>
          </a:solidFill>
          <a:ln w="12700">
            <a:solidFill>
              <a:srgbClr val="ABCB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sz="2800"/>
              <a:t>Initialization:</a:t>
            </a:r>
          </a:p>
          <a:p>
            <a:pPr lvl="1"/>
            <a:r>
              <a:rPr lang="en-US" sz="2400"/>
              <a:t>Weigh all training samples equally</a:t>
            </a:r>
          </a:p>
          <a:p>
            <a:r>
              <a:rPr lang="en-US" sz="2800"/>
              <a:t>Iteration Step:</a:t>
            </a:r>
          </a:p>
          <a:p>
            <a:pPr lvl="1"/>
            <a:r>
              <a:rPr lang="en-US" sz="2400"/>
              <a:t>Train model on (weighted) train set</a:t>
            </a:r>
          </a:p>
          <a:p>
            <a:pPr lvl="1"/>
            <a:r>
              <a:rPr lang="en-US" sz="2400"/>
              <a:t>Compute error of model on train set</a:t>
            </a:r>
          </a:p>
          <a:p>
            <a:pPr lvl="1"/>
            <a:r>
              <a:rPr lang="en-US" sz="2400"/>
              <a:t>Increase weights on training cases model gets wrong!!!</a:t>
            </a:r>
          </a:p>
          <a:p>
            <a:r>
              <a:rPr lang="en-US" sz="2800"/>
              <a:t>Typically requires 100’s to 1000’s of iterations</a:t>
            </a:r>
          </a:p>
          <a:p>
            <a:r>
              <a:rPr lang="en-US" sz="2800"/>
              <a:t>Return final model: </a:t>
            </a:r>
          </a:p>
          <a:p>
            <a:pPr lvl="1"/>
            <a:r>
              <a:rPr lang="en-US" sz="2400"/>
              <a:t>Carefully weighted prediction of each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4326-5D26-4626-8BE4-8FE3A56954C7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Boosting (</a:t>
            </a:r>
            <a:r>
              <a:rPr lang="en-US" dirty="0" err="1" smtClean="0"/>
              <a:t>AdaBoost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445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1809524"/>
            <a:ext cx="381053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8" y="0"/>
            <a:ext cx="4560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79" y="0"/>
            <a:ext cx="3356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66" y="0"/>
            <a:ext cx="3285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1A49A-5B14-409F-93CB-CEF6A4DEA4D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1" y="1361329"/>
            <a:ext cx="628737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80010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References: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Semi-Supervised Learning (Chapter 1) by Olivier </a:t>
            </a:r>
            <a:r>
              <a:rPr lang="en-US" dirty="0" err="1" smtClean="0">
                <a:solidFill>
                  <a:schemeClr val="tx1"/>
                </a:solidFill>
              </a:rPr>
              <a:t>Chapelle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Bernhard </a:t>
            </a:r>
            <a:r>
              <a:rPr lang="en-US" dirty="0" err="1" smtClean="0">
                <a:solidFill>
                  <a:schemeClr val="tx1"/>
                </a:solidFill>
              </a:rPr>
              <a:t>Scholkopf</a:t>
            </a:r>
            <a:r>
              <a:rPr lang="en-US" dirty="0" smtClean="0">
                <a:solidFill>
                  <a:schemeClr val="tx1"/>
                </a:solidFill>
              </a:rPr>
              <a:t> and Alexander </a:t>
            </a:r>
            <a:r>
              <a:rPr lang="en-US" dirty="0" err="1" smtClean="0">
                <a:solidFill>
                  <a:schemeClr val="tx1"/>
                </a:solidFill>
              </a:rPr>
              <a:t>Zien</a:t>
            </a:r>
            <a:r>
              <a:rPr lang="en-US" dirty="0" smtClean="0">
                <a:solidFill>
                  <a:schemeClr val="tx1"/>
                </a:solidFill>
              </a:rPr>
              <a:t> (from Page 1 </a:t>
            </a:r>
            <a:r>
              <a:rPr lang="en-US" dirty="0" err="1" smtClean="0">
                <a:solidFill>
                  <a:schemeClr val="tx1"/>
                </a:solidFill>
              </a:rPr>
              <a:t>toPage</a:t>
            </a:r>
            <a:r>
              <a:rPr lang="en-US" dirty="0" smtClean="0">
                <a:solidFill>
                  <a:schemeClr val="tx1"/>
                </a:solidFill>
              </a:rPr>
              <a:t> 4, before section 1.2)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Lecture slide on Boosting by Prof. Dan Roth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Wikipedia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labeled data and many unlabeled data</a:t>
            </a:r>
          </a:p>
          <a:p>
            <a:pPr lvl="1"/>
            <a:r>
              <a:rPr lang="en-US" dirty="0" smtClean="0"/>
              <a:t>Should you through away the unlabeled data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Theoretical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Learning from data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Used in situations where we may not have </a:t>
            </a:r>
            <a:r>
              <a:rPr lang="en-US" dirty="0" smtClean="0">
                <a:solidFill>
                  <a:srgbClr val="00B050"/>
                </a:solidFill>
              </a:rPr>
              <a:t>analytical solution </a:t>
            </a:r>
            <a:r>
              <a:rPr lang="en-US" dirty="0" smtClean="0"/>
              <a:t>but we have data to build an </a:t>
            </a:r>
            <a:r>
              <a:rPr lang="en-US" dirty="0" smtClean="0">
                <a:solidFill>
                  <a:srgbClr val="00B050"/>
                </a:solidFill>
              </a:rPr>
              <a:t>empirical solution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An example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Netflix movie recommendation 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There is no magical formula but we have data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task was to predict how a </a:t>
            </a:r>
            <a:r>
              <a:rPr lang="en-US" dirty="0" smtClean="0">
                <a:solidFill>
                  <a:srgbClr val="92D050"/>
                </a:solidFill>
              </a:rPr>
              <a:t>viewer</a:t>
            </a:r>
            <a:r>
              <a:rPr lang="en-US" dirty="0" smtClean="0"/>
              <a:t> will rate a </a:t>
            </a:r>
            <a:r>
              <a:rPr lang="en-US" dirty="0" smtClean="0">
                <a:solidFill>
                  <a:srgbClr val="FF0000"/>
                </a:solidFill>
              </a:rPr>
              <a:t>movie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10% improvement = 1 million dollar prize !!</a:t>
            </a:r>
          </a:p>
        </p:txBody>
      </p:sp>
    </p:spTree>
    <p:extLst>
      <p:ext uri="{BB962C8B-B14F-4D97-AF65-F5344CB8AC3E}">
        <p14:creationId xmlns:p14="http://schemas.microsoft.com/office/powerpoint/2010/main" val="30406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 exists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can not pin it down </a:t>
            </a:r>
            <a:r>
              <a:rPr lang="en-US" dirty="0" smtClean="0">
                <a:solidFill>
                  <a:srgbClr val="0070C0"/>
                </a:solidFill>
              </a:rPr>
              <a:t>mathematically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We have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on it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"/>
            <a:ext cx="8229600" cy="168184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is </a:t>
            </a:r>
            <a:r>
              <a:rPr lang="en-US" dirty="0" smtClean="0"/>
              <a:t>done?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 build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00B050"/>
                </a:solidFill>
              </a:rPr>
              <a:t>Viewer characteristic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Movie characteristic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We recommend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714500"/>
            <a:ext cx="58293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0"/>
            <a:ext cx="57150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3581400"/>
            <a:ext cx="59150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Credit approval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Approve credit 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0" y="2318204"/>
            <a:ext cx="7171780" cy="29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 smtClean="0">
                    <a:solidFill>
                      <a:schemeClr val="tx2"/>
                    </a:solidFill>
                  </a:rPr>
                  <a:t>Formalization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2200" dirty="0" smtClean="0"/>
                  <a:t>Input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 smtClean="0">
                    <a:solidFill>
                      <a:srgbClr val="00B050"/>
                    </a:solidFill>
                  </a:rPr>
                  <a:t> 	</a:t>
                </a:r>
                <a:r>
                  <a:rPr lang="en-US" sz="2200" dirty="0" smtClean="0"/>
                  <a:t>	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(customer application)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2200" dirty="0" smtClean="0"/>
                  <a:t>Output: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200" dirty="0" smtClean="0"/>
                  <a:t>	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(good/bad customer?)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2200" dirty="0" smtClean="0"/>
                  <a:t>Target function: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 →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sz="2200" dirty="0" smtClean="0">
                    <a:solidFill>
                      <a:srgbClr val="00B050"/>
                    </a:solidFill>
                  </a:rPr>
                  <a:t>  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(ideal credit approval formula)</a:t>
                </a:r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2200" dirty="0" smtClean="0"/>
                  <a:t>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b="0" i="1" baseline="-2500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200" b="0" i="1" baseline="-2500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200" b="0" i="1" baseline="-2500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200" b="0" i="1" baseline="-2500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, …, (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𝑥𝑁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𝑦𝑁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00B050"/>
                    </a:solidFill>
                  </a:rPr>
                  <a:t>   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(historical records)</a:t>
                </a:r>
              </a:p>
              <a:p>
                <a:pPr lvl="1">
                  <a:buFont typeface="Wingdings" pitchFamily="2" charset="2"/>
                  <a:buChar char="ü"/>
                </a:pPr>
                <a:endParaRPr lang="en-US" sz="2200" dirty="0"/>
              </a:p>
              <a:p>
                <a:pPr lvl="1">
                  <a:buFont typeface="Wingdings" pitchFamily="2" charset="2"/>
                  <a:buChar char="ü"/>
                </a:pPr>
                <a:r>
                  <a:rPr lang="en-US" sz="2200" dirty="0" smtClean="0"/>
                  <a:t>Hypothesis: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𝑔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</a:rPr>
                      <m:t> →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sz="2200" dirty="0" smtClean="0"/>
                  <a:t>		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(formula to be used)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1828800" y="373380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196084" y="373380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590800" y="3733800"/>
            <a:ext cx="242316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6018293" cy="56343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67200" y="1295400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The Hypothesis Set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ℋ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       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295400"/>
                <a:ext cx="33528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455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43400" y="2221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Learning 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3505200"/>
            <a:ext cx="1752600" cy="15240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953000"/>
            <a:ext cx="2362200" cy="15240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17584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Model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05600" y="1295400"/>
            <a:ext cx="3048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Reference: 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</a:rPr>
              <a:t>Learning from Data- </a:t>
            </a:r>
          </a:p>
          <a:p>
            <a:pPr lvl="1" algn="l"/>
            <a:r>
              <a:rPr lang="en-US" dirty="0" err="1" smtClean="0">
                <a:solidFill>
                  <a:srgbClr val="7030A0"/>
                </a:solidFill>
              </a:rPr>
              <a:t>Yaser</a:t>
            </a:r>
            <a:r>
              <a:rPr lang="en-US" dirty="0" smtClean="0">
                <a:solidFill>
                  <a:srgbClr val="7030A0"/>
                </a:solidFill>
              </a:rPr>
              <a:t> S. Abu-</a:t>
            </a:r>
            <a:r>
              <a:rPr lang="en-US" dirty="0" err="1" smtClean="0">
                <a:solidFill>
                  <a:srgbClr val="7030A0"/>
                </a:solidFill>
              </a:rPr>
              <a:t>Mostafa</a:t>
            </a:r>
            <a:endParaRPr lang="en-US" dirty="0" smtClean="0">
              <a:solidFill>
                <a:srgbClr val="7030A0"/>
              </a:solidFill>
            </a:endParaRPr>
          </a:p>
          <a:p>
            <a:pPr lvl="1" algn="l"/>
            <a:r>
              <a:rPr lang="en-US" dirty="0" smtClean="0">
                <a:solidFill>
                  <a:srgbClr val="7030A0"/>
                </a:solidFill>
              </a:rPr>
              <a:t>Malik </a:t>
            </a:r>
            <a:r>
              <a:rPr lang="en-US" dirty="0" err="1" smtClean="0">
                <a:solidFill>
                  <a:srgbClr val="7030A0"/>
                </a:solidFill>
              </a:rPr>
              <a:t>Magdon</a:t>
            </a:r>
            <a:r>
              <a:rPr lang="en-US" dirty="0" smtClean="0">
                <a:solidFill>
                  <a:srgbClr val="7030A0"/>
                </a:solidFill>
              </a:rPr>
              <a:t>-Ismail</a:t>
            </a:r>
          </a:p>
          <a:p>
            <a:pPr lvl="1" algn="l"/>
            <a:r>
              <a:rPr lang="en-US" dirty="0" err="1" smtClean="0">
                <a:solidFill>
                  <a:srgbClr val="7030A0"/>
                </a:solidFill>
              </a:rPr>
              <a:t>Hsuan-Tien</a:t>
            </a:r>
            <a:r>
              <a:rPr lang="en-US" dirty="0" smtClean="0">
                <a:solidFill>
                  <a:srgbClr val="7030A0"/>
                </a:solidFill>
              </a:rPr>
              <a:t> Lin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classifier using both labeled and unlabeled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Unlabeled data is cheap</a:t>
            </a:r>
          </a:p>
          <a:p>
            <a:r>
              <a:rPr lang="en-US" dirty="0" smtClean="0"/>
              <a:t>Labeled data can be hard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1" y="2209800"/>
            <a:ext cx="8025319" cy="4114800"/>
          </a:xfrm>
        </p:spPr>
      </p:pic>
      <p:sp>
        <p:nvSpPr>
          <p:cNvPr id="5" name="TextBox 4"/>
          <p:cNvSpPr txBox="1"/>
          <p:nvPr/>
        </p:nvSpPr>
        <p:spPr>
          <a:xfrm>
            <a:off x="685800" y="618238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Does unlabeled data always help 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Takes benefits of both the Supervised and Unsupervised learning in some aspects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2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parsing</a:t>
            </a:r>
          </a:p>
          <a:p>
            <a:r>
              <a:rPr lang="en-US" dirty="0" smtClean="0"/>
              <a:t>Speech Analysis</a:t>
            </a:r>
          </a:p>
          <a:p>
            <a:r>
              <a:rPr lang="en-US" dirty="0" smtClean="0"/>
              <a:t>Text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Inductive learning</a:t>
            </a:r>
          </a:p>
          <a:p>
            <a:pPr lvl="1"/>
            <a:r>
              <a:rPr lang="en-US" dirty="0" smtClean="0"/>
              <a:t>Output a prediction function defined on the entire input space</a:t>
            </a:r>
          </a:p>
          <a:p>
            <a:pPr lvl="1"/>
            <a:r>
              <a:rPr lang="en-US" dirty="0" smtClean="0"/>
              <a:t>Labeled data, unlabeled data and test data</a:t>
            </a:r>
          </a:p>
          <a:p>
            <a:r>
              <a:rPr lang="en-US" dirty="0" err="1" smtClean="0"/>
              <a:t>Transductive</a:t>
            </a:r>
            <a:r>
              <a:rPr lang="en-US" dirty="0" smtClean="0"/>
              <a:t> learning</a:t>
            </a:r>
          </a:p>
          <a:p>
            <a:pPr lvl="1"/>
            <a:r>
              <a:rPr lang="en-US" dirty="0" smtClean="0"/>
              <a:t>Performing prediction only on unlabeled test data</a:t>
            </a:r>
          </a:p>
          <a:p>
            <a:pPr lvl="1"/>
            <a:r>
              <a:rPr lang="en-US" dirty="0" smtClean="0"/>
              <a:t>Labeled data and unlabeled 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self-labeling/decision-directed learning</a:t>
            </a:r>
            <a:endParaRPr lang="en-US" dirty="0"/>
          </a:p>
        </p:txBody>
      </p:sp>
      <p:pic>
        <p:nvPicPr>
          <p:cNvPr id="4" name="Shape 16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7200896" cy="3318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96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262626"/>
                </a:solidFill>
                <a:ea typeface="Garamond"/>
                <a:cs typeface="Garamond"/>
                <a:sym typeface="Garamond"/>
              </a:rPr>
              <a:t>At each step </a:t>
            </a:r>
            <a:r>
              <a:rPr lang="en-US" sz="2400" dirty="0" smtClean="0">
                <a:solidFill>
                  <a:srgbClr val="262626"/>
                </a:solidFill>
                <a:ea typeface="Garamond"/>
                <a:cs typeface="Garamond"/>
                <a:sym typeface="Garamond"/>
              </a:rPr>
              <a:t>10</a:t>
            </a:r>
            <a:r>
              <a:rPr lang="en-US" sz="2400" dirty="0">
                <a:solidFill>
                  <a:srgbClr val="262626"/>
                </a:solidFill>
                <a:ea typeface="Garamond"/>
                <a:cs typeface="Garamond"/>
                <a:sym typeface="Garamond"/>
              </a:rPr>
              <a:t>% of the total unlabeled data </a:t>
            </a:r>
            <a:r>
              <a:rPr lang="en-US" sz="2400" dirty="0" smtClean="0">
                <a:solidFill>
                  <a:srgbClr val="262626"/>
                </a:solidFill>
                <a:ea typeface="Garamond"/>
                <a:cs typeface="Garamond"/>
                <a:sym typeface="Garamond"/>
              </a:rPr>
              <a:t>are given label</a:t>
            </a:r>
            <a:endParaRPr lang="en-US" sz="2400" dirty="0">
              <a:solidFill>
                <a:srgbClr val="262626"/>
              </a:solidFill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43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752</Words>
  <Application>Microsoft Office PowerPoint</Application>
  <PresentationFormat>On-screen Show (4:3)</PresentationFormat>
  <Paragraphs>165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Semi-supervised learning</vt:lpstr>
      <vt:lpstr>Semi-supervised Learning</vt:lpstr>
      <vt:lpstr>Semi-supervised learning</vt:lpstr>
      <vt:lpstr>Supervised learning</vt:lpstr>
      <vt:lpstr>Why Semi-supervised learning</vt:lpstr>
      <vt:lpstr>Semi-Supervised Learning</vt:lpstr>
      <vt:lpstr>Application</vt:lpstr>
      <vt:lpstr>Semi-Supervised Learning</vt:lpstr>
      <vt:lpstr>Self-learning</vt:lpstr>
      <vt:lpstr>Variations of self-learning</vt:lpstr>
      <vt:lpstr>Self-learning</vt:lpstr>
      <vt:lpstr>Performance Evaluation</vt:lpstr>
      <vt:lpstr>Cross Validation</vt:lpstr>
      <vt:lpstr>Cross Validation</vt:lpstr>
      <vt:lpstr>Ensemble Methods</vt:lpstr>
      <vt:lpstr>Summary of Ensemble Methods </vt:lpstr>
      <vt:lpstr>Bagging</vt:lpstr>
      <vt:lpstr>Bagging</vt:lpstr>
      <vt:lpstr>PowerPoint Presentation</vt:lpstr>
      <vt:lpstr>Example: Bagged Decision Trees</vt:lpstr>
      <vt:lpstr>Random Forests (Bagged Trees++)</vt:lpstr>
      <vt:lpstr>Boosting</vt:lpstr>
      <vt:lpstr>Adaptive Boosting (AdaBoost)</vt:lpstr>
      <vt:lpstr>A Toy Example</vt:lpstr>
      <vt:lpstr>A Toy Example</vt:lpstr>
      <vt:lpstr>A Toy Example</vt:lpstr>
      <vt:lpstr>A Toy Example</vt:lpstr>
      <vt:lpstr>A Toy Example</vt:lpstr>
      <vt:lpstr>PowerPoint Presentation</vt:lpstr>
      <vt:lpstr>Theoretical Machine Learning</vt:lpstr>
      <vt:lpstr>Learning from Data</vt:lpstr>
      <vt:lpstr>Problem Setup</vt:lpstr>
      <vt:lpstr>The essence of Machine Learning</vt:lpstr>
      <vt:lpstr>PowerPoint Presentation</vt:lpstr>
      <vt:lpstr>Components of learning</vt:lpstr>
      <vt:lpstr>Components of learning</vt:lpstr>
      <vt:lpstr>Solution Components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</dc:title>
  <dc:creator>Madhusudan</dc:creator>
  <cp:lastModifiedBy>Class Room</cp:lastModifiedBy>
  <cp:revision>16</cp:revision>
  <dcterms:created xsi:type="dcterms:W3CDTF">2006-08-16T00:00:00Z</dcterms:created>
  <dcterms:modified xsi:type="dcterms:W3CDTF">2016-11-09T02:58:10Z</dcterms:modified>
</cp:coreProperties>
</file>