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88" r:id="rId3"/>
    <p:sldId id="289" r:id="rId4"/>
    <p:sldId id="291" r:id="rId5"/>
    <p:sldId id="290" r:id="rId6"/>
    <p:sldId id="292" r:id="rId7"/>
    <p:sldId id="293" r:id="rId8"/>
    <p:sldId id="294" r:id="rId9"/>
    <p:sldId id="297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279" r:id="rId40"/>
  </p:sldIdLst>
  <p:sldSz cx="9144000" cy="5143500" type="screen16x9"/>
  <p:notesSz cx="6858000" cy="9144000"/>
  <p:embeddedFontLst>
    <p:embeddedFont>
      <p:font typeface="Dosis" charset="0"/>
      <p:regular r:id="rId42"/>
      <p:bold r:id="rId43"/>
    </p:embeddedFont>
    <p:embeddedFont>
      <p:font typeface="Roboto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9900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7F57224-B4CC-4CAA-A2E1-A72ECBCF7A80}">
  <a:tblStyle styleId="{B7F57224-B4CC-4CAA-A2E1-A72ECBCF7A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9" autoAdjust="0"/>
    <p:restoredTop sz="84340" autoAdjust="0"/>
  </p:normalViewPr>
  <p:slideViewPr>
    <p:cSldViewPr snapToGrid="0">
      <p:cViewPr varScale="1">
        <p:scale>
          <a:sx n="82" d="100"/>
          <a:sy n="82" d="100"/>
        </p:scale>
        <p:origin x="-99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you re-declare a JavaScript variable, it will not lose its value.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 carName = "Volvo";</a:t>
            </a:r>
            <a:r>
              <a:rPr lang="pt-BR" dirty="0"/>
              <a:t/>
            </a:r>
            <a:br>
              <a:rPr lang="pt-BR" dirty="0"/>
            </a:b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 carName;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variable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carName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will still have the value "Volvo" after the execution of these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785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dirty="0">
                <a:effectLst/>
              </a:rPr>
              <a:t> a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10;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document.write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typeof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a);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089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does not support any associative arrays</a:t>
            </a:r>
          </a:p>
          <a:p>
            <a:r>
              <a:rPr lang="en-US" dirty="0"/>
              <a:t>Use object for associative arrays</a:t>
            </a:r>
          </a:p>
        </p:txBody>
      </p:sp>
    </p:spTree>
    <p:extLst>
      <p:ext uri="{BB962C8B-B14F-4D97-AF65-F5344CB8AC3E}">
        <p14:creationId xmlns:p14="http://schemas.microsoft.com/office/powerpoint/2010/main" xmlns="" val="92768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does not support any associative arrays</a:t>
            </a:r>
          </a:p>
          <a:p>
            <a:r>
              <a:rPr lang="en-US" dirty="0"/>
              <a:t>Use object for associative arrays</a:t>
            </a:r>
          </a:p>
        </p:txBody>
      </p:sp>
    </p:spTree>
    <p:extLst>
      <p:ext uri="{BB962C8B-B14F-4D97-AF65-F5344CB8AC3E}">
        <p14:creationId xmlns:p14="http://schemas.microsoft.com/office/powerpoint/2010/main" xmlns="" val="142456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jsref_obj_number.as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4" y="0"/>
            <a:ext cx="6067269" cy="42574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WEB P</a:t>
            </a:r>
            <a:r>
              <a:rPr lang="en-US" sz="4000" dirty="0"/>
              <a:t>ROGRAMMING</a:t>
            </a:r>
            <a:r>
              <a:rPr lang="en" sz="4000" dirty="0"/>
              <a:t> :CS</a:t>
            </a:r>
            <a:r>
              <a:rPr lang="en-US" sz="4000" dirty="0"/>
              <a:t>E</a:t>
            </a:r>
            <a:r>
              <a:rPr lang="en" sz="4000" dirty="0"/>
              <a:t> 465</a:t>
            </a:r>
            <a:br>
              <a:rPr lang="en" sz="4000" dirty="0"/>
            </a:br>
            <a:r>
              <a:rPr lang="en-US" sz="4000" dirty="0"/>
              <a:t>Introduction to JS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EB4D73-7884-4D85-A683-3D052938C325}"/>
              </a:ext>
            </a:extLst>
          </p:cNvPr>
          <p:cNvSpPr txBox="1"/>
          <p:nvPr/>
        </p:nvSpPr>
        <p:spPr>
          <a:xfrm>
            <a:off x="3903260" y="4435521"/>
            <a:ext cx="352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00B050"/>
                </a:solidFill>
              </a:rPr>
              <a:t>Mohammad Imam Hossain</a:t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>
                <a:solidFill>
                  <a:srgbClr val="00B050"/>
                </a:solidFill>
              </a:rPr>
              <a:t>Lecturer, dept. of CSE, UIU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Operators (Comparison)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3782466"/>
              </p:ext>
            </p:extLst>
          </p:nvPr>
        </p:nvGraphicFramePr>
        <p:xfrm>
          <a:off x="362095" y="1026768"/>
          <a:ext cx="8618132" cy="3931920"/>
        </p:xfrm>
        <a:graphic>
          <a:graphicData uri="http://schemas.openxmlformats.org/drawingml/2006/table">
            <a:tbl>
              <a:tblPr firstRow="1" bandRow="1">
                <a:tableStyleId>{B7F57224-B4CC-4CAA-A2E1-A72ECBCF7A80}</a:tableStyleId>
              </a:tblPr>
              <a:tblGrid>
                <a:gridCol w="1204600">
                  <a:extLst>
                    <a:ext uri="{9D8B030D-6E8A-4147-A177-3AD203B41FA5}">
                      <a16:colId xmlns:a16="http://schemas.microsoft.com/office/drawing/2014/main" xmlns="" val="382558588"/>
                    </a:ext>
                  </a:extLst>
                </a:gridCol>
                <a:gridCol w="3414738">
                  <a:extLst>
                    <a:ext uri="{9D8B030D-6E8A-4147-A177-3AD203B41FA5}">
                      <a16:colId xmlns:a16="http://schemas.microsoft.com/office/drawing/2014/main" xmlns="" val="3804756952"/>
                    </a:ext>
                  </a:extLst>
                </a:gridCol>
                <a:gridCol w="3998794">
                  <a:extLst>
                    <a:ext uri="{9D8B030D-6E8A-4147-A177-3AD203B41FA5}">
                      <a16:colId xmlns:a16="http://schemas.microsoft.com/office/drawing/2014/main" xmlns="" val="2413344054"/>
                    </a:ext>
                  </a:extLst>
                </a:gridCol>
              </a:tblGrid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Operator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If  a=</a:t>
                      </a:r>
                      <a:r>
                        <a:rPr lang="en-US" sz="1800" b="1" baseline="0" dirty="0"/>
                        <a:t> 33</a:t>
                      </a:r>
                      <a:r>
                        <a:rPr lang="en-US" sz="1800" b="1" dirty="0"/>
                        <a:t> , then </a:t>
                      </a:r>
                      <a:r>
                        <a:rPr lang="en-US" sz="1800" b="1" i="1" dirty="0"/>
                        <a:t>true</a:t>
                      </a:r>
                      <a:r>
                        <a:rPr lang="en-US" sz="1800" b="1" baseline="0" dirty="0"/>
                        <a:t> expressions</a:t>
                      </a:r>
                      <a:endParaRPr lang="en-US" sz="18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3905155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</a:t>
                      </a:r>
                      <a:r>
                        <a:rPr lang="en-US" sz="1800" b="1" baseline="0" dirty="0"/>
                        <a:t> == 33         or,          a == ‘33’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4168876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Equal</a:t>
                      </a:r>
                      <a:r>
                        <a:rPr lang="en-US" sz="1800" b="1" baseline="0" dirty="0"/>
                        <a:t> value and equal type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 </a:t>
                      </a:r>
                      <a:r>
                        <a:rPr lang="en-US" sz="1800" b="1" dirty="0" smtClean="0"/>
                        <a:t>=== </a:t>
                      </a:r>
                      <a:r>
                        <a:rPr lang="en-US" sz="1800" b="1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67372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</a:t>
                      </a:r>
                      <a:r>
                        <a:rPr lang="en-US" sz="1800" b="1" baseline="0" dirty="0"/>
                        <a:t> != 34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546025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Not equal value or</a:t>
                      </a:r>
                      <a:r>
                        <a:rPr lang="en-US" sz="1800" b="1" baseline="0" dirty="0"/>
                        <a:t> not equal type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baseline="0"/>
                        <a:t>a </a:t>
                      </a:r>
                      <a:r>
                        <a:rPr lang="en-US" sz="1800" b="1" baseline="0" smtClean="0"/>
                        <a:t>!== </a:t>
                      </a:r>
                      <a:r>
                        <a:rPr lang="en-US" sz="1800" b="1" baseline="0" dirty="0"/>
                        <a:t>34         or,            </a:t>
                      </a:r>
                      <a:r>
                        <a:rPr lang="en-US" sz="1800" b="1" baseline="0"/>
                        <a:t>a </a:t>
                      </a:r>
                      <a:r>
                        <a:rPr lang="en-US" sz="1800" b="1" baseline="0" smtClean="0"/>
                        <a:t>!== </a:t>
                      </a:r>
                      <a:r>
                        <a:rPr lang="en-US" sz="1800" b="1" baseline="0" dirty="0"/>
                        <a:t>‘33’ 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1153747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a &gt;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1418504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a &lt;</a:t>
                      </a:r>
                      <a:r>
                        <a:rPr lang="en-US" sz="1800" b="1" baseline="0" dirty="0"/>
                        <a:t> 40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5435780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a &gt;=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2030050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Less than or</a:t>
                      </a:r>
                      <a:r>
                        <a:rPr lang="en-US" sz="1800" b="1" baseline="0" dirty="0"/>
                        <a:t> equal to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/>
                        <a:t> a &lt;= 33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1000353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Ternary</a:t>
                      </a:r>
                      <a:r>
                        <a:rPr lang="en-US" sz="1800" b="1" baseline="0" dirty="0"/>
                        <a:t> operator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If b</a:t>
                      </a:r>
                      <a:r>
                        <a:rPr lang="en-US" sz="1800" b="1" baseline="0" dirty="0"/>
                        <a:t> = 40, then    (a&lt;b) ? ’yes’ : ‘no’ 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929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687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Operators (Logical)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9617123"/>
              </p:ext>
            </p:extLst>
          </p:nvPr>
        </p:nvGraphicFramePr>
        <p:xfrm>
          <a:off x="430334" y="1654565"/>
          <a:ext cx="8618132" cy="1463040"/>
        </p:xfrm>
        <a:graphic>
          <a:graphicData uri="http://schemas.openxmlformats.org/drawingml/2006/table">
            <a:tbl>
              <a:tblPr firstRow="1" bandRow="1">
                <a:tableStyleId>{B7F57224-B4CC-4CAA-A2E1-A72ECBCF7A80}</a:tableStyleId>
              </a:tblPr>
              <a:tblGrid>
                <a:gridCol w="1204600">
                  <a:extLst>
                    <a:ext uri="{9D8B030D-6E8A-4147-A177-3AD203B41FA5}">
                      <a16:colId xmlns:a16="http://schemas.microsoft.com/office/drawing/2014/main" xmlns="" val="382558588"/>
                    </a:ext>
                  </a:extLst>
                </a:gridCol>
                <a:gridCol w="3414738">
                  <a:extLst>
                    <a:ext uri="{9D8B030D-6E8A-4147-A177-3AD203B41FA5}">
                      <a16:colId xmlns:a16="http://schemas.microsoft.com/office/drawing/2014/main" xmlns="" val="3804756952"/>
                    </a:ext>
                  </a:extLst>
                </a:gridCol>
                <a:gridCol w="3998794">
                  <a:extLst>
                    <a:ext uri="{9D8B030D-6E8A-4147-A177-3AD203B41FA5}">
                      <a16:colId xmlns:a16="http://schemas.microsoft.com/office/drawing/2014/main" xmlns="" val="2413344054"/>
                    </a:ext>
                  </a:extLst>
                </a:gridCol>
              </a:tblGrid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Operator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Example: a = true , b = false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3905155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(a &amp;&amp; b) =&gt;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4168876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(a || b) =&gt;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67372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!(a &amp;&amp; b) =&gt;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54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505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Operators (Bitwise)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8178096"/>
              </p:ext>
            </p:extLst>
          </p:nvPr>
        </p:nvGraphicFramePr>
        <p:xfrm>
          <a:off x="416686" y="1477144"/>
          <a:ext cx="8618132" cy="2926080"/>
        </p:xfrm>
        <a:graphic>
          <a:graphicData uri="http://schemas.openxmlformats.org/drawingml/2006/table">
            <a:tbl>
              <a:tblPr firstRow="1" bandRow="1">
                <a:tableStyleId>{B7F57224-B4CC-4CAA-A2E1-A72ECBCF7A80}</a:tableStyleId>
              </a:tblPr>
              <a:tblGrid>
                <a:gridCol w="1204600">
                  <a:extLst>
                    <a:ext uri="{9D8B030D-6E8A-4147-A177-3AD203B41FA5}">
                      <a16:colId xmlns:a16="http://schemas.microsoft.com/office/drawing/2014/main" xmlns="" val="382558588"/>
                    </a:ext>
                  </a:extLst>
                </a:gridCol>
                <a:gridCol w="3414738">
                  <a:extLst>
                    <a:ext uri="{9D8B030D-6E8A-4147-A177-3AD203B41FA5}">
                      <a16:colId xmlns:a16="http://schemas.microsoft.com/office/drawing/2014/main" xmlns="" val="3804756952"/>
                    </a:ext>
                  </a:extLst>
                </a:gridCol>
                <a:gridCol w="3998794">
                  <a:extLst>
                    <a:ext uri="{9D8B030D-6E8A-4147-A177-3AD203B41FA5}">
                      <a16:colId xmlns:a16="http://schemas.microsoft.com/office/drawing/2014/main" xmlns="" val="2413344054"/>
                    </a:ext>
                  </a:extLst>
                </a:gridCol>
              </a:tblGrid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Operator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Example: a = true , b = false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3905155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0101 &amp; 0001 =&gt;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4168876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0101</a:t>
                      </a:r>
                      <a:r>
                        <a:rPr lang="en-US" sz="1800" b="1" baseline="0" dirty="0"/>
                        <a:t> | 0001 =&gt; 0101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67372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Bitwise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~0101</a:t>
                      </a:r>
                      <a:r>
                        <a:rPr lang="en-US" sz="1800" b="1" baseline="0" dirty="0"/>
                        <a:t> =&gt; 1010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546025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0101 ^ 0001 =&gt;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3072090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Zero fill left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0101&lt;&lt;1 =&gt;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1301213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Signed 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0101&gt;&gt;1 =&gt;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30132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&gt;&gt;&gt;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Zero fill 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0101&gt;&gt;&gt;1 =&gt;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4028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89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Operators (Assignment)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7643153"/>
              </p:ext>
            </p:extLst>
          </p:nvPr>
        </p:nvGraphicFramePr>
        <p:xfrm>
          <a:off x="416685" y="1477144"/>
          <a:ext cx="8536245" cy="2011680"/>
        </p:xfrm>
        <a:graphic>
          <a:graphicData uri="http://schemas.openxmlformats.org/drawingml/2006/table">
            <a:tbl>
              <a:tblPr firstRow="1" bandRow="1">
                <a:tableStyleId>{B7F57224-B4CC-4CAA-A2E1-A72ECBCF7A80}</a:tableStyleId>
              </a:tblPr>
              <a:tblGrid>
                <a:gridCol w="4238711">
                  <a:extLst>
                    <a:ext uri="{9D8B030D-6E8A-4147-A177-3AD203B41FA5}">
                      <a16:colId xmlns:a16="http://schemas.microsoft.com/office/drawing/2014/main" xmlns="" val="382558588"/>
                    </a:ext>
                  </a:extLst>
                </a:gridCol>
                <a:gridCol w="4297534">
                  <a:extLst>
                    <a:ext uri="{9D8B030D-6E8A-4147-A177-3AD203B41FA5}">
                      <a16:colId xmlns:a16="http://schemas.microsoft.com/office/drawing/2014/main" xmlns="" val="3804756952"/>
                    </a:ext>
                  </a:extLst>
                </a:gridCol>
              </a:tblGrid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Operator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3905155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Simple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4168876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+=,</a:t>
                      </a:r>
                      <a:r>
                        <a:rPr lang="en-US" sz="1800" b="1" baseline="0" dirty="0"/>
                        <a:t> -=, *=, /=, %=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Arithmetic Assignment, a += 6 equivalent to a = a + 6;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67372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&lt;&lt;=,</a:t>
                      </a:r>
                      <a:r>
                        <a:rPr lang="en-US" sz="1800" b="1" baseline="0" dirty="0"/>
                        <a:t> &gt;&gt;=, &gt;&gt;&gt;=, &amp;=, |= , ^=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Bitwise</a:t>
                      </a:r>
                      <a:r>
                        <a:rPr lang="en-US" sz="1800" b="1" baseline="0" dirty="0"/>
                        <a:t> assignment, a &amp; = b equivalent to a = a &amp; b;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54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37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Operators (</a:t>
            </a:r>
            <a:r>
              <a:rPr lang="en-US" dirty="0" err="1"/>
              <a:t>typeof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655090" y="1050876"/>
            <a:ext cx="7902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</a:t>
            </a:r>
            <a:r>
              <a:rPr lang="en-US" sz="1800" b="1" dirty="0" err="1"/>
              <a:t>typeof</a:t>
            </a:r>
            <a:r>
              <a:rPr lang="en-US" sz="1800" dirty="0"/>
              <a:t> operator is a unary operator that is placed before its single operand, which can be of any type. Its value is a string indicating the data type of the operand.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8353571"/>
              </p:ext>
            </p:extLst>
          </p:nvPr>
        </p:nvGraphicFramePr>
        <p:xfrm>
          <a:off x="1637737" y="1960558"/>
          <a:ext cx="6469039" cy="2926080"/>
        </p:xfrm>
        <a:graphic>
          <a:graphicData uri="http://schemas.openxmlformats.org/drawingml/2006/table">
            <a:tbl>
              <a:tblPr firstRow="1" bandRow="1">
                <a:tableStyleId>{B7F57224-B4CC-4CAA-A2E1-A72ECBCF7A80}</a:tableStyleId>
              </a:tblPr>
              <a:tblGrid>
                <a:gridCol w="1686953">
                  <a:extLst>
                    <a:ext uri="{9D8B030D-6E8A-4147-A177-3AD203B41FA5}">
                      <a16:colId xmlns:a16="http://schemas.microsoft.com/office/drawing/2014/main" xmlns="" val="382558588"/>
                    </a:ext>
                  </a:extLst>
                </a:gridCol>
                <a:gridCol w="4782086">
                  <a:extLst>
                    <a:ext uri="{9D8B030D-6E8A-4147-A177-3AD203B41FA5}">
                      <a16:colId xmlns:a16="http://schemas.microsoft.com/office/drawing/2014/main" xmlns="" val="3804756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Operand type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String returned by </a:t>
                      </a:r>
                      <a:r>
                        <a:rPr lang="en-US" sz="1800" b="1" dirty="0" err="1"/>
                        <a:t>typeof</a:t>
                      </a:r>
                      <a:endParaRPr lang="en-US" sz="18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3905155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“number”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4168876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“string”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67372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“</a:t>
                      </a:r>
                      <a:r>
                        <a:rPr lang="en-US" sz="1800" b="1" dirty="0" err="1"/>
                        <a:t>boolean</a:t>
                      </a:r>
                      <a:r>
                        <a:rPr lang="en-US" sz="1800" b="1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546025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“object”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3072090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“function”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1301213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“undefined”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930132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“object”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4028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1060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Datatypes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659" y="888695"/>
            <a:ext cx="8276145" cy="3860724"/>
          </a:xfrm>
        </p:spPr>
        <p:txBody>
          <a:bodyPr/>
          <a:lstStyle/>
          <a:p>
            <a:r>
              <a:rPr lang="en-US" sz="1800" dirty="0"/>
              <a:t>String : 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var</a:t>
            </a:r>
            <a:r>
              <a:rPr lang="en-US" sz="1800" dirty="0"/>
              <a:t> greeting = ‘Hello Kitty’;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var</a:t>
            </a:r>
            <a:r>
              <a:rPr lang="en-US" sz="1800" dirty="0"/>
              <a:t> restaurant = “Pamela’s Place”;</a:t>
            </a:r>
          </a:p>
          <a:p>
            <a:r>
              <a:rPr lang="en-US" sz="1800" dirty="0"/>
              <a:t>Number: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myAge</a:t>
            </a:r>
            <a:r>
              <a:rPr lang="en-US" sz="1800" dirty="0"/>
              <a:t>= 28;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var</a:t>
            </a:r>
            <a:r>
              <a:rPr lang="en-US" sz="1800" dirty="0"/>
              <a:t> pi= 3.14;</a:t>
            </a:r>
          </a:p>
          <a:p>
            <a:r>
              <a:rPr lang="en-US" sz="1800" dirty="0"/>
              <a:t>Boolean: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booltrue</a:t>
            </a:r>
            <a:r>
              <a:rPr lang="en-US" sz="1800" dirty="0"/>
              <a:t> = true;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bootfalse</a:t>
            </a:r>
            <a:r>
              <a:rPr lang="en-US" sz="1800" dirty="0"/>
              <a:t> = false;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Undefined: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notDefinedYet</a:t>
            </a:r>
            <a:r>
              <a:rPr lang="en-US" sz="1800" dirty="0"/>
              <a:t>;</a:t>
            </a:r>
          </a:p>
          <a:p>
            <a:r>
              <a:rPr lang="en-US" sz="1800" dirty="0"/>
              <a:t>null: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nullvar</a:t>
            </a:r>
            <a:r>
              <a:rPr lang="en-US" sz="1800" dirty="0"/>
              <a:t> = null;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75848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if – if … else – if … else if … else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877486" y="1067711"/>
            <a:ext cx="564334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dirty="0">
                <a:highlight>
                  <a:srgbClr val="F2F4FF"/>
                </a:highlight>
              </a:rPr>
              <a:t> book </a:t>
            </a:r>
            <a:r>
              <a:rPr lang="en-US" b="1" dirty="0">
                <a:highlight>
                  <a:srgbClr val="F2F4FF"/>
                </a:highlight>
              </a:rPr>
              <a:t>=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maths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if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 book </a:t>
            </a:r>
            <a:r>
              <a:rPr lang="en-US" b="1" dirty="0">
                <a:highlight>
                  <a:srgbClr val="F2F4FF"/>
                </a:highlight>
              </a:rPr>
              <a:t>==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"history"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){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"&lt;b&gt;History Book&lt;/b&gt;"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else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if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 book </a:t>
            </a:r>
            <a:r>
              <a:rPr lang="en-US" b="1" dirty="0">
                <a:highlight>
                  <a:srgbClr val="F2F4FF"/>
                </a:highlight>
              </a:rPr>
              <a:t>==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maths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){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"&lt;b&gt;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Maths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Book&lt;/b&gt;"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else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if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 book </a:t>
            </a:r>
            <a:r>
              <a:rPr lang="en-US" b="1" dirty="0">
                <a:highlight>
                  <a:srgbClr val="F2F4FF"/>
                </a:highlight>
              </a:rPr>
              <a:t>==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"economics"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){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"&lt;b&gt;Economics Book&lt;/b&gt;"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else</a:t>
            </a:r>
            <a:r>
              <a:rPr lang="en-US" b="1" dirty="0">
                <a:highlight>
                  <a:srgbClr val="F2F4FF"/>
                </a:highlight>
              </a:rPr>
              <a:t>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"&lt;b&gt;Unknown Book&lt;/b&gt;"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675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–switch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959071" y="1025175"/>
            <a:ext cx="638032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dirty="0">
                <a:highlight>
                  <a:srgbClr val="F2F4FF"/>
                </a:highlight>
              </a:rPr>
              <a:t> grade</a:t>
            </a:r>
            <a:r>
              <a:rPr lang="en-US" b="1" dirty="0">
                <a:highlight>
                  <a:srgbClr val="F2F4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'A'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"Entering switch block&lt;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switch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grade</a:t>
            </a:r>
            <a:r>
              <a:rPr lang="en-US" b="1" dirty="0">
                <a:highlight>
                  <a:srgbClr val="F2F4FF"/>
                </a:highlight>
              </a:rPr>
              <a:t>)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highlight>
                  <a:srgbClr val="F2F4FF"/>
                </a:highlight>
              </a:rPr>
              <a:t>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case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'A'</a:t>
            </a:r>
            <a:r>
              <a:rPr lang="en-US" b="1" dirty="0">
                <a:highlight>
                  <a:srgbClr val="F2F4FF"/>
                </a:highlight>
              </a:rPr>
              <a:t>: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"Good job&lt;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break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br>
              <a:rPr lang="en-US" b="1" dirty="0">
                <a:highlight>
                  <a:srgbClr val="F2F4FF"/>
                </a:highlight>
              </a:rPr>
            </a:br>
            <a:r>
              <a:rPr lang="en-US" b="1" dirty="0">
                <a:highlight>
                  <a:srgbClr val="F2F4FF"/>
                </a:highlight>
              </a:rPr>
              <a:t>              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case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'F'</a:t>
            </a:r>
            <a:r>
              <a:rPr lang="en-US" b="1" dirty="0">
                <a:highlight>
                  <a:srgbClr val="F2F4FF"/>
                </a:highlight>
              </a:rPr>
              <a:t>: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"Failed&lt;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break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br>
              <a:rPr lang="en-US" b="1" dirty="0">
                <a:highlight>
                  <a:srgbClr val="F2F4FF"/>
                </a:highlight>
              </a:rPr>
            </a:br>
            <a:r>
              <a:rPr lang="en-US" b="1" dirty="0">
                <a:highlight>
                  <a:srgbClr val="F2F4FF"/>
                </a:highlight>
              </a:rPr>
              <a:t>              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default</a:t>
            </a:r>
            <a:r>
              <a:rPr lang="en-US" b="1" dirty="0">
                <a:highlight>
                  <a:srgbClr val="F2F4FF"/>
                </a:highlight>
              </a:rPr>
              <a:t>:</a:t>
            </a:r>
            <a:r>
              <a:rPr lang="en-US" dirty="0">
                <a:highlight>
                  <a:srgbClr val="F2F4FF"/>
                </a:highlight>
              </a:rPr>
              <a:t>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"Unknown grade&lt;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/&gt;"</a:t>
            </a:r>
            <a:r>
              <a:rPr lang="en-US" b="1" dirty="0">
                <a:highlight>
                  <a:srgbClr val="F2F4FF"/>
                </a:highlight>
              </a:rPr>
              <a:t>)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"Exiting switch block"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492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931158" y="1202706"/>
            <a:ext cx="60527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sz="1600" b="1" dirty="0">
              <a:highlight>
                <a:srgbClr val="FFFFFF"/>
              </a:highlight>
            </a:endParaRPr>
          </a:p>
          <a:p>
            <a:r>
              <a:rPr lang="en-US" sz="1600" b="1" dirty="0"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sz="1600" b="1" dirty="0">
              <a:highlight>
                <a:srgbClr val="FFFFFF"/>
              </a:highlight>
            </a:endParaRPr>
          </a:p>
          <a:p>
            <a:r>
              <a:rPr lang="en-US" sz="1600" b="1" dirty="0">
                <a:highlight>
                  <a:srgbClr val="FFFFFF"/>
                </a:highlight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sz="1600" dirty="0"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600" dirty="0"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dirty="0">
              <a:highlight>
                <a:srgbClr val="FFFF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     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sz="1600" dirty="0">
                <a:highlight>
                  <a:srgbClr val="F2F4FF"/>
                </a:highlight>
              </a:rPr>
              <a:t> count </a:t>
            </a:r>
            <a:r>
              <a:rPr lang="en-US" sz="1600" b="1" dirty="0">
                <a:highlight>
                  <a:srgbClr val="F2F4FF"/>
                </a:highlight>
              </a:rPr>
              <a:t>=</a:t>
            </a:r>
            <a:r>
              <a:rPr lang="en-US" sz="1600" dirty="0">
                <a:highlight>
                  <a:srgbClr val="F2F4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2F4FF"/>
                </a:highlight>
              </a:rPr>
              <a:t>0</a:t>
            </a:r>
            <a:r>
              <a:rPr lang="en-US" sz="1600" b="1" dirty="0">
                <a:highlight>
                  <a:srgbClr val="F2F4FF"/>
                </a:highlight>
              </a:rPr>
              <a:t>;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      </a:t>
            </a:r>
            <a:r>
              <a:rPr lang="en-US" sz="1600" dirty="0" err="1">
                <a:highlight>
                  <a:srgbClr val="F2F4FF"/>
                </a:highlight>
              </a:rPr>
              <a:t>document.write</a:t>
            </a:r>
            <a:r>
              <a:rPr lang="en-US" sz="1600" b="1" dirty="0">
                <a:highlight>
                  <a:srgbClr val="F2F4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2F4FF"/>
                </a:highlight>
              </a:rPr>
              <a:t>"Starting Loop "</a:t>
            </a:r>
            <a:r>
              <a:rPr lang="en-US" sz="1600" b="1" dirty="0">
                <a:highlight>
                  <a:srgbClr val="F2F4FF"/>
                </a:highlight>
              </a:rPr>
              <a:t>);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   </a:t>
            </a:r>
          </a:p>
          <a:p>
            <a:r>
              <a:rPr lang="en-US" sz="1600" dirty="0">
                <a:highlight>
                  <a:srgbClr val="F2F4FF"/>
                </a:highlight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while</a:t>
            </a:r>
            <a:r>
              <a:rPr lang="en-US" sz="1600" dirty="0">
                <a:highlight>
                  <a:srgbClr val="F2F4FF"/>
                </a:highlight>
              </a:rPr>
              <a:t> </a:t>
            </a:r>
            <a:r>
              <a:rPr lang="en-US" sz="1600" b="1" dirty="0">
                <a:highlight>
                  <a:srgbClr val="F2F4FF"/>
                </a:highlight>
              </a:rPr>
              <a:t>(</a:t>
            </a:r>
            <a:r>
              <a:rPr lang="en-US" sz="1600" dirty="0">
                <a:highlight>
                  <a:srgbClr val="F2F4FF"/>
                </a:highlight>
              </a:rPr>
              <a:t>count </a:t>
            </a:r>
            <a:r>
              <a:rPr lang="en-US" sz="1600" b="1" dirty="0">
                <a:highlight>
                  <a:srgbClr val="F2F4FF"/>
                </a:highlight>
              </a:rPr>
              <a:t>&lt;</a:t>
            </a:r>
            <a:r>
              <a:rPr lang="en-US" sz="1600" dirty="0">
                <a:highlight>
                  <a:srgbClr val="F2F4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2F4FF"/>
                </a:highlight>
              </a:rPr>
              <a:t>10</a:t>
            </a:r>
            <a:r>
              <a:rPr lang="en-US" sz="1600" b="1" dirty="0">
                <a:highlight>
                  <a:srgbClr val="F2F4FF"/>
                </a:highlight>
              </a:rPr>
              <a:t>){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         </a:t>
            </a:r>
            <a:r>
              <a:rPr lang="en-US" sz="1600" dirty="0" err="1">
                <a:highlight>
                  <a:srgbClr val="F2F4FF"/>
                </a:highlight>
              </a:rPr>
              <a:t>document.write</a:t>
            </a:r>
            <a:r>
              <a:rPr lang="en-US" sz="1600" b="1" dirty="0">
                <a:highlight>
                  <a:srgbClr val="F2F4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2F4FF"/>
                </a:highlight>
              </a:rPr>
              <a:t>"Current Count : "</a:t>
            </a:r>
            <a:r>
              <a:rPr lang="en-US" sz="1600" dirty="0">
                <a:highlight>
                  <a:srgbClr val="F2F4FF"/>
                </a:highlight>
              </a:rPr>
              <a:t> </a:t>
            </a:r>
            <a:r>
              <a:rPr lang="en-US" sz="1600" b="1" dirty="0">
                <a:highlight>
                  <a:srgbClr val="F2F4FF"/>
                </a:highlight>
              </a:rPr>
              <a:t>+</a:t>
            </a:r>
            <a:r>
              <a:rPr lang="en-US" sz="1600" dirty="0">
                <a:highlight>
                  <a:srgbClr val="F2F4FF"/>
                </a:highlight>
              </a:rPr>
              <a:t> count </a:t>
            </a:r>
            <a:r>
              <a:rPr lang="en-US" sz="1600" b="1" dirty="0">
                <a:highlight>
                  <a:srgbClr val="F2F4FF"/>
                </a:highlight>
              </a:rPr>
              <a:t>+</a:t>
            </a:r>
            <a:r>
              <a:rPr lang="en-US" sz="1600" dirty="0">
                <a:highlight>
                  <a:srgbClr val="F2F4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2F4FF"/>
                </a:highlight>
              </a:rPr>
              <a:t>"&lt;</a:t>
            </a:r>
            <a:r>
              <a:rPr lang="en-US" sz="1600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sz="1600" dirty="0">
                <a:solidFill>
                  <a:srgbClr val="808080"/>
                </a:solidFill>
                <a:highlight>
                  <a:srgbClr val="F2F4FF"/>
                </a:highlight>
              </a:rPr>
              <a:t> /&gt;"</a:t>
            </a:r>
            <a:r>
              <a:rPr lang="en-US" sz="1600" b="1" dirty="0">
                <a:highlight>
                  <a:srgbClr val="F2F4FF"/>
                </a:highlight>
              </a:rPr>
              <a:t>);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         count</a:t>
            </a:r>
            <a:r>
              <a:rPr lang="en-US" sz="1600" b="1" dirty="0">
                <a:highlight>
                  <a:srgbClr val="F2F4FF"/>
                </a:highlight>
              </a:rPr>
              <a:t>++;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      </a:t>
            </a:r>
            <a:r>
              <a:rPr lang="en-US" sz="1600" b="1" dirty="0">
                <a:highlight>
                  <a:srgbClr val="F2F4FF"/>
                </a:highlight>
              </a:rPr>
              <a:t>}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      </a:t>
            </a:r>
            <a:r>
              <a:rPr lang="en-US" sz="1600" dirty="0" err="1">
                <a:highlight>
                  <a:srgbClr val="F2F4FF"/>
                </a:highlight>
              </a:rPr>
              <a:t>document.write</a:t>
            </a:r>
            <a:r>
              <a:rPr lang="en-US" sz="1600" b="1" dirty="0">
                <a:highlight>
                  <a:srgbClr val="F2F4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2F4FF"/>
                </a:highlight>
              </a:rPr>
              <a:t>"Loop stopped!"</a:t>
            </a:r>
            <a:r>
              <a:rPr lang="en-US" sz="1600" b="1" dirty="0">
                <a:highlight>
                  <a:srgbClr val="F2F4FF"/>
                </a:highlight>
              </a:rPr>
              <a:t>);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n-US" sz="1600" b="1" dirty="0">
              <a:highlight>
                <a:srgbClr val="FFFFFF"/>
              </a:highlight>
            </a:endParaRPr>
          </a:p>
          <a:p>
            <a:r>
              <a:rPr lang="en-US" sz="1600" b="1" dirty="0"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sz="1600" b="1" dirty="0"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72865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–do … 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067635" y="1234944"/>
            <a:ext cx="56569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dirty="0">
                <a:highlight>
                  <a:srgbClr val="F2F4FF"/>
                </a:highlight>
              </a:rPr>
              <a:t> count </a:t>
            </a:r>
            <a:r>
              <a:rPr lang="en-US" b="1" dirty="0">
                <a:highlight>
                  <a:srgbClr val="F2F4FF"/>
                </a:highlight>
              </a:rPr>
              <a:t>=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0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"Starting Loop"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do</a:t>
            </a:r>
            <a:r>
              <a:rPr lang="en-US" b="1" dirty="0">
                <a:highlight>
                  <a:srgbClr val="F2F4FF"/>
                </a:highlight>
              </a:rPr>
              <a:t>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"Current Count : "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count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count</a:t>
            </a:r>
            <a:r>
              <a:rPr lang="en-US" b="1" dirty="0">
                <a:highlight>
                  <a:srgbClr val="F2F4FF"/>
                </a:highlight>
              </a:rPr>
              <a:t>++;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while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count </a:t>
            </a:r>
            <a:r>
              <a:rPr lang="en-US" b="1" dirty="0">
                <a:highlight>
                  <a:srgbClr val="F2F4FF"/>
                </a:highlight>
              </a:rPr>
              <a:t>&lt;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5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"Loop stopped!"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956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137" y="1025175"/>
            <a:ext cx="8516203" cy="390075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JavaScript is a client-side scripting language, which means the source code is processed by the client's web browser rather than on the web server.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[scripting languages do not require the compilation step and are rather interpreted]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This means JavaScript functions can run after a webpage has loaded without communicating with the server.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is influenced by Java, the syntax is more similar to C and is based on ECMAScript (a scripting language).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is </a:t>
            </a:r>
            <a:r>
              <a:rPr lang="en-US" sz="1800" dirty="0">
                <a:solidFill>
                  <a:srgbClr val="FF0000"/>
                </a:solidFill>
              </a:rPr>
              <a:t>a case-sensitive </a:t>
            </a:r>
            <a:r>
              <a:rPr lang="en-US" sz="1800" dirty="0">
                <a:solidFill>
                  <a:schemeClr val="tx1"/>
                </a:solidFill>
              </a:rPr>
              <a:t>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6192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053988" y="1303184"/>
            <a:ext cx="53567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dirty="0">
                <a:highlight>
                  <a:srgbClr val="F2F4FF"/>
                </a:highlight>
              </a:rPr>
              <a:t> count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"Starting Loop"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for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count </a:t>
            </a:r>
            <a:r>
              <a:rPr lang="en-US" b="1" dirty="0">
                <a:highlight>
                  <a:srgbClr val="F2F4FF"/>
                </a:highlight>
              </a:rPr>
              <a:t>=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0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r>
              <a:rPr lang="en-US" dirty="0">
                <a:highlight>
                  <a:srgbClr val="F2F4FF"/>
                </a:highlight>
              </a:rPr>
              <a:t> count </a:t>
            </a:r>
            <a:r>
              <a:rPr lang="en-US" b="1" dirty="0">
                <a:highlight>
                  <a:srgbClr val="F2F4FF"/>
                </a:highlight>
              </a:rPr>
              <a:t>&lt;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10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r>
              <a:rPr lang="en-US" dirty="0">
                <a:highlight>
                  <a:srgbClr val="F2F4FF"/>
                </a:highlight>
              </a:rPr>
              <a:t> count</a:t>
            </a:r>
            <a:r>
              <a:rPr lang="en-US" b="1" dirty="0">
                <a:highlight>
                  <a:srgbClr val="F2F4FF"/>
                </a:highlight>
              </a:rPr>
              <a:t>++){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"Current Count : "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count 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"Loop stopped!"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020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for… in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99366" y="1352831"/>
            <a:ext cx="6858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&lt;!DOCTYPE html&gt;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&lt;body&gt;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&lt;script&gt;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	var</a:t>
            </a:r>
            <a:r>
              <a:rPr lang="en-US" dirty="0">
                <a:latin typeface="Courier New" panose="02070309020205020404" pitchFamily="49" charset="0"/>
              </a:rPr>
              <a:t> person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</a:rPr>
              <a:t>fname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"John"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lname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"Doe"</a:t>
            </a:r>
            <a:r>
              <a:rPr lang="en-US" b="1" dirty="0">
                <a:latin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</a:rPr>
              <a:t> age</a:t>
            </a:r>
            <a:r>
              <a:rPr lang="en-US" b="1" dirty="0"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en-US" b="1" dirty="0">
                <a:latin typeface="Courier New" panose="02070309020205020404" pitchFamily="49" charset="0"/>
              </a:rPr>
              <a:t>};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	var</a:t>
            </a:r>
            <a:r>
              <a:rPr lang="en-US" dirty="0">
                <a:latin typeface="Courier New" panose="02070309020205020404" pitchFamily="49" charset="0"/>
              </a:rPr>
              <a:t> text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""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	var</a:t>
            </a:r>
            <a:r>
              <a:rPr lang="en-US" dirty="0">
                <a:latin typeface="Courier New" panose="02070309020205020404" pitchFamily="49" charset="0"/>
              </a:rPr>
              <a:t> x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	for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</a:rPr>
              <a:t>x </a:t>
            </a:r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</a:rPr>
              <a:t> person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		text </a:t>
            </a:r>
            <a:r>
              <a:rPr lang="en-US" b="1" dirty="0">
                <a:latin typeface="Courier New" panose="02070309020205020404" pitchFamily="49" charset="0"/>
              </a:rPr>
              <a:t>+=</a:t>
            </a:r>
            <a:r>
              <a:rPr lang="en-US" dirty="0">
                <a:latin typeface="Courier New" panose="02070309020205020404" pitchFamily="49" charset="0"/>
              </a:rPr>
              <a:t> person</a:t>
            </a:r>
            <a:r>
              <a:rPr lang="en-US" b="1" dirty="0">
                <a:latin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</a:rPr>
              <a:t>	}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</a:rPr>
              <a:t>text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   &lt;/script&gt;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  &lt;/body&gt;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213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break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181150" y="1025175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dirty="0">
                <a:highlight>
                  <a:srgbClr val="F2F4FF"/>
                </a:highlight>
              </a:rPr>
              <a:t> x </a:t>
            </a:r>
            <a:r>
              <a:rPr lang="en-US" b="1" dirty="0">
                <a:highlight>
                  <a:srgbClr val="F2F4FF"/>
                </a:highlight>
              </a:rPr>
              <a:t>=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1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"Entering the loop&lt;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 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while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x </a:t>
            </a:r>
            <a:r>
              <a:rPr lang="en-US" b="1" dirty="0">
                <a:highlight>
                  <a:srgbClr val="F2F4FF"/>
                </a:highlight>
              </a:rPr>
              <a:t>&lt;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20</a:t>
            </a:r>
            <a:r>
              <a:rPr lang="en-US" b="1" dirty="0">
                <a:highlight>
                  <a:srgbClr val="F2F4FF"/>
                </a:highlight>
              </a:rPr>
              <a:t>)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highlight>
                  <a:srgbClr val="F2F4FF"/>
                </a:highlight>
              </a:rPr>
              <a:t>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if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x </a:t>
            </a:r>
            <a:r>
              <a:rPr lang="en-US" b="1" dirty="0">
                <a:highlight>
                  <a:srgbClr val="F2F4FF"/>
                </a:highlight>
              </a:rPr>
              <a:t>==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5</a:t>
            </a:r>
            <a:r>
              <a:rPr lang="en-US" b="1" dirty="0">
                <a:highlight>
                  <a:srgbClr val="F2F4FF"/>
                </a:highlight>
              </a:rPr>
              <a:t>){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break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2F4FF"/>
                </a:highlight>
              </a:rPr>
              <a:t>// breaks out of loop completely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x </a:t>
            </a:r>
            <a:r>
              <a:rPr lang="en-US" b="1" dirty="0">
                <a:highlight>
                  <a:srgbClr val="F2F4FF"/>
                </a:highlight>
              </a:rPr>
              <a:t>=</a:t>
            </a:r>
            <a:r>
              <a:rPr lang="en-US" dirty="0">
                <a:highlight>
                  <a:srgbClr val="F2F4FF"/>
                </a:highlight>
              </a:rPr>
              <a:t> x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1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 x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"Exiting the loop!&lt;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 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038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continue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017376" y="1025175"/>
            <a:ext cx="611668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dirty="0">
                <a:highlight>
                  <a:srgbClr val="F2F4FF"/>
                </a:highlight>
              </a:rPr>
              <a:t> x </a:t>
            </a:r>
            <a:r>
              <a:rPr lang="en-US" b="1" dirty="0">
                <a:highlight>
                  <a:srgbClr val="F2F4FF"/>
                </a:highlight>
              </a:rPr>
              <a:t>=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1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"Entering the loop&lt;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 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            while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x </a:t>
            </a:r>
            <a:r>
              <a:rPr lang="en-US" b="1" dirty="0">
                <a:highlight>
                  <a:srgbClr val="F2F4FF"/>
                </a:highlight>
              </a:rPr>
              <a:t>&lt;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10</a:t>
            </a:r>
            <a:r>
              <a:rPr lang="en-US" b="1" dirty="0">
                <a:highlight>
                  <a:srgbClr val="F2F4FF"/>
                </a:highlight>
              </a:rPr>
              <a:t>)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highlight>
                  <a:srgbClr val="F2F4FF"/>
                </a:highlight>
              </a:rPr>
              <a:t>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x </a:t>
            </a:r>
            <a:r>
              <a:rPr lang="en-US" b="1" dirty="0">
                <a:highlight>
                  <a:srgbClr val="F2F4FF"/>
                </a:highlight>
              </a:rPr>
              <a:t>=</a:t>
            </a:r>
            <a:r>
              <a:rPr lang="en-US" dirty="0">
                <a:highlight>
                  <a:srgbClr val="F2F4FF"/>
                </a:highlight>
              </a:rPr>
              <a:t> x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1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r>
              <a:rPr lang="en-US" dirty="0">
                <a:highlight>
                  <a:srgbClr val="F2F4FF"/>
                </a:highlight>
              </a:rPr>
              <a:t> </a:t>
            </a: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if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x </a:t>
            </a:r>
            <a:r>
              <a:rPr lang="en-US" b="1" dirty="0">
                <a:highlight>
                  <a:srgbClr val="F2F4FF"/>
                </a:highlight>
              </a:rPr>
              <a:t>==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2F4FF"/>
                </a:highlight>
              </a:rPr>
              <a:t>5</a:t>
            </a:r>
            <a:r>
              <a:rPr lang="en-US" b="1" dirty="0">
                <a:highlight>
                  <a:srgbClr val="F2F4FF"/>
                </a:highlight>
              </a:rPr>
              <a:t>){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continue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2F4FF"/>
                </a:highlight>
              </a:rPr>
              <a:t>// skip rest of the loop body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 x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br>
              <a:rPr lang="en-US" b="1" dirty="0">
                <a:highlight>
                  <a:srgbClr val="F2F4FF"/>
                </a:highlight>
              </a:rPr>
            </a:br>
            <a:r>
              <a:rPr lang="en-US" b="1" dirty="0">
                <a:highlight>
                  <a:srgbClr val="F2F4FF"/>
                </a:highlight>
              </a:rPr>
              <a:t>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"Exiting the loop!&lt;</a:t>
            </a:r>
            <a:r>
              <a:rPr lang="en-US" dirty="0" err="1">
                <a:solidFill>
                  <a:srgbClr val="808080"/>
                </a:solidFill>
                <a:highlight>
                  <a:srgbClr val="F2F4FF"/>
                </a:highlight>
              </a:rPr>
              <a:t>br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 /&gt; 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37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55090" y="1050876"/>
            <a:ext cx="790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Syntax to define a function: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090" y="176861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sz="1600" dirty="0"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600" dirty="0"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dirty="0">
              <a:highlight>
                <a:srgbClr val="FFFFFF"/>
              </a:highlight>
            </a:endParaRPr>
          </a:p>
          <a:p>
            <a:endParaRPr lang="en-US" sz="1600" dirty="0">
              <a:highlight>
                <a:srgbClr val="FFFF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</a:t>
            </a:r>
            <a:r>
              <a:rPr lang="en-US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n-US" sz="1600" dirty="0">
                <a:highlight>
                  <a:srgbClr val="F2F4FF"/>
                </a:highlight>
              </a:rPr>
              <a:t> </a:t>
            </a:r>
            <a:r>
              <a:rPr lang="en-US" sz="1600" dirty="0" err="1">
                <a:highlight>
                  <a:srgbClr val="F2F4FF"/>
                </a:highlight>
              </a:rPr>
              <a:t>functionname</a:t>
            </a:r>
            <a:r>
              <a:rPr lang="en-US" sz="1600" b="1" dirty="0">
                <a:highlight>
                  <a:srgbClr val="F2F4FF"/>
                </a:highlight>
              </a:rPr>
              <a:t>(</a:t>
            </a:r>
            <a:r>
              <a:rPr lang="en-US" sz="1600" dirty="0">
                <a:highlight>
                  <a:srgbClr val="F2F4FF"/>
                </a:highlight>
              </a:rPr>
              <a:t>parameter</a:t>
            </a:r>
            <a:r>
              <a:rPr lang="en-US" sz="1600" b="1" dirty="0">
                <a:highlight>
                  <a:srgbClr val="F2F4FF"/>
                </a:highlight>
              </a:rPr>
              <a:t>-</a:t>
            </a:r>
            <a:r>
              <a:rPr lang="en-US" sz="1600" dirty="0">
                <a:highlight>
                  <a:srgbClr val="F2F4FF"/>
                </a:highlight>
              </a:rPr>
              <a:t>list</a:t>
            </a:r>
            <a:r>
              <a:rPr lang="en-US" sz="1600" b="1" dirty="0">
                <a:highlight>
                  <a:srgbClr val="F2F4FF"/>
                </a:highlight>
              </a:rPr>
              <a:t>)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</a:t>
            </a:r>
            <a:r>
              <a:rPr lang="en-US" sz="1600" b="1" dirty="0">
                <a:highlight>
                  <a:srgbClr val="F2F4FF"/>
                </a:highlight>
              </a:rPr>
              <a:t>{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   statements</a:t>
            </a:r>
          </a:p>
          <a:p>
            <a:r>
              <a:rPr lang="en-US" sz="1600" dirty="0">
                <a:highlight>
                  <a:srgbClr val="F2F4FF"/>
                </a:highlight>
              </a:rPr>
              <a:t>      </a:t>
            </a:r>
            <a:r>
              <a:rPr lang="en-US" sz="1600" b="1" dirty="0">
                <a:highlight>
                  <a:srgbClr val="F2F4FF"/>
                </a:highlight>
              </a:rPr>
              <a:t>}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47102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function (sample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53035" y="1025175"/>
            <a:ext cx="70763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 err="1">
                <a:highlight>
                  <a:srgbClr val="F2F4FF"/>
                </a:highlight>
              </a:rPr>
              <a:t>sayHello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name</a:t>
            </a:r>
            <a:r>
              <a:rPr lang="en-US" b="1" dirty="0">
                <a:highlight>
                  <a:srgbClr val="F2F4FF"/>
                </a:highlight>
              </a:rPr>
              <a:t>,</a:t>
            </a:r>
            <a:r>
              <a:rPr lang="en-US" dirty="0">
                <a:highlight>
                  <a:srgbClr val="F2F4FF"/>
                </a:highlight>
              </a:rPr>
              <a:t> age</a:t>
            </a:r>
            <a:r>
              <a:rPr lang="en-US" b="1" dirty="0">
                <a:highlight>
                  <a:srgbClr val="F2F4FF"/>
                </a:highlight>
              </a:rPr>
              <a:t>)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highlight>
                  <a:srgbClr val="F2F4FF"/>
                </a:highlight>
              </a:rPr>
              <a:t>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name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 is "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age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" years old."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b="1" dirty="0">
                <a:highlight>
                  <a:srgbClr val="FFFFFF"/>
                </a:highlight>
              </a:rPr>
              <a:t>Click the following button to call the function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&lt;form&gt;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"button"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sayHello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('Zara', 7)"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"Say Hello"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&lt;/form&gt;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</a:p>
          <a:p>
            <a:r>
              <a:rPr lang="en-US" b="1" dirty="0"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696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function (sample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01915" y="1025175"/>
            <a:ext cx="38241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highlight>
                <a:srgbClr val="FFFF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n-US" dirty="0">
                <a:highlight>
                  <a:srgbClr val="F2F4FF"/>
                </a:highlight>
              </a:rPr>
              <a:t> concatenate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first</a:t>
            </a:r>
            <a:r>
              <a:rPr lang="en-US" b="1" dirty="0">
                <a:highlight>
                  <a:srgbClr val="F2F4FF"/>
                </a:highlight>
              </a:rPr>
              <a:t>,</a:t>
            </a:r>
            <a:r>
              <a:rPr lang="en-US" dirty="0">
                <a:highlight>
                  <a:srgbClr val="F2F4FF"/>
                </a:highlight>
              </a:rPr>
              <a:t> last</a:t>
            </a:r>
            <a:r>
              <a:rPr lang="en-US" b="1" dirty="0">
                <a:highlight>
                  <a:srgbClr val="F2F4FF"/>
                </a:highlight>
              </a:rPr>
              <a:t>)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highlight>
                  <a:srgbClr val="F2F4FF"/>
                </a:highlight>
              </a:rPr>
              <a:t>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dirty="0">
                <a:highlight>
                  <a:srgbClr val="F2F4FF"/>
                </a:highlight>
              </a:rPr>
              <a:t> full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full </a:t>
            </a:r>
            <a:r>
              <a:rPr lang="en-US" b="1" dirty="0">
                <a:highlight>
                  <a:srgbClr val="F2F4FF"/>
                </a:highlight>
              </a:rPr>
              <a:t>=</a:t>
            </a:r>
            <a:r>
              <a:rPr lang="en-US" dirty="0">
                <a:highlight>
                  <a:srgbClr val="F2F4FF"/>
                </a:highlight>
              </a:rPr>
              <a:t> first </a:t>
            </a:r>
            <a:r>
              <a:rPr lang="en-US" b="1" dirty="0">
                <a:highlight>
                  <a:srgbClr val="F2F4FF"/>
                </a:highlight>
              </a:rPr>
              <a:t>+</a:t>
            </a:r>
            <a:r>
              <a:rPr lang="en-US" dirty="0">
                <a:highlight>
                  <a:srgbClr val="F2F4FF"/>
                </a:highlight>
              </a:rPr>
              <a:t> last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return</a:t>
            </a:r>
            <a:r>
              <a:rPr lang="en-US" dirty="0">
                <a:highlight>
                  <a:srgbClr val="F2F4FF"/>
                </a:highlight>
              </a:rPr>
              <a:t> full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 err="1">
                <a:highlight>
                  <a:srgbClr val="F2F4FF"/>
                </a:highlight>
              </a:rPr>
              <a:t>secondFunction</a:t>
            </a:r>
            <a:r>
              <a:rPr lang="en-US" b="1" dirty="0">
                <a:highlight>
                  <a:srgbClr val="F2F4FF"/>
                </a:highlight>
              </a:rPr>
              <a:t>()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highlight>
                  <a:srgbClr val="F2F4FF"/>
                </a:highlight>
              </a:rPr>
              <a:t>{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dirty="0">
                <a:highlight>
                  <a:srgbClr val="F2F4FF"/>
                </a:highlight>
              </a:rPr>
              <a:t> result</a:t>
            </a:r>
            <a:r>
              <a:rPr lang="en-US" b="1" dirty="0">
                <a:highlight>
                  <a:srgbClr val="F2F4FF"/>
                </a:highlight>
              </a:rPr>
              <a:t>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result </a:t>
            </a:r>
            <a:r>
              <a:rPr lang="en-US" b="1" dirty="0">
                <a:highlight>
                  <a:srgbClr val="F2F4FF"/>
                </a:highlight>
              </a:rPr>
              <a:t>=</a:t>
            </a:r>
            <a:r>
              <a:rPr lang="en-US" dirty="0">
                <a:highlight>
                  <a:srgbClr val="F2F4FF"/>
                </a:highlight>
              </a:rPr>
              <a:t> concatenate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'Zara'</a:t>
            </a:r>
            <a:r>
              <a:rPr lang="en-US" b="1" dirty="0">
                <a:highlight>
                  <a:srgbClr val="F2F4FF"/>
                </a:highlight>
              </a:rPr>
              <a:t>,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2F4FF"/>
                </a:highlight>
              </a:rPr>
              <a:t>'Ali'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   </a:t>
            </a:r>
            <a:r>
              <a:rPr lang="en-US" dirty="0" err="1">
                <a:highlight>
                  <a:srgbClr val="F2F4FF"/>
                </a:highlight>
              </a:rPr>
              <a:t>document.write</a:t>
            </a:r>
            <a:r>
              <a:rPr lang="en-US" dirty="0">
                <a:highlight>
                  <a:srgbClr val="F2F4FF"/>
                </a:highlight>
              </a:rPr>
              <a:t> </a:t>
            </a:r>
            <a:r>
              <a:rPr lang="en-US" b="1" dirty="0">
                <a:highlight>
                  <a:srgbClr val="F2F4FF"/>
                </a:highlight>
              </a:rPr>
              <a:t>(</a:t>
            </a:r>
            <a:r>
              <a:rPr lang="en-US" dirty="0">
                <a:highlight>
                  <a:srgbClr val="F2F4FF"/>
                </a:highlight>
              </a:rPr>
              <a:t>result </a:t>
            </a:r>
            <a:r>
              <a:rPr lang="en-US" b="1" dirty="0">
                <a:highlight>
                  <a:srgbClr val="F2F4FF"/>
                </a:highlight>
              </a:rPr>
              <a:t>);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   </a:t>
            </a:r>
            <a:r>
              <a:rPr lang="en-US" b="1" dirty="0">
                <a:highlight>
                  <a:srgbClr val="F2F4FF"/>
                </a:highlight>
              </a:rPr>
              <a:t>}</a:t>
            </a:r>
            <a:endParaRPr lang="en-US" dirty="0">
              <a:highlight>
                <a:srgbClr val="F2F4FF"/>
              </a:highlight>
            </a:endParaRPr>
          </a:p>
          <a:p>
            <a:r>
              <a:rPr lang="en-US" dirty="0">
                <a:highlight>
                  <a:srgbClr val="F2F4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03009" y="2151927"/>
            <a:ext cx="50496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b="1" dirty="0">
                <a:highlight>
                  <a:srgbClr val="FFFFFF"/>
                </a:highlight>
              </a:rPr>
              <a:t>Click the following button to call the function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&lt;form&gt;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"button"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onclick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secondFunction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n-US" dirty="0">
                <a:highlight>
                  <a:srgbClr val="FFFFFF"/>
                </a:highlight>
              </a:rPr>
              <a:t>          			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dirty="0"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"Call Function"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&lt;/form&gt;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	  </a:t>
            </a:r>
          </a:p>
          <a:p>
            <a:r>
              <a:rPr lang="en-US" b="1" dirty="0"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b="1" dirty="0"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2011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45659" y="1202596"/>
            <a:ext cx="84425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Declaration: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</a:rPr>
              <a:t> answer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"It's alright"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</a:rPr>
              <a:t> answer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"He is called 'Johnny’”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</a:rPr>
              <a:t> answer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'He is called "Johnny“’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Length of the string: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</a:rPr>
              <a:t> txt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"ABCDEFGHIJKLMNOPQRSTUVWXYZ"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sln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txt.length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Other string functions:</a:t>
            </a:r>
            <a:br>
              <a:rPr lang="en-US" b="1" dirty="0">
                <a:latin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hlinkClick r:id="rId2"/>
              </a:rPr>
              <a:t>https://www.w3schools.com/js/js_string_methods.asp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8684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45879" y="1448365"/>
            <a:ext cx="84425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Extracting numbers from string:</a:t>
            </a:r>
            <a:br>
              <a:rPr lang="en-US" b="1" dirty="0"/>
            </a:br>
            <a:endParaRPr lang="en-US" b="1" dirty="0"/>
          </a:p>
          <a:p>
            <a:r>
              <a:rPr lang="en-US" dirty="0" err="1"/>
              <a:t>parseInt</a:t>
            </a:r>
            <a:r>
              <a:rPr lang="en-US" dirty="0"/>
              <a:t>( “ 10 ” );</a:t>
            </a:r>
          </a:p>
          <a:p>
            <a:r>
              <a:rPr lang="en-US" dirty="0" err="1"/>
              <a:t>parseFloat</a:t>
            </a:r>
            <a:r>
              <a:rPr lang="en-US" dirty="0"/>
              <a:t>( “ 10.33 ” 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Number to String:</a:t>
            </a:r>
          </a:p>
          <a:p>
            <a:endParaRPr lang="en-US" dirty="0"/>
          </a:p>
          <a:p>
            <a:r>
              <a:rPr lang="en-US" dirty="0"/>
              <a:t>var num=10;</a:t>
            </a:r>
          </a:p>
          <a:p>
            <a:r>
              <a:rPr lang="en-US" dirty="0" err="1"/>
              <a:t>num.toString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For other Number methods:</a:t>
            </a:r>
            <a:br>
              <a:rPr lang="en-US" dirty="0"/>
            </a:br>
            <a:r>
              <a:rPr lang="en-US" dirty="0">
                <a:hlinkClick r:id="rId2"/>
              </a:rPr>
              <a:t>https://www.w3schools.com/jsref/jsref_obj_number.asp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5494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FAEAB-0A84-4A74-AEB1-666D6F18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--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8AADFD-F087-433A-9D1D-247E2D864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86" y="832514"/>
            <a:ext cx="8556227" cy="3939377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/>
              <a:t>Declaration: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"item1"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"item2"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"item3"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"item4"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= []; //empty array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81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Array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"item1"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"item2"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"item3"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"item4"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Accessing array elements: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element1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Changing array contents:</a:t>
            </a:r>
          </a:p>
          <a:p>
            <a:pPr marL="3810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"newitem1"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Size of the array: 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arr.length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800" dirty="0"/>
          </a:p>
          <a:p>
            <a:pPr marL="381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C612A4-4DFE-4228-A7AB-29BFBD363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82315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90" y="1025175"/>
            <a:ext cx="8318310" cy="3900750"/>
          </a:xfrm>
        </p:spPr>
        <p:txBody>
          <a:bodyPr/>
          <a:lstStyle/>
          <a:p>
            <a:r>
              <a:rPr lang="en-US" sz="2000" dirty="0"/>
              <a:t>you might use JavaScript to check if the user has entered a valid e-mail address in a form field.</a:t>
            </a:r>
          </a:p>
          <a:p>
            <a:r>
              <a:rPr lang="en-US" sz="2000" dirty="0"/>
              <a:t>The JavaScript code is executed when the user submits the form, and only if all the entries are valid, they would be submitted to the Web Server.</a:t>
            </a:r>
          </a:p>
          <a:p>
            <a:r>
              <a:rPr lang="en-US" sz="2000" dirty="0"/>
              <a:t>JavaScript can be used to trap user-initiated events such as button clicks, link navigation, and other actions that the user initiates explicitly or implicitly.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329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FAEAB-0A84-4A74-AEB1-666D6F18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Array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8AADFD-F087-433A-9D1D-247E2D864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450" y="1025175"/>
            <a:ext cx="8556227" cy="518614"/>
          </a:xfrm>
        </p:spPr>
        <p:txBody>
          <a:bodyPr/>
          <a:lstStyle/>
          <a:p>
            <a:pPr marL="38100" indent="0">
              <a:buNone/>
            </a:pPr>
            <a:r>
              <a:rPr 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arr </a:t>
            </a:r>
            <a:r>
              <a:rPr lang="pt-B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"item1"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"item2"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"item3"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urier New" panose="02070309020205020404" pitchFamily="49" charset="0"/>
              </a:rPr>
              <a:t>"item4"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pt-BR" sz="1800" dirty="0"/>
          </a:p>
          <a:p>
            <a:pPr marL="381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C612A4-4DFE-4228-A7AB-29BFBD363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44FC52A-6243-47CF-913D-6E4B0AEDD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4747411"/>
              </p:ext>
            </p:extLst>
          </p:nvPr>
        </p:nvGraphicFramePr>
        <p:xfrm>
          <a:off x="297449" y="1634856"/>
          <a:ext cx="8355232" cy="3235960"/>
        </p:xfrm>
        <a:graphic>
          <a:graphicData uri="http://schemas.openxmlformats.org/drawingml/2006/table">
            <a:tbl>
              <a:tblPr firstRow="1" bandRow="1">
                <a:tableStyleId>{B7F57224-B4CC-4CAA-A2E1-A72ECBCF7A80}</a:tableStyleId>
              </a:tblPr>
              <a:tblGrid>
                <a:gridCol w="4177616">
                  <a:extLst>
                    <a:ext uri="{9D8B030D-6E8A-4147-A177-3AD203B41FA5}">
                      <a16:colId xmlns:a16="http://schemas.microsoft.com/office/drawing/2014/main" xmlns="" val="3527969728"/>
                    </a:ext>
                  </a:extLst>
                </a:gridCol>
                <a:gridCol w="4177616">
                  <a:extLst>
                    <a:ext uri="{9D8B030D-6E8A-4147-A177-3AD203B41FA5}">
                      <a16:colId xmlns:a16="http://schemas.microsoft.com/office/drawing/2014/main" xmlns="" val="2535399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arr.join</a:t>
                      </a:r>
                      <a:r>
                        <a:rPr lang="en-US" sz="1800" dirty="0"/>
                        <a:t>(“,”)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“item1,item2,item3,item4”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274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arr.push</a:t>
                      </a:r>
                      <a:r>
                        <a:rPr lang="en-US" sz="1800" dirty="0"/>
                        <a:t>(“item5”)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[“item1”,”item2,”item3”,”item4”,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”item5”</a:t>
                      </a:r>
                      <a:r>
                        <a:rPr lang="en-US" sz="18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367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var ret = </a:t>
                      </a:r>
                      <a:r>
                        <a:rPr lang="en-US" sz="1800" dirty="0" err="1"/>
                        <a:t>arr.pop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[“item1”,”item2,”item3”]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5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arr.shift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[“item2”,”item3”,”item4”]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993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arr.unshift</a:t>
                      </a:r>
                      <a:r>
                        <a:rPr lang="en-US" sz="1800" dirty="0"/>
                        <a:t>(“item5”)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[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“item5”</a:t>
                      </a:r>
                      <a:r>
                        <a:rPr lang="en-US" sz="1800" dirty="0"/>
                        <a:t>,”item1”,”item2”,”item3”,”item4”]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36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arr.slice</a:t>
                      </a:r>
                      <a:r>
                        <a:rPr lang="en-US" sz="1800" dirty="0"/>
                        <a:t>(1,3)</a:t>
                      </a:r>
                    </a:p>
                    <a:p>
                      <a:r>
                        <a:rPr lang="en-US" sz="1800" dirty="0" err="1"/>
                        <a:t>arr.slice</a:t>
                      </a:r>
                      <a:r>
                        <a:rPr lang="en-US" sz="18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[“item2”,”item3”]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[“item2”,”item3”,”item4”]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70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arr.splice</a:t>
                      </a:r>
                      <a:r>
                        <a:rPr lang="en-US" sz="1800" dirty="0"/>
                        <a:t>(2,1, “item5”,”item6”)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[“item1”,”item2”,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”item5”,”item6”</a:t>
                      </a:r>
                      <a:r>
                        <a:rPr lang="en-US" sz="1800" dirty="0"/>
                        <a:t>,”item4”]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143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931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73149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DF11D-1EC1-47EE-8B3A-4E7B3FD6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--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450432-8651-4875-B911-B1582CB1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85" y="1025175"/>
            <a:ext cx="8291015" cy="3900750"/>
          </a:xfrm>
        </p:spPr>
        <p:txBody>
          <a:bodyPr/>
          <a:lstStyle/>
          <a:p>
            <a:pPr marL="3810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600" dirty="0"/>
              <a:t> person = { } ; /// an empty object OR,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pPr marL="3810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:{ first : ‘Bob’ , last : ‘Smith’ },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pPr marL="3810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age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32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gender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'male’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interests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'music'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'skiing’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bio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804000"/>
                </a:solidFill>
                <a:latin typeface="Courier New" panose="02070309020205020404" pitchFamily="49" charset="0"/>
              </a:rPr>
              <a:t>alert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 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.last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 is 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 years old. He likes 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interests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 and 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interests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'.’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greeting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804000"/>
                </a:solidFill>
                <a:latin typeface="Courier New" panose="02070309020205020404" pitchFamily="49" charset="0"/>
              </a:rPr>
              <a:t>alert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'Hi! I\'m 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'.’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sz="1600" dirty="0"/>
          </a:p>
          <a:p>
            <a:pPr marL="3810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B61EE9-F593-4B57-828E-C00FF5FF94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769365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DF11D-1EC1-47EE-8B3A-4E7B3FD6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Accessing Object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450432-8651-4875-B911-B1582CB1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86" y="1025175"/>
            <a:ext cx="8147714" cy="3900750"/>
          </a:xfrm>
        </p:spPr>
        <p:txBody>
          <a:bodyPr/>
          <a:lstStyle/>
          <a:p>
            <a:pPr marL="38100" indent="0">
              <a:buNone/>
            </a:pPr>
            <a:r>
              <a:rPr lang="en-US" sz="1800" dirty="0"/>
              <a:t>person</a:t>
            </a:r>
            <a:r>
              <a:rPr lang="en-US" sz="1800" b="1" dirty="0"/>
              <a:t>.</a:t>
            </a:r>
            <a:r>
              <a:rPr lang="en-US" sz="1800" dirty="0"/>
              <a:t>name ; // person [‘name’]</a:t>
            </a:r>
          </a:p>
          <a:p>
            <a:pPr marL="38100" indent="0">
              <a:buNone/>
            </a:pPr>
            <a:r>
              <a:rPr lang="en-US" sz="1800" dirty="0" err="1"/>
              <a:t>person</a:t>
            </a:r>
            <a:r>
              <a:rPr lang="en-US" sz="1800" b="1" dirty="0" err="1"/>
              <a:t>.</a:t>
            </a:r>
            <a:r>
              <a:rPr lang="en-US" sz="1800" dirty="0" err="1"/>
              <a:t>name</a:t>
            </a:r>
            <a:r>
              <a:rPr lang="en-US" sz="1800" b="1" dirty="0" err="1"/>
              <a:t>.first</a:t>
            </a:r>
            <a:r>
              <a:rPr lang="en-US" sz="1800" dirty="0"/>
              <a:t> ; // person[‘name’][‘first’]</a:t>
            </a:r>
          </a:p>
          <a:p>
            <a:pPr marL="38100" indent="0">
              <a:buNone/>
            </a:pPr>
            <a:r>
              <a:rPr lang="en-US" sz="1800" dirty="0" err="1"/>
              <a:t>person</a:t>
            </a:r>
            <a:r>
              <a:rPr lang="en-US" sz="1800" b="1" dirty="0" err="1"/>
              <a:t>.</a:t>
            </a:r>
            <a:r>
              <a:rPr lang="en-US" sz="1800" dirty="0" err="1"/>
              <a:t>age</a:t>
            </a:r>
            <a:r>
              <a:rPr lang="en-US" sz="1800" dirty="0"/>
              <a:t> </a:t>
            </a:r>
          </a:p>
          <a:p>
            <a:pPr marL="38100" indent="0">
              <a:buNone/>
            </a:pPr>
            <a:r>
              <a:rPr lang="en-US" sz="1800" dirty="0" err="1"/>
              <a:t>person</a:t>
            </a:r>
            <a:r>
              <a:rPr lang="en-US" sz="1800" b="1" dirty="0" err="1"/>
              <a:t>.</a:t>
            </a:r>
            <a:r>
              <a:rPr lang="en-US" sz="1800" dirty="0" err="1"/>
              <a:t>interests</a:t>
            </a:r>
            <a:r>
              <a:rPr lang="en-US" sz="1800" b="1" dirty="0"/>
              <a:t>[</a:t>
            </a:r>
            <a:r>
              <a:rPr lang="en-US" sz="1800" dirty="0"/>
              <a:t>1</a:t>
            </a:r>
            <a:r>
              <a:rPr lang="en-US" sz="1800" b="1" dirty="0"/>
              <a:t>]</a:t>
            </a:r>
            <a:r>
              <a:rPr lang="en-US" sz="1800" dirty="0"/>
              <a:t> </a:t>
            </a:r>
          </a:p>
          <a:p>
            <a:pPr marL="38100" indent="0">
              <a:buNone/>
            </a:pPr>
            <a:r>
              <a:rPr lang="en-US" sz="1800" dirty="0" err="1"/>
              <a:t>person</a:t>
            </a:r>
            <a:r>
              <a:rPr lang="en-US" sz="1800" b="1" dirty="0" err="1"/>
              <a:t>.</a:t>
            </a:r>
            <a:r>
              <a:rPr lang="en-US" sz="1800" dirty="0" err="1"/>
              <a:t>bio</a:t>
            </a:r>
            <a:r>
              <a:rPr lang="en-US" sz="1800" b="1" dirty="0"/>
              <a:t>()</a:t>
            </a:r>
            <a:r>
              <a:rPr lang="en-US" sz="1800" dirty="0"/>
              <a:t> </a:t>
            </a:r>
          </a:p>
          <a:p>
            <a:pPr marL="38100" indent="0">
              <a:buNone/>
            </a:pPr>
            <a:r>
              <a:rPr lang="en-US" sz="1800" dirty="0" err="1"/>
              <a:t>person</a:t>
            </a:r>
            <a:r>
              <a:rPr lang="en-US" sz="1800" b="1" dirty="0" err="1"/>
              <a:t>.</a:t>
            </a:r>
            <a:r>
              <a:rPr lang="en-US" sz="1800" dirty="0" err="1"/>
              <a:t>greeting</a:t>
            </a:r>
            <a:r>
              <a:rPr lang="en-US" sz="1800" b="1" dirty="0"/>
              <a:t>()</a:t>
            </a:r>
            <a:endParaRPr lang="en-US" sz="1800" dirty="0"/>
          </a:p>
          <a:p>
            <a:pPr marL="38100" indent="0">
              <a:buNone/>
            </a:pPr>
            <a:endParaRPr lang="en-US" sz="1800" dirty="0"/>
          </a:p>
          <a:p>
            <a:pPr marL="38100" indent="0">
              <a:buNone/>
            </a:pPr>
            <a:r>
              <a:rPr lang="en-US" sz="1800" b="1" i="1" dirty="0"/>
              <a:t>Adding new members</a:t>
            </a:r>
            <a:r>
              <a:rPr lang="en-US" sz="1800" dirty="0"/>
              <a:t>:</a:t>
            </a:r>
          </a:p>
          <a:p>
            <a:pPr marL="38100" indent="0">
              <a:buNone/>
            </a:pPr>
            <a:r>
              <a:rPr lang="en-US" sz="1800" dirty="0"/>
              <a:t>person[‘eyes’] = ‘hazel’;</a:t>
            </a:r>
          </a:p>
          <a:p>
            <a:pPr marL="38100" indent="0">
              <a:buNone/>
            </a:pPr>
            <a:r>
              <a:rPr lang="en-US" sz="1800" dirty="0" err="1"/>
              <a:t>person.farewell</a:t>
            </a:r>
            <a:r>
              <a:rPr lang="en-US" sz="1800" dirty="0"/>
              <a:t> = function(){ alert(“Bye everybody!”);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B61EE9-F593-4B57-828E-C00FF5FF94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030309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DF11D-1EC1-47EE-8B3A-4E7B3FD6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--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450432-8651-4875-B911-B1582CB1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85" y="1025175"/>
            <a:ext cx="8291015" cy="3900750"/>
          </a:xfrm>
        </p:spPr>
        <p:txBody>
          <a:bodyPr/>
          <a:lstStyle/>
          <a:p>
            <a:pPr marL="3810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first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last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eye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first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last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eyeColor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eye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Create a Person object </a:t>
            </a:r>
          </a:p>
          <a:p>
            <a:pPr marL="3810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myFather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"John"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"Doe"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"blue"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B61EE9-F593-4B57-828E-C00FF5FF94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87597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DF11D-1EC1-47EE-8B3A-4E7B3FD6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450432-8651-4875-B911-B1582CB1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85" y="1025175"/>
            <a:ext cx="8291015" cy="3900750"/>
          </a:xfrm>
        </p:spPr>
        <p:txBody>
          <a:bodyPr/>
          <a:lstStyle/>
          <a:p>
            <a:pPr marL="38100" indent="0">
              <a:buNone/>
            </a:pPr>
            <a:r>
              <a:rPr lang="de-DE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Declaration:</a:t>
            </a:r>
          </a:p>
          <a:p>
            <a:pPr marL="38100" indent="0">
              <a:buNone/>
            </a:pPr>
            <a:r>
              <a:rPr lang="de-DE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Way 1: a pattern enclosed between slashes,</a:t>
            </a:r>
          </a:p>
          <a:p>
            <a:pPr marL="38100" indent="0">
              <a:buNone/>
            </a:pPr>
            <a:r>
              <a:rPr lang="de-D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/>
            </a:r>
            <a:br>
              <a:rPr lang="de-DE" sz="18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de-D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	var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re </a:t>
            </a:r>
            <a:r>
              <a:rPr lang="de-D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/ab+c/</a:t>
            </a:r>
            <a:r>
              <a:rPr lang="de-D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de-D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8100" indent="0">
              <a:buNone/>
            </a:pP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Way 2: calling the constructor function of the RegExp object</a:t>
            </a:r>
          </a:p>
          <a:p>
            <a:pPr marL="38100" indent="0">
              <a:buNone/>
            </a:pPr>
            <a:r>
              <a:rPr lang="de-D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	var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re </a:t>
            </a:r>
            <a:r>
              <a:rPr lang="de-D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RegExp</a:t>
            </a:r>
            <a:r>
              <a:rPr lang="de-D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'ab+c'</a:t>
            </a:r>
            <a:r>
              <a:rPr lang="de-DE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de-DE" sz="1800" dirty="0"/>
          </a:p>
          <a:p>
            <a:pPr marL="381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B61EE9-F593-4B57-828E-C00FF5FF94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661636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04DC5-43C3-407C-B1AB-4589D65F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en-US" dirty="0" err="1"/>
              <a:t>RegExp</a:t>
            </a:r>
            <a:r>
              <a:rPr lang="en-US" dirty="0"/>
              <a:t>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BE903F-30A5-47D7-8D45-2086742F9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D22E67A-267B-454D-B419-9AC046A05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5155304"/>
              </p:ext>
            </p:extLst>
          </p:nvPr>
        </p:nvGraphicFramePr>
        <p:xfrm>
          <a:off x="238835" y="1025175"/>
          <a:ext cx="8666329" cy="39165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929953">
                  <a:extLst>
                    <a:ext uri="{9D8B030D-6E8A-4147-A177-3AD203B41FA5}">
                      <a16:colId xmlns:a16="http://schemas.microsoft.com/office/drawing/2014/main" xmlns="" val="1388423910"/>
                    </a:ext>
                  </a:extLst>
                </a:gridCol>
                <a:gridCol w="1091821">
                  <a:extLst>
                    <a:ext uri="{9D8B030D-6E8A-4147-A177-3AD203B41FA5}">
                      <a16:colId xmlns:a16="http://schemas.microsoft.com/office/drawing/2014/main" xmlns="" val="2599259514"/>
                    </a:ext>
                  </a:extLst>
                </a:gridCol>
                <a:gridCol w="1644555">
                  <a:extLst>
                    <a:ext uri="{9D8B030D-6E8A-4147-A177-3AD203B41FA5}">
                      <a16:colId xmlns:a16="http://schemas.microsoft.com/office/drawing/2014/main" xmlns="" val="2323910544"/>
                    </a:ext>
                  </a:extLst>
                </a:gridCol>
              </a:tblGrid>
              <a:tr h="44184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Mathced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Not Matched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6827318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/^A/</a:t>
                      </a:r>
                    </a:p>
                    <a:p>
                      <a:r>
                        <a:rPr lang="en-US" sz="1800" dirty="0"/>
                        <a:t>^ -- matches beginning of 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an A</a:t>
                      </a:r>
                    </a:p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1012626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/t$/</a:t>
                      </a:r>
                    </a:p>
                    <a:p>
                      <a:r>
                        <a:rPr lang="en-US" sz="1800" dirty="0"/>
                        <a:t>$ -- matches end of 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3990346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bo</a:t>
                      </a:r>
                      <a:r>
                        <a:rPr lang="en-US" sz="1800" dirty="0"/>
                        <a:t>*/</a:t>
                      </a:r>
                    </a:p>
                    <a:p>
                      <a:r>
                        <a:rPr lang="en-US" sz="1800" dirty="0"/>
                        <a:t>* -- match preceding expression 0 or more times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ghost </a:t>
                      </a:r>
                      <a:r>
                        <a:rPr lang="en-US" sz="1800" dirty="0" err="1"/>
                        <a:t>booooed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goat grunted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261259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/a+/</a:t>
                      </a:r>
                    </a:p>
                    <a:p>
                      <a:r>
                        <a:rPr lang="en-US" sz="1800" dirty="0"/>
                        <a:t>+ -- matches the </a:t>
                      </a:r>
                      <a:r>
                        <a:rPr lang="en-US" sz="1800" dirty="0" err="1"/>
                        <a:t>preceeding</a:t>
                      </a:r>
                      <a:r>
                        <a:rPr lang="en-US" sz="1800" dirty="0"/>
                        <a:t> expression 1 or more times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cndy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3403875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e?le</a:t>
                      </a:r>
                      <a:r>
                        <a:rPr lang="en-US" sz="1800" dirty="0"/>
                        <a:t>?/</a:t>
                      </a:r>
                    </a:p>
                    <a:p>
                      <a:r>
                        <a:rPr lang="en-US" sz="1800" dirty="0"/>
                        <a:t>? – matches the preceding expression 0 or 1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angle</a:t>
                      </a:r>
                    </a:p>
                    <a:p>
                      <a:r>
                        <a:rPr lang="en-US" sz="1800" dirty="0"/>
                        <a:t>angel</a:t>
                      </a:r>
                    </a:p>
                    <a:p>
                      <a:r>
                        <a:rPr lang="en-US" sz="1800" dirty="0" err="1"/>
                        <a:t>oslo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abc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436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1368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04DC5-43C3-407C-B1AB-4589D65F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en-US" dirty="0" err="1"/>
              <a:t>RegExp</a:t>
            </a:r>
            <a:r>
              <a:rPr lang="en-US" dirty="0"/>
              <a:t>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BE903F-30A5-47D7-8D45-2086742F9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D22E67A-267B-454D-B419-9AC046A05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1959003"/>
              </p:ext>
            </p:extLst>
          </p:nvPr>
        </p:nvGraphicFramePr>
        <p:xfrm>
          <a:off x="238835" y="1025175"/>
          <a:ext cx="8666329" cy="355080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165678">
                  <a:extLst>
                    <a:ext uri="{9D8B030D-6E8A-4147-A177-3AD203B41FA5}">
                      <a16:colId xmlns:a16="http://schemas.microsoft.com/office/drawing/2014/main" xmlns="" val="1388423910"/>
                    </a:ext>
                  </a:extLst>
                </a:gridCol>
                <a:gridCol w="1678675">
                  <a:extLst>
                    <a:ext uri="{9D8B030D-6E8A-4147-A177-3AD203B41FA5}">
                      <a16:colId xmlns:a16="http://schemas.microsoft.com/office/drawing/2014/main" xmlns="" val="2599259514"/>
                    </a:ext>
                  </a:extLst>
                </a:gridCol>
                <a:gridCol w="1821976">
                  <a:extLst>
                    <a:ext uri="{9D8B030D-6E8A-4147-A177-3AD203B41FA5}">
                      <a16:colId xmlns:a16="http://schemas.microsoft.com/office/drawing/2014/main" xmlns="" val="2323910544"/>
                    </a:ext>
                  </a:extLst>
                </a:gridCol>
              </a:tblGrid>
              <a:tr h="44184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Mathced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Not Matched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6827318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/.n/</a:t>
                      </a:r>
                    </a:p>
                    <a:p>
                      <a:r>
                        <a:rPr lang="en-US" sz="1800" dirty="0"/>
                        <a:t>. – matches any single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2073403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green|red</a:t>
                      </a:r>
                      <a:r>
                        <a:rPr lang="en-US" sz="1800" dirty="0"/>
                        <a:t>/</a:t>
                      </a:r>
                    </a:p>
                    <a:p>
                      <a:r>
                        <a:rPr lang="en-US" sz="1800" dirty="0"/>
                        <a:t>| -- matches ‘green’ or ‘red’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green 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apple </a:t>
                      </a:r>
                      <a:r>
                        <a:rPr lang="en-US" sz="1800" dirty="0" err="1"/>
                        <a:t>apple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9070219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/a{2}/</a:t>
                      </a:r>
                    </a:p>
                    <a:p>
                      <a:r>
                        <a:rPr lang="en-US" sz="1800" dirty="0"/>
                        <a:t>{n} – matches exactly n </a:t>
                      </a:r>
                      <a:r>
                        <a:rPr lang="en-US" sz="1800" dirty="0" err="1"/>
                        <a:t>occurences</a:t>
                      </a:r>
                      <a:r>
                        <a:rPr lang="en-US" sz="1800" dirty="0"/>
                        <a:t> of preceding 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caaandy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5211563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/a{2,}/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{n,} – matches at least n occurrences of the preceding expr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aa</a:t>
                      </a:r>
                      <a:br>
                        <a:rPr lang="en-US" sz="1800" dirty="0"/>
                      </a:br>
                      <a:r>
                        <a:rPr lang="en-US" sz="1800" dirty="0" err="1"/>
                        <a:t>aaa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352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0481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04DC5-43C3-407C-B1AB-4589D65F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en-US" dirty="0" err="1"/>
              <a:t>RegExp</a:t>
            </a:r>
            <a:r>
              <a:rPr lang="en-US" dirty="0"/>
              <a:t>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BE903F-30A5-47D7-8D45-2086742F9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D22E67A-267B-454D-B419-9AC046A05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3109221"/>
              </p:ext>
            </p:extLst>
          </p:nvPr>
        </p:nvGraphicFramePr>
        <p:xfrm>
          <a:off x="238835" y="1025175"/>
          <a:ext cx="8666329" cy="342865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165678">
                  <a:extLst>
                    <a:ext uri="{9D8B030D-6E8A-4147-A177-3AD203B41FA5}">
                      <a16:colId xmlns:a16="http://schemas.microsoft.com/office/drawing/2014/main" xmlns="" val="1388423910"/>
                    </a:ext>
                  </a:extLst>
                </a:gridCol>
                <a:gridCol w="1678675">
                  <a:extLst>
                    <a:ext uri="{9D8B030D-6E8A-4147-A177-3AD203B41FA5}">
                      <a16:colId xmlns:a16="http://schemas.microsoft.com/office/drawing/2014/main" xmlns="" val="2599259514"/>
                    </a:ext>
                  </a:extLst>
                </a:gridCol>
                <a:gridCol w="1821976">
                  <a:extLst>
                    <a:ext uri="{9D8B030D-6E8A-4147-A177-3AD203B41FA5}">
                      <a16:colId xmlns:a16="http://schemas.microsoft.com/office/drawing/2014/main" xmlns="" val="2323910544"/>
                    </a:ext>
                  </a:extLst>
                </a:gridCol>
              </a:tblGrid>
              <a:tr h="44184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Mathced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Not Matched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6827318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/a{1,3}/</a:t>
                      </a:r>
                    </a:p>
                    <a:p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n,m</a:t>
                      </a:r>
                      <a:r>
                        <a:rPr lang="en-US" sz="1800" dirty="0"/>
                        <a:t>} – matches at least n and at most m </a:t>
                      </a:r>
                      <a:r>
                        <a:rPr lang="en-US" sz="1800" dirty="0" err="1"/>
                        <a:t>occurances</a:t>
                      </a:r>
                      <a:r>
                        <a:rPr lang="en-US" sz="1800" dirty="0"/>
                        <a:t> of the preceding expr.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caaaaaandy</a:t>
                      </a: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/>
                        <a:t>matches ‘</a:t>
                      </a:r>
                      <a:r>
                        <a:rPr lang="en-US" sz="1800" dirty="0" err="1"/>
                        <a:t>aaa</a:t>
                      </a:r>
                      <a:r>
                        <a:rPr lang="en-US" sz="18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cndy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2073403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xyz</a:t>
                      </a:r>
                      <a:r>
                        <a:rPr lang="en-US" sz="1800" dirty="0"/>
                        <a:t>] – matches any one of the characters in the brackets, including escape sequences. Special characters are not special inside this character 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9070219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\d – matches a digit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5211563"/>
                  </a:ext>
                </a:extLst>
              </a:tr>
              <a:tr h="441846">
                <a:tc>
                  <a:txBody>
                    <a:bodyPr/>
                    <a:lstStyle/>
                    <a:p>
                      <a:r>
                        <a:rPr lang="en-US" sz="1800" dirty="0"/>
                        <a:t>\s – matches a whitespace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352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21601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DF11D-1EC1-47EE-8B3A-4E7B3FD6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Regular Expression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450432-8651-4875-B911-B1582CB1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492" y="966675"/>
            <a:ext cx="8291015" cy="3900750"/>
          </a:xfrm>
        </p:spPr>
        <p:txBody>
          <a:bodyPr/>
          <a:lstStyle/>
          <a:p>
            <a:pPr marL="381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regex1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/foo*/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regex2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/foo*/g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str1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'table football'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console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regex1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str1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 expected output: true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console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regex1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str1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 expected output: true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console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regex2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str1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 expected output: true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console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regex2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str1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 expected output: false</a:t>
            </a:r>
          </a:p>
          <a:p>
            <a:pPr marL="38100" indent="0">
              <a:buNone/>
            </a:pPr>
            <a:endParaRPr lang="en-US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381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Flags:</a:t>
            </a:r>
          </a:p>
          <a:p>
            <a:pPr marL="3810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g = global search</a:t>
            </a:r>
          </a:p>
          <a:p>
            <a:pPr marL="3810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 = local search</a:t>
            </a:r>
          </a:p>
          <a:p>
            <a:pPr marL="3810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</a:rPr>
              <a:t>m = multi-line search</a:t>
            </a:r>
            <a:endParaRPr lang="en-US" sz="1800" dirty="0">
              <a:solidFill>
                <a:schemeClr val="tx1"/>
              </a:solidFill>
            </a:endParaRPr>
          </a:p>
          <a:p>
            <a:pPr marL="381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B61EE9-F593-4B57-828E-C00FF5FF94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955914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235700" y="881091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640462" y="1782012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Email : imam@cse.uiu.ac.bd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8" y="1277625"/>
            <a:ext cx="8250072" cy="3648300"/>
          </a:xfrm>
        </p:spPr>
        <p:txBody>
          <a:bodyPr/>
          <a:lstStyle/>
          <a:p>
            <a:r>
              <a:rPr lang="en-US" sz="1800" dirty="0"/>
              <a:t>JS can change HTML content</a:t>
            </a:r>
          </a:p>
          <a:p>
            <a:r>
              <a:rPr lang="en-US" sz="1800" dirty="0"/>
              <a:t>It can change HTML attribute values</a:t>
            </a:r>
          </a:p>
          <a:p>
            <a:r>
              <a:rPr lang="en-US" sz="1800" dirty="0"/>
              <a:t>It can change HTML Styles (CSS)</a:t>
            </a:r>
          </a:p>
          <a:p>
            <a:r>
              <a:rPr lang="en-US" sz="1800" dirty="0"/>
              <a:t>It can hide HTML elements</a:t>
            </a:r>
          </a:p>
          <a:p>
            <a:r>
              <a:rPr lang="en-US" sz="1800" dirty="0"/>
              <a:t>It can show HTML elements</a:t>
            </a:r>
          </a:p>
          <a:p>
            <a:r>
              <a:rPr lang="en-US" sz="1800" dirty="0"/>
              <a:t>It can animate HTML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5271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433" y="1263977"/>
            <a:ext cx="8277367" cy="3648300"/>
          </a:xfrm>
        </p:spPr>
        <p:txBody>
          <a:bodyPr/>
          <a:lstStyle/>
          <a:p>
            <a:r>
              <a:rPr lang="en-US" sz="1800" dirty="0"/>
              <a:t>Using &lt;script&gt; … &lt;/script&gt; tag,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</a:p>
          <a:p>
            <a:pPr marL="3810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language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		</a:t>
            </a:r>
            <a:r>
              <a:rPr lang="en-US" sz="1800" dirty="0">
                <a:solidFill>
                  <a:srgbClr val="008000"/>
                </a:solidFill>
                <a:highlight>
                  <a:srgbClr val="F2F4FF"/>
                </a:highlight>
              </a:rPr>
              <a:t>// Your JavaScript code</a:t>
            </a:r>
            <a:endParaRPr lang="en-US" sz="18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	&lt;/script&gt;</a:t>
            </a:r>
            <a:r>
              <a:rPr lang="en-US" sz="1800" dirty="0">
                <a:highlight>
                  <a:srgbClr val="FFFFFF"/>
                </a:highlight>
              </a:rPr>
              <a:t/>
            </a:r>
            <a:br>
              <a:rPr lang="en-US" sz="1800" dirty="0">
                <a:highlight>
                  <a:srgbClr val="FFFFFF"/>
                </a:highlight>
              </a:rPr>
            </a:br>
            <a:endParaRPr lang="en-US" sz="1800" dirty="0"/>
          </a:p>
          <a:p>
            <a:r>
              <a:rPr lang="en-US" sz="1800" dirty="0"/>
              <a:t>Scripts can be placed in the &lt;body&gt;, or in the &lt;head&gt; section of an HTML page, or in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2996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4628808"/>
              </p:ext>
            </p:extLst>
          </p:nvPr>
        </p:nvGraphicFramePr>
        <p:xfrm>
          <a:off x="417788" y="1153899"/>
          <a:ext cx="8507848" cy="3579145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3819257">
                  <a:extLst>
                    <a:ext uri="{9D8B030D-6E8A-4147-A177-3AD203B41FA5}">
                      <a16:colId xmlns:a16="http://schemas.microsoft.com/office/drawing/2014/main" xmlns="" val="4168215769"/>
                    </a:ext>
                  </a:extLst>
                </a:gridCol>
                <a:gridCol w="4688591">
                  <a:extLst>
                    <a:ext uri="{9D8B030D-6E8A-4147-A177-3AD203B41FA5}">
                      <a16:colId xmlns:a16="http://schemas.microsoft.com/office/drawing/2014/main" xmlns="" val="1713185423"/>
                    </a:ext>
                  </a:extLst>
                </a:gridCol>
              </a:tblGrid>
              <a:tr h="470185">
                <a:tc>
                  <a:txBody>
                    <a:bodyPr/>
                    <a:lstStyle/>
                    <a:p>
                      <a:r>
                        <a:rPr lang="en-US" sz="1800" dirty="0"/>
                        <a:t>myScript.js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myWebPage.html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26788"/>
                  </a:ext>
                </a:extLst>
              </a:tr>
              <a:tr h="1456567">
                <a:tc>
                  <a:txBody>
                    <a:bodyPr/>
                    <a:lstStyle/>
                    <a:p>
                      <a:endParaRPr lang="en-US" sz="1800" b="1" dirty="0"/>
                    </a:p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//</a:t>
                      </a:r>
                      <a:r>
                        <a:rPr lang="en-US" sz="1800" b="1" baseline="0" dirty="0"/>
                        <a:t> your JavaScript Codes</a:t>
                      </a:r>
                    </a:p>
                    <a:p>
                      <a:endParaRPr lang="en-US" sz="1800" b="1" baseline="0" dirty="0"/>
                    </a:p>
                    <a:p>
                      <a:r>
                        <a:rPr lang="en-US" sz="1800" b="1" baseline="0" dirty="0"/>
                        <a:t>/*</a:t>
                      </a:r>
                    </a:p>
                    <a:p>
                      <a:r>
                        <a:rPr lang="en-US" sz="1800" b="1" baseline="0" dirty="0"/>
                        <a:t>Write all the JavaScript functions and statements here.</a:t>
                      </a:r>
                    </a:p>
                    <a:p>
                      <a:r>
                        <a:rPr lang="en-US" sz="1800" b="1" baseline="0" dirty="0"/>
                        <a:t>*/</a:t>
                      </a:r>
                    </a:p>
                    <a:p>
                      <a:endParaRPr lang="en-US" sz="1800" b="1" baseline="0" dirty="0"/>
                    </a:p>
                    <a:p>
                      <a:endParaRPr lang="en-US" sz="1800" b="1" baseline="0" dirty="0"/>
                    </a:p>
                    <a:p>
                      <a:endParaRPr lang="en-US" sz="1800" b="1" baseline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&lt;html&gt;</a:t>
                      </a:r>
                      <a:endParaRPr lang="en-US" sz="1800" b="1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800" b="1" baseline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&lt;head&gt;</a:t>
                      </a:r>
                      <a:endParaRPr lang="en-US" sz="1800" b="1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800" b="1" baseline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   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&lt;script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src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800" b="1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</a:rPr>
                        <a:t>"myScript.js"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&gt;&lt;/script&gt;</a:t>
                      </a:r>
                      <a:endParaRPr lang="en-US" sz="1800" b="1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800" b="1" baseline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&lt;/head&gt;</a:t>
                      </a:r>
                      <a:endParaRPr lang="en-US" sz="1800" b="1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800" b="1" baseline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&lt;body&gt;</a:t>
                      </a:r>
                      <a:endParaRPr lang="en-US" sz="1800" b="1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	</a:t>
                      </a:r>
                    </a:p>
                    <a:p>
                      <a:r>
                        <a:rPr lang="en-US" sz="1800" b="1" baseline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     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&lt;/body&gt;</a:t>
                      </a:r>
                      <a:endParaRPr lang="en-US" sz="1800" b="1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&lt;/html&gt;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204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499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76" y="1025174"/>
            <a:ext cx="8236424" cy="4118325"/>
          </a:xfrm>
        </p:spPr>
        <p:txBody>
          <a:bodyPr/>
          <a:lstStyle/>
          <a:p>
            <a:r>
              <a:rPr lang="en-US" sz="1600" dirty="0"/>
              <a:t>Variables are containers for storing data values.</a:t>
            </a:r>
          </a:p>
          <a:p>
            <a:r>
              <a:rPr lang="en-US" sz="1600" dirty="0"/>
              <a:t>JavaScript is </a:t>
            </a:r>
            <a:r>
              <a:rPr lang="en-US" sz="1600" dirty="0" err="1">
                <a:solidFill>
                  <a:srgbClr val="0000FF"/>
                </a:solidFill>
              </a:rPr>
              <a:t>untyped</a:t>
            </a:r>
            <a:r>
              <a:rPr lang="en-US" sz="1600" dirty="0"/>
              <a:t> language meaning a JavaScript variable can hold a value of any data type. Unlike many other languages, you don't have to tell JavaScript during variable declaration what type of value the variable will hold.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/>
              <a:t>Use the </a:t>
            </a:r>
            <a:r>
              <a:rPr lang="en-US" sz="1600" i="1" dirty="0" err="1"/>
              <a:t>var</a:t>
            </a:r>
            <a:r>
              <a:rPr lang="en-US" sz="1600" dirty="0"/>
              <a:t> keyword only for declaration or initialization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 money</a:t>
            </a:r>
            <a:r>
              <a:rPr lang="en-US" sz="18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      		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 name</a:t>
            </a:r>
            <a:r>
              <a:rPr lang="en-US" sz="18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	  	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 money1</a:t>
            </a:r>
            <a:r>
              <a:rPr lang="en-US" sz="18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 name1</a:t>
            </a:r>
            <a:r>
              <a:rPr lang="en-US" sz="18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	  	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 name</a:t>
            </a:r>
            <a:r>
              <a:rPr lang="en-US" sz="18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2F4FF"/>
                </a:highlight>
              </a:rPr>
              <a:t>"Ali"</a:t>
            </a:r>
            <a:r>
              <a:rPr lang="en-US" sz="18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	  	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 balance</a:t>
            </a:r>
            <a:r>
              <a:rPr lang="en-US" sz="1800" b="1" dirty="0">
                <a:solidFill>
                  <a:srgbClr val="000000"/>
                </a:solidFill>
                <a:highlight>
                  <a:srgbClr val="F2F4FF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2F4FF"/>
                </a:highlight>
              </a:rPr>
              <a:t>2000.50</a:t>
            </a:r>
            <a:r>
              <a:rPr lang="en-US" sz="1800" b="1" dirty="0">
                <a:solidFill>
                  <a:srgbClr val="000000"/>
                </a:solidFill>
                <a:highlight>
                  <a:srgbClr val="F2F4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3810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	&lt;/script&gt;</a:t>
            </a:r>
            <a:endParaRPr lang="en-US" sz="1800" dirty="0"/>
          </a:p>
          <a:p>
            <a:endParaRPr lang="en-US" sz="1800" dirty="0"/>
          </a:p>
          <a:p>
            <a:pPr marL="3810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1400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1375610"/>
              </p:ext>
            </p:extLst>
          </p:nvPr>
        </p:nvGraphicFramePr>
        <p:xfrm>
          <a:off x="417788" y="1153899"/>
          <a:ext cx="8507848" cy="3680422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3819257">
                  <a:extLst>
                    <a:ext uri="{9D8B030D-6E8A-4147-A177-3AD203B41FA5}">
                      <a16:colId xmlns:a16="http://schemas.microsoft.com/office/drawing/2014/main" xmlns="" val="4168215769"/>
                    </a:ext>
                  </a:extLst>
                </a:gridCol>
                <a:gridCol w="4688591">
                  <a:extLst>
                    <a:ext uri="{9D8B030D-6E8A-4147-A177-3AD203B41FA5}">
                      <a16:colId xmlns:a16="http://schemas.microsoft.com/office/drawing/2014/main" xmlns="" val="1713185423"/>
                    </a:ext>
                  </a:extLst>
                </a:gridCol>
              </a:tblGrid>
              <a:tr h="571462">
                <a:tc>
                  <a:txBody>
                    <a:bodyPr/>
                    <a:lstStyle/>
                    <a:p>
                      <a:r>
                        <a:rPr lang="en-US" sz="1800" dirty="0"/>
                        <a:t>Local</a:t>
                      </a:r>
                      <a:r>
                        <a:rPr lang="en-US" sz="1800" baseline="0" dirty="0"/>
                        <a:t> scope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Global</a:t>
                      </a:r>
                      <a:r>
                        <a:rPr lang="en-US" sz="1800" baseline="0" dirty="0"/>
                        <a:t> scope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7926788"/>
                  </a:ext>
                </a:extLst>
              </a:tr>
              <a:tr h="2778400">
                <a:tc>
                  <a:txBody>
                    <a:bodyPr/>
                    <a:lstStyle/>
                    <a:p>
                      <a:endParaRPr lang="en-US" sz="1800" b="1" baseline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&lt;script&gt;</a:t>
                      </a:r>
                      <a:endParaRPr lang="en-US" sz="1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         </a:t>
                      </a:r>
                      <a:r>
                        <a:rPr lang="en-US" sz="1800" b="1" i="0" dirty="0" err="1">
                          <a:solidFill>
                            <a:srgbClr val="000080"/>
                          </a:solidFill>
                          <a:highlight>
                            <a:srgbClr val="F2F4FF"/>
                          </a:highlight>
                        </a:rPr>
                        <a:t>var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carName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 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808080"/>
                          </a:solidFill>
                          <a:highlight>
                            <a:srgbClr val="F2F4FF"/>
                          </a:highlight>
                        </a:rPr>
                        <a:t>" Volvo"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;</a:t>
                      </a:r>
                      <a:endParaRPr lang="en-US" sz="1800" b="0" i="0" dirty="0">
                        <a:solidFill>
                          <a:srgbClr val="000000"/>
                        </a:solidFill>
                        <a:highlight>
                          <a:srgbClr val="F2F4FF"/>
                        </a:highlight>
                      </a:endParaRPr>
                    </a:p>
                    <a:p>
                      <a:endParaRPr lang="en-US" sz="1800" b="0" i="0" dirty="0">
                        <a:solidFill>
                          <a:srgbClr val="000000"/>
                        </a:solidFill>
                        <a:highlight>
                          <a:srgbClr val="F2F4FF"/>
                        </a:highlight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        </a:t>
                      </a:r>
                      <a:r>
                        <a:rPr lang="en-US" sz="1800" b="0" i="0" dirty="0">
                          <a:solidFill>
                            <a:srgbClr val="008000"/>
                          </a:solidFill>
                          <a:highlight>
                            <a:srgbClr val="F2F4FF"/>
                          </a:highlight>
                        </a:rPr>
                        <a:t>// code here can use </a:t>
                      </a:r>
                      <a:r>
                        <a:rPr lang="en-US" sz="1800" b="0" i="0" dirty="0" err="1">
                          <a:solidFill>
                            <a:srgbClr val="008000"/>
                          </a:solidFill>
                          <a:highlight>
                            <a:srgbClr val="F2F4FF"/>
                          </a:highlight>
                        </a:rPr>
                        <a:t>carName</a:t>
                      </a:r>
                      <a:endParaRPr lang="en-US" sz="1800" b="0" i="0" dirty="0">
                        <a:solidFill>
                          <a:srgbClr val="000000"/>
                        </a:solidFill>
                        <a:highlight>
                          <a:srgbClr val="F2F4FF"/>
                        </a:highlight>
                      </a:endParaRPr>
                    </a:p>
                    <a:p>
                      <a:endParaRPr lang="en-US" sz="1800" b="0" i="0" dirty="0">
                        <a:solidFill>
                          <a:srgbClr val="000000"/>
                        </a:solidFill>
                        <a:highlight>
                          <a:srgbClr val="F2F4FF"/>
                        </a:highlight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        </a:t>
                      </a:r>
                      <a:r>
                        <a:rPr lang="en-US" sz="1800" b="1" i="0" dirty="0">
                          <a:solidFill>
                            <a:srgbClr val="000080"/>
                          </a:solidFill>
                          <a:highlight>
                            <a:srgbClr val="F2F4FF"/>
                          </a:highlight>
                        </a:rPr>
                        <a:t>function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myFunction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()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 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{</a:t>
                      </a:r>
                      <a:endParaRPr lang="en-US" sz="1800" b="0" i="0" dirty="0">
                        <a:solidFill>
                          <a:srgbClr val="000000"/>
                        </a:solidFill>
                        <a:highlight>
                          <a:srgbClr val="F2F4FF"/>
                        </a:highlight>
                      </a:endParaRPr>
                    </a:p>
                    <a:p>
                      <a:endParaRPr lang="en-US" sz="1800" b="0" i="0" dirty="0">
                        <a:solidFill>
                          <a:srgbClr val="000000"/>
                        </a:solidFill>
                        <a:highlight>
                          <a:srgbClr val="F2F4FF"/>
                        </a:highlight>
                      </a:endParaRPr>
                    </a:p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8000"/>
                          </a:solidFill>
                          <a:highlight>
                            <a:srgbClr val="F2F4FF"/>
                          </a:highlight>
                        </a:rPr>
                        <a:t>// code here can also use </a:t>
                      </a:r>
                      <a:r>
                        <a:rPr lang="en-US" sz="1800" b="0" i="0" dirty="0" err="1">
                          <a:solidFill>
                            <a:srgbClr val="008000"/>
                          </a:solidFill>
                          <a:highlight>
                            <a:srgbClr val="F2F4FF"/>
                          </a:highlight>
                        </a:rPr>
                        <a:t>carName</a:t>
                      </a:r>
                      <a:r>
                        <a:rPr lang="en-US" sz="1800" b="0" i="0" dirty="0">
                          <a:solidFill>
                            <a:srgbClr val="008000"/>
                          </a:solidFill>
                          <a:highlight>
                            <a:srgbClr val="F2F4FF"/>
                          </a:highlight>
                        </a:rPr>
                        <a:t> </a:t>
                      </a:r>
                      <a:endParaRPr lang="en-US" sz="1800" b="0" i="0" dirty="0">
                        <a:solidFill>
                          <a:srgbClr val="000000"/>
                        </a:solidFill>
                        <a:highlight>
                          <a:srgbClr val="F2F4FF"/>
                        </a:highlight>
                      </a:endParaRPr>
                    </a:p>
                    <a:p>
                      <a:endParaRPr lang="en-US" sz="1800" b="0" i="0" dirty="0">
                        <a:solidFill>
                          <a:srgbClr val="000000"/>
                        </a:solidFill>
                        <a:highlight>
                          <a:srgbClr val="F2F4FF"/>
                        </a:highlight>
                      </a:endParaRPr>
                    </a:p>
                    <a:p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        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highlight>
                            <a:srgbClr val="F2F4FF"/>
                          </a:highlight>
                        </a:rPr>
                        <a:t>}</a:t>
                      </a:r>
                      <a:endParaRPr lang="en-US" sz="1800" b="0" i="0" dirty="0">
                        <a:solidFill>
                          <a:srgbClr val="000000"/>
                        </a:solidFill>
                        <a:highlight>
                          <a:srgbClr val="F2F4FF"/>
                        </a:highlight>
                      </a:endParaRPr>
                    </a:p>
                    <a:p>
                      <a:r>
                        <a:rPr lang="en-US" sz="1800" b="0" i="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</a:rPr>
                        <a:t>&lt;/script&gt;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204443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7788" y="1728847"/>
            <a:ext cx="37857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&lt;script&gt;</a:t>
            </a:r>
            <a:endParaRPr lang="en-US" sz="1600" dirty="0">
              <a:highlight>
                <a:srgbClr val="FFFF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2F4FF"/>
                </a:highlight>
              </a:rPr>
              <a:t>// code here can NOT use </a:t>
            </a:r>
            <a:r>
              <a:rPr lang="en-US" sz="1600" dirty="0" err="1">
                <a:solidFill>
                  <a:srgbClr val="008000"/>
                </a:solidFill>
                <a:highlight>
                  <a:srgbClr val="F2F4FF"/>
                </a:highlight>
              </a:rPr>
              <a:t>carName</a:t>
            </a:r>
            <a:endParaRPr lang="en-US" sz="1600" dirty="0">
              <a:highlight>
                <a:srgbClr val="F2F4FF"/>
              </a:highlight>
            </a:endParaRPr>
          </a:p>
          <a:p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</a:t>
            </a:r>
            <a:r>
              <a:rPr lang="en-US" sz="1600" b="1" dirty="0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en-US" sz="1600" dirty="0">
                <a:highlight>
                  <a:srgbClr val="F2F4FF"/>
                </a:highlight>
              </a:rPr>
              <a:t> </a:t>
            </a:r>
            <a:r>
              <a:rPr lang="en-US" sz="1600" dirty="0" err="1">
                <a:highlight>
                  <a:srgbClr val="F2F4FF"/>
                </a:highlight>
              </a:rPr>
              <a:t>myFunction</a:t>
            </a:r>
            <a:r>
              <a:rPr lang="en-US" sz="1600" b="1" dirty="0">
                <a:highlight>
                  <a:srgbClr val="F2F4FF"/>
                </a:highlight>
              </a:rPr>
              <a:t>()</a:t>
            </a:r>
            <a:r>
              <a:rPr lang="en-US" sz="1600" dirty="0">
                <a:highlight>
                  <a:srgbClr val="F2F4FF"/>
                </a:highlight>
              </a:rPr>
              <a:t> </a:t>
            </a:r>
            <a:r>
              <a:rPr lang="en-US" sz="1600" b="1" dirty="0">
                <a:highlight>
                  <a:srgbClr val="F2F4FF"/>
                </a:highlight>
              </a:rPr>
              <a:t>{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    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2F4FF"/>
                </a:highlight>
              </a:rPr>
              <a:t>var</a:t>
            </a:r>
            <a:r>
              <a:rPr lang="en-US" sz="1600" dirty="0">
                <a:highlight>
                  <a:srgbClr val="F2F4FF"/>
                </a:highlight>
              </a:rPr>
              <a:t> </a:t>
            </a:r>
            <a:r>
              <a:rPr lang="en-US" sz="1600" dirty="0" err="1">
                <a:highlight>
                  <a:srgbClr val="F2F4FF"/>
                </a:highlight>
              </a:rPr>
              <a:t>carName</a:t>
            </a:r>
            <a:r>
              <a:rPr lang="en-US" sz="1600" dirty="0">
                <a:highlight>
                  <a:srgbClr val="F2F4FF"/>
                </a:highlight>
              </a:rPr>
              <a:t> </a:t>
            </a:r>
            <a:r>
              <a:rPr lang="en-US" sz="1600" b="1" dirty="0">
                <a:highlight>
                  <a:srgbClr val="F2F4FF"/>
                </a:highlight>
              </a:rPr>
              <a:t>=</a:t>
            </a:r>
            <a:r>
              <a:rPr lang="en-US" sz="1600" dirty="0">
                <a:highlight>
                  <a:srgbClr val="F2F4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2F4FF"/>
                </a:highlight>
              </a:rPr>
              <a:t>"Volvo"</a:t>
            </a:r>
            <a:r>
              <a:rPr lang="en-US" sz="1600" b="1" dirty="0">
                <a:highlight>
                  <a:srgbClr val="F2F4FF"/>
                </a:highlight>
              </a:rPr>
              <a:t>;</a:t>
            </a:r>
            <a:endParaRPr lang="en-US" sz="1600" dirty="0">
              <a:highlight>
                <a:srgbClr val="F2F4FF"/>
              </a:highlight>
            </a:endParaRPr>
          </a:p>
          <a:p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     </a:t>
            </a:r>
            <a:r>
              <a:rPr lang="en-US" sz="1600" dirty="0">
                <a:solidFill>
                  <a:srgbClr val="008000"/>
                </a:solidFill>
                <a:highlight>
                  <a:srgbClr val="F2F4FF"/>
                </a:highlight>
              </a:rPr>
              <a:t>// code here CAN use </a:t>
            </a:r>
            <a:r>
              <a:rPr lang="en-US" sz="1600" dirty="0" err="1">
                <a:solidFill>
                  <a:srgbClr val="008000"/>
                </a:solidFill>
                <a:highlight>
                  <a:srgbClr val="F2F4FF"/>
                </a:highlight>
              </a:rPr>
              <a:t>carName</a:t>
            </a:r>
            <a:endParaRPr lang="en-US" sz="1600" dirty="0">
              <a:highlight>
                <a:srgbClr val="F2F4FF"/>
              </a:highlight>
            </a:endParaRPr>
          </a:p>
          <a:p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highlight>
                  <a:srgbClr val="F2F4FF"/>
                </a:highlight>
              </a:rPr>
              <a:t>     </a:t>
            </a:r>
            <a:r>
              <a:rPr lang="en-US" sz="1600" b="1" dirty="0">
                <a:highlight>
                  <a:srgbClr val="F2F4FF"/>
                </a:highlight>
              </a:rPr>
              <a:t>}</a:t>
            </a:r>
            <a:endParaRPr lang="en-US" sz="1600" dirty="0">
              <a:highlight>
                <a:srgbClr val="F2F4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6346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Operators (Arithmetic Operators)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1119189"/>
              </p:ext>
            </p:extLst>
          </p:nvPr>
        </p:nvGraphicFramePr>
        <p:xfrm>
          <a:off x="297450" y="1272429"/>
          <a:ext cx="8618132" cy="2926080"/>
        </p:xfrm>
        <a:graphic>
          <a:graphicData uri="http://schemas.openxmlformats.org/drawingml/2006/table">
            <a:tbl>
              <a:tblPr firstRow="1" bandRow="1">
                <a:tableStyleId>{B7F57224-B4CC-4CAA-A2E1-A72ECBCF7A80}</a:tableStyleId>
              </a:tblPr>
              <a:tblGrid>
                <a:gridCol w="1204600">
                  <a:extLst>
                    <a:ext uri="{9D8B030D-6E8A-4147-A177-3AD203B41FA5}">
                      <a16:colId xmlns:a16="http://schemas.microsoft.com/office/drawing/2014/main" xmlns="" val="382558588"/>
                    </a:ext>
                  </a:extLst>
                </a:gridCol>
                <a:gridCol w="3414738">
                  <a:extLst>
                    <a:ext uri="{9D8B030D-6E8A-4147-A177-3AD203B41FA5}">
                      <a16:colId xmlns:a16="http://schemas.microsoft.com/office/drawing/2014/main" xmlns="" val="3804756952"/>
                    </a:ext>
                  </a:extLst>
                </a:gridCol>
                <a:gridCol w="3998794">
                  <a:extLst>
                    <a:ext uri="{9D8B030D-6E8A-4147-A177-3AD203B41FA5}">
                      <a16:colId xmlns:a16="http://schemas.microsoft.com/office/drawing/2014/main" xmlns="" val="2413344054"/>
                    </a:ext>
                  </a:extLst>
                </a:gridCol>
              </a:tblGrid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Operator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Example:</a:t>
                      </a:r>
                      <a:r>
                        <a:rPr lang="en-US" sz="1800" b="1" baseline="0" dirty="0"/>
                        <a:t> a = 33, b= 10</a:t>
                      </a:r>
                      <a:endParaRPr lang="en-US" sz="1800" b="1" dirty="0"/>
                    </a:p>
                  </a:txBody>
                  <a:tcP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3905155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/>
                        <a:t> a + b =43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4168876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/>
                        <a:t> a – b= 23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1667372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a * b = 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0546025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Floating</a:t>
                      </a:r>
                      <a:r>
                        <a:rPr lang="en-US" sz="1800" b="1" baseline="0" dirty="0"/>
                        <a:t> point division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/>
                        <a:t> a / b = 3.3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1153747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a</a:t>
                      </a:r>
                      <a:r>
                        <a:rPr lang="en-US" sz="1800" b="1" baseline="0" dirty="0"/>
                        <a:t> % b = 3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1418504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++a =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5435780"/>
                  </a:ext>
                </a:extLst>
              </a:tr>
              <a:tr h="342928">
                <a:tc>
                  <a:txBody>
                    <a:bodyPr/>
                    <a:lstStyle/>
                    <a:p>
                      <a:r>
                        <a:rPr lang="en-US" sz="1800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--b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203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985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ta Structure 1 Introduction.pptx" id="{B19EE2B8-CAD9-41E2-9A4F-FAFE0FC5A9E6}" vid="{07C67626-188D-4560-815E-FE4967863BB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Template 1</Template>
  <TotalTime>746</TotalTime>
  <Words>2169</Words>
  <Application>Microsoft Office PowerPoint</Application>
  <PresentationFormat>On-screen Show (16:9)</PresentationFormat>
  <Paragraphs>599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Dosis</vt:lpstr>
      <vt:lpstr>Roboto</vt:lpstr>
      <vt:lpstr>Courier New</vt:lpstr>
      <vt:lpstr>William template</vt:lpstr>
      <vt:lpstr>WEB PROGRAMMING :CSE 465 Introduction to JS</vt:lpstr>
      <vt:lpstr>What is JavaScript?</vt:lpstr>
      <vt:lpstr>Purposes</vt:lpstr>
      <vt:lpstr>Purposes</vt:lpstr>
      <vt:lpstr>JavaScript Syntax</vt:lpstr>
      <vt:lpstr>External JavaScript</vt:lpstr>
      <vt:lpstr>JavaScript - Variables</vt:lpstr>
      <vt:lpstr>Variables Scope</vt:lpstr>
      <vt:lpstr>JavaScript – Operators (Arithmetic Operators)</vt:lpstr>
      <vt:lpstr>JavaScript – Operators (Comparison)</vt:lpstr>
      <vt:lpstr>JavaScript – Operators (Logical)</vt:lpstr>
      <vt:lpstr>JavaScript – Operators (Bitwise)</vt:lpstr>
      <vt:lpstr>JavaScript – Operators (Assignment)</vt:lpstr>
      <vt:lpstr>JavaScript – Operators (typeof)</vt:lpstr>
      <vt:lpstr>JavaScript - Datatypes</vt:lpstr>
      <vt:lpstr>JavaScript – if – if … else – if … else if … else statements</vt:lpstr>
      <vt:lpstr>JavaScript –switch statement</vt:lpstr>
      <vt:lpstr>JavaScript –while Loop</vt:lpstr>
      <vt:lpstr>JavaScript –do … while Loop</vt:lpstr>
      <vt:lpstr>JavaScript – for Loop</vt:lpstr>
      <vt:lpstr>JavaScript – for… in Loop</vt:lpstr>
      <vt:lpstr>JavaScript – break Statement</vt:lpstr>
      <vt:lpstr>JavaScript – continue Statement</vt:lpstr>
      <vt:lpstr>JavaScript – function</vt:lpstr>
      <vt:lpstr>JavaScript – function (sample 1)</vt:lpstr>
      <vt:lpstr>JavaScript – function (sample 2)</vt:lpstr>
      <vt:lpstr>JavaScript – Strings</vt:lpstr>
      <vt:lpstr>JavaScript – Numbers</vt:lpstr>
      <vt:lpstr>JavaScript -- Arrays</vt:lpstr>
      <vt:lpstr>JavaScript – Array Methods</vt:lpstr>
      <vt:lpstr>JavaScript -- Objects</vt:lpstr>
      <vt:lpstr>JavaScript – Accessing Object Data</vt:lpstr>
      <vt:lpstr>JavaScript -- Objects</vt:lpstr>
      <vt:lpstr>JavaScript – Regular Expressions</vt:lpstr>
      <vt:lpstr>JavaScript – RegExp Symbols</vt:lpstr>
      <vt:lpstr>JavaScript – RegExp Symbols</vt:lpstr>
      <vt:lpstr>JavaScript – RegExp Symbols</vt:lpstr>
      <vt:lpstr>JavaScript – Regular Expression Functions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: CSI 217</dc:title>
  <dc:creator>Mohammad Imam Hossain</dc:creator>
  <cp:lastModifiedBy>Student17</cp:lastModifiedBy>
  <cp:revision>240</cp:revision>
  <dcterms:created xsi:type="dcterms:W3CDTF">2018-06-25T18:09:40Z</dcterms:created>
  <dcterms:modified xsi:type="dcterms:W3CDTF">2018-10-30T05:35:08Z</dcterms:modified>
</cp:coreProperties>
</file>