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03" r:id="rId19"/>
    <p:sldId id="304" r:id="rId20"/>
    <p:sldId id="299" r:id="rId21"/>
    <p:sldId id="279" r:id="rId22"/>
  </p:sldIdLst>
  <p:sldSz cx="9144000" cy="5143500" type="screen16x9"/>
  <p:notesSz cx="6858000" cy="9144000"/>
  <p:embeddedFontLst>
    <p:embeddedFont>
      <p:font typeface="Dosis" panose="020B0604020202020204" charset="0"/>
      <p:regular r:id="rId24"/>
      <p:bold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F57224-B4CC-4CAA-A2E1-A72ECBCF7A80}">
  <a:tblStyle styleId="{B7F57224-B4CC-4CAA-A2E1-A72ECBCF7A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_Berners-Le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home.web.cern.ch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 in short web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 a popular way to publish information on the internet. The web was created by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Timothy Berners-Lee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computer programmer at the European scientific research organization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CERN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in 1991. It offered a more powerful and user-friendly interface than other internet applications. The web supported hyperlinks, allowing users to browse from one document to another with a single click.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3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" TargetMode="External"/><Relationship Id="rId2" Type="http://schemas.openxmlformats.org/officeDocument/2006/relationships/hyperlink" Target="https://developer.mozilla.org/en-US/docs/Learn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Learn/JavaScrip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First_steps/Introduction" TargetMode="External"/><Relationship Id="rId2" Type="http://schemas.openxmlformats.org/officeDocument/2006/relationships/hyperlink" Target="https://computer.howstuffworks.com/web-server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default.as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4" y="0"/>
            <a:ext cx="6067269" cy="42574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WEB P</a:t>
            </a:r>
            <a:r>
              <a:rPr lang="en-US" sz="4000" dirty="0"/>
              <a:t>ROGRAMMING</a:t>
            </a:r>
            <a:r>
              <a:rPr lang="en" sz="4000" dirty="0"/>
              <a:t> :CS</a:t>
            </a:r>
            <a:r>
              <a:rPr lang="en-US" sz="4000" dirty="0"/>
              <a:t>E</a:t>
            </a:r>
            <a:r>
              <a:rPr lang="en" sz="4000" dirty="0"/>
              <a:t> 465</a:t>
            </a:r>
            <a:br>
              <a:rPr lang="en" sz="4000" dirty="0"/>
            </a:br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B4D73-7884-4D85-A683-3D052938C325}"/>
              </a:ext>
            </a:extLst>
          </p:cNvPr>
          <p:cNvSpPr txBox="1"/>
          <p:nvPr/>
        </p:nvSpPr>
        <p:spPr>
          <a:xfrm>
            <a:off x="3903260" y="4435521"/>
            <a:ext cx="352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00B050"/>
                </a:solidFill>
              </a:rPr>
              <a:t>Mohammad Imam Hossain</a:t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>
                <a:solidFill>
                  <a:srgbClr val="00B050"/>
                </a:solidFill>
              </a:rPr>
              <a:t>Lecturer, dept. of CSE, UIU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7B96-62D4-48BE-9223-23284F03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43" y="1113849"/>
            <a:ext cx="8366654" cy="3753576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/>
              <a:t>IP Address : To distinguish each of the machines on the internet, each machine is assigned a unique address called IP address. [IP = Internet Protocol ]</a:t>
            </a:r>
          </a:p>
          <a:p>
            <a:pPr marL="38100" indent="0">
              <a:buNone/>
            </a:pPr>
            <a:r>
              <a:rPr lang="en-US" sz="1800" dirty="0"/>
              <a:t>IPv4 uses 32-bit address. Ex. 127.0.0.1 </a:t>
            </a:r>
          </a:p>
          <a:p>
            <a:pPr marL="38100" indent="0">
              <a:buNone/>
            </a:pPr>
            <a:br>
              <a:rPr lang="en-US" sz="1800" dirty="0"/>
            </a:br>
            <a:r>
              <a:rPr lang="en-US" sz="1800" dirty="0"/>
              <a:t>A server has a static IP address that does not change very often.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 home machine that is dialing up through a modem often has an IP address that is assigned by the ISP when the machine dials in. That IP address is unique for that session -- it may be different the next time the machine dials in. This way, an ISP only needs one IP address for each modem it supports, rather than for each customer.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871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7B96-62D4-48BE-9223-23284F03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151" y="950073"/>
            <a:ext cx="8366654" cy="3917352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/>
              <a:t>Domain Names: Human readable names instead of remembering the IP address.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Ex. </a:t>
            </a:r>
            <a:r>
              <a:rPr lang="en-US" sz="1800" dirty="0">
                <a:hlinkClick r:id="rId3"/>
              </a:rPr>
              <a:t>www.w3schools.com</a:t>
            </a:r>
            <a:endParaRPr lang="en-US" sz="1800" dirty="0"/>
          </a:p>
          <a:p>
            <a:pPr marL="38100" indent="0">
              <a:buNone/>
            </a:pPr>
            <a:endParaRPr lang="en-US" sz="1800" dirty="0"/>
          </a:p>
          <a:p>
            <a:pPr marL="38100" indent="0">
              <a:buNone/>
            </a:pPr>
            <a:r>
              <a:rPr lang="en-US" sz="1800" dirty="0"/>
              <a:t>3 parts,</a:t>
            </a:r>
          </a:p>
          <a:p>
            <a:r>
              <a:rPr lang="en-US" sz="1800" dirty="0"/>
              <a:t>Host name, www</a:t>
            </a:r>
          </a:p>
          <a:p>
            <a:r>
              <a:rPr lang="en-US" sz="1800" dirty="0"/>
              <a:t>Domain Name, w3schools</a:t>
            </a:r>
          </a:p>
          <a:p>
            <a:r>
              <a:rPr lang="en-US" sz="1800" dirty="0"/>
              <a:t>Top-level domain name, com</a:t>
            </a:r>
          </a:p>
          <a:p>
            <a:pPr marL="38100" indent="0">
              <a:buNone/>
            </a:pPr>
            <a:r>
              <a:rPr lang="en-US" sz="1800" dirty="0"/>
              <a:t>There exists many registrar companies to registrar IP addresses and corresponding unique domain name. You can use web hosting service for Web space.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742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7B96-62D4-48BE-9223-23284F03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151" y="950073"/>
            <a:ext cx="8366654" cy="3917352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/>
              <a:t>Name Servers : A set of servers called </a:t>
            </a:r>
            <a:r>
              <a:rPr lang="en-US" sz="1800" i="1" dirty="0"/>
              <a:t>domain name servers</a:t>
            </a:r>
            <a:r>
              <a:rPr lang="en-US" sz="1800" dirty="0"/>
              <a:t> (DNS) maps the human-readable names to the IP addresses. </a:t>
            </a:r>
            <a:br>
              <a:rPr lang="en-US" sz="1800" dirty="0"/>
            </a:br>
            <a:r>
              <a:rPr lang="en-US" sz="1800" dirty="0"/>
              <a:t>These servers are simple databases that map names to IP addresses, and they are distributed all over the Internet.</a:t>
            </a:r>
          </a:p>
          <a:p>
            <a:pPr marL="38100" indent="0">
              <a:buNone/>
            </a:pPr>
            <a:endParaRPr lang="en-US" sz="1800" dirty="0"/>
          </a:p>
          <a:p>
            <a:pPr marL="38100" indent="0">
              <a:buNone/>
            </a:pPr>
            <a:r>
              <a:rPr lang="en-US" sz="1800" dirty="0"/>
              <a:t>Central name servers use date supplied by different registrars to map domain names to IP addresses.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9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7B96-62D4-48BE-9223-23284F03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151" y="950073"/>
            <a:ext cx="8366654" cy="3917352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/>
              <a:t>Ports : Any server machine makes its services available to the Internet using numbered </a:t>
            </a:r>
            <a:r>
              <a:rPr lang="en-US" sz="1800" b="1" dirty="0"/>
              <a:t>ports</a:t>
            </a:r>
            <a:r>
              <a:rPr lang="en-US" sz="1800" dirty="0"/>
              <a:t>, one for each service that is available on the server.</a:t>
            </a:r>
          </a:p>
          <a:p>
            <a:pPr marL="38100" indent="0">
              <a:buNone/>
            </a:pPr>
            <a:endParaRPr lang="en-US" sz="1800" dirty="0"/>
          </a:p>
          <a:p>
            <a:pPr marL="38100" indent="0">
              <a:buNone/>
            </a:pPr>
            <a:r>
              <a:rPr lang="en-US" sz="1800" dirty="0"/>
              <a:t>Clients connect to a service at a specific IP address and on a specific port.</a:t>
            </a:r>
          </a:p>
          <a:p>
            <a:pPr marL="38100" indent="0">
              <a:buNone/>
            </a:pPr>
            <a:r>
              <a:rPr lang="en-US" sz="1800" dirty="0"/>
              <a:t>Ex. 			Daytime </a:t>
            </a:r>
            <a:r>
              <a:rPr lang="en-US" sz="1800" dirty="0">
                <a:sym typeface="Wingdings" panose="05000000000000000000" pitchFamily="2" charset="2"/>
              </a:rPr>
              <a:t> 13</a:t>
            </a:r>
            <a:br>
              <a:rPr lang="en-US" sz="1800" dirty="0"/>
            </a:br>
            <a:r>
              <a:rPr lang="en-US" sz="1800" dirty="0"/>
              <a:t>			Ftp service </a:t>
            </a:r>
            <a:r>
              <a:rPr lang="en-US" sz="1800" dirty="0">
                <a:sym typeface="Wingdings" panose="05000000000000000000" pitchFamily="2" charset="2"/>
              </a:rPr>
              <a:t> port 21</a:t>
            </a:r>
          </a:p>
          <a:p>
            <a:pPr marL="3810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		Smtp  port 25</a:t>
            </a:r>
          </a:p>
          <a:p>
            <a:pPr marL="3810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		Web, www  80</a:t>
            </a:r>
          </a:p>
          <a:p>
            <a:pPr marL="38100" indent="0">
              <a:buNone/>
            </a:pPr>
            <a:endParaRPr lang="en-US" sz="1800" dirty="0"/>
          </a:p>
          <a:p>
            <a:pPr marL="38100" indent="0">
              <a:buNone/>
            </a:pPr>
            <a:r>
              <a:rPr lang="en-US" sz="1800" dirty="0"/>
              <a:t>If you change the default port number of a web server provided service then then to request that service the client needs to mention the port number</a:t>
            </a:r>
            <a:br>
              <a:rPr lang="en-US" sz="1800" dirty="0"/>
            </a:br>
            <a:r>
              <a:rPr lang="en-US" sz="1800" dirty="0"/>
              <a:t>Ex. 		</a:t>
            </a:r>
            <a:r>
              <a:rPr lang="en-US" sz="1800" dirty="0">
                <a:solidFill>
                  <a:srgbClr val="0000FF"/>
                </a:solidFill>
              </a:rPr>
              <a:t>http://www.sample.com:8080/filepath/filename.htm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174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7B96-62D4-48BE-9223-23284F03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151" y="950073"/>
            <a:ext cx="8366654" cy="3917352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Protocol : A </a:t>
            </a:r>
            <a:r>
              <a:rPr lang="en-US" sz="1800" i="1" dirty="0">
                <a:solidFill>
                  <a:schemeClr val="tx1"/>
                </a:solidFill>
              </a:rPr>
              <a:t>protocol</a:t>
            </a:r>
            <a:r>
              <a:rPr lang="en-US" sz="1800" dirty="0">
                <a:solidFill>
                  <a:schemeClr val="tx1"/>
                </a:solidFill>
              </a:rPr>
              <a:t> is a set of invisible computer rules or procedures for transmitting data between electronic devices, such as computers.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In order for computers to exchange information, there must be a pre-existing agreement as to how the information will be structured and how each side will send and receive it.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81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 document's internet protocol is described by the first several letters in your browser's address bar, ending in the three characters '</a:t>
            </a:r>
            <a:r>
              <a:rPr lang="en-US" sz="1800" b="1" dirty="0">
                <a:solidFill>
                  <a:schemeClr val="tx1"/>
                </a:solidFill>
              </a:rPr>
              <a:t>://</a:t>
            </a:r>
            <a:r>
              <a:rPr lang="en-US" sz="1800" dirty="0">
                <a:solidFill>
                  <a:schemeClr val="tx1"/>
                </a:solidFill>
              </a:rPr>
              <a:t>'. Every Web server on the Internet conforms to the ‘http://’ protocol. . The second most common protocol you will see is ‘https</a:t>
            </a:r>
            <a:r>
              <a:rPr lang="en-US" sz="1800" b="1" dirty="0">
                <a:solidFill>
                  <a:schemeClr val="tx1"/>
                </a:solidFill>
              </a:rPr>
              <a:t>://’</a:t>
            </a:r>
            <a:r>
              <a:rPr lang="en-US" sz="1800" dirty="0">
                <a:solidFill>
                  <a:schemeClr val="tx1"/>
                </a:solidFill>
              </a:rPr>
              <a:t>, for hypertext pages that are secured against hackers.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289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Server Architecture (Static Site)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7B96-62D4-48BE-9223-23284F03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151" y="950073"/>
            <a:ext cx="8366654" cy="749100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Static Site : a static site is one that returns the same hard-coded content from the server whenever a particular resource is requested.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9BC9D-7109-458A-9DA1-BE9C354D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99" y="1917545"/>
            <a:ext cx="5295338" cy="1808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D5AA63-0D1C-42E1-875A-FF2FA13C4E7B}"/>
              </a:ext>
            </a:extLst>
          </p:cNvPr>
          <p:cNvSpPr txBox="1"/>
          <p:nvPr/>
        </p:nvSpPr>
        <p:spPr>
          <a:xfrm>
            <a:off x="240055" y="1917545"/>
            <a:ext cx="43455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When a user wants to navigate to a page, the browser sends an HTTP "GET" request specifying its 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The server retrieves the requested document from its file system and returns an HTTP response containing the document and a success status (usually 200 OK). If the file cannot be retrieved for some reason, an error status is returned</a:t>
            </a:r>
          </a:p>
          <a:p>
            <a:endParaRPr 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3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Server Architecture (Dynamic Site)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7B96-62D4-48BE-9223-23284F03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151" y="950073"/>
            <a:ext cx="8366654" cy="1970548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Dynamic Site : a dynamic website is one where some of the response content is generated dynamically only when needed.</a:t>
            </a:r>
          </a:p>
          <a:p>
            <a:pPr marL="3810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8100" indent="0">
              <a:buNone/>
            </a:pPr>
            <a:r>
              <a:rPr lang="en-US" sz="1800" dirty="0"/>
              <a:t>Most of the code to support a dynamic website must run on the server. Creating this code is known as "</a:t>
            </a:r>
            <a:r>
              <a:rPr lang="en-US" sz="1800" b="1" dirty="0"/>
              <a:t>server-side programming</a:t>
            </a:r>
            <a:r>
              <a:rPr lang="en-US" sz="1800" dirty="0"/>
              <a:t>" (or sometimes "</a:t>
            </a:r>
            <a:r>
              <a:rPr lang="en-US" sz="1800" b="1" dirty="0"/>
              <a:t>back-end scripting</a:t>
            </a:r>
            <a:r>
              <a:rPr lang="en-US" sz="1800" dirty="0"/>
              <a:t>").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695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Server Architecture (Dynamic Site)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66A8B-1F16-426E-8DBC-F86D7A06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91" y="1013690"/>
            <a:ext cx="8153919" cy="36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1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and Server Side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A3409-2993-4801-96DA-F80F17E8AD49}"/>
              </a:ext>
            </a:extLst>
          </p:cNvPr>
          <p:cNvSpPr txBox="1"/>
          <p:nvPr/>
        </p:nvSpPr>
        <p:spPr>
          <a:xfrm>
            <a:off x="382137" y="1241947"/>
            <a:ext cx="35130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Code running in the browser is known as </a:t>
            </a:r>
            <a:r>
              <a:rPr lang="en-US" sz="1800" b="1" dirty="0">
                <a:latin typeface="Roboto" panose="020B0604020202020204" charset="0"/>
                <a:ea typeface="Roboto" panose="020B0604020202020204" charset="0"/>
              </a:rPr>
              <a:t>client-side code 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and is primarily concerned with improving the appearance and behavior of a rendered web page.</a:t>
            </a:r>
          </a:p>
          <a:p>
            <a:endParaRPr lang="en-US" sz="18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Client-side code is written using 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  <a:hlinkClick r:id="rId2"/>
              </a:rPr>
              <a:t>HTML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, 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  <a:hlinkClick r:id="rId3"/>
              </a:rPr>
              <a:t>CSS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, and 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  <a:hlinkClick r:id="rId4"/>
              </a:rPr>
              <a:t>JavaScript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 — it is run inside a web 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45EF9-3EF2-46C5-B6D7-46EF811DEA95}"/>
              </a:ext>
            </a:extLst>
          </p:cNvPr>
          <p:cNvSpPr txBox="1"/>
          <p:nvPr/>
        </p:nvSpPr>
        <p:spPr>
          <a:xfrm>
            <a:off x="4258101" y="1064523"/>
            <a:ext cx="4503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The </a:t>
            </a:r>
            <a:r>
              <a:rPr lang="en-US" sz="1800" b="1" dirty="0">
                <a:latin typeface="Roboto" panose="020B0604020202020204" charset="0"/>
                <a:ea typeface="Roboto" panose="020B0604020202020204" charset="0"/>
              </a:rPr>
              <a:t>server-side code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 handles tasks like validating submitted data and requests, using databases to store and retrieve data and sending the correct data to the client as required.</a:t>
            </a:r>
          </a:p>
          <a:p>
            <a:endParaRPr lang="en-US" sz="18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Server-side code can be written in any number of programming languages — PHP, Java and JSP, Python, Ruby, C#. The server-side code has full access to the server operating system and the developer can choose what programming language (and specific version) they wish to use.</a:t>
            </a:r>
          </a:p>
        </p:txBody>
      </p:sp>
    </p:spTree>
    <p:extLst>
      <p:ext uri="{BB962C8B-B14F-4D97-AF65-F5344CB8AC3E}">
        <p14:creationId xmlns:p14="http://schemas.microsoft.com/office/powerpoint/2010/main" val="148344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381C-8D55-4109-8C22-03EE70C9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C5AD-1784-4AA6-A857-3891D15A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900" y="1277625"/>
            <a:ext cx="8091900" cy="3648300"/>
          </a:xfrm>
        </p:spPr>
        <p:txBody>
          <a:bodyPr/>
          <a:lstStyle/>
          <a:p>
            <a:pPr marL="38100" indent="0">
              <a:buNone/>
            </a:pPr>
            <a:r>
              <a:rPr lang="en-US" sz="1800" b="1" dirty="0"/>
              <a:t>Web development framework</a:t>
            </a:r>
            <a:r>
              <a:rPr lang="en-US" sz="1800" dirty="0"/>
              <a:t> is especially created to help developers boost the performance and efficiency of your web applications, web services and website development task. A large number of frameworks are equipped with fascinating features such as templates and session management and database access libraries.</a:t>
            </a:r>
            <a:br>
              <a:rPr lang="en-US" sz="1800" dirty="0"/>
            </a:br>
            <a:endParaRPr lang="en-US" sz="1800" dirty="0"/>
          </a:p>
          <a:p>
            <a:pPr marL="38100" indent="0">
              <a:buNone/>
            </a:pPr>
            <a:r>
              <a:rPr lang="en-US" sz="1800" dirty="0"/>
              <a:t>Ex. 1. Spring MVC, Apache Struts 1, Laravel, CodeIgniter, ASP.NET 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EA08D-263D-419E-ACA3-3AC27468B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421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D633DD-738D-4FA9-B29B-95DEF775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39" y="1455450"/>
            <a:ext cx="2124035" cy="29461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61605-DBDF-44D7-8D7D-23FA819695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C1378-98FD-426C-A6AB-B5FFFD609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87" y="1400448"/>
            <a:ext cx="2566477" cy="2864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8277E-E995-4264-8B6C-2CE5F5951EB5}"/>
              </a:ext>
            </a:extLst>
          </p:cNvPr>
          <p:cNvSpPr txBox="1"/>
          <p:nvPr/>
        </p:nvSpPr>
        <p:spPr>
          <a:xfrm>
            <a:off x="594899" y="928048"/>
            <a:ext cx="38281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you type a URL (Uniform Resource Locator, Ex.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solidFill>
                  <a:srgbClr val="0000FF"/>
                </a:solidFill>
              </a:rPr>
              <a:t>http://www.w3schools.com/Html/default.asp</a:t>
            </a:r>
            <a:r>
              <a:rPr lang="en-US" sz="2000" dirty="0"/>
              <a:t>)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in computer browser, the browser shows the corresponding web page in the computer screen. 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0562058D-47FC-495B-BCA7-F8BFC6767DFD}"/>
              </a:ext>
            </a:extLst>
          </p:cNvPr>
          <p:cNvSpPr/>
          <p:nvPr/>
        </p:nvSpPr>
        <p:spPr>
          <a:xfrm>
            <a:off x="5269248" y="-48988"/>
            <a:ext cx="3635906" cy="164191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ever wondered , what happened behind the scenes to bring this page onto the screen!!!!!!!!!</a:t>
            </a:r>
          </a:p>
        </p:txBody>
      </p:sp>
    </p:spTree>
    <p:extLst>
      <p:ext uri="{BB962C8B-B14F-4D97-AF65-F5344CB8AC3E}">
        <p14:creationId xmlns:p14="http://schemas.microsoft.com/office/powerpoint/2010/main" val="40219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990B-88E7-4BE4-B098-223531B1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1046-B988-40D2-8D2E-347633C98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2000" dirty="0">
                <a:hlinkClick r:id="rId2"/>
              </a:rPr>
              <a:t>https://computer.howstuffworks.com/web-server.htm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>
                <a:hlinkClick r:id="rId3"/>
              </a:rPr>
              <a:t>https://developer.mozilla.org/en-US/docs/Learn/Server-side/First_steps/Introduction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51B14-99C1-4487-B856-E22122F3D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621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235700" y="881091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640462" y="1782012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Email : imam@cse.uiu.ac.bd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0863-2F0D-4066-B309-5DDBEE9A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A3EC5-FD79-424E-972C-2E5E4321FF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1B533-2401-4D87-9AE4-78ABFFBC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03" y="1388522"/>
            <a:ext cx="6806245" cy="31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6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F261-97B2-4778-BBC7-6EEF945E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View (Step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D2873-0D9F-4009-A7E3-708F1C8B9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2000" dirty="0"/>
              <a:t>When you write the following URL in the browser,</a:t>
            </a:r>
          </a:p>
          <a:p>
            <a:pPr marL="3810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http://www.w3schools.com/Html/default.asp</a:t>
            </a:r>
            <a:r>
              <a:rPr lang="en-US" sz="2000" dirty="0"/>
              <a:t> </a:t>
            </a:r>
          </a:p>
          <a:p>
            <a:pPr marL="38100" indent="0">
              <a:buNone/>
            </a:pPr>
            <a:r>
              <a:rPr lang="en-US" sz="2000" dirty="0"/>
              <a:t>The browser broke the URL into three parts:</a:t>
            </a:r>
          </a:p>
          <a:p>
            <a:r>
              <a:rPr lang="en-US" sz="2000" dirty="0"/>
              <a:t>The protocol, “http”</a:t>
            </a:r>
          </a:p>
          <a:p>
            <a:r>
              <a:rPr lang="en-US" sz="2000" dirty="0"/>
              <a:t>The server name, </a:t>
            </a:r>
            <a:r>
              <a:rPr lang="en-US" sz="2000" dirty="0">
                <a:hlinkClick r:id="rId2"/>
              </a:rPr>
              <a:t>www.w3schools.com</a:t>
            </a:r>
            <a:endParaRPr lang="en-US" sz="2000" dirty="0"/>
          </a:p>
          <a:p>
            <a:r>
              <a:rPr lang="en-US" sz="2000" dirty="0"/>
              <a:t>The file name, “Html/default.asp”</a:t>
            </a:r>
          </a:p>
          <a:p>
            <a:pPr marL="38100" indent="0">
              <a:buNone/>
            </a:pP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91B0-3F42-4016-A893-083801539C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442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F261-97B2-4778-BBC7-6EEF945E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View (Step 2,3,4)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D2873-0D9F-4009-A7E3-708F1C8B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900" y="1277625"/>
            <a:ext cx="8091900" cy="3648300"/>
          </a:xfrm>
        </p:spPr>
        <p:txBody>
          <a:bodyPr/>
          <a:lstStyle/>
          <a:p>
            <a:r>
              <a:rPr lang="en-US" sz="2000" dirty="0"/>
              <a:t>The browser communicate with a domain name server to translate the server name </a:t>
            </a:r>
            <a:r>
              <a:rPr lang="en-US" sz="2000" dirty="0">
                <a:hlinkClick r:id="rId2"/>
              </a:rPr>
              <a:t>www.w3schools.com</a:t>
            </a:r>
            <a:r>
              <a:rPr lang="en-US" sz="2000" dirty="0"/>
              <a:t> into an IP(Internet Protocol) address, which it uses to connect to the server machine.</a:t>
            </a:r>
          </a:p>
          <a:p>
            <a:r>
              <a:rPr lang="en-US" sz="2000" dirty="0"/>
              <a:t>The browser then form a connection to the server at that IP address on port 80.</a:t>
            </a:r>
          </a:p>
          <a:p>
            <a:r>
              <a:rPr lang="en-US" sz="2000" dirty="0"/>
              <a:t>Following the HTTP protocol, the browser sent a GET request to the server, asking for the file 			   	    	</a:t>
            </a:r>
            <a:r>
              <a:rPr lang="en-US" sz="2000" dirty="0">
                <a:hlinkClick r:id="rId3"/>
              </a:rPr>
              <a:t>www.w3schools.com/Html/default.asp</a:t>
            </a:r>
            <a:br>
              <a:rPr lang="en-US" sz="2000" dirty="0"/>
            </a:br>
            <a:r>
              <a:rPr lang="en-US" sz="2000" dirty="0"/>
              <a:t>If needed, this request also sends cookies.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91B0-3F42-4016-A893-083801539C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645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F261-97B2-4778-BBC7-6EEF945E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View (Step 5,6)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D2873-0D9F-4009-A7E3-708F1C8B9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server then send the requested HTML text for the web page to the browser. </a:t>
            </a:r>
            <a:br>
              <a:rPr lang="en-US" sz="2000" dirty="0"/>
            </a:br>
            <a:r>
              <a:rPr lang="en-US" sz="2000" dirty="0"/>
              <a:t>If needed, the server may send cookies.</a:t>
            </a:r>
          </a:p>
          <a:p>
            <a:r>
              <a:rPr lang="en-US" sz="2000" dirty="0"/>
              <a:t>The web browser interprets these tags to decide how to format the text into the screen.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91B0-3F42-4016-A893-083801539C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557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7B96-62D4-48BE-9223-23284F03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2962132" cy="334896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/>
              <a:t>Internet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Internet</a:t>
            </a:r>
            <a:r>
              <a:rPr lang="en-US" sz="2000" dirty="0"/>
              <a:t> is a gigantic collection of millions of computers, all linked together on a computer network.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9C39A-9BE6-4F78-BC4C-4281EAA4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2" y="1071205"/>
            <a:ext cx="4267543" cy="37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7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7B96-62D4-48BE-9223-23284F03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391" y="1182089"/>
            <a:ext cx="8216527" cy="3348966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/>
              <a:t>Servers : Those machines that provide services (like Web servers or FTP servers) to other machines are servers.</a:t>
            </a:r>
          </a:p>
          <a:p>
            <a:pPr marL="38100" indent="0">
              <a:buNone/>
            </a:pPr>
            <a:endParaRPr lang="en-US" sz="1800" dirty="0"/>
          </a:p>
          <a:p>
            <a:pPr marL="38100" indent="0">
              <a:buNone/>
            </a:pPr>
            <a:r>
              <a:rPr lang="en-US" sz="1800" dirty="0"/>
              <a:t>Ex. When you connect to Yahoo! at www.yahoo.com to read a page, Yahoo! is providing a machine (probably a cluster of very large machines), for use on the Internet, to service your request. Yahoo! is providing a server.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 server machine may provide one or more services on the internet. For example, a server machine might have software running on it that allows it to act as a Web server, an E-mail server and an FTP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286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06-9D2C-4D95-B349-459DC6F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7B96-62D4-48BE-9223-23284F03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391" y="1182089"/>
            <a:ext cx="8216527" cy="3348966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/>
              <a:t>Clients : Those machines that are used to connect to those provided services are clients.</a:t>
            </a:r>
          </a:p>
          <a:p>
            <a:pPr marL="38100" indent="0">
              <a:buNone/>
            </a:pPr>
            <a:endParaRPr lang="en-US" sz="1800" dirty="0"/>
          </a:p>
          <a:p>
            <a:pPr marL="38100" indent="0">
              <a:buNone/>
            </a:pPr>
            <a:r>
              <a:rPr lang="en-US" sz="1800" dirty="0"/>
              <a:t>Ex. When you connect to Yahoo! at www.yahoo.com to read a page, Yahoo! is providing a machine (probably a cluster of very large machines), for use on the Internet, to service your request. Yahoo! is providing a server. Your machine on the other hand is a client.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It is possible and common for a machine to be both a server and a client.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33A7-997D-4CA4-A6A7-9EF245085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8097194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tructure 1 Introduction.pptx" id="{B19EE2B8-CAD9-41E2-9A4F-FAFE0FC5A9E6}" vid="{07C67626-188D-4560-815E-FE4967863BB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Template 1</Template>
  <TotalTime>223</TotalTime>
  <Words>684</Words>
  <Application>Microsoft Office PowerPoint</Application>
  <PresentationFormat>On-screen Show (16:9)</PresentationFormat>
  <Paragraphs>107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Wingdings</vt:lpstr>
      <vt:lpstr>Arial</vt:lpstr>
      <vt:lpstr>Dosis</vt:lpstr>
      <vt:lpstr>Roboto</vt:lpstr>
      <vt:lpstr>William template</vt:lpstr>
      <vt:lpstr>WEB PROGRAMMING :CSE 465 Introduction</vt:lpstr>
      <vt:lpstr>PowerPoint Presentation</vt:lpstr>
      <vt:lpstr>The Basic Process</vt:lpstr>
      <vt:lpstr>More Detailed View (Step 1)</vt:lpstr>
      <vt:lpstr>More Detailed View (Step 2,3,4)</vt:lpstr>
      <vt:lpstr>More Detailed View (Step 5,6)</vt:lpstr>
      <vt:lpstr>Related Terms</vt:lpstr>
      <vt:lpstr>Related Terms</vt:lpstr>
      <vt:lpstr>Related Terms</vt:lpstr>
      <vt:lpstr>Related Terms</vt:lpstr>
      <vt:lpstr>Related Terms</vt:lpstr>
      <vt:lpstr>Related Terms</vt:lpstr>
      <vt:lpstr>Related Terms</vt:lpstr>
      <vt:lpstr>Related Terms</vt:lpstr>
      <vt:lpstr>Basic Web Server Architecture (Static Site)</vt:lpstr>
      <vt:lpstr>Basic Web Server Architecture (Dynamic Site)</vt:lpstr>
      <vt:lpstr>Basic Web Server Architecture (Dynamic Site)</vt:lpstr>
      <vt:lpstr>Client Side and Server Side Programming</vt:lpstr>
      <vt:lpstr>Web Frameworks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: CSI 217</dc:title>
  <dc:creator>Mohammad Imam Hossain</dc:creator>
  <cp:lastModifiedBy>Mohammad Imam Hossain</cp:lastModifiedBy>
  <cp:revision>96</cp:revision>
  <dcterms:created xsi:type="dcterms:W3CDTF">2018-06-25T18:09:40Z</dcterms:created>
  <dcterms:modified xsi:type="dcterms:W3CDTF">2018-06-25T22:43:14Z</dcterms:modified>
</cp:coreProperties>
</file>