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7d8654f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7d8654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d8654f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d8654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9" name="Google Shape;69;p1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 name="Google Shape;70;p11"/>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7" name="Google Shape;37;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8" name="Google Shape;38;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39" name="Google Shape;39;p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4" name="Google Shape;44;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46" name="Google Shape;46;p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5" name="Google Shape;55;p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0" name="Google Shape;60;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1" name="Google Shape;61;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63" name="Google Shape;63;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4" name="Google Shape;64;p1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en.wikipedia.org/wiki/Qur%27a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en.wikipedia.org/wiki/Qur%27an"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en.wikipedia.org/wiki/Qur%27an"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en.wikipedia.org/w/index.php?title=Suhuf&amp;action=edit" TargetMode="External"/><Relationship Id="rId4" Type="http://schemas.openxmlformats.org/officeDocument/2006/relationships/hyperlink" Target="http://en.wikipedia.org/wiki/Tawrat" TargetMode="External"/><Relationship Id="rId5" Type="http://schemas.openxmlformats.org/officeDocument/2006/relationships/hyperlink" Target="http://en.wikipedia.org/wiki/Zabur" TargetMode="External"/><Relationship Id="rId6" Type="http://schemas.openxmlformats.org/officeDocument/2006/relationships/hyperlink" Target="http://en.wikipedia.org/wiki/Injil" TargetMode="External"/><Relationship Id="rId7" Type="http://schemas.openxmlformats.org/officeDocument/2006/relationships/hyperlink" Target="http://en.wikipedia.org/wiki/Qur%27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TpcbfxtdoI8" TargetMode="Externa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The Life of </a:t>
            </a:r>
            <a:r>
              <a:rPr b="1" i="0" lang="en-US" sz="4000" u="sng" cap="none" strike="noStrike">
                <a:solidFill>
                  <a:srgbClr val="008000"/>
                </a:solidFill>
                <a:latin typeface="Arial"/>
                <a:ea typeface="Arial"/>
                <a:cs typeface="Arial"/>
                <a:sym typeface="Arial"/>
              </a:rPr>
              <a:t>Muhammad:</a:t>
            </a:r>
            <a:br>
              <a:rPr b="1" i="0" lang="en-US" sz="4000" u="sng" cap="none" strike="noStrike">
                <a:solidFill>
                  <a:srgbClr val="008000"/>
                </a:solidFill>
                <a:latin typeface="Arial"/>
                <a:ea typeface="Arial"/>
                <a:cs typeface="Arial"/>
                <a:sym typeface="Arial"/>
              </a:rPr>
            </a:br>
            <a:r>
              <a:rPr b="0" i="0" lang="en-US" sz="2800" u="sng" cap="none" strike="noStrike">
                <a:solidFill>
                  <a:srgbClr val="008000"/>
                </a:solidFill>
                <a:latin typeface="Arial"/>
                <a:ea typeface="Arial"/>
                <a:cs typeface="Arial"/>
                <a:sym typeface="Arial"/>
              </a:rPr>
              <a:t>The Trouble</a:t>
            </a:r>
            <a:br>
              <a:rPr b="0" i="0" lang="en-US" sz="2800" u="none" cap="none" strike="noStrike">
                <a:solidFill>
                  <a:srgbClr val="008000"/>
                </a:solidFill>
                <a:latin typeface="Arial"/>
                <a:ea typeface="Arial"/>
                <a:cs typeface="Arial"/>
                <a:sym typeface="Arial"/>
              </a:rPr>
            </a:br>
            <a:endParaRPr/>
          </a:p>
        </p:txBody>
      </p:sp>
      <p:sp>
        <p:nvSpPr>
          <p:cNvPr id="141" name="Google Shape;141;p22"/>
          <p:cNvSpPr txBox="1"/>
          <p:nvPr>
            <p:ph idx="1" type="body"/>
          </p:nvPr>
        </p:nvSpPr>
        <p:spPr>
          <a:xfrm>
            <a:off x="0" y="1371600"/>
            <a:ext cx="7086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Muhammad slowly began to attract some followers, most of them young and of modest social standing</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ruling elite feared Muhammad and his followers and began to persecute them</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Muhammad's prestige grew much larger after the war and the subsequent surrender of the Meccans </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ashora7" id="142" name="Google Shape;142;p22"/>
          <p:cNvPicPr preferRelativeResize="0"/>
          <p:nvPr/>
        </p:nvPicPr>
        <p:blipFill rotWithShape="1">
          <a:blip r:embed="rId3">
            <a:alphaModFix/>
          </a:blip>
          <a:srcRect b="0" l="0" r="0" t="0"/>
          <a:stretch/>
        </p:blipFill>
        <p:spPr>
          <a:xfrm>
            <a:off x="7315200" y="2743200"/>
            <a:ext cx="1644650" cy="201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 calcmode="lin" valueType="num">
                                      <p:cBhvr additive="base">
                                        <p:cTn dur="500"/>
                                        <p:tgtEl>
                                          <p:spTgt spid="1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 calcmode="lin" valueType="num">
                                      <p:cBhvr additive="base">
                                        <p:cTn dur="500"/>
                                        <p:tgtEl>
                                          <p:spTgt spid="1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 calcmode="lin" valueType="num">
                                      <p:cBhvr additive="base">
                                        <p:cTn dur="500"/>
                                        <p:tgtEl>
                                          <p:spTgt spid="14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 calcmode="lin" valueType="num">
                                      <p:cBhvr additive="base">
                                        <p:cTn dur="500"/>
                                        <p:tgtEl>
                                          <p:spTgt spid="14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The Life of </a:t>
            </a:r>
            <a:r>
              <a:rPr b="1" i="0" lang="en-US" sz="4000" u="sng" cap="none" strike="noStrike">
                <a:solidFill>
                  <a:srgbClr val="008000"/>
                </a:solidFill>
                <a:latin typeface="Arial"/>
                <a:ea typeface="Arial"/>
                <a:cs typeface="Arial"/>
                <a:sym typeface="Arial"/>
              </a:rPr>
              <a:t>Muhammad:</a:t>
            </a:r>
            <a:br>
              <a:rPr b="1" i="0" lang="en-US" sz="4000" u="sng" cap="none" strike="noStrike">
                <a:solidFill>
                  <a:srgbClr val="008000"/>
                </a:solidFill>
                <a:latin typeface="Arial"/>
                <a:ea typeface="Arial"/>
                <a:cs typeface="Arial"/>
                <a:sym typeface="Arial"/>
              </a:rPr>
            </a:br>
            <a:r>
              <a:rPr b="0" i="0" lang="en-US" sz="2800" u="sng" cap="none" strike="noStrike">
                <a:solidFill>
                  <a:srgbClr val="008000"/>
                </a:solidFill>
                <a:latin typeface="Arial"/>
                <a:ea typeface="Arial"/>
                <a:cs typeface="Arial"/>
                <a:sym typeface="Arial"/>
              </a:rPr>
              <a:t>Conclusion</a:t>
            </a:r>
            <a:endParaRPr/>
          </a:p>
        </p:txBody>
      </p:sp>
      <p:sp>
        <p:nvSpPr>
          <p:cNvPr id="148" name="Google Shape;148;p23"/>
          <p:cNvSpPr txBox="1"/>
          <p:nvPr>
            <p:ph idx="1" type="body"/>
          </p:nvPr>
        </p:nvSpPr>
        <p:spPr>
          <a:xfrm>
            <a:off x="0" y="1143000"/>
            <a:ext cx="6934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Muhammad's life was cut short by his sudden </a:t>
            </a:r>
            <a:r>
              <a:rPr b="0" i="1" lang="en-US" sz="2800" u="none" cap="none" strike="noStrike">
                <a:solidFill>
                  <a:schemeClr val="dk1"/>
                </a:solidFill>
                <a:latin typeface="Arial"/>
                <a:ea typeface="Arial"/>
                <a:cs typeface="Arial"/>
                <a:sym typeface="Arial"/>
              </a:rPr>
              <a:t>death</a:t>
            </a:r>
            <a:r>
              <a:rPr b="0" i="0" lang="en-US" sz="2800" u="none" cap="none" strike="noStrike">
                <a:solidFill>
                  <a:schemeClr val="dk1"/>
                </a:solidFill>
                <a:latin typeface="Arial"/>
                <a:ea typeface="Arial"/>
                <a:cs typeface="Arial"/>
                <a:sym typeface="Arial"/>
              </a:rPr>
              <a:t> on June 8, 632 at about 60 years old</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Within 100 years, Islam spread across the world, occupying more territory than the Roman Empire </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p:txBody>
      </p:sp>
      <p:pic>
        <p:nvPicPr>
          <p:cNvPr descr="islam" id="149" name="Google Shape;149;p23"/>
          <p:cNvPicPr preferRelativeResize="0"/>
          <p:nvPr/>
        </p:nvPicPr>
        <p:blipFill rotWithShape="1">
          <a:blip r:embed="rId3">
            <a:alphaModFix/>
          </a:blip>
          <a:srcRect b="0" l="0" r="0" t="0"/>
          <a:stretch/>
        </p:blipFill>
        <p:spPr>
          <a:xfrm>
            <a:off x="7162800" y="2819400"/>
            <a:ext cx="1598612" cy="222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5400" u="sng" cap="none" strike="noStrike">
                <a:solidFill>
                  <a:schemeClr val="dk2"/>
                </a:solidFill>
                <a:latin typeface="Arial"/>
                <a:ea typeface="Arial"/>
                <a:cs typeface="Arial"/>
                <a:sym typeface="Arial"/>
              </a:rPr>
              <a:t>Koran </a:t>
            </a:r>
            <a:r>
              <a:rPr b="0" i="0" lang="en-US" sz="5400" u="none" cap="none" strike="noStrike">
                <a:solidFill>
                  <a:schemeClr val="dk2"/>
                </a:solidFill>
                <a:latin typeface="Arial"/>
                <a:ea typeface="Arial"/>
                <a:cs typeface="Arial"/>
                <a:sym typeface="Arial"/>
              </a:rPr>
              <a:t>(or the </a:t>
            </a:r>
            <a:r>
              <a:rPr b="0" i="0" lang="en-US" sz="5400" u="sng" cap="none" strike="noStrike">
                <a:solidFill>
                  <a:schemeClr val="hlink"/>
                </a:solidFill>
                <a:latin typeface="Arial"/>
                <a:ea typeface="Arial"/>
                <a:cs typeface="Arial"/>
                <a:sym typeface="Arial"/>
                <a:hlinkClick r:id="rId3"/>
              </a:rPr>
              <a:t>Qur'an</a:t>
            </a:r>
            <a:r>
              <a:rPr b="0" i="0" lang="en-US" sz="5400" u="none" cap="none" strike="noStrike">
                <a:solidFill>
                  <a:schemeClr val="dk2"/>
                </a:solidFill>
                <a:latin typeface="Arial"/>
                <a:ea typeface="Arial"/>
                <a:cs typeface="Arial"/>
                <a:sym typeface="Aria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400" u="sng" cap="none" strike="noStrike">
                <a:solidFill>
                  <a:schemeClr val="dk2"/>
                </a:solidFill>
                <a:latin typeface="Arial"/>
                <a:ea typeface="Arial"/>
                <a:cs typeface="Arial"/>
                <a:sym typeface="Arial"/>
              </a:rPr>
              <a:t>Koran </a:t>
            </a:r>
            <a:r>
              <a:rPr b="0" i="0" lang="en-US" sz="4400" u="none" cap="none" strike="noStrike">
                <a:solidFill>
                  <a:schemeClr val="dk2"/>
                </a:solidFill>
                <a:latin typeface="Arial"/>
                <a:ea typeface="Arial"/>
                <a:cs typeface="Arial"/>
                <a:sym typeface="Arial"/>
              </a:rPr>
              <a:t>(or the </a:t>
            </a:r>
            <a:r>
              <a:rPr b="0" i="0" lang="en-US" sz="4400" u="sng" cap="none" strike="noStrike">
                <a:solidFill>
                  <a:schemeClr val="hlink"/>
                </a:solidFill>
                <a:latin typeface="Arial"/>
                <a:ea typeface="Arial"/>
                <a:cs typeface="Arial"/>
                <a:sym typeface="Arial"/>
                <a:hlinkClick r:id="rId3"/>
              </a:rPr>
              <a:t>Qur'an</a:t>
            </a:r>
            <a:r>
              <a:rPr b="0" i="0" lang="en-US" sz="4400" u="none" cap="none" strike="noStrike">
                <a:solidFill>
                  <a:schemeClr val="dk2"/>
                </a:solidFill>
                <a:latin typeface="Arial"/>
                <a:ea typeface="Arial"/>
                <a:cs typeface="Arial"/>
                <a:sym typeface="Arial"/>
              </a:rPr>
              <a:t>)</a:t>
            </a:r>
            <a:endParaRPr/>
          </a:p>
        </p:txBody>
      </p:sp>
      <p:sp>
        <p:nvSpPr>
          <p:cNvPr id="160" name="Google Shape;160;p25"/>
          <p:cNvSpPr txBox="1"/>
          <p:nvPr>
            <p:ph idx="1" type="body"/>
          </p:nvPr>
        </p:nvSpPr>
        <p:spPr>
          <a:xfrm>
            <a:off x="457200" y="1600200"/>
            <a:ext cx="5791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Arial"/>
              <a:buChar char="•"/>
            </a:pPr>
            <a:r>
              <a:rPr b="0" i="0" lang="en-US" sz="3200" u="sng" cap="none" strike="noStrike">
                <a:solidFill>
                  <a:srgbClr val="0000FF"/>
                </a:solidFill>
                <a:latin typeface="Arial"/>
                <a:ea typeface="Arial"/>
                <a:cs typeface="Arial"/>
                <a:sym typeface="Arial"/>
              </a:rPr>
              <a:t>Introduction</a:t>
            </a:r>
            <a:endParaRPr b="0" i="0" sz="3200" u="none" cap="none" strike="noStrike">
              <a:solidFill>
                <a:srgbClr val="0000FF"/>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God's revelations to Muhammad</a:t>
            </a:r>
            <a:endParaRPr/>
          </a:p>
          <a:p>
            <a:pPr indent="-342900" lvl="0" marL="342900" marR="0" rtl="0" algn="l">
              <a:lnSpc>
                <a:spcPct val="100000"/>
              </a:lnSpc>
              <a:spcBef>
                <a:spcPts val="640"/>
              </a:spcBef>
              <a:spcAft>
                <a:spcPts val="0"/>
              </a:spcAft>
              <a:buClr>
                <a:srgbClr val="0000FF"/>
              </a:buClr>
              <a:buSzPts val="3200"/>
              <a:buFont typeface="Arial"/>
              <a:buChar char="•"/>
            </a:pPr>
            <a:r>
              <a:rPr b="0" i="0" lang="en-US" sz="3200" u="sng" cap="none" strike="noStrike">
                <a:solidFill>
                  <a:srgbClr val="0000FF"/>
                </a:solidFill>
                <a:latin typeface="Arial"/>
                <a:ea typeface="Arial"/>
                <a:cs typeface="Arial"/>
                <a:sym typeface="Arial"/>
              </a:rPr>
              <a:t>The Creation of the Book</a:t>
            </a:r>
            <a:endParaRPr b="0" i="0" sz="3200" u="none" cap="none" strike="noStrike">
              <a:solidFill>
                <a:srgbClr val="0000FF"/>
              </a:solidFill>
              <a:latin typeface="Arial"/>
              <a:ea typeface="Arial"/>
              <a:cs typeface="Arial"/>
              <a:sym typeface="Arial"/>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descr="koran2" id="161" name="Google Shape;161;p25"/>
          <p:cNvPicPr preferRelativeResize="0"/>
          <p:nvPr/>
        </p:nvPicPr>
        <p:blipFill rotWithShape="1">
          <a:blip r:embed="rId4">
            <a:alphaModFix/>
          </a:blip>
          <a:srcRect b="0" l="0" r="0" t="0"/>
          <a:stretch/>
        </p:blipFill>
        <p:spPr>
          <a:xfrm>
            <a:off x="6629400" y="2743200"/>
            <a:ext cx="2133600" cy="173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500"/>
                                        <p:tgtEl>
                                          <p:spTgt spid="1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 calcmode="lin" valueType="num">
                                      <p:cBhvr additive="base">
                                        <p:cTn dur="500"/>
                                        <p:tgtEl>
                                          <p:spTgt spid="1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400" u="sng" cap="none" strike="noStrike">
                <a:solidFill>
                  <a:schemeClr val="dk2"/>
                </a:solidFill>
                <a:latin typeface="Arial"/>
                <a:ea typeface="Arial"/>
                <a:cs typeface="Arial"/>
                <a:sym typeface="Arial"/>
              </a:rPr>
              <a:t>Koran </a:t>
            </a:r>
            <a:r>
              <a:rPr b="0" i="0" lang="en-US" sz="4400" u="none" cap="none" strike="noStrike">
                <a:solidFill>
                  <a:schemeClr val="dk2"/>
                </a:solidFill>
                <a:latin typeface="Arial"/>
                <a:ea typeface="Arial"/>
                <a:cs typeface="Arial"/>
                <a:sym typeface="Arial"/>
              </a:rPr>
              <a:t>(or the </a:t>
            </a:r>
            <a:r>
              <a:rPr b="0" i="0" lang="en-US" sz="4400" u="sng" cap="none" strike="noStrike">
                <a:solidFill>
                  <a:schemeClr val="hlink"/>
                </a:solidFill>
                <a:latin typeface="Arial"/>
                <a:ea typeface="Arial"/>
                <a:cs typeface="Arial"/>
                <a:sym typeface="Arial"/>
                <a:hlinkClick r:id="rId3"/>
              </a:rPr>
              <a:t>Qur'an</a:t>
            </a:r>
            <a:r>
              <a:rPr b="0" i="0" lang="en-US" sz="4400" u="none" cap="none" strike="noStrike">
                <a:solidFill>
                  <a:schemeClr val="dk2"/>
                </a:solidFill>
                <a:latin typeface="Arial"/>
                <a:ea typeface="Arial"/>
                <a:cs typeface="Arial"/>
                <a:sym typeface="Arial"/>
              </a:rPr>
              <a:t>)</a:t>
            </a:r>
            <a:endParaRPr/>
          </a:p>
        </p:txBody>
      </p:sp>
      <p:sp>
        <p:nvSpPr>
          <p:cNvPr id="167" name="Google Shape;167;p26"/>
          <p:cNvSpPr txBox="1"/>
          <p:nvPr>
            <p:ph idx="1" type="body"/>
          </p:nvPr>
        </p:nvSpPr>
        <p:spPr>
          <a:xfrm>
            <a:off x="457200" y="1600200"/>
            <a:ext cx="6096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2800"/>
              <a:buFont typeface="Arial"/>
              <a:buChar char="•"/>
            </a:pPr>
            <a:r>
              <a:rPr b="0" i="0" lang="en-US" sz="2800" u="sng" cap="none" strike="noStrike">
                <a:solidFill>
                  <a:srgbClr val="0000FF"/>
                </a:solidFill>
                <a:latin typeface="Arial"/>
                <a:ea typeface="Arial"/>
                <a:cs typeface="Arial"/>
                <a:sym typeface="Arial"/>
              </a:rPr>
              <a:t>The Content</a:t>
            </a:r>
            <a:endParaRPr b="0" i="0" sz="2800" u="none" cap="none" strike="noStrike">
              <a:solidFill>
                <a:srgbClr val="0000FF"/>
              </a:solidFill>
              <a:latin typeface="Arial"/>
              <a:ea typeface="Arial"/>
              <a:cs typeface="Arial"/>
              <a:sym typeface="Arial"/>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The Koran as a book is comparable in length to the Gospels</a:t>
            </a:r>
            <a:endParaRPr/>
          </a:p>
          <a:p>
            <a:pPr indent="-101600" lvl="2" marL="11430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 Chapters of the Koran follow in descending order of length</a:t>
            </a:r>
            <a:endParaRPr/>
          </a:p>
          <a:p>
            <a:pPr indent="-101600" lvl="2" marL="11430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 Many commandments, few stories</a:t>
            </a:r>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 Introduced life after death and heaven &amp; hell </a:t>
            </a:r>
            <a:r>
              <a:rPr b="0" i="1" lang="en-US" sz="2000" u="none" cap="none" strike="noStrike">
                <a:solidFill>
                  <a:schemeClr val="dk1"/>
                </a:solidFill>
                <a:latin typeface="Arial"/>
                <a:ea typeface="Arial"/>
                <a:cs typeface="Arial"/>
                <a:sym typeface="Arial"/>
              </a:rPr>
              <a:t>(divine reckoning)</a:t>
            </a:r>
            <a:endParaRPr/>
          </a:p>
          <a:p>
            <a:pPr indent="-101600" lvl="2" marL="11430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p:txBody>
      </p:sp>
      <p:pic>
        <p:nvPicPr>
          <p:cNvPr descr="islamic_arabic" id="168" name="Google Shape;168;p26"/>
          <p:cNvPicPr preferRelativeResize="0"/>
          <p:nvPr/>
        </p:nvPicPr>
        <p:blipFill rotWithShape="1">
          <a:blip r:embed="rId4">
            <a:alphaModFix/>
          </a:blip>
          <a:srcRect b="0" l="0" r="0" t="0"/>
          <a:stretch/>
        </p:blipFill>
        <p:spPr>
          <a:xfrm>
            <a:off x="7010400" y="2895600"/>
            <a:ext cx="1814512" cy="18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50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50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50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500"/>
                                        <p:tgtEl>
                                          <p:spTgt spid="16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 calcmode="lin" valueType="num">
                                      <p:cBhvr additive="base">
                                        <p:cTn dur="500"/>
                                        <p:tgtEl>
                                          <p:spTgt spid="16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 calcmode="lin" valueType="num">
                                      <p:cBhvr additive="base">
                                        <p:cTn dur="500"/>
                                        <p:tgtEl>
                                          <p:spTgt spid="16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 calcmode="lin" valueType="num">
                                      <p:cBhvr additive="base">
                                        <p:cTn dur="500"/>
                                        <p:tgtEl>
                                          <p:spTgt spid="16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 calcmode="lin" valueType="num">
                                      <p:cBhvr additive="base">
                                        <p:cTn dur="500"/>
                                        <p:tgtEl>
                                          <p:spTgt spid="16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 calcmode="lin" valueType="num">
                                      <p:cBhvr additive="base">
                                        <p:cTn dur="500"/>
                                        <p:tgtEl>
                                          <p:spTgt spid="16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Muslims view other religions:</a:t>
            </a:r>
            <a:br>
              <a:rPr b="0" i="0" lang="en-US" sz="4000" u="none" cap="none" strike="noStrike">
                <a:solidFill>
                  <a:srgbClr val="008000"/>
                </a:solidFill>
                <a:latin typeface="Arial"/>
                <a:ea typeface="Arial"/>
                <a:cs typeface="Arial"/>
                <a:sym typeface="Arial"/>
              </a:rPr>
            </a:br>
            <a:endParaRPr/>
          </a:p>
        </p:txBody>
      </p:sp>
      <p:sp>
        <p:nvSpPr>
          <p:cNvPr id="174" name="Google Shape;174;p27"/>
          <p:cNvSpPr txBox="1"/>
          <p:nvPr>
            <p:ph idx="1" type="body"/>
          </p:nvPr>
        </p:nvSpPr>
        <p:spPr>
          <a:xfrm>
            <a:off x="0" y="1143000"/>
            <a:ext cx="69342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Muslims believe that God had previously revealed Himself to the earlier prophets of the Jews and Christians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Muslims therefore accept the teachings of both the Jewish Torah and the Christian Gospels </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They believe that Islam is the perfection of the religion</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descr="moses" id="175" name="Google Shape;175;p27"/>
          <p:cNvPicPr preferRelativeResize="0"/>
          <p:nvPr/>
        </p:nvPicPr>
        <p:blipFill rotWithShape="1">
          <a:blip r:embed="rId3">
            <a:alphaModFix/>
          </a:blip>
          <a:srcRect b="0" l="0" r="0" t="0"/>
          <a:stretch/>
        </p:blipFill>
        <p:spPr>
          <a:xfrm>
            <a:off x="7315200" y="2286000"/>
            <a:ext cx="1517650" cy="2209800"/>
          </a:xfrm>
          <a:prstGeom prst="rect">
            <a:avLst/>
          </a:prstGeom>
          <a:noFill/>
          <a:ln>
            <a:noFill/>
          </a:ln>
        </p:spPr>
      </p:pic>
      <p:sp>
        <p:nvSpPr>
          <p:cNvPr id="176" name="Google Shape;176;p27"/>
          <p:cNvSpPr txBox="1"/>
          <p:nvPr/>
        </p:nvSpPr>
        <p:spPr>
          <a:xfrm>
            <a:off x="7620000" y="4495800"/>
            <a:ext cx="857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Moses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500"/>
                                        <p:tgtEl>
                                          <p:spTgt spid="1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500"/>
                                        <p:tgtEl>
                                          <p:spTgt spid="1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500"/>
                                        <p:tgtEl>
                                          <p:spTgt spid="1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500"/>
                                        <p:tgtEl>
                                          <p:spTgt spid="1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500"/>
                                        <p:tgtEl>
                                          <p:spTgt spid="1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500"/>
                                        <p:tgtEl>
                                          <p:spTgt spid="17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1" i="0" lang="en-US" sz="4000" u="sng" cap="none" strike="noStrike">
                <a:solidFill>
                  <a:srgbClr val="008000"/>
                </a:solidFill>
                <a:latin typeface="Arial"/>
                <a:ea typeface="Arial"/>
                <a:cs typeface="Arial"/>
                <a:sym typeface="Arial"/>
              </a:rPr>
              <a:t>The Five Pillars</a:t>
            </a:r>
            <a:br>
              <a:rPr b="0" i="0" lang="en-US" sz="4000" u="none" cap="none" strike="noStrike">
                <a:solidFill>
                  <a:srgbClr val="008000"/>
                </a:solidFill>
                <a:latin typeface="Arial"/>
                <a:ea typeface="Arial"/>
                <a:cs typeface="Arial"/>
                <a:sym typeface="Arial"/>
              </a:rPr>
            </a:br>
            <a:endParaRPr/>
          </a:p>
        </p:txBody>
      </p:sp>
      <p:sp>
        <p:nvSpPr>
          <p:cNvPr id="182" name="Google Shape;182;p28"/>
          <p:cNvSpPr txBox="1"/>
          <p:nvPr>
            <p:ph idx="1" type="body"/>
          </p:nvPr>
        </p:nvSpPr>
        <p:spPr>
          <a:xfrm>
            <a:off x="0" y="1143000"/>
            <a:ext cx="8991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believer worships God directly without the intercession of priests or clergy or saints. </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believer's duties are summed up in five simple rules, the so-called Five Pillars of Islam: </a:t>
            </a:r>
            <a:endParaRPr/>
          </a:p>
          <a:p>
            <a:pPr indent="-127000" lvl="2" marL="1143000" marR="0" rtl="0" algn="l">
              <a:lnSpc>
                <a:spcPct val="80000"/>
              </a:lnSpc>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p:txBody>
      </p:sp>
      <p:pic>
        <p:nvPicPr>
          <p:cNvPr descr="http://www.activityvillage.co.uk/sites/default/files/images/five_pillars_of_islam_460_2.jpg" id="183" name="Google Shape;183;p28"/>
          <p:cNvPicPr preferRelativeResize="0"/>
          <p:nvPr/>
        </p:nvPicPr>
        <p:blipFill rotWithShape="1">
          <a:blip r:embed="rId3">
            <a:alphaModFix/>
          </a:blip>
          <a:srcRect b="6556" l="3474" r="2707" t="21311"/>
          <a:stretch/>
        </p:blipFill>
        <p:spPr>
          <a:xfrm>
            <a:off x="261937" y="2209800"/>
            <a:ext cx="8577262" cy="442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500"/>
                                        <p:tgtEl>
                                          <p:spTgt spid="18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500"/>
                                        <p:tgtEl>
                                          <p:spTgt spid="18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500"/>
                                        <p:tgtEl>
                                          <p:spTgt spid="18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500"/>
                                        <p:tgtEl>
                                          <p:spTgt spid="18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Six Articles of Belief</a:t>
            </a:r>
            <a:br>
              <a:rPr b="0" i="0" lang="en-US" sz="4400" u="none" cap="none" strike="noStrike">
                <a:solidFill>
                  <a:srgbClr val="008000"/>
                </a:solidFill>
                <a:latin typeface="Arial"/>
                <a:ea typeface="Arial"/>
                <a:cs typeface="Arial"/>
                <a:sym typeface="Arial"/>
              </a:rPr>
            </a:br>
            <a:endParaRPr/>
          </a:p>
        </p:txBody>
      </p:sp>
      <p:sp>
        <p:nvSpPr>
          <p:cNvPr id="189" name="Google Shape;189;p29"/>
          <p:cNvSpPr txBox="1"/>
          <p:nvPr>
            <p:ph idx="1" type="body"/>
          </p:nvPr>
        </p:nvSpPr>
        <p:spPr>
          <a:xfrm>
            <a:off x="0" y="1295400"/>
            <a:ext cx="91440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1. Belief in one God</a:t>
            </a:r>
            <a:r>
              <a:rPr b="0" i="0" lang="en-US" sz="2000" u="none" cap="none" strike="noStrike">
                <a:solidFill>
                  <a:schemeClr val="dk1"/>
                </a:solidFill>
                <a:latin typeface="Arial"/>
                <a:ea typeface="Arial"/>
                <a:cs typeface="Arial"/>
                <a:sym typeface="Arial"/>
              </a:rPr>
              <a:t> (Allah)</a:t>
            </a:r>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2. Belief in all the prophets</a:t>
            </a:r>
            <a:r>
              <a:rPr b="0" i="0" lang="en-US" sz="2000" u="none" cap="none" strike="noStrike">
                <a:solidFill>
                  <a:schemeClr val="dk1"/>
                </a:solidFill>
                <a:latin typeface="Arial"/>
                <a:ea typeface="Arial"/>
                <a:cs typeface="Arial"/>
                <a:sym typeface="Arial"/>
              </a:rPr>
              <a:t> and messengers sent by God. </a:t>
            </a:r>
            <a:endParaRPr/>
          </a:p>
          <a:p>
            <a:pPr indent="-285750" lvl="1" marL="74295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124,000 prophets, of whom 313 are also messengers</a:t>
            </a:r>
            <a:endParaRPr/>
          </a:p>
          <a:p>
            <a:pPr indent="-285750" lvl="1" marL="74295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25 of these messengers are very important (mentioned in the Quran)</a:t>
            </a:r>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3. Belief in the books</a:t>
            </a:r>
            <a:r>
              <a:rPr b="0" i="0" lang="en-US" sz="2000" u="none" cap="none" strike="noStrike">
                <a:solidFill>
                  <a:schemeClr val="dk1"/>
                </a:solidFill>
                <a:latin typeface="Arial"/>
                <a:ea typeface="Arial"/>
                <a:cs typeface="Arial"/>
                <a:sym typeface="Arial"/>
              </a:rPr>
              <a:t> sent by God:</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0" i="0" lang="en-US" sz="1800" u="sng" cap="none" strike="noStrike">
                <a:solidFill>
                  <a:schemeClr val="hlink"/>
                </a:solidFill>
                <a:latin typeface="Arial"/>
                <a:ea typeface="Arial"/>
                <a:cs typeface="Arial"/>
                <a:sym typeface="Arial"/>
                <a:hlinkClick r:id="rId3"/>
              </a:rPr>
              <a:t>Suhuf</a:t>
            </a:r>
            <a:r>
              <a:rPr b="0" i="0" lang="en-US" sz="1800" u="none" cap="none" strike="noStrike">
                <a:solidFill>
                  <a:schemeClr val="dk1"/>
                </a:solidFill>
                <a:latin typeface="Arial"/>
                <a:ea typeface="Arial"/>
                <a:cs typeface="Arial"/>
                <a:sym typeface="Arial"/>
              </a:rPr>
              <a:t> scripts of Abraham</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0" i="0" lang="en-US" sz="1800" u="sng" cap="none" strike="noStrike">
                <a:solidFill>
                  <a:schemeClr val="hlink"/>
                </a:solidFill>
                <a:latin typeface="Arial"/>
                <a:ea typeface="Arial"/>
                <a:cs typeface="Arial"/>
                <a:sym typeface="Arial"/>
                <a:hlinkClick r:id="rId4"/>
              </a:rPr>
              <a:t>Tawrat</a:t>
            </a:r>
            <a:r>
              <a:rPr b="0" i="0" lang="en-US" sz="1800" u="none" cap="none" strike="noStrike">
                <a:solidFill>
                  <a:schemeClr val="dk1"/>
                </a:solidFill>
                <a:latin typeface="Arial"/>
                <a:ea typeface="Arial"/>
                <a:cs typeface="Arial"/>
                <a:sym typeface="Arial"/>
              </a:rPr>
              <a:t> sent to Moses--</a:t>
            </a:r>
            <a:r>
              <a:rPr b="0" i="1" lang="en-US" sz="1800" u="none" cap="none" strike="noStrike">
                <a:solidFill>
                  <a:schemeClr val="dk1"/>
                </a:solidFill>
                <a:latin typeface="Arial"/>
                <a:ea typeface="Arial"/>
                <a:cs typeface="Arial"/>
                <a:sym typeface="Arial"/>
              </a:rPr>
              <a:t>Torah</a:t>
            </a:r>
            <a:r>
              <a:rPr b="0" i="0" lang="en-US" sz="1800" u="none" cap="none" strike="noStrike">
                <a:solidFill>
                  <a:schemeClr val="dk1"/>
                </a:solidFill>
                <a:latin typeface="Arial"/>
                <a:ea typeface="Arial"/>
                <a:cs typeface="Arial"/>
                <a:sym typeface="Arial"/>
              </a:rPr>
              <a:t> </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0" i="0" lang="en-US" sz="1800" u="sng" cap="none" strike="noStrike">
                <a:solidFill>
                  <a:schemeClr val="hlink"/>
                </a:solidFill>
                <a:latin typeface="Arial"/>
                <a:ea typeface="Arial"/>
                <a:cs typeface="Arial"/>
                <a:sym typeface="Arial"/>
                <a:hlinkClick r:id="rId5"/>
              </a:rPr>
              <a:t>Zabur</a:t>
            </a:r>
            <a:r>
              <a:rPr b="0" i="0" lang="en-US" sz="1800" u="none" cap="none" strike="noStrike">
                <a:solidFill>
                  <a:schemeClr val="dk1"/>
                </a:solidFill>
                <a:latin typeface="Arial"/>
                <a:ea typeface="Arial"/>
                <a:cs typeface="Arial"/>
                <a:sym typeface="Arial"/>
              </a:rPr>
              <a:t> sent to David--</a:t>
            </a:r>
            <a:r>
              <a:rPr b="0" i="1" lang="en-US" sz="1800" u="none" cap="none" strike="noStrike">
                <a:solidFill>
                  <a:schemeClr val="dk1"/>
                </a:solidFill>
                <a:latin typeface="Arial"/>
                <a:ea typeface="Arial"/>
                <a:cs typeface="Arial"/>
                <a:sym typeface="Arial"/>
              </a:rPr>
              <a:t>Psalms</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0" i="0" lang="en-US" sz="1800" u="sng" cap="none" strike="noStrike">
                <a:solidFill>
                  <a:schemeClr val="hlink"/>
                </a:solidFill>
                <a:latin typeface="Arial"/>
                <a:ea typeface="Arial"/>
                <a:cs typeface="Arial"/>
                <a:sym typeface="Arial"/>
                <a:hlinkClick r:id="rId6"/>
              </a:rPr>
              <a:t>Injil</a:t>
            </a:r>
            <a:r>
              <a:rPr b="0" i="0" lang="en-US" sz="1800" u="none" cap="none" strike="noStrike">
                <a:solidFill>
                  <a:schemeClr val="dk1"/>
                </a:solidFill>
                <a:latin typeface="Arial"/>
                <a:ea typeface="Arial"/>
                <a:cs typeface="Arial"/>
                <a:sym typeface="Arial"/>
              </a:rPr>
              <a:t> sent to Jesus--</a:t>
            </a:r>
            <a:r>
              <a:rPr b="0" i="1" lang="en-US" sz="1800" u="none" cap="none" strike="noStrike">
                <a:solidFill>
                  <a:schemeClr val="dk1"/>
                </a:solidFill>
                <a:latin typeface="Arial"/>
                <a:ea typeface="Arial"/>
                <a:cs typeface="Arial"/>
                <a:sym typeface="Arial"/>
              </a:rPr>
              <a:t>Gospels</a:t>
            </a:r>
            <a:r>
              <a:rPr b="0" i="0" lang="en-US" sz="1800" u="none" cap="none" strike="noStrike">
                <a:solidFill>
                  <a:schemeClr val="dk1"/>
                </a:solidFill>
                <a:latin typeface="Arial"/>
                <a:ea typeface="Arial"/>
                <a:cs typeface="Arial"/>
                <a:sym typeface="Arial"/>
              </a:rPr>
              <a:t> </a:t>
            </a:r>
            <a:endParaRPr/>
          </a:p>
          <a:p>
            <a:pPr indent="-285750" lvl="1" marL="74295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0" i="0" lang="en-US" sz="1800" u="sng" cap="none" strike="noStrike">
                <a:solidFill>
                  <a:schemeClr val="hlink"/>
                </a:solidFill>
                <a:latin typeface="Arial"/>
                <a:ea typeface="Arial"/>
                <a:cs typeface="Arial"/>
                <a:sym typeface="Arial"/>
                <a:hlinkClick r:id="rId7"/>
              </a:rPr>
              <a:t>Qur'an</a:t>
            </a:r>
            <a:r>
              <a:rPr b="0" i="0" lang="en-US" sz="1800" u="none" cap="none" strike="noStrike">
                <a:solidFill>
                  <a:schemeClr val="dk1"/>
                </a:solidFill>
                <a:latin typeface="Arial"/>
                <a:ea typeface="Arial"/>
                <a:cs typeface="Arial"/>
                <a:sym typeface="Arial"/>
              </a:rPr>
              <a:t> sent to Muhammad--</a:t>
            </a:r>
            <a:r>
              <a:rPr b="0" i="1" lang="en-US" sz="1800" u="none" cap="none" strike="noStrike">
                <a:solidFill>
                  <a:schemeClr val="dk1"/>
                </a:solidFill>
                <a:latin typeface="Arial"/>
                <a:ea typeface="Arial"/>
                <a:cs typeface="Arial"/>
                <a:sym typeface="Arial"/>
              </a:rPr>
              <a:t>Koran</a:t>
            </a:r>
            <a:endParaRPr b="1" i="0" sz="18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4. Belief in the Angels</a:t>
            </a:r>
            <a:r>
              <a:rPr b="0" i="0" lang="en-US" sz="2000" u="none" cap="none" strike="noStrike">
                <a:solidFill>
                  <a:schemeClr val="dk1"/>
                </a:solidFill>
                <a:latin typeface="Arial"/>
                <a:ea typeface="Arial"/>
                <a:cs typeface="Arial"/>
                <a:sym typeface="Arial"/>
              </a:rPr>
              <a:t> of whom four are held in high esteem and are named in the </a:t>
            </a:r>
            <a:r>
              <a:rPr b="0" i="1" lang="en-US" sz="2000" u="none" cap="none" strike="noStrike">
                <a:solidFill>
                  <a:schemeClr val="dk1"/>
                </a:solidFill>
                <a:latin typeface="Arial"/>
                <a:ea typeface="Arial"/>
                <a:cs typeface="Arial"/>
                <a:sym typeface="Arial"/>
              </a:rPr>
              <a:t>Quran</a:t>
            </a:r>
            <a:r>
              <a:rPr b="0" i="0" lang="en-US" sz="2000" u="none" cap="none" strike="noStrike">
                <a:solidFill>
                  <a:schemeClr val="dk1"/>
                </a:solidFill>
                <a:latin typeface="Arial"/>
                <a:ea typeface="Arial"/>
                <a:cs typeface="Arial"/>
                <a:sym typeface="Arial"/>
              </a:rPr>
              <a:t> and the </a:t>
            </a:r>
            <a:r>
              <a:rPr b="0" i="1" lang="en-US" sz="2000" u="none" cap="none" strike="noStrike">
                <a:solidFill>
                  <a:schemeClr val="dk1"/>
                </a:solidFill>
                <a:latin typeface="Arial"/>
                <a:ea typeface="Arial"/>
                <a:cs typeface="Arial"/>
                <a:sym typeface="Arial"/>
              </a:rPr>
              <a:t>Hadith</a:t>
            </a:r>
            <a:r>
              <a:rPr b="0" i="0" lang="en-US" sz="20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(additional book about M)</a:t>
            </a:r>
            <a:endParaRPr/>
          </a:p>
          <a:p>
            <a:pPr indent="-285750" lvl="1" marL="74295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Like Gabriel who spoke with M</a:t>
            </a:r>
            <a:endParaRPr b="1" i="0" sz="1800" u="none" cap="none" strike="noStrike">
              <a:solidFill>
                <a:srgbClr val="0000FF"/>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5. Belief in the Day of Judgment</a:t>
            </a:r>
            <a:r>
              <a:rPr b="0" i="0" lang="en-US" sz="2000" u="none" cap="none" strike="noStrike">
                <a:solidFill>
                  <a:schemeClr val="dk1"/>
                </a:solidFill>
                <a:latin typeface="Arial"/>
                <a:ea typeface="Arial"/>
                <a:cs typeface="Arial"/>
                <a:sym typeface="Arial"/>
              </a:rPr>
              <a:t> when you die and in the life after death</a:t>
            </a:r>
            <a:endParaRPr/>
          </a:p>
          <a:p>
            <a:pPr indent="-285750" lvl="1" marL="74295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Heaven and hell</a:t>
            </a:r>
            <a:endParaRPr b="1" i="0" sz="1800" u="none" cap="none" strike="noStrike">
              <a:solidFill>
                <a:srgbClr val="0000FF"/>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6. Belief in Fate</a:t>
            </a:r>
            <a:r>
              <a:rPr b="0" i="0" lang="en-US" sz="2000" u="none" cap="none" strike="noStrike">
                <a:solidFill>
                  <a:schemeClr val="dk1"/>
                </a:solidFill>
                <a:latin typeface="Arial"/>
                <a:ea typeface="Arial"/>
                <a:cs typeface="Arial"/>
                <a:sym typeface="Arial"/>
              </a:rPr>
              <a:t> (predestination) Muslims believe in divine destiny </a:t>
            </a:r>
            <a:endParaRPr/>
          </a:p>
          <a:p>
            <a:pPr indent="-285750" lvl="1" marL="74295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God wrote down all that has happened and will happen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 calcmode="lin" valueType="num">
                                      <p:cBhvr additive="base">
                                        <p:cTn dur="500"/>
                                        <p:tgtEl>
                                          <p:spTgt spid="1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 calcmode="lin" valueType="num">
                                      <p:cBhvr additive="base">
                                        <p:cTn dur="500"/>
                                        <p:tgtEl>
                                          <p:spTgt spid="1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 calcmode="lin" valueType="num">
                                      <p:cBhvr additive="base">
                                        <p:cTn dur="500"/>
                                        <p:tgtEl>
                                          <p:spTgt spid="18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 calcmode="lin" valueType="num">
                                      <p:cBhvr additive="base">
                                        <p:cTn dur="500"/>
                                        <p:tgtEl>
                                          <p:spTgt spid="18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 calcmode="lin" valueType="num">
                                      <p:cBhvr additive="base">
                                        <p:cTn dur="500"/>
                                        <p:tgtEl>
                                          <p:spTgt spid="18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 calcmode="lin" valueType="num">
                                      <p:cBhvr additive="base">
                                        <p:cTn dur="500"/>
                                        <p:tgtEl>
                                          <p:spTgt spid="18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 calcmode="lin" valueType="num">
                                      <p:cBhvr additive="base">
                                        <p:cTn dur="500"/>
                                        <p:tgtEl>
                                          <p:spTgt spid="18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 calcmode="lin" valueType="num">
                                      <p:cBhvr additive="base">
                                        <p:cTn dur="500"/>
                                        <p:tgtEl>
                                          <p:spTgt spid="18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 calcmode="lin" valueType="num">
                                      <p:cBhvr additive="base">
                                        <p:cTn dur="500"/>
                                        <p:tgtEl>
                                          <p:spTgt spid="18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anim calcmode="lin" valueType="num">
                                      <p:cBhvr additive="base">
                                        <p:cTn dur="500"/>
                                        <p:tgtEl>
                                          <p:spTgt spid="18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anim calcmode="lin" valueType="num">
                                      <p:cBhvr additive="base">
                                        <p:cTn dur="500"/>
                                        <p:tgtEl>
                                          <p:spTgt spid="18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1" st="11"/>
                                            </p:txEl>
                                          </p:spTgt>
                                        </p:tgtEl>
                                        <p:attrNameLst>
                                          <p:attrName>style.visibility</p:attrName>
                                        </p:attrNameLst>
                                      </p:cBhvr>
                                      <p:to>
                                        <p:strVal val="visible"/>
                                      </p:to>
                                    </p:set>
                                    <p:anim calcmode="lin" valueType="num">
                                      <p:cBhvr additive="base">
                                        <p:cTn dur="500"/>
                                        <p:tgtEl>
                                          <p:spTgt spid="189">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2" st="12"/>
                                            </p:txEl>
                                          </p:spTgt>
                                        </p:tgtEl>
                                        <p:attrNameLst>
                                          <p:attrName>style.visibility</p:attrName>
                                        </p:attrNameLst>
                                      </p:cBhvr>
                                      <p:to>
                                        <p:strVal val="visible"/>
                                      </p:to>
                                    </p:set>
                                    <p:anim calcmode="lin" valueType="num">
                                      <p:cBhvr additive="base">
                                        <p:cTn dur="500"/>
                                        <p:tgtEl>
                                          <p:spTgt spid="18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3" st="13"/>
                                            </p:txEl>
                                          </p:spTgt>
                                        </p:tgtEl>
                                        <p:attrNameLst>
                                          <p:attrName>style.visibility</p:attrName>
                                        </p:attrNameLst>
                                      </p:cBhvr>
                                      <p:to>
                                        <p:strVal val="visible"/>
                                      </p:to>
                                    </p:set>
                                    <p:anim calcmode="lin" valueType="num">
                                      <p:cBhvr additive="base">
                                        <p:cTn dur="500"/>
                                        <p:tgtEl>
                                          <p:spTgt spid="189">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4" st="14"/>
                                            </p:txEl>
                                          </p:spTgt>
                                        </p:tgtEl>
                                        <p:attrNameLst>
                                          <p:attrName>style.visibility</p:attrName>
                                        </p:attrNameLst>
                                      </p:cBhvr>
                                      <p:to>
                                        <p:strVal val="visible"/>
                                      </p:to>
                                    </p:set>
                                    <p:anim calcmode="lin" valueType="num">
                                      <p:cBhvr additive="base">
                                        <p:cTn dur="500"/>
                                        <p:tgtEl>
                                          <p:spTgt spid="189">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xEl>
                                              <p:pRg end="15" st="15"/>
                                            </p:txEl>
                                          </p:spTgt>
                                        </p:tgtEl>
                                        <p:attrNameLst>
                                          <p:attrName>style.visibility</p:attrName>
                                        </p:attrNameLst>
                                      </p:cBhvr>
                                      <p:to>
                                        <p:strVal val="visible"/>
                                      </p:to>
                                    </p:set>
                                    <p:anim calcmode="lin" valueType="num">
                                      <p:cBhvr additive="base">
                                        <p:cTn dur="500"/>
                                        <p:tgtEl>
                                          <p:spTgt spid="189">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ctrTitle"/>
          </p:nvPr>
        </p:nvSpPr>
        <p:spPr>
          <a:xfrm>
            <a:off x="762000" y="457200"/>
            <a:ext cx="7924800" cy="20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5400" u="none" cap="none" strike="noStrike">
                <a:solidFill>
                  <a:srgbClr val="008000"/>
                </a:solidFill>
                <a:latin typeface="Arial"/>
                <a:ea typeface="Arial"/>
                <a:cs typeface="Arial"/>
                <a:sym typeface="Arial"/>
              </a:rPr>
              <a:t>The Brief History of the Islamic World</a:t>
            </a:r>
            <a:br>
              <a:rPr b="0" i="0" lang="en-US" sz="5400" u="none" cap="none" strike="noStrike">
                <a:solidFill>
                  <a:srgbClr val="008000"/>
                </a:solidFill>
                <a:latin typeface="Arial"/>
                <a:ea typeface="Arial"/>
                <a:cs typeface="Arial"/>
                <a:sym typeface="Arial"/>
              </a:rPr>
            </a:br>
            <a:r>
              <a:rPr b="0" i="1" lang="en-US" sz="3600" u="none" cap="none" strike="noStrike">
                <a:solidFill>
                  <a:schemeClr val="dk1"/>
                </a:solidFill>
                <a:latin typeface="Arial"/>
                <a:ea typeface="Arial"/>
                <a:cs typeface="Arial"/>
                <a:sym typeface="Arial"/>
              </a:rPr>
              <a:t>(in 4 parts)</a:t>
            </a:r>
            <a:endParaRPr/>
          </a:p>
        </p:txBody>
      </p:sp>
      <p:pic>
        <p:nvPicPr>
          <p:cNvPr descr="caravan" id="195" name="Google Shape;195;p30"/>
          <p:cNvPicPr preferRelativeResize="0"/>
          <p:nvPr/>
        </p:nvPicPr>
        <p:blipFill rotWithShape="1">
          <a:blip r:embed="rId3">
            <a:alphaModFix/>
          </a:blip>
          <a:srcRect b="0" l="0" r="0" t="0"/>
          <a:stretch/>
        </p:blipFill>
        <p:spPr>
          <a:xfrm>
            <a:off x="3200400" y="3048000"/>
            <a:ext cx="2813050" cy="38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I. The Spread of Islam</a:t>
            </a:r>
            <a:br>
              <a:rPr b="0" i="0" lang="en-US" sz="4000" u="none" cap="none" strike="noStrike">
                <a:solidFill>
                  <a:srgbClr val="008000"/>
                </a:solidFill>
                <a:latin typeface="Arial"/>
                <a:ea typeface="Arial"/>
                <a:cs typeface="Arial"/>
                <a:sym typeface="Arial"/>
              </a:rPr>
            </a:br>
            <a:endParaRPr/>
          </a:p>
        </p:txBody>
      </p:sp>
      <p:sp>
        <p:nvSpPr>
          <p:cNvPr id="201" name="Google Shape;201;p31"/>
          <p:cNvSpPr txBox="1"/>
          <p:nvPr>
            <p:ph idx="1" type="body"/>
          </p:nvPr>
        </p:nvSpPr>
        <p:spPr>
          <a:xfrm>
            <a:off x="0" y="1371600"/>
            <a:ext cx="9144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During the 8th Century (700s AD), one hundred years after M’s death, Islam spreads through three continents </a:t>
            </a:r>
            <a:endParaRPr/>
          </a:p>
          <a:p>
            <a:pPr indent="-285750" lvl="1" marL="742950" marR="0" rtl="0" algn="l">
              <a:lnSpc>
                <a:spcPct val="100000"/>
              </a:lnSpc>
              <a:spcBef>
                <a:spcPts val="560"/>
              </a:spcBef>
              <a:spcAft>
                <a:spcPts val="0"/>
              </a:spcAft>
              <a:buClr>
                <a:srgbClr val="0000FF"/>
              </a:buClr>
              <a:buSzPts val="2800"/>
              <a:buFont typeface="Arial"/>
              <a:buChar char="–"/>
            </a:pPr>
            <a:r>
              <a:rPr b="0" i="0" lang="en-US" sz="2000" u="none" cap="none" strike="noStrike">
                <a:solidFill>
                  <a:srgbClr val="0000FF"/>
                </a:solidFill>
                <a:latin typeface="Arial"/>
                <a:ea typeface="Arial"/>
                <a:cs typeface="Arial"/>
                <a:sym typeface="Arial"/>
              </a:rPr>
              <a:t>The empire spread from Spain to the edge of India</a:t>
            </a:r>
            <a:r>
              <a:rPr b="0" i="0" lang="en-US" sz="2800" u="none" cap="none" strike="noStrike">
                <a:solidFill>
                  <a:srgbClr val="0000FF"/>
                </a:solidFill>
                <a:latin typeface="Arial"/>
                <a:ea typeface="Arial"/>
                <a:cs typeface="Arial"/>
                <a:sym typeface="Arial"/>
              </a:rPr>
              <a:t> </a:t>
            </a:r>
            <a:endParaRPr/>
          </a:p>
        </p:txBody>
      </p:sp>
      <p:pic>
        <p:nvPicPr>
          <p:cNvPr descr="islam1" id="202" name="Google Shape;202;p31"/>
          <p:cNvPicPr preferRelativeResize="0"/>
          <p:nvPr/>
        </p:nvPicPr>
        <p:blipFill rotWithShape="1">
          <a:blip r:embed="rId3">
            <a:alphaModFix/>
          </a:blip>
          <a:srcRect b="0" l="0" r="0" t="0"/>
          <a:stretch/>
        </p:blipFill>
        <p:spPr>
          <a:xfrm>
            <a:off x="1219200" y="2667000"/>
            <a:ext cx="6477000" cy="3787775"/>
          </a:xfrm>
          <a:prstGeom prst="rect">
            <a:avLst/>
          </a:prstGeom>
          <a:noFill/>
          <a:ln>
            <a:noFill/>
          </a:ln>
        </p:spPr>
      </p:pic>
      <p:sp>
        <p:nvSpPr>
          <p:cNvPr id="203" name="Google Shape;203;p31"/>
          <p:cNvSpPr txBox="1"/>
          <p:nvPr/>
        </p:nvSpPr>
        <p:spPr>
          <a:xfrm>
            <a:off x="1828800" y="6491287"/>
            <a:ext cx="51244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Map of the expansion of Islam. 7th-8th centuries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 calcmode="lin" valueType="num">
                                      <p:cBhvr additive="base">
                                        <p:cTn dur="500"/>
                                        <p:tgtEl>
                                          <p:spTgt spid="20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 calcmode="lin" valueType="num">
                                      <p:cBhvr additive="base">
                                        <p:cTn dur="500"/>
                                        <p:tgtEl>
                                          <p:spTgt spid="20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429125" y="960050"/>
            <a:ext cx="7772400" cy="14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Think Pair Share</a:t>
            </a:r>
            <a:endParaRPr/>
          </a:p>
        </p:txBody>
      </p:sp>
      <p:sp>
        <p:nvSpPr>
          <p:cNvPr id="90" name="Google Shape;90;p14"/>
          <p:cNvSpPr txBox="1"/>
          <p:nvPr>
            <p:ph idx="1" type="subTitle"/>
          </p:nvPr>
        </p:nvSpPr>
        <p:spPr>
          <a:xfrm>
            <a:off x="1371600" y="3886200"/>
            <a:ext cx="6400800" cy="1752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a:t>What do you know about Islam?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II. The Spread of Islam </a:t>
            </a:r>
            <a:br>
              <a:rPr b="0" i="0" lang="en-US" sz="4000" u="sng" cap="none" strike="noStrike">
                <a:solidFill>
                  <a:srgbClr val="008000"/>
                </a:solidFill>
                <a:latin typeface="Arial"/>
                <a:ea typeface="Arial"/>
                <a:cs typeface="Arial"/>
                <a:sym typeface="Arial"/>
              </a:rPr>
            </a:br>
            <a:r>
              <a:rPr b="0" i="0" lang="en-US" sz="4000" u="sng" cap="none" strike="noStrike">
                <a:solidFill>
                  <a:srgbClr val="008000"/>
                </a:solidFill>
                <a:latin typeface="Arial"/>
                <a:ea typeface="Arial"/>
                <a:cs typeface="Arial"/>
                <a:sym typeface="Arial"/>
              </a:rPr>
              <a:t>and the first Renaissance:</a:t>
            </a:r>
            <a:endParaRPr/>
          </a:p>
        </p:txBody>
      </p:sp>
      <p:sp>
        <p:nvSpPr>
          <p:cNvPr id="209" name="Google Shape;209;p32"/>
          <p:cNvSpPr txBox="1"/>
          <p:nvPr>
            <p:ph idx="1" type="body"/>
          </p:nvPr>
        </p:nvSpPr>
        <p:spPr>
          <a:xfrm>
            <a:off x="0" y="1524000"/>
            <a:ext cx="69342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Baghdad (Iraq) became the center of learning and innovation</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While Europe was the </a:t>
            </a:r>
            <a:r>
              <a:rPr b="0" i="1" lang="en-US" sz="2800" u="sng" cap="none" strike="noStrike">
                <a:solidFill>
                  <a:schemeClr val="dk1"/>
                </a:solidFill>
                <a:latin typeface="Arial"/>
                <a:ea typeface="Arial"/>
                <a:cs typeface="Arial"/>
                <a:sym typeface="Arial"/>
              </a:rPr>
              <a:t>Dark Ages</a:t>
            </a:r>
            <a:r>
              <a:rPr b="0" i="0" lang="en-US" sz="28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A) </a:t>
            </a:r>
            <a:endParaRPr/>
          </a:p>
          <a:p>
            <a:pPr indent="-158750" lvl="1" marL="742950" marR="0" rtl="0" algn="l">
              <a:lnSpc>
                <a:spcPct val="100000"/>
              </a:lnSpc>
              <a:spcBef>
                <a:spcPts val="40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B) </a:t>
            </a:r>
            <a:endParaRPr/>
          </a:p>
          <a:p>
            <a:pPr indent="-158750" lvl="1" marL="742950" marR="0" rtl="0" algn="l">
              <a:lnSpc>
                <a:spcPct val="100000"/>
              </a:lnSpc>
              <a:spcBef>
                <a:spcPts val="40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C) </a:t>
            </a:r>
            <a:endParaRPr/>
          </a:p>
          <a:p>
            <a:pPr indent="-158750" lvl="1" marL="742950" marR="0" rtl="0" algn="l">
              <a:lnSpc>
                <a:spcPct val="100000"/>
              </a:lnSpc>
              <a:spcBef>
                <a:spcPts val="40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p:txBody>
      </p:sp>
      <p:pic>
        <p:nvPicPr>
          <p:cNvPr descr="Dark_Ages" id="210" name="Google Shape;210;p32"/>
          <p:cNvPicPr preferRelativeResize="0"/>
          <p:nvPr/>
        </p:nvPicPr>
        <p:blipFill rotWithShape="1">
          <a:blip r:embed="rId3">
            <a:alphaModFix/>
          </a:blip>
          <a:srcRect b="0" l="0" r="0" t="0"/>
          <a:stretch/>
        </p:blipFill>
        <p:spPr>
          <a:xfrm>
            <a:off x="6781800" y="2819400"/>
            <a:ext cx="2209800" cy="17859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II. The Spread of Islam </a:t>
            </a:r>
            <a:br>
              <a:rPr b="0" i="0" lang="en-US" sz="4000" u="sng" cap="none" strike="noStrike">
                <a:solidFill>
                  <a:srgbClr val="008000"/>
                </a:solidFill>
                <a:latin typeface="Arial"/>
                <a:ea typeface="Arial"/>
                <a:cs typeface="Arial"/>
                <a:sym typeface="Arial"/>
              </a:rPr>
            </a:br>
            <a:r>
              <a:rPr b="0" i="0" lang="en-US" sz="4000" u="sng" cap="none" strike="noStrike">
                <a:solidFill>
                  <a:srgbClr val="008000"/>
                </a:solidFill>
                <a:latin typeface="Arial"/>
                <a:ea typeface="Arial"/>
                <a:cs typeface="Arial"/>
                <a:sym typeface="Arial"/>
              </a:rPr>
              <a:t>and the first Renaissance:</a:t>
            </a:r>
            <a:br>
              <a:rPr b="0" i="0" lang="en-US" sz="4000" u="none" cap="none" strike="noStrike">
                <a:solidFill>
                  <a:srgbClr val="008000"/>
                </a:solidFill>
                <a:latin typeface="Arial"/>
                <a:ea typeface="Arial"/>
                <a:cs typeface="Arial"/>
                <a:sym typeface="Arial"/>
              </a:rPr>
            </a:br>
            <a:endParaRPr/>
          </a:p>
        </p:txBody>
      </p:sp>
      <p:sp>
        <p:nvSpPr>
          <p:cNvPr id="216" name="Google Shape;216;p33"/>
          <p:cNvSpPr txBox="1"/>
          <p:nvPr>
            <p:ph idx="1" type="body"/>
          </p:nvPr>
        </p:nvSpPr>
        <p:spPr>
          <a:xfrm>
            <a:off x="0" y="1524000"/>
            <a:ext cx="6781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3200"/>
              <a:buFont typeface="Arial"/>
              <a:buChar char="•"/>
            </a:pPr>
            <a:r>
              <a:rPr b="0" i="0" lang="en-US" sz="3200" u="sng" cap="none" strike="noStrike">
                <a:solidFill>
                  <a:srgbClr val="0000FF"/>
                </a:solidFill>
                <a:latin typeface="Arial"/>
                <a:ea typeface="Arial"/>
                <a:cs typeface="Arial"/>
                <a:sym typeface="Arial"/>
              </a:rPr>
              <a:t>The Muslims</a:t>
            </a:r>
            <a:r>
              <a:rPr b="0" i="0" lang="en-US" sz="3200" u="none" cap="none" strike="noStrike">
                <a:solidFill>
                  <a:srgbClr val="0000FF"/>
                </a:solidFill>
                <a:latin typeface="Arial"/>
                <a:ea typeface="Arial"/>
                <a:cs typeface="Arial"/>
                <a:sym typeface="Arial"/>
              </a:rPr>
              <a:t>:</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1) Translated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2) Invented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3) Understood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4) Developed </a:t>
            </a:r>
            <a:endParaRPr/>
          </a:p>
          <a:p>
            <a:pPr indent="-158750" lvl="1" marL="742950" marR="0" rtl="0" algn="l">
              <a:lnSpc>
                <a:spcPct val="80000"/>
              </a:lnSpc>
              <a:spcBef>
                <a:spcPts val="400"/>
              </a:spcBef>
              <a:spcAft>
                <a:spcPts val="0"/>
              </a:spcAft>
              <a:buClr>
                <a:schemeClr val="dk1"/>
              </a:buClr>
              <a:buSzPts val="2000"/>
              <a:buFont typeface="Arial"/>
              <a:buNone/>
            </a:pPr>
            <a:r>
              <a:t/>
            </a:r>
            <a:endParaRPr b="0" i="1" sz="2000" u="none" cap="none" strike="noStrike">
              <a:solidFill>
                <a:schemeClr val="dk1"/>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5) Utilized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6) Refined </a:t>
            </a:r>
            <a:endParaRPr/>
          </a:p>
          <a:p>
            <a:pPr indent="-133350" lvl="1" marL="74295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7) Advanced</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wd" id="217" name="Google Shape;217;p33"/>
          <p:cNvPicPr preferRelativeResize="0"/>
          <p:nvPr/>
        </p:nvPicPr>
        <p:blipFill rotWithShape="1">
          <a:blip r:embed="rId3">
            <a:alphaModFix/>
          </a:blip>
          <a:srcRect b="0" l="0" r="0" t="0"/>
          <a:stretch/>
        </p:blipFill>
        <p:spPr>
          <a:xfrm>
            <a:off x="7010400" y="2667000"/>
            <a:ext cx="2133600" cy="14938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 calcmode="lin" valueType="num">
                                      <p:cBhvr additive="base">
                                        <p:cTn dur="500"/>
                                        <p:tgtEl>
                                          <p:spTgt spid="2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 calcmode="lin" valueType="num">
                                      <p:cBhvr additive="base">
                                        <p:cTn dur="500"/>
                                        <p:tgtEl>
                                          <p:spTgt spid="2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 calcmode="lin" valueType="num">
                                      <p:cBhvr additive="base">
                                        <p:cTn dur="500"/>
                                        <p:tgtEl>
                                          <p:spTgt spid="2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 calcmode="lin" valueType="num">
                                      <p:cBhvr additive="base">
                                        <p:cTn dur="500"/>
                                        <p:tgtEl>
                                          <p:spTgt spid="2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 calcmode="lin" valueType="num">
                                      <p:cBhvr additive="base">
                                        <p:cTn dur="500"/>
                                        <p:tgtEl>
                                          <p:spTgt spid="2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 calcmode="lin" valueType="num">
                                      <p:cBhvr additive="base">
                                        <p:cTn dur="500"/>
                                        <p:tgtEl>
                                          <p:spTgt spid="2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 calcmode="lin" valueType="num">
                                      <p:cBhvr additive="base">
                                        <p:cTn dur="500"/>
                                        <p:tgtEl>
                                          <p:spTgt spid="2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 calcmode="lin" valueType="num">
                                      <p:cBhvr additive="base">
                                        <p:cTn dur="500"/>
                                        <p:tgtEl>
                                          <p:spTgt spid="2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 calcmode="lin" valueType="num">
                                      <p:cBhvr additive="base">
                                        <p:cTn dur="500"/>
                                        <p:tgtEl>
                                          <p:spTgt spid="21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 calcmode="lin" valueType="num">
                                      <p:cBhvr additive="base">
                                        <p:cTn dur="500"/>
                                        <p:tgtEl>
                                          <p:spTgt spid="21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 calcmode="lin" valueType="num">
                                      <p:cBhvr additive="base">
                                        <p:cTn dur="500"/>
                                        <p:tgtEl>
                                          <p:spTgt spid="21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 calcmode="lin" valueType="num">
                                      <p:cBhvr additive="base">
                                        <p:cTn dur="500"/>
                                        <p:tgtEl>
                                          <p:spTgt spid="21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2" st="12"/>
                                            </p:txEl>
                                          </p:spTgt>
                                        </p:tgtEl>
                                        <p:attrNameLst>
                                          <p:attrName>style.visibility</p:attrName>
                                        </p:attrNameLst>
                                      </p:cBhvr>
                                      <p:to>
                                        <p:strVal val="visible"/>
                                      </p:to>
                                    </p:set>
                                    <p:anim calcmode="lin" valueType="num">
                                      <p:cBhvr additive="base">
                                        <p:cTn dur="500"/>
                                        <p:tgtEl>
                                          <p:spTgt spid="21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3" st="13"/>
                                            </p:txEl>
                                          </p:spTgt>
                                        </p:tgtEl>
                                        <p:attrNameLst>
                                          <p:attrName>style.visibility</p:attrName>
                                        </p:attrNameLst>
                                      </p:cBhvr>
                                      <p:to>
                                        <p:strVal val="visible"/>
                                      </p:to>
                                    </p:set>
                                    <p:anim calcmode="lin" valueType="num">
                                      <p:cBhvr additive="base">
                                        <p:cTn dur="500"/>
                                        <p:tgtEl>
                                          <p:spTgt spid="21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4" st="14"/>
                                            </p:txEl>
                                          </p:spTgt>
                                        </p:tgtEl>
                                        <p:attrNameLst>
                                          <p:attrName>style.visibility</p:attrName>
                                        </p:attrNameLst>
                                      </p:cBhvr>
                                      <p:to>
                                        <p:strVal val="visible"/>
                                      </p:to>
                                    </p:set>
                                    <p:anim calcmode="lin" valueType="num">
                                      <p:cBhvr additive="base">
                                        <p:cTn dur="500"/>
                                        <p:tgtEl>
                                          <p:spTgt spid="216">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5334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III. Christian vs. Muslim </a:t>
            </a:r>
            <a:r>
              <a:rPr b="0" i="0" lang="en-US" sz="2400" u="sng" cap="none" strike="noStrike">
                <a:solidFill>
                  <a:srgbClr val="008000"/>
                </a:solidFill>
                <a:latin typeface="Arial"/>
                <a:ea typeface="Arial"/>
                <a:cs typeface="Arial"/>
                <a:sym typeface="Arial"/>
              </a:rPr>
              <a:t>(The Crusaders)</a:t>
            </a:r>
            <a:br>
              <a:rPr b="0" i="0" lang="en-US" sz="2400" u="none" cap="none" strike="noStrike">
                <a:solidFill>
                  <a:srgbClr val="008000"/>
                </a:solidFill>
                <a:latin typeface="Arial"/>
                <a:ea typeface="Arial"/>
                <a:cs typeface="Arial"/>
                <a:sym typeface="Arial"/>
              </a:rPr>
            </a:br>
            <a:endParaRPr/>
          </a:p>
        </p:txBody>
      </p:sp>
      <p:sp>
        <p:nvSpPr>
          <p:cNvPr id="223" name="Google Shape;223;p34"/>
          <p:cNvSpPr txBox="1"/>
          <p:nvPr>
            <p:ph idx="1" type="body"/>
          </p:nvPr>
        </p:nvSpPr>
        <p:spPr>
          <a:xfrm>
            <a:off x="0" y="990600"/>
            <a:ext cx="7239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11th century (1,000 AD), however, Christians and Muslims were headed for a crash course. </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No one thought that the Crusaders would ever come from Barbaric Europe</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rest of the Islamic world outside of the Holy City went on as usual</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1186 AD, Saladin raided Jerusalem and wiped out the Crusaders</a:t>
            </a:r>
            <a:endParaRPr/>
          </a:p>
        </p:txBody>
      </p:sp>
      <p:pic>
        <p:nvPicPr>
          <p:cNvPr descr="Crusades-II-JS" id="224" name="Google Shape;224;p34"/>
          <p:cNvPicPr preferRelativeResize="0"/>
          <p:nvPr/>
        </p:nvPicPr>
        <p:blipFill rotWithShape="1">
          <a:blip r:embed="rId3">
            <a:alphaModFix/>
          </a:blip>
          <a:srcRect b="0" l="0" r="0" t="0"/>
          <a:stretch/>
        </p:blipFill>
        <p:spPr>
          <a:xfrm>
            <a:off x="7162800" y="2590800"/>
            <a:ext cx="1828800" cy="14303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500"/>
                                        <p:tgtEl>
                                          <p:spTgt spid="2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500"/>
                                        <p:tgtEl>
                                          <p:spTgt spid="2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500"/>
                                        <p:tgtEl>
                                          <p:spTgt spid="2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500"/>
                                        <p:tgtEl>
                                          <p:spTgt spid="2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 calcmode="lin" valueType="num">
                                      <p:cBhvr additive="base">
                                        <p:cTn dur="500"/>
                                        <p:tgtEl>
                                          <p:spTgt spid="22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 calcmode="lin" valueType="num">
                                      <p:cBhvr additive="base">
                                        <p:cTn dur="500"/>
                                        <p:tgtEl>
                                          <p:spTgt spid="22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 calcmode="lin" valueType="num">
                                      <p:cBhvr additive="base">
                                        <p:cTn dur="500"/>
                                        <p:tgtEl>
                                          <p:spTgt spid="22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The Crusades</a:t>
            </a:r>
            <a:endParaRPr/>
          </a:p>
        </p:txBody>
      </p:sp>
      <p:pic>
        <p:nvPicPr>
          <p:cNvPr descr="Routes of the Crusades. Click for medieval Europe." id="230" name="Google Shape;230;p35"/>
          <p:cNvPicPr preferRelativeResize="0"/>
          <p:nvPr>
            <p:ph idx="1" type="body"/>
          </p:nvPr>
        </p:nvPicPr>
        <p:blipFill rotWithShape="1">
          <a:blip r:embed="rId3">
            <a:alphaModFix/>
          </a:blip>
          <a:srcRect b="0" l="0" r="0" t="0"/>
          <a:stretch/>
        </p:blipFill>
        <p:spPr>
          <a:xfrm>
            <a:off x="914400" y="2057400"/>
            <a:ext cx="7239000" cy="44148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IV. The Ottoman Empire</a:t>
            </a:r>
            <a:endParaRPr/>
          </a:p>
        </p:txBody>
      </p:sp>
      <p:sp>
        <p:nvSpPr>
          <p:cNvPr id="236" name="Google Shape;236;p36"/>
          <p:cNvSpPr txBox="1"/>
          <p:nvPr>
            <p:ph idx="1" type="body"/>
          </p:nvPr>
        </p:nvSpPr>
        <p:spPr>
          <a:xfrm>
            <a:off x="0" y="1219200"/>
            <a:ext cx="64008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a:t>
            </a:r>
            <a:r>
              <a:rPr b="1" i="0" lang="en-US" sz="2000" u="none" cap="none" strike="noStrike">
                <a:solidFill>
                  <a:schemeClr val="dk1"/>
                </a:solidFill>
                <a:latin typeface="Arial"/>
                <a:ea typeface="Arial"/>
                <a:cs typeface="Arial"/>
                <a:sym typeface="Arial"/>
              </a:rPr>
              <a:t>Ottoman Turkish Empire</a:t>
            </a:r>
            <a:r>
              <a:rPr b="0" i="0" lang="en-US" sz="2000" u="none" cap="none" strike="noStrike">
                <a:solidFill>
                  <a:schemeClr val="dk1"/>
                </a:solidFill>
                <a:latin typeface="Arial"/>
                <a:ea typeface="Arial"/>
                <a:cs typeface="Arial"/>
                <a:sym typeface="Arial"/>
              </a:rPr>
              <a:t> was an imperial power, centered around the borders of the Mediterranean Sea, that existed from 1299 to 1922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 the 16th and 17th centuries, the Ottoman Empire was among the world's most powerful political entities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dissolution of the Ottoman Empire was a consequence of WWI when Allied forces, eventually defeated Ottoman forces in the Middle East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p:txBody>
      </p:sp>
      <p:pic>
        <p:nvPicPr>
          <p:cNvPr descr="Map of the Ottoman Empire" id="237" name="Google Shape;237;p36"/>
          <p:cNvPicPr preferRelativeResize="0"/>
          <p:nvPr/>
        </p:nvPicPr>
        <p:blipFill rotWithShape="1">
          <a:blip r:embed="rId3">
            <a:alphaModFix/>
          </a:blip>
          <a:srcRect b="0" l="0" r="0" t="0"/>
          <a:stretch/>
        </p:blipFill>
        <p:spPr>
          <a:xfrm>
            <a:off x="6400800" y="2209800"/>
            <a:ext cx="2743200" cy="196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 calcmode="lin" valueType="num">
                                      <p:cBhvr additive="base">
                                        <p:cTn dur="500"/>
                                        <p:tgtEl>
                                          <p:spTgt spid="2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 calcmode="lin" valueType="num">
                                      <p:cBhvr additive="base">
                                        <p:cTn dur="500"/>
                                        <p:tgtEl>
                                          <p:spTgt spid="23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 calcmode="lin" valueType="num">
                                      <p:cBhvr additive="base">
                                        <p:cTn dur="500"/>
                                        <p:tgtEl>
                                          <p:spTgt spid="23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 calcmode="lin" valueType="num">
                                      <p:cBhvr additive="base">
                                        <p:cTn dur="500"/>
                                        <p:tgtEl>
                                          <p:spTgt spid="23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 calcmode="lin" valueType="num">
                                      <p:cBhvr additive="base">
                                        <p:cTn dur="500"/>
                                        <p:tgtEl>
                                          <p:spTgt spid="23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 calcmode="lin" valueType="num">
                                      <p:cBhvr additive="base">
                                        <p:cTn dur="500"/>
                                        <p:tgtEl>
                                          <p:spTgt spid="23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anim calcmode="lin" valueType="num">
                                      <p:cBhvr additive="base">
                                        <p:cTn dur="500"/>
                                        <p:tgtEl>
                                          <p:spTgt spid="23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anim calcmode="lin" valueType="num">
                                      <p:cBhvr additive="base">
                                        <p:cTn dur="500"/>
                                        <p:tgtEl>
                                          <p:spTgt spid="23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anim calcmode="lin" valueType="num">
                                      <p:cBhvr additive="base">
                                        <p:cTn dur="500"/>
                                        <p:tgtEl>
                                          <p:spTgt spid="23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xEl>
                                              <p:pRg end="9" st="9"/>
                                            </p:txEl>
                                          </p:spTgt>
                                        </p:tgtEl>
                                        <p:attrNameLst>
                                          <p:attrName>style.visibility</p:attrName>
                                        </p:attrNameLst>
                                      </p:cBhvr>
                                      <p:to>
                                        <p:strVal val="visible"/>
                                      </p:to>
                                    </p:set>
                                    <p:anim calcmode="lin" valueType="num">
                                      <p:cBhvr additive="base">
                                        <p:cTn dur="500"/>
                                        <p:tgtEl>
                                          <p:spTgt spid="23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ctrTitle"/>
          </p:nvPr>
        </p:nvSpPr>
        <p:spPr>
          <a:xfrm>
            <a:off x="5334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Fundamentalism </a:t>
            </a:r>
            <a:br>
              <a:rPr b="0" i="0" lang="en-US" sz="4400" u="none" cap="none" strike="noStrike">
                <a:solidFill>
                  <a:schemeClr val="dk1"/>
                </a:solidFill>
                <a:latin typeface="Arial"/>
                <a:ea typeface="Arial"/>
                <a:cs typeface="Arial"/>
                <a:sym typeface="Arial"/>
              </a:rPr>
            </a:br>
            <a:r>
              <a:rPr b="0" i="0" lang="en-US" sz="4400" u="none" cap="none" strike="noStrike">
                <a:solidFill>
                  <a:schemeClr val="dk1"/>
                </a:solidFill>
                <a:latin typeface="Arial"/>
                <a:ea typeface="Arial"/>
                <a:cs typeface="Arial"/>
                <a:sym typeface="Arial"/>
              </a:rPr>
              <a:t>vs.</a:t>
            </a:r>
            <a:br>
              <a:rPr b="0" i="0" lang="en-US" sz="4400" u="none" cap="none" strike="noStrike">
                <a:solidFill>
                  <a:schemeClr val="dk1"/>
                </a:solidFill>
                <a:latin typeface="Arial"/>
                <a:ea typeface="Arial"/>
                <a:cs typeface="Arial"/>
                <a:sym typeface="Arial"/>
              </a:rPr>
            </a:br>
            <a:r>
              <a:rPr b="0" i="0" lang="en-US" sz="4400" u="none" cap="none" strike="noStrike">
                <a:solidFill>
                  <a:schemeClr val="dk1"/>
                </a:solidFill>
                <a:latin typeface="Arial"/>
                <a:ea typeface="Arial"/>
                <a:cs typeface="Arial"/>
                <a:sym typeface="Arial"/>
              </a:rPr>
              <a:t>Liberalism</a:t>
            </a:r>
            <a:r>
              <a:rPr b="0" i="0" lang="en-US" sz="4400" u="none" cap="none" strike="noStrike">
                <a:solidFill>
                  <a:srgbClr val="008000"/>
                </a:solidFill>
                <a:latin typeface="Arial"/>
                <a:ea typeface="Arial"/>
                <a:cs typeface="Arial"/>
                <a:sym typeface="Arial"/>
              </a:rPr>
              <a:t> </a:t>
            </a:r>
            <a:br>
              <a:rPr b="0" i="0" lang="en-US" sz="4400" u="none" cap="none" strike="noStrike">
                <a:solidFill>
                  <a:srgbClr val="008000"/>
                </a:solidFill>
                <a:latin typeface="Arial"/>
                <a:ea typeface="Arial"/>
                <a:cs typeface="Arial"/>
                <a:sym typeface="Arial"/>
              </a:rPr>
            </a:br>
            <a:r>
              <a:rPr b="0" i="1" lang="en-US" sz="4000" u="none" cap="none" strike="noStrike">
                <a:solidFill>
                  <a:srgbClr val="008000"/>
                </a:solidFill>
                <a:latin typeface="Arial"/>
                <a:ea typeface="Arial"/>
                <a:cs typeface="Arial"/>
                <a:sym typeface="Arial"/>
              </a:rPr>
              <a:t>in Today’s Islamic States</a:t>
            </a:r>
            <a:endParaRPr/>
          </a:p>
        </p:txBody>
      </p:sp>
      <p:pic>
        <p:nvPicPr>
          <p:cNvPr descr="pal%2520girls%2520islamic%2520jihad%2520w%2520guns" id="243" name="Google Shape;243;p37"/>
          <p:cNvPicPr preferRelativeResize="0"/>
          <p:nvPr/>
        </p:nvPicPr>
        <p:blipFill rotWithShape="1">
          <a:blip r:embed="rId3">
            <a:alphaModFix/>
          </a:blip>
          <a:srcRect b="0" l="0" r="0" t="0"/>
          <a:stretch/>
        </p:blipFill>
        <p:spPr>
          <a:xfrm>
            <a:off x="3200400" y="4038600"/>
            <a:ext cx="2740025" cy="187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Liberalism in Islam </a:t>
            </a:r>
            <a:endParaRPr/>
          </a:p>
        </p:txBody>
      </p:sp>
      <p:sp>
        <p:nvSpPr>
          <p:cNvPr id="249" name="Google Shape;249;p38"/>
          <p:cNvSpPr txBox="1"/>
          <p:nvPr>
            <p:ph idx="1" type="body"/>
          </p:nvPr>
        </p:nvSpPr>
        <p:spPr>
          <a:xfrm>
            <a:off x="0" y="1143000"/>
            <a:ext cx="7086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 happened to this once intellectual/enlightened empire? </a:t>
            </a:r>
            <a:endParaRPr/>
          </a:p>
          <a:p>
            <a:pPr indent="-285750" lvl="1" marL="742950" marR="0" rtl="0" algn="l">
              <a:lnSpc>
                <a:spcPct val="90000"/>
              </a:lnSpc>
              <a:spcBef>
                <a:spcPts val="360"/>
              </a:spcBef>
              <a:spcAft>
                <a:spcPts val="0"/>
              </a:spcAft>
              <a:buClr>
                <a:srgbClr val="0000FF"/>
              </a:buClr>
              <a:buSzPts val="1800"/>
              <a:buFont typeface="Arial"/>
              <a:buChar char="–"/>
            </a:pPr>
            <a:r>
              <a:rPr b="0" i="1" lang="en-US" sz="1800" u="none" cap="none" strike="noStrike">
                <a:solidFill>
                  <a:srgbClr val="0000FF"/>
                </a:solidFill>
                <a:latin typeface="Arial"/>
                <a:ea typeface="Arial"/>
                <a:cs typeface="Arial"/>
                <a:sym typeface="Arial"/>
              </a:rPr>
              <a:t>Is today the Islamic Dark Ages?</a:t>
            </a:r>
            <a:endParaRPr/>
          </a:p>
          <a:p>
            <a:pPr indent="-171450" lvl="1" marL="742950" marR="0" rtl="0" algn="l">
              <a:lnSpc>
                <a:spcPct val="90000"/>
              </a:lnSpc>
              <a:spcBef>
                <a:spcPts val="360"/>
              </a:spcBef>
              <a:spcAft>
                <a:spcPts val="0"/>
              </a:spcAft>
              <a:buClr>
                <a:schemeClr val="dk1"/>
              </a:buClr>
              <a:buSzPts val="1800"/>
              <a:buFont typeface="Arial"/>
              <a:buNone/>
            </a:pPr>
            <a:r>
              <a:t/>
            </a:r>
            <a:endParaRPr b="0" i="1" sz="1800" u="none" cap="none" strike="noStrike">
              <a:solidFill>
                <a:srgbClr val="0000FF"/>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Most say it was the rise of </a:t>
            </a:r>
            <a:r>
              <a:rPr b="0" i="0" lang="en-US" sz="2400" u="sng" cap="none" strike="noStrike">
                <a:solidFill>
                  <a:schemeClr val="dk1"/>
                </a:solidFill>
                <a:latin typeface="Arial"/>
                <a:ea typeface="Arial"/>
                <a:cs typeface="Arial"/>
                <a:sym typeface="Arial"/>
              </a:rPr>
              <a:t>Fundamentalism</a:t>
            </a:r>
            <a:endParaRPr b="0" i="0" sz="2400" u="sng" cap="none" strike="noStrike">
              <a:solidFill>
                <a:srgbClr val="0000FF"/>
              </a:solidFill>
              <a:latin typeface="Arial"/>
              <a:ea typeface="Arial"/>
              <a:cs typeface="Arial"/>
              <a:sym typeface="Arial"/>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1) Church </a:t>
            </a:r>
            <a:r>
              <a:rPr b="0" i="1" lang="en-US" sz="2000" u="none" cap="none" strike="noStrike">
                <a:solidFill>
                  <a:srgbClr val="0000FF"/>
                </a:solidFill>
                <a:latin typeface="Arial"/>
                <a:ea typeface="Arial"/>
                <a:cs typeface="Arial"/>
                <a:sym typeface="Arial"/>
              </a:rPr>
              <a:t>is</a:t>
            </a:r>
            <a:r>
              <a:rPr b="0" i="0" lang="en-US" sz="2000" u="none" cap="none" strike="noStrike">
                <a:solidFill>
                  <a:srgbClr val="0000FF"/>
                </a:solidFill>
                <a:latin typeface="Arial"/>
                <a:ea typeface="Arial"/>
                <a:cs typeface="Arial"/>
                <a:sym typeface="Arial"/>
              </a:rPr>
              <a:t> State</a:t>
            </a:r>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2) Literal Interpretation of sacred Text</a:t>
            </a:r>
            <a:endParaRPr b="0" i="0" sz="2000" u="none" cap="none" strike="noStrike">
              <a:solidFill>
                <a:srgbClr val="008000"/>
              </a:solidFill>
              <a:latin typeface="Arial"/>
              <a:ea typeface="Arial"/>
              <a:cs typeface="Arial"/>
              <a:sym typeface="Arial"/>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3) No secular creativity or ideas</a:t>
            </a:r>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4) Progress in bad</a:t>
            </a:r>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00FF"/>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Liberal movements seek a new Renaissance</a:t>
            </a:r>
            <a:endParaRPr/>
          </a:p>
        </p:txBody>
      </p:sp>
      <p:pic>
        <p:nvPicPr>
          <p:cNvPr descr="intro1" id="250" name="Google Shape;250;p38"/>
          <p:cNvPicPr preferRelativeResize="0"/>
          <p:nvPr/>
        </p:nvPicPr>
        <p:blipFill rotWithShape="1">
          <a:blip r:embed="rId3">
            <a:alphaModFix/>
          </a:blip>
          <a:srcRect b="0" l="0" r="0" t="0"/>
          <a:stretch/>
        </p:blipFill>
        <p:spPr>
          <a:xfrm>
            <a:off x="7086600" y="2438400"/>
            <a:ext cx="1871662"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500"/>
                                        <p:tgtEl>
                                          <p:spTgt spid="2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500"/>
                                        <p:tgtEl>
                                          <p:spTgt spid="2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 calcmode="lin" valueType="num">
                                      <p:cBhvr additive="base">
                                        <p:cTn dur="500"/>
                                        <p:tgtEl>
                                          <p:spTgt spid="2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 calcmode="lin" valueType="num">
                                      <p:cBhvr additive="base">
                                        <p:cTn dur="500"/>
                                        <p:tgtEl>
                                          <p:spTgt spid="2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 calcmode="lin" valueType="num">
                                      <p:cBhvr additive="base">
                                        <p:cTn dur="500"/>
                                        <p:tgtEl>
                                          <p:spTgt spid="2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 calcmode="lin" valueType="num">
                                      <p:cBhvr additive="base">
                                        <p:cTn dur="500"/>
                                        <p:tgtEl>
                                          <p:spTgt spid="2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anim calcmode="lin" valueType="num">
                                      <p:cBhvr additive="base">
                                        <p:cTn dur="500"/>
                                        <p:tgtEl>
                                          <p:spTgt spid="24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anim calcmode="lin" valueType="num">
                                      <p:cBhvr additive="base">
                                        <p:cTn dur="500"/>
                                        <p:tgtEl>
                                          <p:spTgt spid="24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8" st="8"/>
                                            </p:txEl>
                                          </p:spTgt>
                                        </p:tgtEl>
                                        <p:attrNameLst>
                                          <p:attrName>style.visibility</p:attrName>
                                        </p:attrNameLst>
                                      </p:cBhvr>
                                      <p:to>
                                        <p:strVal val="visible"/>
                                      </p:to>
                                    </p:set>
                                    <p:anim calcmode="lin" valueType="num">
                                      <p:cBhvr additive="base">
                                        <p:cTn dur="500"/>
                                        <p:tgtEl>
                                          <p:spTgt spid="24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9" st="9"/>
                                            </p:txEl>
                                          </p:spTgt>
                                        </p:tgtEl>
                                        <p:attrNameLst>
                                          <p:attrName>style.visibility</p:attrName>
                                        </p:attrNameLst>
                                      </p:cBhvr>
                                      <p:to>
                                        <p:strVal val="visible"/>
                                      </p:to>
                                    </p:set>
                                    <p:anim calcmode="lin" valueType="num">
                                      <p:cBhvr additive="base">
                                        <p:cTn dur="500"/>
                                        <p:tgtEl>
                                          <p:spTgt spid="24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0" st="10"/>
                                            </p:txEl>
                                          </p:spTgt>
                                        </p:tgtEl>
                                        <p:attrNameLst>
                                          <p:attrName>style.visibility</p:attrName>
                                        </p:attrNameLst>
                                      </p:cBhvr>
                                      <p:to>
                                        <p:strVal val="visible"/>
                                      </p:to>
                                    </p:set>
                                    <p:anim calcmode="lin" valueType="num">
                                      <p:cBhvr additive="base">
                                        <p:cTn dur="500"/>
                                        <p:tgtEl>
                                          <p:spTgt spid="24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1" st="11"/>
                                            </p:txEl>
                                          </p:spTgt>
                                        </p:tgtEl>
                                        <p:attrNameLst>
                                          <p:attrName>style.visibility</p:attrName>
                                        </p:attrNameLst>
                                      </p:cBhvr>
                                      <p:to>
                                        <p:strVal val="visible"/>
                                      </p:to>
                                    </p:set>
                                    <p:anim calcmode="lin" valueType="num">
                                      <p:cBhvr additive="base">
                                        <p:cTn dur="500"/>
                                        <p:tgtEl>
                                          <p:spTgt spid="249">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2" st="12"/>
                                            </p:txEl>
                                          </p:spTgt>
                                        </p:tgtEl>
                                        <p:attrNameLst>
                                          <p:attrName>style.visibility</p:attrName>
                                        </p:attrNameLst>
                                      </p:cBhvr>
                                      <p:to>
                                        <p:strVal val="visible"/>
                                      </p:to>
                                    </p:set>
                                    <p:anim calcmode="lin" valueType="num">
                                      <p:cBhvr additive="base">
                                        <p:cTn dur="500"/>
                                        <p:tgtEl>
                                          <p:spTgt spid="24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3" st="13"/>
                                            </p:txEl>
                                          </p:spTgt>
                                        </p:tgtEl>
                                        <p:attrNameLst>
                                          <p:attrName>style.visibility</p:attrName>
                                        </p:attrNameLst>
                                      </p:cBhvr>
                                      <p:to>
                                        <p:strVal val="visible"/>
                                      </p:to>
                                    </p:set>
                                    <p:anim calcmode="lin" valueType="num">
                                      <p:cBhvr additive="base">
                                        <p:cTn dur="500"/>
                                        <p:tgtEl>
                                          <p:spTgt spid="249">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Liberalism in Islam </a:t>
            </a:r>
            <a:endParaRPr/>
          </a:p>
        </p:txBody>
      </p:sp>
      <p:sp>
        <p:nvSpPr>
          <p:cNvPr id="256" name="Google Shape;256;p39"/>
          <p:cNvSpPr txBox="1"/>
          <p:nvPr>
            <p:ph idx="1" type="body"/>
          </p:nvPr>
        </p:nvSpPr>
        <p:spPr>
          <a:xfrm>
            <a:off x="0" y="1600200"/>
            <a:ext cx="65532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1) Human rights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101600" lvl="2" marL="11430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8000"/>
              </a:solidFill>
              <a:latin typeface="Arial"/>
              <a:ea typeface="Arial"/>
              <a:cs typeface="Arial"/>
              <a:sym typeface="Arial"/>
            </a:endParaRPr>
          </a:p>
          <a:p>
            <a:pPr indent="-101600" lvl="2" marL="11430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8000"/>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2) Feminism</a:t>
            </a:r>
            <a:endParaRPr/>
          </a:p>
          <a:p>
            <a:pPr indent="-285750" lvl="1" marL="742950" marR="0" rtl="0" algn="l">
              <a:lnSpc>
                <a:spcPct val="100000"/>
              </a:lnSpc>
              <a:spcBef>
                <a:spcPts val="480"/>
              </a:spcBef>
              <a:spcAft>
                <a:spcPts val="0"/>
              </a:spcAft>
              <a:buClr>
                <a:srgbClr val="0000FF"/>
              </a:buClr>
              <a:buSzPts val="2400"/>
              <a:buFont typeface="Arial"/>
              <a:buChar char="–"/>
            </a:pPr>
            <a:r>
              <a:t/>
            </a:r>
            <a:endParaRPr/>
          </a:p>
        </p:txBody>
      </p:sp>
      <p:pic>
        <p:nvPicPr>
          <p:cNvPr descr="womanburkaAP" id="257" name="Google Shape;257;p39"/>
          <p:cNvPicPr preferRelativeResize="0"/>
          <p:nvPr/>
        </p:nvPicPr>
        <p:blipFill rotWithShape="1">
          <a:blip r:embed="rId3">
            <a:alphaModFix/>
          </a:blip>
          <a:srcRect b="0" l="0" r="0" t="0"/>
          <a:stretch/>
        </p:blipFill>
        <p:spPr>
          <a:xfrm>
            <a:off x="6781800" y="3352800"/>
            <a:ext cx="2000250" cy="1509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 calcmode="lin" valueType="num">
                                      <p:cBhvr additive="base">
                                        <p:cTn dur="500"/>
                                        <p:tgtEl>
                                          <p:spTgt spid="2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 calcmode="lin" valueType="num">
                                      <p:cBhvr additive="base">
                                        <p:cTn dur="500"/>
                                        <p:tgtEl>
                                          <p:spTgt spid="2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 calcmode="lin" valueType="num">
                                      <p:cBhvr additive="base">
                                        <p:cTn dur="500"/>
                                        <p:tgtEl>
                                          <p:spTgt spid="2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 calcmode="lin" valueType="num">
                                      <p:cBhvr additive="base">
                                        <p:cTn dur="500"/>
                                        <p:tgtEl>
                                          <p:spTgt spid="2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 calcmode="lin" valueType="num">
                                      <p:cBhvr additive="base">
                                        <p:cTn dur="500"/>
                                        <p:tgtEl>
                                          <p:spTgt spid="2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Liberalism in Islam </a:t>
            </a:r>
            <a:endParaRPr/>
          </a:p>
        </p:txBody>
      </p:sp>
      <p:sp>
        <p:nvSpPr>
          <p:cNvPr id="263" name="Google Shape;263;p40"/>
          <p:cNvSpPr txBox="1"/>
          <p:nvPr>
            <p:ph idx="1" type="body"/>
          </p:nvPr>
        </p:nvSpPr>
        <p:spPr>
          <a:xfrm>
            <a:off x="228600" y="1447800"/>
            <a:ext cx="6934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3) Political Secularism</a:t>
            </a:r>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Favor the idea of modern secular democracy with separation of church and state</a:t>
            </a:r>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4) Re-interpretation of the Quran</a:t>
            </a:r>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A) Criticise the literal interpretations of the Qur'an</a:t>
            </a:r>
            <a:endParaRPr/>
          </a:p>
          <a:p>
            <a:pPr indent="-114300" lvl="2" marL="1143000" marR="0" rtl="0" algn="l">
              <a:lnSpc>
                <a:spcPct val="90000"/>
              </a:lnSpc>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85750" lvl="1" marL="742950" marR="0" rtl="0" algn="l">
              <a:lnSpc>
                <a:spcPct val="90000"/>
              </a:lnSpc>
              <a:spcBef>
                <a:spcPts val="400"/>
              </a:spcBef>
              <a:spcAft>
                <a:spcPts val="0"/>
              </a:spcAft>
              <a:buClr>
                <a:srgbClr val="0000FF"/>
              </a:buClr>
              <a:buSzPts val="2000"/>
              <a:buFont typeface="Arial"/>
              <a:buChar char="–"/>
            </a:pPr>
            <a:r>
              <a:rPr b="0" i="0" lang="en-US" sz="2000" u="none" cap="none" strike="noStrike">
                <a:solidFill>
                  <a:srgbClr val="0000FF"/>
                </a:solidFill>
                <a:latin typeface="Arial"/>
                <a:ea typeface="Arial"/>
                <a:cs typeface="Arial"/>
                <a:sym typeface="Arial"/>
              </a:rPr>
              <a:t>B) Reject the authority of traditional scholars to issue a fatwa </a:t>
            </a:r>
            <a:r>
              <a:rPr b="0" i="1" lang="en-US" sz="1800" u="none" cap="none" strike="noStrike">
                <a:solidFill>
                  <a:srgbClr val="0000FF"/>
                </a:solidFill>
                <a:latin typeface="Arial"/>
                <a:ea typeface="Arial"/>
                <a:cs typeface="Arial"/>
                <a:sym typeface="Arial"/>
              </a:rPr>
              <a:t>(no leader as voice of God)</a:t>
            </a:r>
            <a:endParaRPr b="0" i="0" sz="1800" u="none" cap="none" strike="noStrike">
              <a:solidFill>
                <a:srgbClr val="008000"/>
              </a:solidFill>
              <a:latin typeface="Arial"/>
              <a:ea typeface="Arial"/>
              <a:cs typeface="Arial"/>
              <a:sym typeface="Arial"/>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rgbClr val="008000"/>
              </a:solidFill>
              <a:latin typeface="Arial"/>
              <a:ea typeface="Arial"/>
              <a:cs typeface="Arial"/>
              <a:sym typeface="Arial"/>
            </a:endParaRPr>
          </a:p>
        </p:txBody>
      </p:sp>
      <p:pic>
        <p:nvPicPr>
          <p:cNvPr descr="otherworld" id="264" name="Google Shape;264;p40"/>
          <p:cNvPicPr preferRelativeResize="0"/>
          <p:nvPr/>
        </p:nvPicPr>
        <p:blipFill rotWithShape="1">
          <a:blip r:embed="rId3">
            <a:alphaModFix/>
          </a:blip>
          <a:srcRect b="0" l="0" r="0" t="0"/>
          <a:stretch/>
        </p:blipFill>
        <p:spPr>
          <a:xfrm>
            <a:off x="6781800" y="2362200"/>
            <a:ext cx="2057400" cy="1573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500"/>
                                        <p:tgtEl>
                                          <p:spTgt spid="2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500"/>
                                        <p:tgtEl>
                                          <p:spTgt spid="2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 calcmode="lin" valueType="num">
                                      <p:cBhvr additive="base">
                                        <p:cTn dur="500"/>
                                        <p:tgtEl>
                                          <p:spTgt spid="26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 calcmode="lin" valueType="num">
                                      <p:cBhvr additive="base">
                                        <p:cTn dur="500"/>
                                        <p:tgtEl>
                                          <p:spTgt spid="26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 calcmode="lin" valueType="num">
                                      <p:cBhvr additive="base">
                                        <p:cTn dur="500"/>
                                        <p:tgtEl>
                                          <p:spTgt spid="26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 calcmode="lin" valueType="num">
                                      <p:cBhvr additive="base">
                                        <p:cTn dur="500"/>
                                        <p:tgtEl>
                                          <p:spTgt spid="26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9" st="9"/>
                                            </p:txEl>
                                          </p:spTgt>
                                        </p:tgtEl>
                                        <p:attrNameLst>
                                          <p:attrName>style.visibility</p:attrName>
                                        </p:attrNameLst>
                                      </p:cBhvr>
                                      <p:to>
                                        <p:strVal val="visible"/>
                                      </p:to>
                                    </p:set>
                                    <p:anim calcmode="lin" valueType="num">
                                      <p:cBhvr additive="base">
                                        <p:cTn dur="500"/>
                                        <p:tgtEl>
                                          <p:spTgt spid="26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10" st="10"/>
                                            </p:txEl>
                                          </p:spTgt>
                                        </p:tgtEl>
                                        <p:attrNameLst>
                                          <p:attrName>style.visibility</p:attrName>
                                        </p:attrNameLst>
                                      </p:cBhvr>
                                      <p:to>
                                        <p:strVal val="visible"/>
                                      </p:to>
                                    </p:set>
                                    <p:anim calcmode="lin" valueType="num">
                                      <p:cBhvr additive="base">
                                        <p:cTn dur="500"/>
                                        <p:tgtEl>
                                          <p:spTgt spid="26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sng" cap="none" strike="noStrike">
                <a:solidFill>
                  <a:srgbClr val="008000"/>
                </a:solidFill>
                <a:latin typeface="Arial"/>
                <a:ea typeface="Arial"/>
                <a:cs typeface="Arial"/>
                <a:sym typeface="Arial"/>
              </a:rPr>
              <a:t>Liberalism in Islam </a:t>
            </a:r>
            <a:endParaRPr/>
          </a:p>
        </p:txBody>
      </p:sp>
      <p:sp>
        <p:nvSpPr>
          <p:cNvPr id="270" name="Google Shape;270;p41"/>
          <p:cNvSpPr txBox="1"/>
          <p:nvPr>
            <p:ph idx="1" type="body"/>
          </p:nvPr>
        </p:nvSpPr>
        <p:spPr>
          <a:xfrm>
            <a:off x="0" y="1447800"/>
            <a:ext cx="69342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5) Tolerance towards non-Muslims</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285750" lvl="1" marL="742950" marR="0" rtl="0" algn="l">
              <a:lnSpc>
                <a:spcPct val="100000"/>
              </a:lnSpc>
              <a:spcBef>
                <a:spcPts val="480"/>
              </a:spcBef>
              <a:spcAft>
                <a:spcPts val="0"/>
              </a:spcAft>
              <a:buClr>
                <a:srgbClr val="008000"/>
              </a:buClr>
              <a:buSzPts val="2400"/>
              <a:buFont typeface="Arial"/>
              <a:buChar char="–"/>
            </a:pPr>
            <a:r>
              <a:rPr b="0" i="0" lang="en-US" sz="2400" u="none" cap="none" strike="noStrike">
                <a:solidFill>
                  <a:srgbClr val="008000"/>
                </a:solidFill>
                <a:latin typeface="Arial"/>
                <a:ea typeface="Arial"/>
                <a:cs typeface="Arial"/>
                <a:sym typeface="Arial"/>
              </a:rPr>
              <a:t> </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6) Rejection of violence</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7) Reliance on secular scholarship</a:t>
            </a:r>
            <a:endParaRPr/>
          </a:p>
          <a:p>
            <a:pPr indent="-165100" lvl="0" marL="342900" marR="0" rtl="0" algn="l">
              <a:lnSpc>
                <a:spcPct val="100000"/>
              </a:lnSpc>
              <a:spcBef>
                <a:spcPts val="560"/>
              </a:spcBef>
              <a:spcAft>
                <a:spcPts val="0"/>
              </a:spcAft>
              <a:buClr>
                <a:schemeClr val="dk1"/>
              </a:buClr>
              <a:buSzPts val="2800"/>
              <a:buFont typeface="Arial"/>
              <a:buNone/>
            </a:pPr>
            <a:r>
              <a:t/>
            </a:r>
            <a:endParaRPr b="0" i="1" sz="2800" u="none" cap="none" strike="noStrike">
              <a:solidFill>
                <a:srgbClr val="008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descr="1d3f5ad40dde33" id="271" name="Google Shape;271;p41"/>
          <p:cNvPicPr preferRelativeResize="0"/>
          <p:nvPr/>
        </p:nvPicPr>
        <p:blipFill rotWithShape="1">
          <a:blip r:embed="rId3">
            <a:alphaModFix/>
          </a:blip>
          <a:srcRect b="0" l="0" r="0" t="0"/>
          <a:stretch/>
        </p:blipFill>
        <p:spPr>
          <a:xfrm>
            <a:off x="6858000" y="2895600"/>
            <a:ext cx="2124075" cy="135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9" st="9"/>
                                            </p:txEl>
                                          </p:spTgt>
                                        </p:tgtEl>
                                        <p:attrNameLst>
                                          <p:attrName>style.visibility</p:attrName>
                                        </p:attrNameLst>
                                      </p:cBhvr>
                                      <p:to>
                                        <p:strVal val="visible"/>
                                      </p:to>
                                    </p:set>
                                    <p:anim calcmode="lin" valueType="num">
                                      <p:cBhvr additive="base">
                                        <p:cTn dur="500"/>
                                        <p:tgtEl>
                                          <p:spTgt spid="27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0" st="10"/>
                                            </p:txEl>
                                          </p:spTgt>
                                        </p:tgtEl>
                                        <p:attrNameLst>
                                          <p:attrName>style.visibility</p:attrName>
                                        </p:attrNameLst>
                                      </p:cBhvr>
                                      <p:to>
                                        <p:strVal val="visible"/>
                                      </p:to>
                                    </p:set>
                                    <p:anim calcmode="lin" valueType="num">
                                      <p:cBhvr additive="base">
                                        <p:cTn dur="500"/>
                                        <p:tgtEl>
                                          <p:spTgt spid="27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1" st="11"/>
                                            </p:txEl>
                                          </p:spTgt>
                                        </p:tgtEl>
                                        <p:attrNameLst>
                                          <p:attrName>style.visibility</p:attrName>
                                        </p:attrNameLst>
                                      </p:cBhvr>
                                      <p:to>
                                        <p:strVal val="visible"/>
                                      </p:to>
                                    </p:set>
                                    <p:anim calcmode="lin" valueType="num">
                                      <p:cBhvr additive="base">
                                        <p:cTn dur="500"/>
                                        <p:tgtEl>
                                          <p:spTgt spid="27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none" cap="none" strike="noStrike">
                <a:solidFill>
                  <a:srgbClr val="008000"/>
                </a:solidFill>
                <a:latin typeface="Arial"/>
                <a:ea typeface="Arial"/>
                <a:cs typeface="Arial"/>
                <a:sym typeface="Arial"/>
              </a:rPr>
              <a:t>Islam Today: Demographics</a:t>
            </a:r>
            <a:endParaRPr/>
          </a:p>
        </p:txBody>
      </p:sp>
      <p:sp>
        <p:nvSpPr>
          <p:cNvPr id="96" name="Google Shape;96;p15"/>
          <p:cNvSpPr txBox="1"/>
          <p:nvPr>
            <p:ph idx="1" type="body"/>
          </p:nvPr>
        </p:nvSpPr>
        <p:spPr>
          <a:xfrm>
            <a:off x="0" y="1371600"/>
            <a:ext cx="8768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There are an estimated 1.2 billion Muslims worldwide</a:t>
            </a:r>
            <a:endParaRPr/>
          </a:p>
          <a:p>
            <a:pPr indent="-285750" lvl="1" marL="742950" marR="0" rtl="0" algn="l">
              <a:lnSpc>
                <a:spcPct val="8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Approximately 1/5</a:t>
            </a:r>
            <a:r>
              <a:rPr b="0" baseline="30000" i="0" lang="en-US" sz="2400" u="none" cap="none" strike="noStrike">
                <a:solidFill>
                  <a:srgbClr val="0000FF"/>
                </a:solidFill>
                <a:latin typeface="Arial"/>
                <a:ea typeface="Arial"/>
                <a:cs typeface="Arial"/>
                <a:sym typeface="Arial"/>
              </a:rPr>
              <a:t>th</a:t>
            </a:r>
            <a:r>
              <a:rPr b="0" i="0" lang="en-US" sz="2400" u="none" cap="none" strike="noStrike">
                <a:solidFill>
                  <a:srgbClr val="0000FF"/>
                </a:solidFill>
                <a:latin typeface="Arial"/>
                <a:ea typeface="Arial"/>
                <a:cs typeface="Arial"/>
                <a:sym typeface="Arial"/>
              </a:rPr>
              <a:t> of the world's population</a:t>
            </a:r>
            <a:r>
              <a:rPr b="0" i="0" lang="en-US" sz="2400" u="none" cap="none" strike="noStrike">
                <a:solidFill>
                  <a:schemeClr val="dk1"/>
                </a:solidFill>
                <a:latin typeface="Arial"/>
                <a:ea typeface="Arial"/>
                <a:cs typeface="Arial"/>
                <a:sym typeface="Arial"/>
              </a:rPr>
              <a:t> </a:t>
            </a:r>
            <a:endParaRPr/>
          </a:p>
          <a:p>
            <a:pPr indent="-285750" lvl="1" marL="742950" marR="0" rtl="0" algn="l">
              <a:lnSpc>
                <a:spcPct val="80000"/>
              </a:lnSpc>
              <a:spcBef>
                <a:spcPts val="480"/>
              </a:spcBef>
              <a:spcAft>
                <a:spcPts val="0"/>
              </a:spcAft>
              <a:buClr>
                <a:srgbClr val="0000FF"/>
              </a:buClr>
              <a:buSzPts val="2400"/>
              <a:buFont typeface="Arial"/>
              <a:buChar char="–"/>
            </a:pPr>
            <a:r>
              <a:rPr b="0" i="1" lang="en-US" sz="2400" u="none" cap="none" strike="noStrike">
                <a:solidFill>
                  <a:srgbClr val="0000FF"/>
                </a:solidFill>
                <a:latin typeface="Arial"/>
                <a:ea typeface="Arial"/>
                <a:cs typeface="Arial"/>
                <a:sym typeface="Arial"/>
              </a:rPr>
              <a:t>Growth without missionary efforts</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Where Do Muslims Live?</a:t>
            </a:r>
            <a:endParaRPr/>
          </a:p>
          <a:p>
            <a:pPr indent="-285750" lvl="1" marL="742950" marR="0" rtl="0" algn="l">
              <a:lnSpc>
                <a:spcPct val="8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Only 18% of Muslims live in the Arab world </a:t>
            </a:r>
            <a:endParaRPr/>
          </a:p>
          <a:p>
            <a:pPr indent="-285750" lvl="1" marL="742950" marR="0" rtl="0" algn="l">
              <a:lnSpc>
                <a:spcPct val="8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20% are found in Sub-Saharan Africa </a:t>
            </a:r>
            <a:endParaRPr/>
          </a:p>
          <a:p>
            <a:pPr indent="-285750" lvl="1" marL="742950" marR="0" rtl="0" algn="l">
              <a:lnSpc>
                <a:spcPct val="8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30% in the South Asian region of Pakistan, India and Bangladesh</a:t>
            </a:r>
            <a:endParaRPr/>
          </a:p>
          <a:p>
            <a:pPr indent="-285750" lvl="1" marL="742950" marR="0" rtl="0" algn="l">
              <a:lnSpc>
                <a:spcPct val="80000"/>
              </a:lnSpc>
              <a:spcBef>
                <a:spcPts val="480"/>
              </a:spcBef>
              <a:spcAft>
                <a:spcPts val="0"/>
              </a:spcAft>
              <a:buClr>
                <a:srgbClr val="0000FF"/>
              </a:buClr>
              <a:buSzPts val="2400"/>
              <a:buFont typeface="Arial"/>
              <a:buChar char="–"/>
            </a:pPr>
            <a:r>
              <a:rPr b="0" i="0" lang="en-US" sz="2400" u="none" cap="none" strike="noStrike">
                <a:solidFill>
                  <a:srgbClr val="0000FF"/>
                </a:solidFill>
                <a:latin typeface="Arial"/>
                <a:ea typeface="Arial"/>
                <a:cs typeface="Arial"/>
                <a:sym typeface="Arial"/>
              </a:rPr>
              <a:t>The world's largest single Muslim community is in Indonesia </a:t>
            </a:r>
            <a:endParaRPr/>
          </a:p>
          <a:p>
            <a:pPr indent="-228600" lvl="2" marL="1143000" marR="0" rtl="0" algn="l">
              <a:lnSpc>
                <a:spcPct val="80000"/>
              </a:lnSpc>
              <a:spcBef>
                <a:spcPts val="400"/>
              </a:spcBef>
              <a:spcAft>
                <a:spcPts val="0"/>
              </a:spcAft>
              <a:buClr>
                <a:srgbClr val="990099"/>
              </a:buClr>
              <a:buSzPts val="2000"/>
              <a:buFont typeface="Arial"/>
              <a:buChar char="•"/>
            </a:pPr>
            <a:r>
              <a:rPr b="1" i="0" lang="en-US" sz="2000" u="sng" cap="none" strike="noStrike">
                <a:solidFill>
                  <a:srgbClr val="990099"/>
                </a:solidFill>
                <a:latin typeface="Arial"/>
                <a:ea typeface="Arial"/>
                <a:cs typeface="Arial"/>
                <a:sym typeface="Arial"/>
              </a:rPr>
              <a:t>The Top 9</a:t>
            </a:r>
            <a:r>
              <a:rPr b="0" i="0" lang="en-US" sz="2000" u="none" cap="none" strike="noStrike">
                <a:solidFill>
                  <a:srgbClr val="990099"/>
                </a:solidFill>
                <a:latin typeface="Arial"/>
                <a:ea typeface="Arial"/>
                <a:cs typeface="Arial"/>
                <a:sym typeface="Arial"/>
              </a:rPr>
              <a:t>: 1) Indonesia, 2) Pakistan, 3) Bangladesh, 4) India, 5) Turkey, 6) Iran, 7) Egypt, 8) Nigeria, and 9) China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500"/>
                                        <p:tgtEl>
                                          <p:spTgt spid="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500"/>
                                        <p:tgtEl>
                                          <p:spTgt spid="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 calcmode="lin" valueType="num">
                                      <p:cBhvr additive="base">
                                        <p:cTn dur="500"/>
                                        <p:tgtEl>
                                          <p:spTgt spid="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 calcmode="lin" valueType="num">
                                      <p:cBhvr additive="base">
                                        <p:cTn dur="500"/>
                                        <p:tgtEl>
                                          <p:spTgt spid="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 calcmode="lin" valueType="num">
                                      <p:cBhvr additive="base">
                                        <p:cTn dur="500"/>
                                        <p:tgtEl>
                                          <p:spTgt spid="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 calcmode="lin" valueType="num">
                                      <p:cBhvr additive="base">
                                        <p:cTn dur="500"/>
                                        <p:tgtEl>
                                          <p:spTgt spid="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 calcmode="lin" valueType="num">
                                      <p:cBhvr additive="base">
                                        <p:cTn dur="500"/>
                                        <p:tgtEl>
                                          <p:spTgt spid="9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 calcmode="lin" valueType="num">
                                      <p:cBhvr additive="base">
                                        <p:cTn dur="500"/>
                                        <p:tgtEl>
                                          <p:spTgt spid="9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anim calcmode="lin" valueType="num">
                                      <p:cBhvr additive="base">
                                        <p:cTn dur="500"/>
                                        <p:tgtEl>
                                          <p:spTgt spid="9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1" i="1" lang="en-US" sz="4400" u="none" cap="none" strike="noStrike">
                <a:solidFill>
                  <a:srgbClr val="008000"/>
                </a:solidFill>
                <a:latin typeface="Arial"/>
                <a:ea typeface="Arial"/>
                <a:cs typeface="Arial"/>
                <a:sym typeface="Arial"/>
              </a:rPr>
              <a:t>Criticism of Liberal Islam</a:t>
            </a:r>
            <a:endParaRPr/>
          </a:p>
        </p:txBody>
      </p:sp>
      <p:sp>
        <p:nvSpPr>
          <p:cNvPr id="277" name="Google Shape;277;p42"/>
          <p:cNvSpPr txBox="1"/>
          <p:nvPr>
            <p:ph idx="1" type="body"/>
          </p:nvPr>
        </p:nvSpPr>
        <p:spPr>
          <a:xfrm>
            <a:off x="228600" y="1447800"/>
            <a:ext cx="6553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Producing a watered-down, inauthentic form of Islam as a compromise with Western society</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Liberal Muslims are abandoning Islam and just imitating the West </a:t>
            </a:r>
            <a:endParaRPr/>
          </a:p>
          <a:p>
            <a:pPr indent="-285750" lvl="1" marL="742950" marR="0" rtl="0" algn="l">
              <a:lnSpc>
                <a:spcPct val="100000"/>
              </a:lnSpc>
              <a:spcBef>
                <a:spcPts val="560"/>
              </a:spcBef>
              <a:spcAft>
                <a:spcPts val="0"/>
              </a:spcAft>
              <a:buClr>
                <a:srgbClr val="0000FF"/>
              </a:buClr>
              <a:buSzPts val="2800"/>
              <a:buFont typeface="Arial"/>
              <a:buChar char="–"/>
            </a:pPr>
            <a:r>
              <a:rPr b="0" i="0" lang="en-US" sz="2800" u="none" cap="none" strike="noStrike">
                <a:solidFill>
                  <a:srgbClr val="0000FF"/>
                </a:solidFill>
                <a:latin typeface="Arial"/>
                <a:ea typeface="Arial"/>
                <a:cs typeface="Arial"/>
                <a:sym typeface="Arial"/>
              </a:rPr>
              <a:t>Becoming cultural Muslims</a:t>
            </a:r>
            <a:endParaRPr/>
          </a:p>
        </p:txBody>
      </p:sp>
      <p:pic>
        <p:nvPicPr>
          <p:cNvPr descr="pre_islam-photo-86-121-2" id="278" name="Google Shape;278;p42"/>
          <p:cNvPicPr preferRelativeResize="0"/>
          <p:nvPr/>
        </p:nvPicPr>
        <p:blipFill rotWithShape="1">
          <a:blip r:embed="rId3">
            <a:alphaModFix/>
          </a:blip>
          <a:srcRect b="0" l="0" r="0" t="0"/>
          <a:stretch/>
        </p:blipFill>
        <p:spPr>
          <a:xfrm>
            <a:off x="6629400" y="2514600"/>
            <a:ext cx="1981200" cy="1303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The Islamic Map</a:t>
            </a:r>
            <a:endParaRPr/>
          </a:p>
        </p:txBody>
      </p:sp>
      <p:pic>
        <p:nvPicPr>
          <p:cNvPr descr="Countries with Muslim populations over 10% of total (source - CIA World Factbook, 2004). The darker green represents a Sunni majority and the light green represents a Shia majority." id="102" name="Google Shape;102;p16"/>
          <p:cNvPicPr preferRelativeResize="0"/>
          <p:nvPr>
            <p:ph idx="1" type="body"/>
          </p:nvPr>
        </p:nvPicPr>
        <p:blipFill rotWithShape="1">
          <a:blip r:embed="rId3">
            <a:alphaModFix/>
          </a:blip>
          <a:srcRect b="0" l="0" r="0" t="0"/>
          <a:stretch/>
        </p:blipFill>
        <p:spPr>
          <a:xfrm>
            <a:off x="0" y="1600200"/>
            <a:ext cx="9144000" cy="46466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7"/>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Crash Course Introduction</a:t>
            </a:r>
            <a:endParaRPr/>
          </a:p>
        </p:txBody>
      </p:sp>
      <p:sp>
        <p:nvSpPr>
          <p:cNvPr id="108" name="Google Shape;108;p17"/>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pic>
        <p:nvPicPr>
          <p:cNvPr descr="Crash Course World History is now available on DVD! Visit http://store.dftba.com/products/crashcourse-world-history-the-complete-series-dvd-set to buy a set for your home or classroom.&#10;&#10;You can directly support Crash Course at http://www.patreon.com/crashcourse Subscribe for as little as $0 to keep up with everything we're doing. Free is nice, but if you can afford to pay a little every month, it really helps us to continue producing this content.&#10;&#10;In which John Green teaches you the history of Islam, including the revelation of the Qu'ran to Muhammad, the five pillars of Islam, how the Islamic empire got its start, the Rightly Guided Caliphs, and more. Learn about hadiths, Abu Bakr, and whether the Umma has anything to do with Uma Thurman (spoiler alert: it doesn't). Also, learn a little about the split between Sunni and Shia Muslims, and how to tell if this year's Ramadan is going to be difficult for your Muslim friends. Let's try to keep the flame wars out of this reasoned discussion.&#10;&#10;&#10;Follow us!&#10;@thecrashcourse&#10;@realjohngreen&#10;@raoulmeyer&#10;@crashcoursestan&#10;@saysdanica&#10;@thoughtbubbler&#10;&#10;Like us! ‪http://www.facebook.com/youtubecrashcourse&#10;Follow us again! ‪http://thecrashcourse.tumblr.com Support CrashCourse on Patreon: http://patreon.com/crashcourse" id="109" name="Google Shape;109;p17" title="Islam, the Quran, and the Five Pillars All Without a Flamewar: Crash Course World History #13">
            <a:hlinkClick r:id="rId3"/>
          </p:cNvPr>
          <p:cNvPicPr preferRelativeResize="0"/>
          <p:nvPr/>
        </p:nvPicPr>
        <p:blipFill>
          <a:blip r:embed="rId4">
            <a:alphaModFix/>
          </a:blip>
          <a:stretch>
            <a:fillRect/>
          </a:stretch>
        </p:blipFill>
        <p:spPr>
          <a:xfrm>
            <a:off x="1019325" y="1528675"/>
            <a:ext cx="6859724" cy="514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400" u="none" cap="none" strike="noStrike">
                <a:solidFill>
                  <a:srgbClr val="008000"/>
                </a:solidFill>
                <a:latin typeface="Arial"/>
                <a:ea typeface="Arial"/>
                <a:cs typeface="Arial"/>
                <a:sym typeface="Arial"/>
              </a:rPr>
              <a:t>Two Main Braches of Islam</a:t>
            </a:r>
            <a:endParaRPr/>
          </a:p>
        </p:txBody>
      </p:sp>
      <p:sp>
        <p:nvSpPr>
          <p:cNvPr id="115" name="Google Shape;115;p18"/>
          <p:cNvSpPr txBox="1"/>
          <p:nvPr>
            <p:ph idx="1" type="body"/>
          </p:nvPr>
        </p:nvSpPr>
        <p:spPr>
          <a:xfrm>
            <a:off x="0" y="1447800"/>
            <a:ext cx="6781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There are two main branches of Islam today</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rgbClr val="FF0000"/>
              </a:buClr>
              <a:buSzPts val="2000"/>
              <a:buFont typeface="Arial"/>
              <a:buChar char="•"/>
            </a:pPr>
            <a:r>
              <a:rPr b="1" i="0" lang="en-US" sz="2000" u="sng" cap="none" strike="noStrike">
                <a:solidFill>
                  <a:srgbClr val="FF0000"/>
                </a:solidFill>
                <a:latin typeface="Arial"/>
                <a:ea typeface="Arial"/>
                <a:cs typeface="Arial"/>
                <a:sym typeface="Arial"/>
              </a:rPr>
              <a:t>Sunni</a:t>
            </a:r>
            <a:r>
              <a:rPr b="1"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recognize the male heirs of the first 4 elected (</a:t>
            </a:r>
            <a:r>
              <a:rPr b="0" i="1" lang="en-US" sz="1600" u="none" cap="none" strike="noStrike">
                <a:solidFill>
                  <a:schemeClr val="dk1"/>
                </a:solidFill>
                <a:latin typeface="Arial"/>
                <a:ea typeface="Arial"/>
                <a:cs typeface="Arial"/>
                <a:sym typeface="Arial"/>
              </a:rPr>
              <a:t>according to Muhammad's instruction</a:t>
            </a:r>
            <a:r>
              <a:rPr b="0" i="0" lang="en-US" sz="1800" u="none" cap="none" strike="noStrike">
                <a:solidFill>
                  <a:schemeClr val="dk1"/>
                </a:solidFill>
                <a:latin typeface="Arial"/>
                <a:ea typeface="Arial"/>
                <a:cs typeface="Arial"/>
                <a:sym typeface="Arial"/>
              </a:rPr>
              <a:t>) caliphs (</a:t>
            </a:r>
            <a:r>
              <a:rPr b="0" i="1" lang="en-US" sz="1600" u="none" cap="none" strike="noStrike">
                <a:solidFill>
                  <a:schemeClr val="dk1"/>
                </a:solidFill>
                <a:latin typeface="Arial"/>
                <a:ea typeface="Arial"/>
                <a:cs typeface="Arial"/>
                <a:sym typeface="Arial"/>
              </a:rPr>
              <a:t>or spiritual heads</a:t>
            </a:r>
            <a:r>
              <a:rPr b="0" i="0" lang="en-US" sz="1800" u="none" cap="none" strike="noStrike">
                <a:solidFill>
                  <a:schemeClr val="dk1"/>
                </a:solidFill>
                <a:latin typeface="Arial"/>
                <a:ea typeface="Arial"/>
                <a:cs typeface="Arial"/>
                <a:sym typeface="Arial"/>
              </a:rPr>
              <a:t>) after Muhammad’s death</a:t>
            </a:r>
            <a:endParaRPr/>
          </a:p>
          <a:p>
            <a:pPr indent="-184150" lvl="1" marL="742950" marR="0" rtl="0" algn="l">
              <a:lnSpc>
                <a:spcPct val="80000"/>
              </a:lnSpc>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a:p>
            <a:pPr indent="-184150" lvl="1" marL="742950" marR="0" rtl="0" algn="l">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184150" lvl="1" marL="742950" marR="0" rtl="0" algn="l">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184150" lvl="1" marL="742950" marR="0" rtl="0" algn="l">
              <a:lnSpc>
                <a:spcPct val="80000"/>
              </a:lnSpc>
              <a:spcBef>
                <a:spcPts val="32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228600" lvl="0" marL="342900" marR="0" rtl="0" algn="l">
              <a:lnSpc>
                <a:spcPct val="80000"/>
              </a:lnSpc>
              <a:spcBef>
                <a:spcPts val="360"/>
              </a:spcBef>
              <a:spcAft>
                <a:spcPts val="0"/>
              </a:spcAft>
              <a:buClr>
                <a:schemeClr val="dk1"/>
              </a:buClr>
              <a:buSzPts val="1800"/>
              <a:buFont typeface="Arial"/>
              <a:buNone/>
            </a:pPr>
            <a:r>
              <a:t/>
            </a:r>
            <a:endParaRPr b="1" i="0" sz="1800" u="sng"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rgbClr val="FF0000"/>
              </a:buClr>
              <a:buSzPts val="2000"/>
              <a:buFont typeface="Arial"/>
              <a:buChar char="•"/>
            </a:pPr>
            <a:r>
              <a:rPr b="1" i="0" lang="en-US" sz="2000" u="sng" cap="none" strike="noStrike">
                <a:solidFill>
                  <a:srgbClr val="FF0000"/>
                </a:solidFill>
                <a:latin typeface="Arial"/>
                <a:ea typeface="Arial"/>
                <a:cs typeface="Arial"/>
                <a:sym typeface="Arial"/>
              </a:rPr>
              <a:t>Shiite</a:t>
            </a:r>
            <a:r>
              <a:rPr b="0" i="0" lang="en-US" sz="1800" u="none" cap="none" strike="noStrike">
                <a:solidFill>
                  <a:schemeClr val="dk1"/>
                </a:solidFill>
                <a:latin typeface="Arial"/>
                <a:ea typeface="Arial"/>
                <a:cs typeface="Arial"/>
                <a:sym typeface="Arial"/>
              </a:rPr>
              <a:t> recognize the decedents of </a:t>
            </a:r>
            <a:r>
              <a:rPr b="0" i="1" lang="en-US" sz="1800" u="none" cap="none" strike="noStrike">
                <a:solidFill>
                  <a:schemeClr val="dk1"/>
                </a:solidFill>
                <a:latin typeface="Arial"/>
                <a:ea typeface="Arial"/>
                <a:cs typeface="Arial"/>
                <a:sym typeface="Arial"/>
              </a:rPr>
              <a:t>only</a:t>
            </a:r>
            <a:r>
              <a:rPr b="0" i="0" lang="en-US" sz="1800" u="none" cap="none" strike="noStrike">
                <a:solidFill>
                  <a:schemeClr val="dk1"/>
                </a:solidFill>
                <a:latin typeface="Arial"/>
                <a:ea typeface="Arial"/>
                <a:cs typeface="Arial"/>
                <a:sym typeface="Arial"/>
              </a:rPr>
              <a:t> the 4th caliphs—Ali (M’s son-in-law &amp; cousin), the only true descendent of Muhammad</a:t>
            </a:r>
            <a:endParaRPr/>
          </a:p>
          <a:p>
            <a:pPr indent="-285750" lvl="1" marL="742950" marR="0" rtl="0" algn="l">
              <a:lnSpc>
                <a:spcPct val="80000"/>
              </a:lnSpc>
              <a:spcBef>
                <a:spcPts val="320"/>
              </a:spcBef>
              <a:spcAft>
                <a:spcPts val="0"/>
              </a:spcAft>
              <a:buClr>
                <a:schemeClr val="dk1"/>
              </a:buClr>
              <a:buFont typeface="Arial"/>
              <a:buNone/>
            </a:pPr>
            <a:r>
              <a:t/>
            </a:r>
            <a:endParaRPr b="0" i="0" sz="1600" u="none" cap="none" strike="noStrike">
              <a:solidFill>
                <a:srgbClr val="0000FF"/>
              </a:solidFill>
              <a:latin typeface="Arial"/>
              <a:ea typeface="Arial"/>
              <a:cs typeface="Arial"/>
              <a:sym typeface="Arial"/>
            </a:endParaRPr>
          </a:p>
          <a:p>
            <a:pPr indent="-184150" lvl="1" marL="742950" marR="0" rtl="0" algn="l">
              <a:lnSpc>
                <a:spcPct val="80000"/>
              </a:lnSpc>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In all other ways Sunni and Shiite are very similar</a:t>
            </a:r>
            <a:endParaRPr/>
          </a:p>
          <a:p>
            <a:pPr indent="-228600" lvl="0" marL="342900" marR="0" rtl="0" algn="l">
              <a:lnSpc>
                <a:spcPct val="80000"/>
              </a:lnSpc>
              <a:spcBef>
                <a:spcPts val="360"/>
              </a:spcBef>
              <a:spcAft>
                <a:spcPts val="0"/>
              </a:spcAft>
              <a:buClr>
                <a:schemeClr val="dk1"/>
              </a:buClr>
              <a:buSzPts val="1800"/>
              <a:buFont typeface="Arial"/>
              <a:buNone/>
            </a:pPr>
            <a:r>
              <a:t/>
            </a:r>
            <a:endParaRPr b="1" i="0" sz="1800" u="none" cap="none" strike="noStrike">
              <a:solidFill>
                <a:srgbClr val="0000FF"/>
              </a:solidFill>
              <a:latin typeface="Arial"/>
              <a:ea typeface="Arial"/>
              <a:cs typeface="Arial"/>
              <a:sym typeface="Arial"/>
            </a:endParaRPr>
          </a:p>
          <a:p>
            <a:pPr indent="-342900" lvl="0" marL="342900" marR="0" rtl="0" algn="l">
              <a:lnSpc>
                <a:spcPct val="80000"/>
              </a:lnSpc>
              <a:spcBef>
                <a:spcPts val="360"/>
              </a:spcBef>
              <a:spcAft>
                <a:spcPts val="0"/>
              </a:spcAft>
              <a:buClr>
                <a:srgbClr val="0000FF"/>
              </a:buClr>
              <a:buSzPts val="1800"/>
              <a:buFont typeface="Arial"/>
              <a:buChar char="•"/>
            </a:pPr>
            <a:r>
              <a:rPr b="0" i="0" lang="en-US" sz="1800" u="none" cap="none" strike="noStrike">
                <a:solidFill>
                  <a:srgbClr val="0000FF"/>
                </a:solidFill>
                <a:latin typeface="Arial"/>
                <a:ea typeface="Arial"/>
                <a:cs typeface="Arial"/>
                <a:sym typeface="Arial"/>
              </a:rPr>
              <a:t>http://english.alarabiya.net/en/views/news/middle-east/2014/11/08/Sunni-extremism-vs-Shiite-extremism.html</a:t>
            </a:r>
            <a:endParaRPr/>
          </a:p>
          <a:p>
            <a:pPr indent="-184150" lvl="1" marL="742950" marR="0" rtl="0" algn="l">
              <a:lnSpc>
                <a:spcPct val="80000"/>
              </a:lnSpc>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rgbClr val="0000FF"/>
              </a:solidFill>
              <a:latin typeface="Arial"/>
              <a:ea typeface="Arial"/>
              <a:cs typeface="Arial"/>
              <a:sym typeface="Arial"/>
            </a:endParaRPr>
          </a:p>
        </p:txBody>
      </p:sp>
      <p:pic>
        <p:nvPicPr>
          <p:cNvPr descr="islamic-cairo" id="116" name="Google Shape;116;p18"/>
          <p:cNvPicPr preferRelativeResize="0"/>
          <p:nvPr/>
        </p:nvPicPr>
        <p:blipFill rotWithShape="1">
          <a:blip r:embed="rId3">
            <a:alphaModFix/>
          </a:blip>
          <a:srcRect b="0" l="0" r="0" t="0"/>
          <a:stretch/>
        </p:blipFill>
        <p:spPr>
          <a:xfrm>
            <a:off x="6629400" y="2819400"/>
            <a:ext cx="2362200" cy="1443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 calcmode="lin" valueType="num">
                                      <p:cBhvr additive="base">
                                        <p:cTn dur="500"/>
                                        <p:tgtEl>
                                          <p:spTgt spid="1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 calcmode="lin" valueType="num">
                                      <p:cBhvr additive="base">
                                        <p:cTn dur="500"/>
                                        <p:tgtEl>
                                          <p:spTgt spid="1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 calcmode="lin" valueType="num">
                                      <p:cBhvr additive="base">
                                        <p:cTn dur="500"/>
                                        <p:tgtEl>
                                          <p:spTgt spid="1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 calcmode="lin" valueType="num">
                                      <p:cBhvr additive="base">
                                        <p:cTn dur="500"/>
                                        <p:tgtEl>
                                          <p:spTgt spid="11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 calcmode="lin" valueType="num">
                                      <p:cBhvr additive="base">
                                        <p:cTn dur="500"/>
                                        <p:tgtEl>
                                          <p:spTgt spid="11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 calcmode="lin" valueType="num">
                                      <p:cBhvr additive="base">
                                        <p:cTn dur="500"/>
                                        <p:tgtEl>
                                          <p:spTgt spid="11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 calcmode="lin" valueType="num">
                                      <p:cBhvr additive="base">
                                        <p:cTn dur="500"/>
                                        <p:tgtEl>
                                          <p:spTgt spid="11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 calcmode="lin" valueType="num">
                                      <p:cBhvr additive="base">
                                        <p:cTn dur="500"/>
                                        <p:tgtEl>
                                          <p:spTgt spid="11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anim calcmode="lin" valueType="num">
                                      <p:cBhvr additive="base">
                                        <p:cTn dur="500"/>
                                        <p:tgtEl>
                                          <p:spTgt spid="11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anim calcmode="lin" valueType="num">
                                      <p:cBhvr additive="base">
                                        <p:cTn dur="500"/>
                                        <p:tgtEl>
                                          <p:spTgt spid="11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0" st="10"/>
                                            </p:txEl>
                                          </p:spTgt>
                                        </p:tgtEl>
                                        <p:attrNameLst>
                                          <p:attrName>style.visibility</p:attrName>
                                        </p:attrNameLst>
                                      </p:cBhvr>
                                      <p:to>
                                        <p:strVal val="visible"/>
                                      </p:to>
                                    </p:set>
                                    <p:anim calcmode="lin" valueType="num">
                                      <p:cBhvr additive="base">
                                        <p:cTn dur="500"/>
                                        <p:tgtEl>
                                          <p:spTgt spid="11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1" st="11"/>
                                            </p:txEl>
                                          </p:spTgt>
                                        </p:tgtEl>
                                        <p:attrNameLst>
                                          <p:attrName>style.visibility</p:attrName>
                                        </p:attrNameLst>
                                      </p:cBhvr>
                                      <p:to>
                                        <p:strVal val="visible"/>
                                      </p:to>
                                    </p:set>
                                    <p:anim calcmode="lin" valueType="num">
                                      <p:cBhvr additive="base">
                                        <p:cTn dur="500"/>
                                        <p:tgtEl>
                                          <p:spTgt spid="11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2" st="12"/>
                                            </p:txEl>
                                          </p:spTgt>
                                        </p:tgtEl>
                                        <p:attrNameLst>
                                          <p:attrName>style.visibility</p:attrName>
                                        </p:attrNameLst>
                                      </p:cBhvr>
                                      <p:to>
                                        <p:strVal val="visible"/>
                                      </p:to>
                                    </p:set>
                                    <p:anim calcmode="lin" valueType="num">
                                      <p:cBhvr additive="base">
                                        <p:cTn dur="500"/>
                                        <p:tgtEl>
                                          <p:spTgt spid="115">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3" st="13"/>
                                            </p:txEl>
                                          </p:spTgt>
                                        </p:tgtEl>
                                        <p:attrNameLst>
                                          <p:attrName>style.visibility</p:attrName>
                                        </p:attrNameLst>
                                      </p:cBhvr>
                                      <p:to>
                                        <p:strVal val="visible"/>
                                      </p:to>
                                    </p:set>
                                    <p:anim calcmode="lin" valueType="num">
                                      <p:cBhvr additive="base">
                                        <p:cTn dur="500"/>
                                        <p:tgtEl>
                                          <p:spTgt spid="115">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4" st="14"/>
                                            </p:txEl>
                                          </p:spTgt>
                                        </p:tgtEl>
                                        <p:attrNameLst>
                                          <p:attrName>style.visibility</p:attrName>
                                        </p:attrNameLst>
                                      </p:cBhvr>
                                      <p:to>
                                        <p:strVal val="visible"/>
                                      </p:to>
                                    </p:set>
                                    <p:anim calcmode="lin" valueType="num">
                                      <p:cBhvr additive="base">
                                        <p:cTn dur="500"/>
                                        <p:tgtEl>
                                          <p:spTgt spid="115">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5" st="15"/>
                                            </p:txEl>
                                          </p:spTgt>
                                        </p:tgtEl>
                                        <p:attrNameLst>
                                          <p:attrName>style.visibility</p:attrName>
                                        </p:attrNameLst>
                                      </p:cBhvr>
                                      <p:to>
                                        <p:strVal val="visible"/>
                                      </p:to>
                                    </p:set>
                                    <p:anim calcmode="lin" valueType="num">
                                      <p:cBhvr additive="base">
                                        <p:cTn dur="500"/>
                                        <p:tgtEl>
                                          <p:spTgt spid="115">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828900" y="68025"/>
            <a:ext cx="7772400" cy="2152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1" i="0" lang="en-US" sz="4400" u="none" cap="none" strike="noStrike">
                <a:solidFill>
                  <a:srgbClr val="008000"/>
                </a:solidFill>
                <a:latin typeface="Arial"/>
                <a:ea typeface="Arial"/>
                <a:cs typeface="Arial"/>
                <a:sym typeface="Arial"/>
              </a:rPr>
              <a:t>Understanding Muhammad:</a:t>
            </a:r>
            <a:br>
              <a:rPr b="1" i="0" lang="en-US" sz="4400" u="none" cap="none" strike="noStrike">
                <a:solidFill>
                  <a:srgbClr val="008000"/>
                </a:solidFill>
                <a:latin typeface="Arial"/>
                <a:ea typeface="Arial"/>
                <a:cs typeface="Arial"/>
                <a:sym typeface="Arial"/>
              </a:rPr>
            </a:br>
            <a:r>
              <a:rPr b="1" i="0" lang="en-US" sz="3600" u="none" cap="none" strike="noStrike">
                <a:solidFill>
                  <a:srgbClr val="008000"/>
                </a:solidFill>
                <a:latin typeface="Arial"/>
                <a:ea typeface="Arial"/>
                <a:cs typeface="Arial"/>
                <a:sym typeface="Arial"/>
              </a:rPr>
              <a:t>His Life and Times</a:t>
            </a:r>
            <a:endParaRPr/>
          </a:p>
        </p:txBody>
      </p:sp>
      <p:pic>
        <p:nvPicPr>
          <p:cNvPr id="122" name="Google Shape;122;p19"/>
          <p:cNvPicPr preferRelativeResize="0"/>
          <p:nvPr/>
        </p:nvPicPr>
        <p:blipFill>
          <a:blip r:embed="rId3">
            <a:alphaModFix/>
          </a:blip>
          <a:stretch>
            <a:fillRect/>
          </a:stretch>
        </p:blipFill>
        <p:spPr>
          <a:xfrm>
            <a:off x="2902663" y="1946250"/>
            <a:ext cx="3990975" cy="476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The Life of </a:t>
            </a:r>
            <a:r>
              <a:rPr b="1" i="0" lang="en-US" sz="4000" u="sng" cap="none" strike="noStrike">
                <a:solidFill>
                  <a:srgbClr val="008000"/>
                </a:solidFill>
                <a:latin typeface="Arial"/>
                <a:ea typeface="Arial"/>
                <a:cs typeface="Arial"/>
                <a:sym typeface="Arial"/>
              </a:rPr>
              <a:t>Muhammad:</a:t>
            </a:r>
            <a:br>
              <a:rPr b="1" i="0" lang="en-US" sz="4000" u="sng" cap="none" strike="noStrike">
                <a:solidFill>
                  <a:srgbClr val="008000"/>
                </a:solidFill>
                <a:latin typeface="Arial"/>
                <a:ea typeface="Arial"/>
                <a:cs typeface="Arial"/>
                <a:sym typeface="Arial"/>
              </a:rPr>
            </a:br>
            <a:r>
              <a:rPr b="0" i="0" lang="en-US" sz="2800" u="sng" cap="none" strike="noStrike">
                <a:solidFill>
                  <a:srgbClr val="008000"/>
                </a:solidFill>
                <a:latin typeface="Arial"/>
                <a:ea typeface="Arial"/>
                <a:cs typeface="Arial"/>
                <a:sym typeface="Arial"/>
              </a:rPr>
              <a:t>The early years</a:t>
            </a:r>
            <a:br>
              <a:rPr b="0" i="0" lang="en-US" sz="2800" u="none" cap="none" strike="noStrike">
                <a:solidFill>
                  <a:srgbClr val="008000"/>
                </a:solidFill>
                <a:latin typeface="Arial"/>
                <a:ea typeface="Arial"/>
                <a:cs typeface="Arial"/>
                <a:sym typeface="Arial"/>
              </a:rPr>
            </a:br>
            <a:endParaRPr/>
          </a:p>
        </p:txBody>
      </p:sp>
      <p:sp>
        <p:nvSpPr>
          <p:cNvPr id="128" name="Google Shape;128;p20"/>
          <p:cNvSpPr txBox="1"/>
          <p:nvPr>
            <p:ph idx="1" type="body"/>
          </p:nvPr>
        </p:nvSpPr>
        <p:spPr>
          <a:xfrm>
            <a:off x="0" y="1447800"/>
            <a:ext cx="6705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Muhammad was born in </a:t>
            </a:r>
            <a:r>
              <a:rPr b="0" i="1" lang="en-US" sz="2400" u="none" cap="none" strike="noStrike">
                <a:solidFill>
                  <a:schemeClr val="dk1"/>
                </a:solidFill>
                <a:latin typeface="Arial"/>
                <a:ea typeface="Arial"/>
                <a:cs typeface="Arial"/>
                <a:sym typeface="Arial"/>
              </a:rPr>
              <a:t>Mecca</a:t>
            </a:r>
            <a:r>
              <a:rPr b="0" i="0" lang="en-US" sz="2400" u="none" cap="none" strike="noStrike">
                <a:solidFill>
                  <a:schemeClr val="dk1"/>
                </a:solidFill>
                <a:latin typeface="Arial"/>
                <a:ea typeface="Arial"/>
                <a:cs typeface="Arial"/>
                <a:sym typeface="Arial"/>
              </a:rPr>
              <a:t> around the year 570 </a:t>
            </a:r>
            <a:r>
              <a:rPr b="0" i="1" lang="en-US" sz="1600" u="none" cap="none" strike="noStrike">
                <a:solidFill>
                  <a:schemeClr val="dk1"/>
                </a:solidFill>
                <a:latin typeface="Arial"/>
                <a:ea typeface="Arial"/>
                <a:cs typeface="Arial"/>
                <a:sym typeface="Arial"/>
              </a:rPr>
              <a:t>(</a:t>
            </a:r>
            <a:r>
              <a:rPr b="0" i="1" lang="en-US" sz="2000" u="none" cap="none" strike="noStrike">
                <a:solidFill>
                  <a:schemeClr val="dk1"/>
                </a:solidFill>
                <a:latin typeface="Arial"/>
                <a:ea typeface="Arial"/>
                <a:cs typeface="Arial"/>
                <a:sym typeface="Arial"/>
              </a:rPr>
              <a:t>A city of western Saudi Arabia)</a:t>
            </a:r>
            <a:endParaRPr b="0" i="1" sz="1600" u="none" cap="none" strike="noStrike">
              <a:solidFill>
                <a:schemeClr val="dk1"/>
              </a:solidFill>
              <a:latin typeface="Arial"/>
              <a:ea typeface="Arial"/>
              <a:cs typeface="Arial"/>
              <a:sym typeface="Arial"/>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Mecca was </a:t>
            </a:r>
            <a:r>
              <a:rPr b="0" i="1" lang="en-US" sz="2400" u="none" cap="none" strike="noStrike">
                <a:solidFill>
                  <a:schemeClr val="dk1"/>
                </a:solidFill>
                <a:latin typeface="Arial"/>
                <a:ea typeface="Arial"/>
                <a:cs typeface="Arial"/>
                <a:sym typeface="Arial"/>
              </a:rPr>
              <a:t>not</a:t>
            </a:r>
            <a:r>
              <a:rPr b="0" i="0" lang="en-US" sz="2400" u="none" cap="none" strike="noStrike">
                <a:solidFill>
                  <a:schemeClr val="dk1"/>
                </a:solidFill>
                <a:latin typeface="Arial"/>
                <a:ea typeface="Arial"/>
                <a:cs typeface="Arial"/>
                <a:sym typeface="Arial"/>
              </a:rPr>
              <a:t> a kind, friendly culture</a:t>
            </a:r>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These tribes all worshiped many different gods (polytheistic)</a:t>
            </a:r>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Muhammad began working as a merchant and was known for his trustworthiness</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Muhammad and Khadija (wife) had 4 daughters and 2 sons</a:t>
            </a:r>
            <a:endParaRPr/>
          </a:p>
          <a:p>
            <a:pPr indent="-158750" lvl="1" marL="742950" marR="0" rtl="0" algn="l">
              <a:lnSpc>
                <a:spcPct val="9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p:txBody>
      </p:sp>
      <p:pic>
        <p:nvPicPr>
          <p:cNvPr descr="yamuham2" id="129" name="Google Shape;129;p20"/>
          <p:cNvPicPr preferRelativeResize="0"/>
          <p:nvPr/>
        </p:nvPicPr>
        <p:blipFill rotWithShape="1">
          <a:blip r:embed="rId3">
            <a:alphaModFix/>
          </a:blip>
          <a:srcRect b="0" l="0" r="0" t="0"/>
          <a:stretch/>
        </p:blipFill>
        <p:spPr>
          <a:xfrm>
            <a:off x="6934200" y="2514600"/>
            <a:ext cx="1957387" cy="2246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500"/>
                                        <p:tgtEl>
                                          <p:spTgt spid="1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 calcmode="lin" valueType="num">
                                      <p:cBhvr additive="base">
                                        <p:cTn dur="500"/>
                                        <p:tgtEl>
                                          <p:spTgt spid="1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 calcmode="lin" valueType="num">
                                      <p:cBhvr additive="base">
                                        <p:cTn dur="500"/>
                                        <p:tgtEl>
                                          <p:spTgt spid="1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 calcmode="lin" valueType="num">
                                      <p:cBhvr additive="base">
                                        <p:cTn dur="500"/>
                                        <p:tgtEl>
                                          <p:spTgt spid="1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 calcmode="lin" valueType="num">
                                      <p:cBhvr additive="base">
                                        <p:cTn dur="500"/>
                                        <p:tgtEl>
                                          <p:spTgt spid="12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 calcmode="lin" valueType="num">
                                      <p:cBhvr additive="base">
                                        <p:cTn dur="500"/>
                                        <p:tgtEl>
                                          <p:spTgt spid="12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 calcmode="lin" valueType="num">
                                      <p:cBhvr additive="base">
                                        <p:cTn dur="500"/>
                                        <p:tgtEl>
                                          <p:spTgt spid="12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anim calcmode="lin" valueType="num">
                                      <p:cBhvr additive="base">
                                        <p:cTn dur="500"/>
                                        <p:tgtEl>
                                          <p:spTgt spid="12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Font typeface="Arial"/>
              <a:buNone/>
            </a:pPr>
            <a:r>
              <a:rPr b="0" i="0" lang="en-US" sz="4000" u="sng" cap="none" strike="noStrike">
                <a:solidFill>
                  <a:srgbClr val="008000"/>
                </a:solidFill>
                <a:latin typeface="Arial"/>
                <a:ea typeface="Arial"/>
                <a:cs typeface="Arial"/>
                <a:sym typeface="Arial"/>
              </a:rPr>
              <a:t>The Life of </a:t>
            </a:r>
            <a:r>
              <a:rPr b="1" i="0" lang="en-US" sz="4000" u="sng" cap="none" strike="noStrike">
                <a:solidFill>
                  <a:srgbClr val="008000"/>
                </a:solidFill>
                <a:latin typeface="Arial"/>
                <a:ea typeface="Arial"/>
                <a:cs typeface="Arial"/>
                <a:sym typeface="Arial"/>
              </a:rPr>
              <a:t>Muhammad:</a:t>
            </a:r>
            <a:br>
              <a:rPr b="1" i="0" lang="en-US" sz="4000" u="sng" cap="none" strike="noStrike">
                <a:solidFill>
                  <a:srgbClr val="008000"/>
                </a:solidFill>
                <a:latin typeface="Arial"/>
                <a:ea typeface="Arial"/>
                <a:cs typeface="Arial"/>
                <a:sym typeface="Arial"/>
              </a:rPr>
            </a:br>
            <a:r>
              <a:rPr b="1" i="0" lang="en-US" sz="4000" u="sng" cap="none" strike="noStrike">
                <a:solidFill>
                  <a:srgbClr val="008000"/>
                </a:solidFill>
                <a:latin typeface="Arial"/>
                <a:ea typeface="Arial"/>
                <a:cs typeface="Arial"/>
                <a:sym typeface="Arial"/>
              </a:rPr>
              <a:t> </a:t>
            </a:r>
            <a:r>
              <a:rPr b="0" i="0" lang="en-US" sz="2800" u="sng" cap="none" strike="noStrike">
                <a:solidFill>
                  <a:srgbClr val="008000"/>
                </a:solidFill>
                <a:latin typeface="Arial"/>
                <a:ea typeface="Arial"/>
                <a:cs typeface="Arial"/>
                <a:sym typeface="Arial"/>
              </a:rPr>
              <a:t>The Visions and the Message</a:t>
            </a:r>
            <a:endParaRPr/>
          </a:p>
        </p:txBody>
      </p:sp>
      <p:sp>
        <p:nvSpPr>
          <p:cNvPr id="135" name="Google Shape;135;p21"/>
          <p:cNvSpPr txBox="1"/>
          <p:nvPr>
            <p:ph idx="1" type="body"/>
          </p:nvPr>
        </p:nvSpPr>
        <p:spPr>
          <a:xfrm>
            <a:off x="0" y="1524000"/>
            <a:ext cx="91440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Fifteen years after his marriage, he began to have visions and hear mysterious voices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When Muhammad was about 40 years old an angel appeared to him in the form of a man</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This revelation was soon followed by others about the </a:t>
            </a:r>
            <a:r>
              <a:rPr b="1" i="1" lang="en-US" sz="2400" u="none" cap="none" strike="noStrike">
                <a:solidFill>
                  <a:schemeClr val="dk1"/>
                </a:solidFill>
                <a:latin typeface="Arial"/>
                <a:ea typeface="Arial"/>
                <a:cs typeface="Arial"/>
                <a:sym typeface="Arial"/>
              </a:rPr>
              <a:t>one</a:t>
            </a:r>
            <a:r>
              <a:rPr b="0" i="0" lang="en-US" sz="2400" u="none" cap="none" strike="noStrike">
                <a:solidFill>
                  <a:schemeClr val="dk1"/>
                </a:solidFill>
                <a:latin typeface="Arial"/>
                <a:ea typeface="Arial"/>
                <a:cs typeface="Arial"/>
                <a:sym typeface="Arial"/>
              </a:rPr>
              <a:t> true God</a:t>
            </a:r>
            <a:endParaRPr/>
          </a:p>
          <a:p>
            <a:pPr indent="-285750" lvl="1" marL="742950" marR="0" rtl="0" algn="l">
              <a:lnSpc>
                <a:spcPct val="80000"/>
              </a:lnSpc>
              <a:spcBef>
                <a:spcPts val="400"/>
              </a:spcBef>
              <a:spcAft>
                <a:spcPts val="0"/>
              </a:spcAft>
              <a:buClr>
                <a:srgbClr val="0000FF"/>
              </a:buClr>
              <a:buSzPts val="2000"/>
              <a:buFont typeface="Arial"/>
              <a:buChar char="–"/>
            </a:pPr>
            <a:r>
              <a:rPr b="0" i="0" lang="en-US" sz="2000" u="sng" cap="none" strike="noStrike">
                <a:solidFill>
                  <a:srgbClr val="0000FF"/>
                </a:solidFill>
                <a:latin typeface="Arial"/>
                <a:ea typeface="Arial"/>
                <a:cs typeface="Arial"/>
                <a:sym typeface="Arial"/>
              </a:rPr>
              <a:t>The key message</a:t>
            </a:r>
            <a:r>
              <a:rPr b="0" i="0" lang="en-US" sz="2000" u="none" cap="none" strike="noStrike">
                <a:solidFill>
                  <a:srgbClr val="0000FF"/>
                </a:solidFill>
                <a:latin typeface="Arial"/>
                <a:ea typeface="Arial"/>
                <a:cs typeface="Arial"/>
                <a:sym typeface="Arial"/>
              </a:rPr>
              <a:t>: </a:t>
            </a:r>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Unlike Jesus </a:t>
            </a:r>
            <a:r>
              <a:rPr b="0" i="1" lang="en-US" sz="2000" u="none" cap="none" strike="noStrike">
                <a:solidFill>
                  <a:schemeClr val="dk1"/>
                </a:solidFill>
                <a:latin typeface="Arial"/>
                <a:ea typeface="Arial"/>
                <a:cs typeface="Arial"/>
                <a:sym typeface="Arial"/>
              </a:rPr>
              <a:t>(who Christians believe was God's son)</a:t>
            </a:r>
            <a:r>
              <a:rPr b="0" i="0" lang="en-US" sz="2400" u="none" cap="none" strike="noStrike">
                <a:solidFill>
                  <a:schemeClr val="dk1"/>
                </a:solidFill>
                <a:latin typeface="Arial"/>
                <a:ea typeface="Arial"/>
                <a:cs typeface="Arial"/>
                <a:sym typeface="Arial"/>
              </a:rPr>
              <a:t> Muhammad was a mortal, albeit with extraordinary qualities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He preached a strong social justice message about equality and poverty</a:t>
            </a:r>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 calcmode="lin" valueType="num">
                                      <p:cBhvr additive="base">
                                        <p:cTn dur="500"/>
                                        <p:tgtEl>
                                          <p:spTgt spid="1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 calcmode="lin" valueType="num">
                                      <p:cBhvr additive="base">
                                        <p:cTn dur="500"/>
                                        <p:tgtEl>
                                          <p:spTgt spid="1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 calcmode="lin" valueType="num">
                                      <p:cBhvr additive="base">
                                        <p:cTn dur="500"/>
                                        <p:tgtEl>
                                          <p:spTgt spid="1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 calcmode="lin" valueType="num">
                                      <p:cBhvr additive="base">
                                        <p:cTn dur="500"/>
                                        <p:tgtEl>
                                          <p:spTgt spid="1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 calcmode="lin" valueType="num">
                                      <p:cBhvr additive="base">
                                        <p:cTn dur="500"/>
                                        <p:tgtEl>
                                          <p:spTgt spid="13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 calcmode="lin" valueType="num">
                                      <p:cBhvr additive="base">
                                        <p:cTn dur="500"/>
                                        <p:tgtEl>
                                          <p:spTgt spid="13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 calcmode="lin" valueType="num">
                                      <p:cBhvr additive="base">
                                        <p:cTn dur="500"/>
                                        <p:tgtEl>
                                          <p:spTgt spid="13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 calcmode="lin" valueType="num">
                                      <p:cBhvr additive="base">
                                        <p:cTn dur="500"/>
                                        <p:tgtEl>
                                          <p:spTgt spid="13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