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BBEB5-3300-457E-AF18-59B22124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BCF13F-C939-4D6E-99A4-A82EC138C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5A2641-8AFC-423D-A973-B585BC5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8C499-0121-41B9-AD71-444E600C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B94B7-F498-4C00-8C51-B06A51BC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534EC-CD31-4D1C-98DA-C7C5F128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F1AB62-9742-417C-A83A-6B8F8959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08D47-96CC-4851-9953-A793680C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83E3A-59EF-4543-93CA-9BCA16CF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02C08-1B33-4A02-B46B-16C4A70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348ADF-987B-435C-8744-E3D017E42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37B081-97BD-49E4-995C-A3E28316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547FF-5DAC-4875-945D-FE3FEC16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77E08-7724-4653-B474-0D2ABBC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29892-C65F-4A20-9C22-C2C6CF29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553F7-5264-4542-AF7D-8AA8D09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4D9E2-B268-443D-BABE-6A810108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4926C-3F14-47D9-B5E9-43F0BE67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A5B39-B591-48A5-BFDB-AA3E5D90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50F79-575D-4881-8041-D60A4D95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2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17062-9B47-4CAC-A08C-661AF44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37C97-7063-434E-839A-8C07E3941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ABAB3-E16F-43F5-A515-40EC7B79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4CBFE-BAB9-4309-928C-9F7ADCB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97BF75-0EDF-4E5E-BD36-92C06DDB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59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46213-CF60-4430-8852-C8069AE5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023EB-C456-48EF-A446-70EFDF1C0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A1F9F8-CAE7-44DA-8FB9-96302951E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3C2206-6C6A-4391-8893-BB60A3E8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CD904A-1513-4420-A674-04F513F8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5F75CA-2FCA-4249-8E0A-AC5352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DB132-B5E1-4AB2-A496-BCBEFD04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C12E89-33AC-4D04-8072-884BADD4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E79B7-720D-4AD5-BD9F-17BCC5E0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3BA6A-2E2E-4AD8-BB5D-443296E2E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784D5D-A091-4D16-8557-850091A1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31AF48-5936-46F2-B477-52E8B91C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A69775-9B46-4391-BCCD-9643CDAB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39CE3A-7317-4901-9CE1-6F59C182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5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A0A4E-1497-4971-9B58-89D38C4A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2A7376-8A17-463C-B039-D01907F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FC860F-55BB-4D1F-B6B5-DB5F5C5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1D88A7-768C-413F-AE41-498BB40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0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323361-A61A-44DC-9EE2-A0D5E3E1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6F8974-6CA9-43EF-8ADD-22921BBA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6732FE-5511-47C4-B42F-CF0B39D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1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5194-4325-4AF0-85D4-64C78160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73A78-1864-48BA-8948-82DF974C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C27DE-CFBC-4EAA-B023-A1D4E640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DB12D-3E19-4261-BFD8-437DB682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38F3C-68C8-4DDE-AE01-30F8D5E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649B67-3E21-499E-A5BB-89DCCDB2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14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0F4C-E00F-4DD6-8686-5BB0060B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9AAA89-B957-4C87-8A71-473D04118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77EE1-6BA0-4088-B325-A58B8E66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730357-5EDC-4962-9EA3-4EC9BBD7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BFCC4-E32D-4887-B67C-C572BD2E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49B4E-1001-45FD-930D-02B2ED3A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1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4784-19BE-43EB-8BB2-141C1C9A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49D32-85DE-4A05-81CF-5AA19434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8BB32-0AF7-4BA2-86B8-6C66C8C82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C9CF-64C9-4BD5-BEC4-A0E23D3C3121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A9D33-7788-4D09-915B-6FDDCAF6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799F-9866-49F0-A858-E139DE62B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007E-B17C-448C-B88C-F68D0EF31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F1926-64F0-4A94-ADE9-C7B3D4D0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>
                <a:latin typeface="Bahnschrift Light Condensed" panose="020B0502040204020203" pitchFamily="34" charset="0"/>
              </a:rPr>
              <a:t>Особенности речи человека </a:t>
            </a:r>
            <a:br>
              <a:rPr lang="en-US" sz="7200" dirty="0">
                <a:latin typeface="Bahnschrift Light Condensed" panose="020B0502040204020203" pitchFamily="34" charset="0"/>
              </a:rPr>
            </a:br>
            <a:r>
              <a:rPr lang="ru-RU" sz="7200" dirty="0">
                <a:latin typeface="Bahnschrift Light Condensed" panose="020B0502040204020203" pitchFamily="34" charset="0"/>
              </a:rPr>
              <a:t>в состоянии </a:t>
            </a:r>
            <a:br>
              <a:rPr lang="en-US" sz="7200" dirty="0">
                <a:latin typeface="Bahnschrift Light Condensed" panose="020B0502040204020203" pitchFamily="34" charset="0"/>
              </a:rPr>
            </a:br>
            <a:r>
              <a:rPr lang="ru-RU" sz="7200" dirty="0">
                <a:latin typeface="Bahnschrift Light Condensed" panose="020B0502040204020203" pitchFamily="34" charset="0"/>
              </a:rPr>
              <a:t>алкогольного опьянения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9D2C08-B384-47F6-A96C-DD8934739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Исламов Сергей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1-МД-5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E3469D-E71C-4E4B-A580-D7AD98961D93}"/>
              </a:ext>
            </a:extLst>
          </p:cNvPr>
          <p:cNvSpPr/>
          <p:nvPr/>
        </p:nvSpPr>
        <p:spPr>
          <a:xfrm>
            <a:off x="-569068" y="5257800"/>
            <a:ext cx="13330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На основе работы «Экспериментальное исследование речи людей, находящихся в состоянии ситуативного алкогольного опьянения», </a:t>
            </a:r>
          </a:p>
          <a:p>
            <a:pPr algn="ctr"/>
            <a:r>
              <a:rPr lang="ru-RU" sz="2000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Ю.В. Авдеева.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1AD2C-224C-4800-AFAE-58462671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5"/>
            <a:ext cx="10989906" cy="1325563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Физиология воздействия алкоголя на человеческий мозг</a:t>
            </a:r>
          </a:p>
        </p:txBody>
      </p:sp>
      <p:pic>
        <p:nvPicPr>
          <p:cNvPr id="1026" name="Picture 2" descr="Эффекты алкоголя на синапсы">
            <a:extLst>
              <a:ext uri="{FF2B5EF4-FFF2-40B4-BE49-F238E27FC236}">
                <a16:creationId xmlns:a16="http://schemas.microsoft.com/office/drawing/2014/main" id="{2E17A675-2B1A-4EF1-ABFF-A9271982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7" y="1531224"/>
            <a:ext cx="9674308" cy="41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30FE4767-CA18-4D6C-9033-0E57BB41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79" y="6264523"/>
            <a:ext cx="10760413" cy="59347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Физиологические изменения </a:t>
            </a:r>
            <a:r>
              <a:rPr lang="ru-RU" dirty="0"/>
              <a:t>–</a:t>
            </a:r>
            <a:r>
              <a:rPr lang="en-US" dirty="0"/>
              <a:t>&gt;</a:t>
            </a:r>
            <a:r>
              <a:rPr lang="ru-RU" dirty="0">
                <a:latin typeface="Bahnschrift Light Condensed" panose="020B0502040204020203" pitchFamily="34" charset="0"/>
              </a:rPr>
              <a:t> Психика человека </a:t>
            </a:r>
            <a:r>
              <a:rPr lang="ru-RU" dirty="0"/>
              <a:t>–</a:t>
            </a:r>
            <a:r>
              <a:rPr lang="en-US" dirty="0"/>
              <a:t>&gt;</a:t>
            </a:r>
            <a:r>
              <a:rPr lang="ru-RU" dirty="0">
                <a:latin typeface="Bahnschrift Light Condensed" panose="020B0502040204020203" pitchFamily="34" charset="0"/>
              </a:rPr>
              <a:t> Его речь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7B21BB-AAC6-4A0F-B483-23BE5DF4D7F4}"/>
              </a:ext>
            </a:extLst>
          </p:cNvPr>
          <p:cNvSpPr/>
          <p:nvPr/>
        </p:nvSpPr>
        <p:spPr>
          <a:xfrm>
            <a:off x="158660" y="5895191"/>
            <a:ext cx="756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Причинно-следственная связь влияния алкоголя на человека, как </a:t>
            </a:r>
            <a:r>
              <a:rPr lang="en-US" dirty="0">
                <a:latin typeface="Bahnschrift Light Condensed" panose="020B0502040204020203" pitchFamily="34" charset="0"/>
              </a:rPr>
              <a:t>[</a:t>
            </a:r>
            <a:r>
              <a:rPr lang="ru-RU" dirty="0">
                <a:latin typeface="Bahnschrift Light Condensed" panose="020B0502040204020203" pitchFamily="34" charset="0"/>
              </a:rPr>
              <a:t>биосоциального</a:t>
            </a:r>
            <a:r>
              <a:rPr lang="en-US" dirty="0">
                <a:latin typeface="Bahnschrift Light Condensed" panose="020B0502040204020203" pitchFamily="34" charset="0"/>
              </a:rPr>
              <a:t>]</a:t>
            </a:r>
            <a:r>
              <a:rPr lang="ru-RU" dirty="0">
                <a:latin typeface="Bahnschrift Light Condensed" panose="020B0502040204020203" pitchFamily="34" charset="0"/>
              </a:rPr>
              <a:t> существа:</a:t>
            </a:r>
          </a:p>
        </p:txBody>
      </p:sp>
    </p:spTree>
    <p:extLst>
      <p:ext uri="{BB962C8B-B14F-4D97-AF65-F5344CB8AC3E}">
        <p14:creationId xmlns:p14="http://schemas.microsoft.com/office/powerpoint/2010/main" val="245099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0F36F-B289-4B9D-9B3B-60CDF3A6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10611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Понятие алкогольного опьянения и его степени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21B25-CB8B-4CBC-B523-391A8242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9" y="1690688"/>
            <a:ext cx="11851432" cy="115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Bahnschrift Light Condensed" panose="020B0502040204020203" pitchFamily="34" charset="0"/>
              </a:rPr>
              <a:t>Алкогольное опьянение – это «</a:t>
            </a:r>
            <a:r>
              <a:rPr lang="ru-RU" sz="2600" dirty="0" err="1">
                <a:latin typeface="Bahnschrift Light Condensed" panose="020B0502040204020203" pitchFamily="34" charset="0"/>
              </a:rPr>
              <a:t>симтомакомплекс</a:t>
            </a:r>
            <a:r>
              <a:rPr lang="ru-RU" sz="2600" dirty="0">
                <a:latin typeface="Bahnschrift Light Condensed" panose="020B0502040204020203" pitchFamily="34" charset="0"/>
              </a:rPr>
              <a:t> психических, вегетативных и неврологических расстройств, обусловленный психотропным действием спиртных напитков». (по Б.В. Петровскому)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758C27-CB2C-480F-923D-9A3E79BE7FFD}"/>
              </a:ext>
            </a:extLst>
          </p:cNvPr>
          <p:cNvSpPr/>
          <p:nvPr/>
        </p:nvSpPr>
        <p:spPr>
          <a:xfrm>
            <a:off x="203720" y="2707223"/>
            <a:ext cx="94068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Степени алкогольного опьянения:</a:t>
            </a:r>
          </a:p>
          <a:p>
            <a:r>
              <a:rPr lang="ru-RU" sz="2000" dirty="0">
                <a:latin typeface="Bahnschrift Light Condensed" panose="020B0502040204020203" pitchFamily="34" charset="0"/>
              </a:rPr>
              <a:t>1. Легкая степень опьянения: улучшение настроения, чувство бодрости, стремление к общению, усиление жестикуляции, размашистость в движениях,  потеря их четкости и точности, снижение способности к концентрации внимания. Речь становится более быстрой и громкой, но без заметных нарушений артикуляции. ﻿﻿</a:t>
            </a:r>
          </a:p>
          <a:p>
            <a:r>
              <a:rPr lang="ru-RU" sz="2000" dirty="0">
                <a:latin typeface="Bahnschrift Light Condensed" panose="020B0502040204020203" pitchFamily="34" charset="0"/>
              </a:rPr>
              <a:t>2. Средняя степень опьянения: резкие изменения в поведении, появление раздражительности, злобы и обиды, немотивированные подъемы настроения. Внимание человека переключается медленно, движения заторможены, координация движений нарушена, мимика невыразительна. Углубляются расстройства мышления. Из-за изменения в слуховом восприятии речь становится громкой и смазанной.</a:t>
            </a:r>
          </a:p>
          <a:p>
            <a:r>
              <a:rPr lang="ru-RU" sz="2000" dirty="0">
                <a:latin typeface="Bahnschrift Light Condensed" panose="020B0502040204020203" pitchFamily="34" charset="0"/>
              </a:rPr>
              <a:t>3. Тяжелая степень опьянения: различные симптомы оглушения, в тяжелых случаях - алкогольная кома. Речь становится малопонятной, наблюдается бессмысленное бормотание.</a:t>
            </a:r>
          </a:p>
        </p:txBody>
      </p:sp>
    </p:spTree>
    <p:extLst>
      <p:ext uri="{BB962C8B-B14F-4D97-AF65-F5344CB8AC3E}">
        <p14:creationId xmlns:p14="http://schemas.microsoft.com/office/powerpoint/2010/main" val="30179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CC85C4-BED4-4C40-AF07-B10EEB10E74C}"/>
              </a:ext>
            </a:extLst>
          </p:cNvPr>
          <p:cNvSpPr/>
          <p:nvPr/>
        </p:nvSpPr>
        <p:spPr>
          <a:xfrm>
            <a:off x="174171" y="16815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</a:rPr>
              <a:t>1) большое количество немотивированных пауз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904D60-4F5E-4302-A343-BF4C20DA03CA}"/>
              </a:ext>
            </a:extLst>
          </p:cNvPr>
          <p:cNvSpPr/>
          <p:nvPr/>
        </p:nvSpPr>
        <p:spPr>
          <a:xfrm>
            <a:off x="279917" y="658562"/>
            <a:ext cx="119120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«...где-то вот анекдоты... вот анекдоты... рецепты... погода...» (жен., 26, высшее образование.);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«... в день мне приходят штук 30 - 40 приходят писем... ну вот вообще в день... в том смысле как скидывают» (жен., 31, средне-профессиональное образование).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87E39-9B0C-4AA3-9C15-F3111F9D3B85}"/>
              </a:ext>
            </a:extLst>
          </p:cNvPr>
          <p:cNvSpPr/>
          <p:nvPr/>
        </p:nvSpPr>
        <p:spPr>
          <a:xfrm>
            <a:off x="174171" y="1826081"/>
            <a:ext cx="3515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2) удлинение гласных звуков в словах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F203F2-490F-4DD4-8E73-C054A6EA787E}"/>
              </a:ext>
            </a:extLst>
          </p:cNvPr>
          <p:cNvSpPr/>
          <p:nvPr/>
        </p:nvSpPr>
        <p:spPr>
          <a:xfrm>
            <a:off x="351453" y="2358194"/>
            <a:ext cx="11560630" cy="96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«Я живу своей жизнью... нормально я ... я, например, прихожу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домооой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приношу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дееееньги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все домой, ну там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заныкал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там пятьсот, ну штуку... остальные отдаю...» (муж., 26, средне-профессиональное образование).</a:t>
            </a:r>
            <a:endParaRPr lang="ru-RU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F24DBA-7F07-435F-9F53-F1B49EF2A9FE}"/>
              </a:ext>
            </a:extLst>
          </p:cNvPr>
          <p:cNvSpPr/>
          <p:nvPr/>
        </p:nvSpPr>
        <p:spPr>
          <a:xfrm>
            <a:off x="174171" y="3454372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3) повторения в высказываниях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5686E8-8737-49D0-9B6E-197ED4128123}"/>
              </a:ext>
            </a:extLst>
          </p:cNvPr>
          <p:cNvSpPr/>
          <p:nvPr/>
        </p:nvSpPr>
        <p:spPr>
          <a:xfrm>
            <a:off x="174171" y="3944783"/>
            <a:ext cx="11737912" cy="216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«... ну например, я вот например, вот...» (муж, 26, средне - профессиональное образование);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«Я говорю, Паша... ты не устал тут с дедушкой-то, пойдем говорю, он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грнит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нет, нет, нет не устал... я говорю пойдем по стопочке выпьем...» (жен., 54, средне-профессиональное образование);</a:t>
            </a:r>
            <a:endParaRPr lang="ru-RU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«... свою страницу создаешь... то есть свою на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майле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на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майле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</a:t>
            </a:r>
            <a:r>
              <a:rPr lang="ru-RU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яндексе</a:t>
            </a:r>
            <a:r>
              <a:rPr lang="ru-RU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любом... там у тебя стоят... уже стоят галочки стоят... вот..» (муж., 32, высшее образование).</a:t>
            </a:r>
            <a:endParaRPr lang="ru-RU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CC85C4-BED4-4C40-AF07-B10EEB10E74C}"/>
              </a:ext>
            </a:extLst>
          </p:cNvPr>
          <p:cNvSpPr/>
          <p:nvPr/>
        </p:nvSpPr>
        <p:spPr>
          <a:xfrm>
            <a:off x="174171" y="16815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</a:rPr>
              <a:t>4) преобладание сегментированных предложений</a:t>
            </a:r>
            <a:endParaRPr lang="ru-RU" sz="2400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904D60-4F5E-4302-A343-BF4C20DA03CA}"/>
              </a:ext>
            </a:extLst>
          </p:cNvPr>
          <p:cNvSpPr/>
          <p:nvPr/>
        </p:nvSpPr>
        <p:spPr>
          <a:xfrm>
            <a:off x="279917" y="770748"/>
            <a:ext cx="119120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«Мы тут в карты играли, тишина такая... чёт затихла...» (чёт - в значении «почему-то» муж., 49, начально-профессиональное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«Ты копался, я там чета помогал...» (муж., 46, средне-профессиональное образование).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87E39-9B0C-4AA3-9C15-F3111F9D3B85}"/>
              </a:ext>
            </a:extLst>
          </p:cNvPr>
          <p:cNvSpPr/>
          <p:nvPr/>
        </p:nvSpPr>
        <p:spPr>
          <a:xfrm>
            <a:off x="174171" y="2050453"/>
            <a:ext cx="67726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</a:rPr>
              <a:t>5) явная языковая недостаточность</a:t>
            </a:r>
          </a:p>
          <a:p>
            <a:endParaRPr lang="ru-RU" sz="2000" b="1" dirty="0">
              <a:latin typeface="Bahnschrift Light Condensed" panose="020B0502040204020203" pitchFamily="34" charset="0"/>
            </a:endParaRPr>
          </a:p>
          <a:p>
            <a:r>
              <a:rPr lang="ru-RU" sz="2000" b="1" dirty="0">
                <a:latin typeface="Bahnschrift Light Condensed" panose="020B0502040204020203" pitchFamily="34" charset="0"/>
              </a:rPr>
              <a:t>6) преобладание </a:t>
            </a:r>
            <a:r>
              <a:rPr lang="ru-RU" sz="2000" b="1" dirty="0" err="1">
                <a:latin typeface="Bahnschrift Light Condensed" panose="020B0502040204020203" pitchFamily="34" charset="0"/>
              </a:rPr>
              <a:t>указательно</a:t>
            </a:r>
            <a:r>
              <a:rPr lang="ru-RU" sz="2000" b="1" dirty="0">
                <a:latin typeface="Bahnschrift Light Condensed" panose="020B0502040204020203" pitchFamily="34" charset="0"/>
              </a:rPr>
              <a:t>-заместительной и служебной лексики</a:t>
            </a:r>
          </a:p>
          <a:p>
            <a:endParaRPr lang="ru-RU" sz="2000" dirty="0">
              <a:latin typeface="Bahnschrift Light Condensed" panose="020B0502040204020203" pitchFamily="34" charset="0"/>
            </a:endParaRPr>
          </a:p>
          <a:p>
            <a:r>
              <a:rPr lang="ru-RU" sz="2000" b="1" dirty="0">
                <a:latin typeface="Bahnschrift Light Condensed" panose="020B0502040204020203" pitchFamily="34" charset="0"/>
              </a:rPr>
              <a:t>7) нарушение семантических связей</a:t>
            </a:r>
          </a:p>
          <a:p>
            <a:endParaRPr lang="ru-RU" sz="2000" b="1" dirty="0">
              <a:latin typeface="Bahnschrift Light Condensed" panose="020B0502040204020203" pitchFamily="34" charset="0"/>
            </a:endParaRPr>
          </a:p>
          <a:p>
            <a:r>
              <a:rPr lang="ru-RU" sz="2000" b="1" dirty="0">
                <a:latin typeface="Bahnschrift Light Condensed" panose="020B0502040204020203" pitchFamily="34" charset="0"/>
              </a:rPr>
              <a:t>8) замена существительных местоимениями и союзами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F203F2-490F-4DD4-8E73-C054A6EA787E}"/>
              </a:ext>
            </a:extLst>
          </p:cNvPr>
          <p:cNvSpPr/>
          <p:nvPr/>
        </p:nvSpPr>
        <p:spPr>
          <a:xfrm>
            <a:off x="279917" y="4550888"/>
            <a:ext cx="111438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«Дед </a:t>
            </a:r>
            <a:r>
              <a:rPr lang="ru-RU" dirty="0" err="1">
                <a:latin typeface="Bookman Old Style" panose="02050604050505020204" pitchFamily="18" charset="0"/>
              </a:rPr>
              <a:t>Катюхе</a:t>
            </a:r>
            <a:r>
              <a:rPr lang="ru-RU" dirty="0">
                <a:latin typeface="Bookman Old Style" panose="02050604050505020204" pitchFamily="18" charset="0"/>
              </a:rPr>
              <a:t> отдает этот, он работал тогда механиком… и это там у него такая типа компьютера, как нашего </a:t>
            </a:r>
            <a:r>
              <a:rPr lang="ru-RU" dirty="0" err="1">
                <a:latin typeface="Bookman Old Style" panose="02050604050505020204" pitchFamily="18" charset="0"/>
              </a:rPr>
              <a:t>щас</a:t>
            </a:r>
            <a:r>
              <a:rPr lang="ru-RU" dirty="0">
                <a:latin typeface="Bookman Old Style" panose="02050604050505020204" pitchFamily="18" charset="0"/>
              </a:rPr>
              <a:t>, там 12 вольт...» (муж., 50, начально-профессиональное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«чет затихла... да, </a:t>
            </a:r>
            <a:r>
              <a:rPr lang="ru-RU" dirty="0" err="1">
                <a:latin typeface="Bookman Old Style" panose="02050604050505020204" pitchFamily="18" charset="0"/>
              </a:rPr>
              <a:t>ниче</a:t>
            </a:r>
            <a:r>
              <a:rPr lang="ru-RU" dirty="0">
                <a:latin typeface="Bookman Old Style" panose="02050604050505020204" pitchFamily="18" charset="0"/>
              </a:rPr>
              <a:t> платье новое... ну понятно... раз затихла, ну...» (муж., 49, начально-профессиональное образование).</a:t>
            </a:r>
          </a:p>
        </p:txBody>
      </p:sp>
    </p:spTree>
    <p:extLst>
      <p:ext uri="{BB962C8B-B14F-4D97-AF65-F5344CB8AC3E}">
        <p14:creationId xmlns:p14="http://schemas.microsoft.com/office/powerpoint/2010/main" val="258342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CC85C4-BED4-4C40-AF07-B10EEB10E74C}"/>
              </a:ext>
            </a:extLst>
          </p:cNvPr>
          <p:cNvSpPr/>
          <p:nvPr/>
        </p:nvSpPr>
        <p:spPr>
          <a:xfrm>
            <a:off x="174170" y="168151"/>
            <a:ext cx="10313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</a:rPr>
              <a:t>9) </a:t>
            </a:r>
            <a:r>
              <a:rPr lang="ru-RU" sz="2000" b="1" dirty="0" err="1">
                <a:latin typeface="Bahnschrift Light Condensed" panose="020B0502040204020203" pitchFamily="34" charset="0"/>
              </a:rPr>
              <a:t>эмболофразия</a:t>
            </a:r>
            <a:r>
              <a:rPr lang="ru-RU" sz="2000" dirty="0">
                <a:latin typeface="Bahnschrift Light Condensed" panose="020B0502040204020203" pitchFamily="34" charset="0"/>
              </a:rPr>
              <a:t> – добавление в речь ненужных звуков или слов (напр. «э», «ну», «это»)</a:t>
            </a:r>
            <a:endParaRPr lang="ru-RU" sz="2400" b="1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904D60-4F5E-4302-A343-BF4C20DA03CA}"/>
              </a:ext>
            </a:extLst>
          </p:cNvPr>
          <p:cNvSpPr/>
          <p:nvPr/>
        </p:nvSpPr>
        <p:spPr>
          <a:xfrm>
            <a:off x="293194" y="703182"/>
            <a:ext cx="1191208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«ну, просто интересно... вот... ну, готовлю» (жен., 31, высшее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«...а она че вот, чтобы вот был...» (муж., 45, средне-профессиональное образование).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87E39-9B0C-4AA3-9C15-F3111F9D3B85}"/>
              </a:ext>
            </a:extLst>
          </p:cNvPr>
          <p:cNvSpPr/>
          <p:nvPr/>
        </p:nvSpPr>
        <p:spPr>
          <a:xfrm>
            <a:off x="174170" y="1555762"/>
            <a:ext cx="4581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</a:rPr>
              <a:t>10) преобладание глаголов над существительными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F203F2-490F-4DD4-8E73-C054A6EA787E}"/>
              </a:ext>
            </a:extLst>
          </p:cNvPr>
          <p:cNvSpPr/>
          <p:nvPr/>
        </p:nvSpPr>
        <p:spPr>
          <a:xfrm>
            <a:off x="351453" y="2085184"/>
            <a:ext cx="116850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«... сразу зайдешь... на них внимание обращаешь... че тебе </a:t>
            </a:r>
            <a:r>
              <a:rPr lang="ru-RU" dirty="0" err="1">
                <a:latin typeface="Bookman Old Style" panose="02050604050505020204" pitchFamily="18" charset="0"/>
              </a:rPr>
              <a:t>нада</a:t>
            </a:r>
            <a:r>
              <a:rPr lang="ru-RU" dirty="0">
                <a:latin typeface="Bookman Old Style" panose="02050604050505020204" pitchFamily="18" charset="0"/>
              </a:rPr>
              <a:t>…» (муж., 27, начально-профессиональное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«... ну посидел с пацанами, пива попил, водки попил...» (муж., 28, средне - профессиональное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«... меня хотели на повара-кондитера, но потом </a:t>
            </a:r>
            <a:r>
              <a:rPr lang="ru-RU" dirty="0" err="1">
                <a:latin typeface="Bookman Old Style" panose="02050604050505020204" pitchFamily="18" charset="0"/>
              </a:rPr>
              <a:t>чё</a:t>
            </a:r>
            <a:r>
              <a:rPr lang="ru-RU" dirty="0">
                <a:latin typeface="Bookman Old Style" panose="02050604050505020204" pitchFamily="18" charset="0"/>
              </a:rPr>
              <a:t>-та </a:t>
            </a:r>
            <a:r>
              <a:rPr lang="ru-RU" dirty="0" err="1">
                <a:latin typeface="Bookman Old Style" panose="02050604050505020204" pitchFamily="18" charset="0"/>
              </a:rPr>
              <a:t>переэтовали</a:t>
            </a:r>
            <a:r>
              <a:rPr lang="ru-RU" dirty="0">
                <a:latin typeface="Bookman Old Style" panose="02050604050505020204" pitchFamily="18" charset="0"/>
              </a:rPr>
              <a:t>, </a:t>
            </a:r>
            <a:r>
              <a:rPr lang="ru-RU" dirty="0" err="1">
                <a:latin typeface="Bookman Old Style" panose="02050604050505020204" pitchFamily="18" charset="0"/>
              </a:rPr>
              <a:t>понапугали</a:t>
            </a:r>
            <a:r>
              <a:rPr lang="ru-RU" dirty="0">
                <a:latin typeface="Bookman Old Style" panose="02050604050505020204" pitchFamily="18" charset="0"/>
              </a:rPr>
              <a:t>..» (муж., 24, средне-профессиональное образование).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F24DBA-7F07-435F-9F53-F1B49EF2A9FE}"/>
              </a:ext>
            </a:extLst>
          </p:cNvPr>
          <p:cNvSpPr/>
          <p:nvPr/>
        </p:nvSpPr>
        <p:spPr>
          <a:xfrm>
            <a:off x="174170" y="4076544"/>
            <a:ext cx="4608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</a:rPr>
              <a:t>11) появление сниженной и ненормативной лексики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5686E8-8737-49D0-9B6E-197ED4128123}"/>
              </a:ext>
            </a:extLst>
          </p:cNvPr>
          <p:cNvSpPr/>
          <p:nvPr/>
        </p:nvSpPr>
        <p:spPr>
          <a:xfrm>
            <a:off x="351453" y="4496936"/>
            <a:ext cx="115473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«ну, короче... какая-то хрень... короче» (муж., 24, высшее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«бывает, бывает я </a:t>
            </a:r>
            <a:r>
              <a:rPr lang="ru-RU" dirty="0" err="1">
                <a:latin typeface="Bookman Old Style" panose="02050604050505020204" pitchFamily="18" charset="0"/>
              </a:rPr>
              <a:t>внатуре</a:t>
            </a:r>
            <a:r>
              <a:rPr lang="ru-RU" dirty="0">
                <a:latin typeface="Bookman Old Style" panose="02050604050505020204" pitchFamily="18" charset="0"/>
              </a:rPr>
              <a:t> ни куда не </a:t>
            </a:r>
            <a:r>
              <a:rPr lang="ru-RU" dirty="0" err="1">
                <a:latin typeface="Bookman Old Style" panose="02050604050505020204" pitchFamily="18" charset="0"/>
              </a:rPr>
              <a:t>влазию</a:t>
            </a:r>
            <a:r>
              <a:rPr lang="ru-RU" dirty="0">
                <a:latin typeface="Bookman Old Style" panose="02050604050505020204" pitchFamily="18" charset="0"/>
              </a:rPr>
              <a:t>, но это </a:t>
            </a:r>
            <a:r>
              <a:rPr lang="ru-RU" dirty="0" err="1">
                <a:latin typeface="Bookman Old Style" panose="02050604050505020204" pitchFamily="18" charset="0"/>
              </a:rPr>
              <a:t>бл</a:t>
            </a:r>
            <a:r>
              <a:rPr lang="ru-RU" dirty="0">
                <a:latin typeface="Bookman Old Style" panose="02050604050505020204" pitchFamily="18" charset="0"/>
              </a:rPr>
              <a:t>... ни, ни реально и ни просто так...» (муж., 31, средне-профессиональное образование);</a:t>
            </a:r>
          </a:p>
          <a:p>
            <a:pPr>
              <a:spcBef>
                <a:spcPts val="1200"/>
              </a:spcBef>
            </a:pPr>
            <a:r>
              <a:rPr lang="ru-RU" dirty="0">
                <a:latin typeface="Bookman Old Style" panose="02050604050505020204" pitchFamily="18" charset="0"/>
              </a:rPr>
              <a:t>«тебя-то не вытащишь нах..., ты там работаешь, все время или не работаешь, </a:t>
            </a:r>
            <a:r>
              <a:rPr lang="ru-RU" dirty="0" err="1">
                <a:latin typeface="Bookman Old Style" panose="02050604050505020204" pitchFamily="18" charset="0"/>
              </a:rPr>
              <a:t>ху</a:t>
            </a:r>
            <a:r>
              <a:rPr lang="ru-RU" dirty="0">
                <a:latin typeface="Bookman Old Style" panose="02050604050505020204" pitchFamily="18" charset="0"/>
              </a:rPr>
              <a:t>... тебя знает,... так что не вытащишь тебя...» (муж., 21, начально-профессиональное образование).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19A431-AB26-4022-99E8-A9800711C5C1}"/>
              </a:ext>
            </a:extLst>
          </p:cNvPr>
          <p:cNvSpPr/>
          <p:nvPr/>
        </p:nvSpPr>
        <p:spPr>
          <a:xfrm>
            <a:off x="174170" y="6289739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12) дизартрия (</a:t>
            </a:r>
            <a:r>
              <a:rPr lang="en-US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“</a:t>
            </a:r>
            <a:r>
              <a:rPr lang="ru-RU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смазанность</a:t>
            </a:r>
            <a:r>
              <a:rPr lang="en-US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”</a:t>
            </a:r>
            <a:r>
              <a:rPr lang="ru-RU" sz="2000" b="1" dirty="0">
                <a:latin typeface="Bahnschrift Light Condensed" panose="020B0502040204020203" pitchFamily="34" charset="0"/>
                <a:ea typeface="Times New Roman" panose="02020603050405020304" pitchFamily="18" charset="0"/>
              </a:rPr>
              <a:t> звуков, нечёткость речи)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3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5C353-4F8D-4A99-B0EF-8631FD06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Вместо выводов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9D819-D9FD-4118-80B4-4856656A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4" y="1079176"/>
            <a:ext cx="10515600" cy="56948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>
                <a:latin typeface="Bahnschrift Light Condensed" panose="020B0502040204020203" pitchFamily="34" charset="0"/>
              </a:rPr>
              <a:t>Лексические особенности речи в состоянии алкогольного опьянения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Языковая недостаточность с преобладанием </a:t>
            </a:r>
            <a:r>
              <a:rPr lang="ru-RU" sz="2000" dirty="0" err="1">
                <a:latin typeface="Bahnschrift Light Condensed" panose="020B0502040204020203" pitchFamily="34" charset="0"/>
              </a:rPr>
              <a:t>указательно</a:t>
            </a:r>
            <a:r>
              <a:rPr lang="ru-RU" sz="2000" dirty="0">
                <a:latin typeface="Bahnschrift Light Condensed" panose="020B0502040204020203" pitchFamily="34" charset="0"/>
              </a:rPr>
              <a:t>-заместительной и служебной лексики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Нарушение семантических связей, замена существительных местоимениями и союзами 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Использование </a:t>
            </a:r>
            <a:r>
              <a:rPr lang="ru-RU" sz="2000" dirty="0" err="1">
                <a:latin typeface="Bahnschrift Light Condensed" panose="020B0502040204020203" pitchFamily="34" charset="0"/>
              </a:rPr>
              <a:t>эмболофразии</a:t>
            </a:r>
            <a:r>
              <a:rPr lang="ru-RU" sz="2000" dirty="0">
                <a:latin typeface="Bahnschrift Light Condensed" panose="020B0502040204020203" pitchFamily="34" charset="0"/>
              </a:rPr>
              <a:t> для разделения фраз на части  </a:t>
            </a:r>
          </a:p>
          <a:p>
            <a:pPr marL="0" lvl="0" indent="0">
              <a:buNone/>
            </a:pPr>
            <a:r>
              <a:rPr lang="ru-RU" sz="2000" b="1" dirty="0">
                <a:latin typeface="Bahnschrift Light Condensed" panose="020B0502040204020203" pitchFamily="34" charset="0"/>
              </a:rPr>
              <a:t>Грамматические особенности речи в состоянии алкогольного опьянения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Преобладание глаголов над существительными  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Неадекватное употребление грамматических средств при построении предложений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Нарушения в словообразовании и ошибках в словосочетаниях  </a:t>
            </a:r>
          </a:p>
          <a:p>
            <a:pPr marL="0" lvl="0" indent="0">
              <a:buNone/>
            </a:pPr>
            <a:r>
              <a:rPr lang="ru-RU" sz="2000" b="1" dirty="0">
                <a:latin typeface="Bahnschrift Light Condensed" panose="020B0502040204020203" pitchFamily="34" charset="0"/>
              </a:rPr>
              <a:t>Семантические особенности речи в состоянии алкогольного опьянения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Нарушения восприятия речи и планирования речевого высказывания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Наличие неоправданно большого количества пауз и повторений  </a:t>
            </a:r>
          </a:p>
          <a:p>
            <a:pPr marL="0" lvl="0" indent="0">
              <a:buNone/>
            </a:pPr>
            <a:r>
              <a:rPr lang="ru-RU" sz="2000" b="1" dirty="0">
                <a:latin typeface="Bahnschrift Light Condensed" panose="020B0502040204020203" pitchFamily="34" charset="0"/>
              </a:rPr>
              <a:t>Фонетические особенности речи в состоянии алкогольного опьянения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Дизартрия, "смазанность" речи, попытки проговаривания отдельных звуков</a:t>
            </a:r>
          </a:p>
          <a:p>
            <a:pPr lvl="0">
              <a:buFontTx/>
              <a:buChar char="-"/>
            </a:pPr>
            <a:r>
              <a:rPr lang="ru-RU" sz="2000" dirty="0">
                <a:latin typeface="Bahnschrift Light Condensed" panose="020B0502040204020203" pitchFamily="34" charset="0"/>
              </a:rPr>
              <a:t>Выпадение срединных звуков в слове  </a:t>
            </a:r>
          </a:p>
        </p:txBody>
      </p:sp>
    </p:spTree>
    <p:extLst>
      <p:ext uri="{BB962C8B-B14F-4D97-AF65-F5344CB8AC3E}">
        <p14:creationId xmlns:p14="http://schemas.microsoft.com/office/powerpoint/2010/main" val="7130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CE1F1-689B-4F1B-B9E0-094FA19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"/>
            <a:ext cx="10515600" cy="7296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Bahnschrift Light Condensed" panose="020B0502040204020203" pitchFamily="34" charset="0"/>
              </a:rPr>
              <a:t>Алкоголь – зло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92D3DF0-F877-47EF-ACAC-FED44E9B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21" y="136168"/>
            <a:ext cx="4189279" cy="32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0893BAE-3C48-4D2E-ADB0-FE0635B6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5" y="3837471"/>
            <a:ext cx="5419724" cy="23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7A40A180-AFE2-4C93-85F4-939D94BE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3303282"/>
            <a:ext cx="6055568" cy="339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C1A5B833-63FB-4054-86EE-D5446280F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34988" y="136167"/>
            <a:ext cx="2930269" cy="36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28909C05-3C46-4005-9299-638A1339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0" y="667106"/>
            <a:ext cx="3765012" cy="289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7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754</Words>
  <Application>Microsoft Office PowerPoint</Application>
  <PresentationFormat>Широкоэкранный</PresentationFormat>
  <Paragraphs>63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Bookman Old Style</vt:lpstr>
      <vt:lpstr>Calibri</vt:lpstr>
      <vt:lpstr>Calibri Light</vt:lpstr>
      <vt:lpstr>Times New Roman</vt:lpstr>
      <vt:lpstr>Тема Office</vt:lpstr>
      <vt:lpstr>Особенности речи человека  в состоянии  алкогольного опьянения</vt:lpstr>
      <vt:lpstr>Физиология воздействия алкоголя на человеческий мозг</vt:lpstr>
      <vt:lpstr>Понятие алкогольного опьянения и его степени</vt:lpstr>
      <vt:lpstr>Презентация PowerPoint</vt:lpstr>
      <vt:lpstr>Презентация PowerPoint</vt:lpstr>
      <vt:lpstr>Презентация PowerPoint</vt:lpstr>
      <vt:lpstr>Вместо выводов</vt:lpstr>
      <vt:lpstr>Алкоголь – зло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Исламов Тимур</dc:creator>
  <cp:lastModifiedBy>Исламов Тимур</cp:lastModifiedBy>
  <cp:revision>9</cp:revision>
  <dcterms:created xsi:type="dcterms:W3CDTF">2024-10-29T08:32:12Z</dcterms:created>
  <dcterms:modified xsi:type="dcterms:W3CDTF">2024-11-01T05:40:17Z</dcterms:modified>
</cp:coreProperties>
</file>