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0" r:id="rId4"/>
    <p:sldId id="261" r:id="rId5"/>
    <p:sldId id="271" r:id="rId6"/>
    <p:sldId id="282" r:id="rId7"/>
    <p:sldId id="283" r:id="rId8"/>
    <p:sldId id="284" r:id="rId9"/>
    <p:sldId id="285" r:id="rId10"/>
    <p:sldId id="262" r:id="rId11"/>
    <p:sldId id="280" r:id="rId12"/>
    <p:sldId id="286" r:id="rId13"/>
    <p:sldId id="26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1924"/>
    <a:srgbClr val="0D1735"/>
    <a:srgbClr val="7D2729"/>
    <a:srgbClr val="EC7B37"/>
    <a:srgbClr val="6FC4BB"/>
    <a:srgbClr val="141C38"/>
    <a:srgbClr val="E3A561"/>
    <a:srgbClr val="AA402B"/>
    <a:srgbClr val="000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4679"/>
  </p:normalViewPr>
  <p:slideViewPr>
    <p:cSldViewPr>
      <p:cViewPr varScale="1">
        <p:scale>
          <a:sx n="88" d="100"/>
          <a:sy n="88" d="100"/>
        </p:scale>
        <p:origin x="408" y="17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9AFF7-6468-F644-AA03-A8DBDADFC26F}" type="datetimeFigureOut">
              <a:rPr kumimoji="1" lang="zh-CN" altLang="en-US" smtClean="0"/>
              <a:t>2017/7/31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809A1-FAAA-F24A-98DC-DAB8A8274E31}" type="slidenum">
              <a:rPr kumimoji="1" lang="zh-CN" altLang="en-US" smtClean="0"/>
              <a:t>‹#›</a:t>
            </a:fld>
            <a:endParaRPr kumimoji="1" lang="zh-CN" altLang="en-US"/>
          </a:p>
        </p:txBody>
      </p:sp>
    </p:spTree>
    <p:extLst>
      <p:ext uri="{BB962C8B-B14F-4D97-AF65-F5344CB8AC3E}">
        <p14:creationId xmlns:p14="http://schemas.microsoft.com/office/powerpoint/2010/main" val="1815900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2017/7/31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2017/7/31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2017/7/31</a:t>
            </a:fld>
            <a:endParaRPr lang="zh-CN" altLang="en-US"/>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菱形 3"/>
          <p:cNvSpPr/>
          <p:nvPr/>
        </p:nvSpPr>
        <p:spPr>
          <a:xfrm>
            <a:off x="3688396" y="959416"/>
            <a:ext cx="4032448" cy="4086641"/>
          </a:xfrm>
          <a:prstGeom prst="diamond">
            <a:avLst/>
          </a:prstGeom>
          <a:noFill/>
          <a:ln w="127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useBgFill="1">
        <p:nvSpPr>
          <p:cNvPr id="3" name="菱形 2"/>
          <p:cNvSpPr/>
          <p:nvPr/>
        </p:nvSpPr>
        <p:spPr>
          <a:xfrm>
            <a:off x="4405725" y="1320264"/>
            <a:ext cx="3574740" cy="3529700"/>
          </a:xfrm>
          <a:prstGeom prst="diamond">
            <a:avLst/>
          </a:prstGeom>
          <a:ln w="127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 name="直接连接符 5"/>
          <p:cNvCxnSpPr/>
          <p:nvPr/>
        </p:nvCxnSpPr>
        <p:spPr>
          <a:xfrm>
            <a:off x="983432" y="5805264"/>
            <a:ext cx="10297144" cy="0"/>
          </a:xfrm>
          <a:prstGeom prst="line">
            <a:avLst/>
          </a:prstGeom>
          <a:ln w="254">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燕尾形 7"/>
          <p:cNvSpPr/>
          <p:nvPr/>
        </p:nvSpPr>
        <p:spPr>
          <a:xfrm rot="5400000">
            <a:off x="5960754" y="6101400"/>
            <a:ext cx="270497" cy="430759"/>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1" name="燕尾形 10"/>
          <p:cNvSpPr/>
          <p:nvPr/>
        </p:nvSpPr>
        <p:spPr>
          <a:xfrm rot="5400000">
            <a:off x="5955416" y="6371897"/>
            <a:ext cx="270497" cy="430759"/>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3" name="矩形 12"/>
          <p:cNvSpPr/>
          <p:nvPr/>
        </p:nvSpPr>
        <p:spPr>
          <a:xfrm>
            <a:off x="4549741" y="1989291"/>
            <a:ext cx="3430724" cy="2184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400" dirty="0"/>
              <a:t> </a:t>
            </a:r>
            <a:r>
              <a:rPr lang="en-US" altLang="zh-CN" sz="4400" dirty="0" err="1" smtClean="0"/>
              <a:t>Wine_Tasters</a:t>
            </a:r>
            <a:endParaRPr lang="zh-CN" altLang="en-US" sz="4400" dirty="0">
              <a:solidFill>
                <a:schemeClr val="tx1"/>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flipH="1">
            <a:off x="6306044" y="3956467"/>
            <a:ext cx="1234181" cy="1254065"/>
          </a:xfrm>
          <a:prstGeom prst="line">
            <a:avLst/>
          </a:prstGeom>
          <a:ln w="127">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4422042" y="1503917"/>
            <a:ext cx="1234181" cy="1254065"/>
          </a:xfrm>
          <a:prstGeom prst="line">
            <a:avLst/>
          </a:prstGeom>
          <a:ln w="127">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675485" y="4398308"/>
            <a:ext cx="3605091" cy="1200329"/>
          </a:xfrm>
          <a:prstGeom prst="rect">
            <a:avLst/>
          </a:prstGeom>
          <a:noFill/>
        </p:spPr>
        <p:txBody>
          <a:bodyPr wrap="square" rtlCol="0">
            <a:spAutoFit/>
          </a:bodyPr>
          <a:lstStyle/>
          <a:p>
            <a:r>
              <a:rPr kumimoji="1" lang="zh-CN" altLang="en-US" dirty="0" smtClean="0">
                <a:solidFill>
                  <a:schemeClr val="bg1"/>
                </a:solidFill>
                <a:latin typeface="Yuanti SC" charset="-122"/>
                <a:ea typeface="Yuanti SC" charset="-122"/>
                <a:cs typeface="Yuanti SC" charset="-122"/>
              </a:rPr>
              <a:t>成员：    高子晴</a:t>
            </a:r>
            <a:r>
              <a:rPr kumimoji="1" lang="en-US" altLang="zh-CN" dirty="0" smtClean="0">
                <a:solidFill>
                  <a:schemeClr val="bg1"/>
                </a:solidFill>
                <a:latin typeface="Yuanti SC" charset="-122"/>
                <a:ea typeface="Yuanti SC" charset="-122"/>
                <a:cs typeface="Yuanti SC" charset="-122"/>
              </a:rPr>
              <a:t>	</a:t>
            </a:r>
            <a:r>
              <a:rPr kumimoji="1" lang="zh-CN" altLang="en-US" dirty="0" smtClean="0">
                <a:solidFill>
                  <a:schemeClr val="bg1"/>
                </a:solidFill>
                <a:latin typeface="Yuanti SC" charset="-122"/>
                <a:ea typeface="Yuanti SC" charset="-122"/>
                <a:cs typeface="Yuanti SC" charset="-122"/>
              </a:rPr>
              <a:t>钱柯宇</a:t>
            </a:r>
            <a:endParaRPr kumimoji="1" lang="en-US" altLang="zh-CN" dirty="0" smtClean="0">
              <a:solidFill>
                <a:schemeClr val="bg1"/>
              </a:solidFill>
              <a:latin typeface="Yuanti SC" charset="-122"/>
              <a:ea typeface="Yuanti SC" charset="-122"/>
              <a:cs typeface="Yuanti SC" charset="-122"/>
            </a:endParaRPr>
          </a:p>
          <a:p>
            <a:r>
              <a:rPr kumimoji="1" lang="en-US" altLang="zh-CN" dirty="0">
                <a:solidFill>
                  <a:schemeClr val="bg1"/>
                </a:solidFill>
                <a:latin typeface="Yuanti SC" charset="-122"/>
                <a:ea typeface="Yuanti SC" charset="-122"/>
                <a:cs typeface="Yuanti SC" charset="-122"/>
              </a:rPr>
              <a:t>	</a:t>
            </a:r>
            <a:r>
              <a:rPr kumimoji="1" lang="zh-CN" altLang="en-US" dirty="0" smtClean="0">
                <a:solidFill>
                  <a:schemeClr val="bg1"/>
                </a:solidFill>
                <a:latin typeface="Yuanti SC" charset="-122"/>
                <a:ea typeface="Yuanti SC" charset="-122"/>
                <a:cs typeface="Yuanti SC" charset="-122"/>
              </a:rPr>
              <a:t>钱志豪</a:t>
            </a:r>
            <a:r>
              <a:rPr kumimoji="1" lang="en-US" altLang="zh-CN" dirty="0">
                <a:solidFill>
                  <a:schemeClr val="bg1"/>
                </a:solidFill>
                <a:latin typeface="Yuanti SC" charset="-122"/>
                <a:ea typeface="Yuanti SC" charset="-122"/>
                <a:cs typeface="Yuanti SC" charset="-122"/>
              </a:rPr>
              <a:t>	</a:t>
            </a:r>
            <a:r>
              <a:rPr kumimoji="1" lang="zh-CN" altLang="en-US" dirty="0" smtClean="0">
                <a:solidFill>
                  <a:schemeClr val="bg1"/>
                </a:solidFill>
                <a:latin typeface="Yuanti SC" charset="-122"/>
                <a:ea typeface="Yuanti SC" charset="-122"/>
                <a:cs typeface="Yuanti SC" charset="-122"/>
              </a:rPr>
              <a:t>王友运</a:t>
            </a:r>
            <a:endParaRPr kumimoji="1" lang="en-US" altLang="zh-CN" dirty="0" smtClean="0">
              <a:solidFill>
                <a:schemeClr val="bg1"/>
              </a:solidFill>
              <a:latin typeface="Yuanti SC" charset="-122"/>
              <a:ea typeface="Yuanti SC" charset="-122"/>
              <a:cs typeface="Yuanti SC" charset="-122"/>
            </a:endParaRPr>
          </a:p>
          <a:p>
            <a:r>
              <a:rPr kumimoji="1" lang="en-US" altLang="zh-CN" dirty="0">
                <a:solidFill>
                  <a:schemeClr val="bg1"/>
                </a:solidFill>
                <a:latin typeface="Yuanti SC" charset="-122"/>
                <a:ea typeface="Yuanti SC" charset="-122"/>
                <a:cs typeface="Yuanti SC" charset="-122"/>
              </a:rPr>
              <a:t>	</a:t>
            </a:r>
            <a:r>
              <a:rPr kumimoji="1" lang="zh-CN" altLang="en-US" dirty="0" smtClean="0">
                <a:solidFill>
                  <a:schemeClr val="bg1"/>
                </a:solidFill>
                <a:latin typeface="Yuanti SC" charset="-122"/>
                <a:ea typeface="Yuanti SC" charset="-122"/>
                <a:cs typeface="Yuanti SC" charset="-122"/>
              </a:rPr>
              <a:t>徐梓航</a:t>
            </a:r>
            <a:r>
              <a:rPr kumimoji="1" lang="en-US" altLang="zh-CN" dirty="0">
                <a:solidFill>
                  <a:schemeClr val="bg1"/>
                </a:solidFill>
                <a:latin typeface="Yuanti SC" charset="-122"/>
                <a:ea typeface="Yuanti SC" charset="-122"/>
                <a:cs typeface="Yuanti SC" charset="-122"/>
              </a:rPr>
              <a:t>	</a:t>
            </a:r>
            <a:r>
              <a:rPr kumimoji="1" lang="zh-CN" altLang="en-US" dirty="0" smtClean="0">
                <a:solidFill>
                  <a:schemeClr val="bg1"/>
                </a:solidFill>
                <a:latin typeface="Yuanti SC" charset="-122"/>
                <a:ea typeface="Yuanti SC" charset="-122"/>
                <a:cs typeface="Yuanti SC" charset="-122"/>
              </a:rPr>
              <a:t>钟坤甫</a:t>
            </a:r>
            <a:endParaRPr kumimoji="1" lang="en-US" altLang="zh-CN" dirty="0" smtClean="0">
              <a:solidFill>
                <a:schemeClr val="bg1"/>
              </a:solidFill>
              <a:latin typeface="Yuanti SC" charset="-122"/>
              <a:ea typeface="Yuanti SC" charset="-122"/>
              <a:cs typeface="Yuanti SC" charset="-122"/>
            </a:endParaRPr>
          </a:p>
          <a:p>
            <a:endParaRPr kumimoji="1" lang="zh-CN" altLang="en-US" dirty="0"/>
          </a:p>
        </p:txBody>
      </p:sp>
    </p:spTree>
    <p:extLst>
      <p:ext uri="{BB962C8B-B14F-4D97-AF65-F5344CB8AC3E}">
        <p14:creationId xmlns:p14="http://schemas.microsoft.com/office/powerpoint/2010/main" val="3386358980"/>
      </p:ext>
    </p:extLst>
  </p:cSld>
  <p:clrMapOvr>
    <a:masterClrMapping/>
  </p:clrMapOvr>
  <mc:AlternateContent xmlns:mc="http://schemas.openxmlformats.org/markup-compatibility/2006" xmlns:p14="http://schemas.microsoft.com/office/powerpoint/2010/main">
    <mc:Choice Requires="p14">
      <p:transition spd="slow" p14:dur="1400" advClick="0" advTm="4000">
        <p14:rippl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out)">
                                      <p:cBhvr>
                                        <p:cTn id="7" dur="1250"/>
                                        <p:tgtEl>
                                          <p:spTgt spid="3"/>
                                        </p:tgtEl>
                                      </p:cBhvr>
                                    </p:animEffect>
                                  </p:childTnLst>
                                </p:cTn>
                              </p:par>
                              <p:par>
                                <p:cTn id="8" presetID="8" presetClass="entr" presetSubtype="3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amond(out)">
                                      <p:cBhvr>
                                        <p:cTn id="10" dur="1250"/>
                                        <p:tgtEl>
                                          <p:spTgt spid="13"/>
                                        </p:tgtEl>
                                      </p:cBhvr>
                                    </p:animEffect>
                                  </p:childTnLst>
                                </p:cTn>
                              </p:par>
                              <p:par>
                                <p:cTn id="11" presetID="23" presetClass="entr" presetSubtype="272" fill="hold" grpId="2" nodeType="withEffect">
                                  <p:stCondLst>
                                    <p:cond delay="75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strVal val="2/3*#ppt_w"/>
                                          </p:val>
                                        </p:tav>
                                        <p:tav tm="100000">
                                          <p:val>
                                            <p:strVal val="#ppt_w"/>
                                          </p:val>
                                        </p:tav>
                                      </p:tavLst>
                                    </p:anim>
                                    <p:anim calcmode="lin" valueType="num">
                                      <p:cBhvr>
                                        <p:cTn id="14" dur="500" fill="hold"/>
                                        <p:tgtEl>
                                          <p:spTgt spid="4"/>
                                        </p:tgtEl>
                                        <p:attrNameLst>
                                          <p:attrName>ppt_h</p:attrName>
                                        </p:attrNameLst>
                                      </p:cBhvr>
                                      <p:tavLst>
                                        <p:tav tm="0">
                                          <p:val>
                                            <p:strVal val="2/3*#ppt_h"/>
                                          </p:val>
                                        </p:tav>
                                        <p:tav tm="100000">
                                          <p:val>
                                            <p:strVal val="#ppt_h"/>
                                          </p:val>
                                        </p:tav>
                                      </p:tavLst>
                                    </p:anim>
                                  </p:childTnLst>
                                </p:cTn>
                              </p:par>
                              <p:par>
                                <p:cTn id="15" presetID="22" presetClass="entr" presetSubtype="1" fill="hold" nodeType="withEffect">
                                  <p:stCondLst>
                                    <p:cond delay="150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500"/>
                                        <p:tgtEl>
                                          <p:spTgt spid="23"/>
                                        </p:tgtEl>
                                      </p:cBhvr>
                                    </p:animEffect>
                                  </p:childTnLst>
                                </p:cTn>
                              </p:par>
                              <p:par>
                                <p:cTn id="18" presetID="16" presetClass="entr" presetSubtype="21" fill="hold" nodeType="withEffect">
                                  <p:stCondLst>
                                    <p:cond delay="200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par>
                                <p:cTn id="21" presetID="47" presetClass="entr" presetSubtype="0" fill="hold" grpId="0" nodeType="withEffect">
                                  <p:stCondLst>
                                    <p:cond delay="22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275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22" presetClass="entr" presetSubtype="4" fill="hold" nodeType="withEffect">
                                  <p:stCondLst>
                                    <p:cond delay="150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2" animBg="1"/>
      <p:bldP spid="3" grpId="0" animBg="1"/>
      <p:bldP spid="8" grpId="0" animBg="1"/>
      <p:bldP spid="11" grpId="0" animBg="1"/>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菱形 1"/>
          <p:cNvSpPr/>
          <p:nvPr/>
        </p:nvSpPr>
        <p:spPr>
          <a:xfrm>
            <a:off x="3859775" y="1265350"/>
            <a:ext cx="4464496" cy="4320480"/>
          </a:xfrm>
          <a:prstGeom prst="diamond">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11" name="直接连接符 10"/>
          <p:cNvCxnSpPr/>
          <p:nvPr/>
        </p:nvCxnSpPr>
        <p:spPr>
          <a:xfrm>
            <a:off x="767408" y="0"/>
            <a:ext cx="0" cy="1590540"/>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848528" y="4867656"/>
            <a:ext cx="0" cy="1990344"/>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696400" y="2186862"/>
            <a:ext cx="0" cy="792088"/>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495600" y="2978950"/>
            <a:ext cx="0" cy="972108"/>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927648" y="5862828"/>
            <a:ext cx="0" cy="995172"/>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616280" y="0"/>
            <a:ext cx="0" cy="1987336"/>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488488" y="0"/>
            <a:ext cx="0" cy="795270"/>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336360" y="6165304"/>
            <a:ext cx="0" cy="692696"/>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271464" y="5085184"/>
            <a:ext cx="0" cy="1772816"/>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352584" y="2618799"/>
            <a:ext cx="0" cy="1368152"/>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631504" y="2186862"/>
            <a:ext cx="0" cy="684076"/>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575720" y="-198398"/>
            <a:ext cx="0" cy="993668"/>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菱形 33"/>
          <p:cNvSpPr/>
          <p:nvPr/>
        </p:nvSpPr>
        <p:spPr>
          <a:xfrm>
            <a:off x="3872137" y="1268760"/>
            <a:ext cx="4464496" cy="4320480"/>
          </a:xfrm>
          <a:prstGeom prst="diamond">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菱形 34"/>
          <p:cNvSpPr/>
          <p:nvPr/>
        </p:nvSpPr>
        <p:spPr>
          <a:xfrm>
            <a:off x="3859911" y="1272170"/>
            <a:ext cx="4464496" cy="4320480"/>
          </a:xfrm>
          <a:prstGeom prst="diamond">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菱形 35"/>
          <p:cNvSpPr/>
          <p:nvPr/>
        </p:nvSpPr>
        <p:spPr>
          <a:xfrm>
            <a:off x="3866024" y="1265350"/>
            <a:ext cx="4464496" cy="4320480"/>
          </a:xfrm>
          <a:prstGeom prst="diamond">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菱形 17"/>
          <p:cNvSpPr/>
          <p:nvPr/>
        </p:nvSpPr>
        <p:spPr>
          <a:xfrm>
            <a:off x="3878250" y="1268760"/>
            <a:ext cx="4464496" cy="4320480"/>
          </a:xfrm>
          <a:prstGeom prst="diamond">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菱形 19"/>
          <p:cNvSpPr/>
          <p:nvPr/>
        </p:nvSpPr>
        <p:spPr>
          <a:xfrm>
            <a:off x="4077505" y="1251710"/>
            <a:ext cx="4464496" cy="4320480"/>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菱形 21"/>
          <p:cNvSpPr/>
          <p:nvPr/>
        </p:nvSpPr>
        <p:spPr>
          <a:xfrm>
            <a:off x="3654543" y="1258530"/>
            <a:ext cx="4464496" cy="4320480"/>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矩形 2"/>
          <p:cNvSpPr/>
          <p:nvPr/>
        </p:nvSpPr>
        <p:spPr>
          <a:xfrm>
            <a:off x="5133157" y="2672916"/>
            <a:ext cx="1917732" cy="1584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 </a:t>
            </a:r>
            <a:r>
              <a:rPr kumimoji="0" lang="en-US" altLang="zh-CN" sz="72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P</a:t>
            </a:r>
            <a:r>
              <a:rPr kumimoji="0" lang="en-US" altLang="zh-CN" sz="54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art</a:t>
            </a:r>
            <a:endParaRPr kumimoji="0" lang="en-US" altLang="zh-CN" sz="44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7200" b="1"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5063362"/>
      </p:ext>
    </p:extLst>
  </p:cSld>
  <p:clrMapOvr>
    <a:masterClrMapping/>
  </p:clrMapOvr>
  <mc:AlternateContent xmlns:mc="http://schemas.openxmlformats.org/markup-compatibility/2006" xmlns:p14="http://schemas.microsoft.com/office/powerpoint/2010/main">
    <mc:Choice Requires="p14">
      <p:transition spd="slow" p14:dur="1250" advClick="0" advTm="4000">
        <p14:switch dir="r"/>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2"/>
                                        </p:tgtEl>
                                      </p:cBhvr>
                                      <p:by x="150000" y="150000"/>
                                    </p:animScale>
                                  </p:childTnLst>
                                </p:cTn>
                              </p:par>
                              <p:par>
                                <p:cTn id="7" presetID="10" presetClass="exit" presetSubtype="0" fill="hold" grpId="1" nodeType="withEffect">
                                  <p:stCondLst>
                                    <p:cond delay="0"/>
                                  </p:stCondLst>
                                  <p:childTnLst>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par>
                                <p:cTn id="10" presetID="6" presetClass="emph" presetSubtype="0" fill="hold" grpId="0" nodeType="withEffect">
                                  <p:stCondLst>
                                    <p:cond delay="100"/>
                                  </p:stCondLst>
                                  <p:childTnLst>
                                    <p:animScale>
                                      <p:cBhvr>
                                        <p:cTn id="11" dur="750" fill="hold"/>
                                        <p:tgtEl>
                                          <p:spTgt spid="34"/>
                                        </p:tgtEl>
                                      </p:cBhvr>
                                      <p:by x="150000" y="150000"/>
                                    </p:animScale>
                                  </p:childTnLst>
                                </p:cTn>
                              </p:par>
                              <p:par>
                                <p:cTn id="12" presetID="10" presetClass="exit" presetSubtype="0" fill="hold" grpId="1" nodeType="withEffect">
                                  <p:stCondLst>
                                    <p:cond delay="100"/>
                                  </p:stCondLst>
                                  <p:childTnLst>
                                    <p:animEffect transition="out" filter="fade">
                                      <p:cBhvr>
                                        <p:cTn id="13" dur="750"/>
                                        <p:tgtEl>
                                          <p:spTgt spid="34"/>
                                        </p:tgtEl>
                                      </p:cBhvr>
                                    </p:animEffect>
                                    <p:set>
                                      <p:cBhvr>
                                        <p:cTn id="14" dur="1" fill="hold">
                                          <p:stCondLst>
                                            <p:cond delay="749"/>
                                          </p:stCondLst>
                                        </p:cTn>
                                        <p:tgtEl>
                                          <p:spTgt spid="34"/>
                                        </p:tgtEl>
                                        <p:attrNameLst>
                                          <p:attrName>style.visibility</p:attrName>
                                        </p:attrNameLst>
                                      </p:cBhvr>
                                      <p:to>
                                        <p:strVal val="hidden"/>
                                      </p:to>
                                    </p:set>
                                  </p:childTnLst>
                                </p:cTn>
                              </p:par>
                              <p:par>
                                <p:cTn id="15" presetID="6" presetClass="emph" presetSubtype="0" fill="hold" grpId="0" nodeType="withEffect">
                                  <p:stCondLst>
                                    <p:cond delay="200"/>
                                  </p:stCondLst>
                                  <p:childTnLst>
                                    <p:animScale>
                                      <p:cBhvr>
                                        <p:cTn id="16" dur="500" fill="hold"/>
                                        <p:tgtEl>
                                          <p:spTgt spid="35"/>
                                        </p:tgtEl>
                                      </p:cBhvr>
                                      <p:by x="150000" y="150000"/>
                                    </p:animScale>
                                  </p:childTnLst>
                                </p:cTn>
                              </p:par>
                              <p:par>
                                <p:cTn id="17" presetID="10" presetClass="exit" presetSubtype="0" fill="hold" grpId="1" nodeType="withEffect">
                                  <p:stCondLst>
                                    <p:cond delay="200"/>
                                  </p:stCondLst>
                                  <p:childTnLst>
                                    <p:animEffect transition="out" filter="fade">
                                      <p:cBhvr>
                                        <p:cTn id="18" dur="500"/>
                                        <p:tgtEl>
                                          <p:spTgt spid="35"/>
                                        </p:tgtEl>
                                      </p:cBhvr>
                                    </p:animEffect>
                                    <p:set>
                                      <p:cBhvr>
                                        <p:cTn id="19" dur="1" fill="hold">
                                          <p:stCondLst>
                                            <p:cond delay="499"/>
                                          </p:stCondLst>
                                        </p:cTn>
                                        <p:tgtEl>
                                          <p:spTgt spid="35"/>
                                        </p:tgtEl>
                                        <p:attrNameLst>
                                          <p:attrName>style.visibility</p:attrName>
                                        </p:attrNameLst>
                                      </p:cBhvr>
                                      <p:to>
                                        <p:strVal val="hidden"/>
                                      </p:to>
                                    </p:set>
                                  </p:childTnLst>
                                </p:cTn>
                              </p:par>
                              <p:par>
                                <p:cTn id="20" presetID="6" presetClass="emph" presetSubtype="0" fill="hold" grpId="0" nodeType="withEffect">
                                  <p:stCondLst>
                                    <p:cond delay="300"/>
                                  </p:stCondLst>
                                  <p:childTnLst>
                                    <p:animScale>
                                      <p:cBhvr>
                                        <p:cTn id="21" dur="500" fill="hold"/>
                                        <p:tgtEl>
                                          <p:spTgt spid="36"/>
                                        </p:tgtEl>
                                      </p:cBhvr>
                                      <p:by x="150000" y="150000"/>
                                    </p:animScale>
                                  </p:childTnLst>
                                </p:cTn>
                              </p:par>
                              <p:par>
                                <p:cTn id="22" presetID="10" presetClass="exit" presetSubtype="0" fill="hold" grpId="1" nodeType="withEffect">
                                  <p:stCondLst>
                                    <p:cond delay="30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par>
                                <p:cTn id="25" presetID="2" presetClass="entr" presetSubtype="1" fill="hold" nodeType="withEffect">
                                  <p:stCondLst>
                                    <p:cond delay="3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35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250" fill="hold"/>
                                        <p:tgtEl>
                                          <p:spTgt spid="33"/>
                                        </p:tgtEl>
                                        <p:attrNameLst>
                                          <p:attrName>ppt_x</p:attrName>
                                        </p:attrNameLst>
                                      </p:cBhvr>
                                      <p:tavLst>
                                        <p:tav tm="0">
                                          <p:val>
                                            <p:strVal val="#ppt_x"/>
                                          </p:val>
                                        </p:tav>
                                        <p:tav tm="100000">
                                          <p:val>
                                            <p:strVal val="#ppt_x"/>
                                          </p:val>
                                        </p:tav>
                                      </p:tavLst>
                                    </p:anim>
                                    <p:anim calcmode="lin" valueType="num">
                                      <p:cBhvr additive="base">
                                        <p:cTn id="32" dur="250" fill="hold"/>
                                        <p:tgtEl>
                                          <p:spTgt spid="33"/>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40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250" fill="hold"/>
                                        <p:tgtEl>
                                          <p:spTgt spid="21"/>
                                        </p:tgtEl>
                                        <p:attrNameLst>
                                          <p:attrName>ppt_x</p:attrName>
                                        </p:attrNameLst>
                                      </p:cBhvr>
                                      <p:tavLst>
                                        <p:tav tm="0">
                                          <p:val>
                                            <p:strVal val="#ppt_x"/>
                                          </p:val>
                                        </p:tav>
                                        <p:tav tm="100000">
                                          <p:val>
                                            <p:strVal val="#ppt_x"/>
                                          </p:val>
                                        </p:tav>
                                      </p:tavLst>
                                    </p:anim>
                                    <p:anim calcmode="lin" valueType="num">
                                      <p:cBhvr additive="base">
                                        <p:cTn id="36" dur="250" fill="hold"/>
                                        <p:tgtEl>
                                          <p:spTgt spid="21"/>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45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250" fill="hold"/>
                                        <p:tgtEl>
                                          <p:spTgt spid="23"/>
                                        </p:tgtEl>
                                        <p:attrNameLst>
                                          <p:attrName>ppt_x</p:attrName>
                                        </p:attrNameLst>
                                      </p:cBhvr>
                                      <p:tavLst>
                                        <p:tav tm="0">
                                          <p:val>
                                            <p:strVal val="#ppt_x"/>
                                          </p:val>
                                        </p:tav>
                                        <p:tav tm="100000">
                                          <p:val>
                                            <p:strVal val="#ppt_x"/>
                                          </p:val>
                                        </p:tav>
                                      </p:tavLst>
                                    </p:anim>
                                    <p:anim calcmode="lin" valueType="num">
                                      <p:cBhvr additive="base">
                                        <p:cTn id="40" dur="250" fill="hold"/>
                                        <p:tgtEl>
                                          <p:spTgt spid="23"/>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30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250" fill="hold"/>
                                        <p:tgtEl>
                                          <p:spTgt spid="31"/>
                                        </p:tgtEl>
                                        <p:attrNameLst>
                                          <p:attrName>ppt_x</p:attrName>
                                        </p:attrNameLst>
                                      </p:cBhvr>
                                      <p:tavLst>
                                        <p:tav tm="0">
                                          <p:val>
                                            <p:strVal val="#ppt_x"/>
                                          </p:val>
                                        </p:tav>
                                        <p:tav tm="100000">
                                          <p:val>
                                            <p:strVal val="#ppt_x"/>
                                          </p:val>
                                        </p:tav>
                                      </p:tavLst>
                                    </p:anim>
                                    <p:anim calcmode="lin" valueType="num">
                                      <p:cBhvr additive="base">
                                        <p:cTn id="44" dur="250" fill="hold"/>
                                        <p:tgtEl>
                                          <p:spTgt spid="31"/>
                                        </p:tgtEl>
                                        <p:attrNameLst>
                                          <p:attrName>ppt_y</p:attrName>
                                        </p:attrNameLst>
                                      </p:cBhvr>
                                      <p:tavLst>
                                        <p:tav tm="0">
                                          <p:val>
                                            <p:strVal val="0-#ppt_h/2"/>
                                          </p:val>
                                        </p:tav>
                                        <p:tav tm="100000">
                                          <p:val>
                                            <p:strVal val="#ppt_y"/>
                                          </p:val>
                                        </p:tav>
                                      </p:tavLst>
                                    </p:anim>
                                  </p:childTnLst>
                                </p:cTn>
                              </p:par>
                              <p:par>
                                <p:cTn id="45" presetID="2" presetClass="entr" presetSubtype="4" fill="hold" nodeType="withEffect">
                                  <p:stCondLst>
                                    <p:cond delay="50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250" fill="hold"/>
                                        <p:tgtEl>
                                          <p:spTgt spid="17"/>
                                        </p:tgtEl>
                                        <p:attrNameLst>
                                          <p:attrName>ppt_x</p:attrName>
                                        </p:attrNameLst>
                                      </p:cBhvr>
                                      <p:tavLst>
                                        <p:tav tm="0">
                                          <p:val>
                                            <p:strVal val="#ppt_x"/>
                                          </p:val>
                                        </p:tav>
                                        <p:tav tm="100000">
                                          <p:val>
                                            <p:strVal val="#ppt_x"/>
                                          </p:val>
                                        </p:tav>
                                      </p:tavLst>
                                    </p:anim>
                                    <p:anim calcmode="lin" valueType="num">
                                      <p:cBhvr additive="base">
                                        <p:cTn id="48" dur="25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45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250" fill="hold"/>
                                        <p:tgtEl>
                                          <p:spTgt spid="27"/>
                                        </p:tgtEl>
                                        <p:attrNameLst>
                                          <p:attrName>ppt_x</p:attrName>
                                        </p:attrNameLst>
                                      </p:cBhvr>
                                      <p:tavLst>
                                        <p:tav tm="0">
                                          <p:val>
                                            <p:strVal val="#ppt_x"/>
                                          </p:val>
                                        </p:tav>
                                        <p:tav tm="100000">
                                          <p:val>
                                            <p:strVal val="#ppt_x"/>
                                          </p:val>
                                        </p:tav>
                                      </p:tavLst>
                                    </p:anim>
                                    <p:anim calcmode="lin" valueType="num">
                                      <p:cBhvr additive="base">
                                        <p:cTn id="52" dur="250" fill="hold"/>
                                        <p:tgtEl>
                                          <p:spTgt spid="2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60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250" fill="hold"/>
                                        <p:tgtEl>
                                          <p:spTgt spid="19"/>
                                        </p:tgtEl>
                                        <p:attrNameLst>
                                          <p:attrName>ppt_x</p:attrName>
                                        </p:attrNameLst>
                                      </p:cBhvr>
                                      <p:tavLst>
                                        <p:tav tm="0">
                                          <p:val>
                                            <p:strVal val="#ppt_x"/>
                                          </p:val>
                                        </p:tav>
                                        <p:tav tm="100000">
                                          <p:val>
                                            <p:strVal val="#ppt_x"/>
                                          </p:val>
                                        </p:tav>
                                      </p:tavLst>
                                    </p:anim>
                                    <p:anim calcmode="lin" valueType="num">
                                      <p:cBhvr additive="base">
                                        <p:cTn id="56" dur="25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65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55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ppt_x"/>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par>
                                <p:cTn id="69" presetID="2" presetClass="entr" presetSubtype="1" fill="hold" nodeType="withEffect">
                                  <p:stCondLst>
                                    <p:cond delay="60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4" grpId="0" animBg="1"/>
      <p:bldP spid="34" grpId="1" animBg="1"/>
      <p:bldP spid="35" grpId="0" animBg="1"/>
      <p:bldP spid="35" grpId="1" animBg="1"/>
      <p:bldP spid="36" grpId="0" animBg="1"/>
      <p:bldP spid="3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t="2771" r="73625" b="2731"/>
          <a:stretch/>
        </p:blipFill>
        <p:spPr>
          <a:xfrm>
            <a:off x="335360" y="188640"/>
            <a:ext cx="3215680" cy="6480720"/>
          </a:xfrm>
          <a:prstGeom prst="rect">
            <a:avLst/>
          </a:prstGeom>
          <a:ln>
            <a:noFill/>
          </a:ln>
          <a:effectLst>
            <a:outerShdw blurRad="190500" algn="tl" rotWithShape="0">
              <a:srgbClr val="000000">
                <a:alpha val="70000"/>
              </a:srgbClr>
            </a:outerShdw>
          </a:effectLst>
        </p:spPr>
      </p:pic>
      <p:sp>
        <p:nvSpPr>
          <p:cNvPr id="4" name="矩形 3"/>
          <p:cNvSpPr/>
          <p:nvPr/>
        </p:nvSpPr>
        <p:spPr>
          <a:xfrm>
            <a:off x="2902968" y="980728"/>
            <a:ext cx="1296144" cy="1152128"/>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248934" y="1232756"/>
            <a:ext cx="604211" cy="648072"/>
            <a:chOff x="2535243" y="4537084"/>
            <a:chExt cx="257176" cy="314326"/>
          </a:xfrm>
        </p:grpSpPr>
        <p:sp>
          <p:nvSpPr>
            <p:cNvPr id="8" name="Freeform 121"/>
            <p:cNvSpPr>
              <a:spLocks noEditPoints="1"/>
            </p:cNvSpPr>
            <p:nvPr/>
          </p:nvSpPr>
          <p:spPr bwMode="auto">
            <a:xfrm>
              <a:off x="2549531" y="4537084"/>
              <a:ext cx="242888" cy="314326"/>
            </a:xfrm>
            <a:custGeom>
              <a:avLst/>
              <a:gdLst>
                <a:gd name="T0" fmla="*/ 149 w 155"/>
                <a:gd name="T1" fmla="*/ 0 h 200"/>
                <a:gd name="T2" fmla="*/ 6 w 155"/>
                <a:gd name="T3" fmla="*/ 0 h 200"/>
                <a:gd name="T4" fmla="*/ 0 w 155"/>
                <a:gd name="T5" fmla="*/ 5 h 200"/>
                <a:gd name="T6" fmla="*/ 0 w 155"/>
                <a:gd name="T7" fmla="*/ 16 h 200"/>
                <a:gd name="T8" fmla="*/ 17 w 155"/>
                <a:gd name="T9" fmla="*/ 16 h 200"/>
                <a:gd name="T10" fmla="*/ 24 w 155"/>
                <a:gd name="T11" fmla="*/ 23 h 200"/>
                <a:gd name="T12" fmla="*/ 17 w 155"/>
                <a:gd name="T13" fmla="*/ 31 h 200"/>
                <a:gd name="T14" fmla="*/ 0 w 155"/>
                <a:gd name="T15" fmla="*/ 31 h 200"/>
                <a:gd name="T16" fmla="*/ 0 w 155"/>
                <a:gd name="T17" fmla="*/ 37 h 200"/>
                <a:gd name="T18" fmla="*/ 17 w 155"/>
                <a:gd name="T19" fmla="*/ 37 h 200"/>
                <a:gd name="T20" fmla="*/ 24 w 155"/>
                <a:gd name="T21" fmla="*/ 45 h 200"/>
                <a:gd name="T22" fmla="*/ 17 w 155"/>
                <a:gd name="T23" fmla="*/ 52 h 200"/>
                <a:gd name="T24" fmla="*/ 0 w 155"/>
                <a:gd name="T25" fmla="*/ 52 h 200"/>
                <a:gd name="T26" fmla="*/ 0 w 155"/>
                <a:gd name="T27" fmla="*/ 59 h 200"/>
                <a:gd name="T28" fmla="*/ 17 w 155"/>
                <a:gd name="T29" fmla="*/ 59 h 200"/>
                <a:gd name="T30" fmla="*/ 24 w 155"/>
                <a:gd name="T31" fmla="*/ 66 h 200"/>
                <a:gd name="T32" fmla="*/ 17 w 155"/>
                <a:gd name="T33" fmla="*/ 73 h 200"/>
                <a:gd name="T34" fmla="*/ 0 w 155"/>
                <a:gd name="T35" fmla="*/ 73 h 200"/>
                <a:gd name="T36" fmla="*/ 0 w 155"/>
                <a:gd name="T37" fmla="*/ 80 h 200"/>
                <a:gd name="T38" fmla="*/ 17 w 155"/>
                <a:gd name="T39" fmla="*/ 80 h 200"/>
                <a:gd name="T40" fmla="*/ 24 w 155"/>
                <a:gd name="T41" fmla="*/ 87 h 200"/>
                <a:gd name="T42" fmla="*/ 17 w 155"/>
                <a:gd name="T43" fmla="*/ 94 h 200"/>
                <a:gd name="T44" fmla="*/ 0 w 155"/>
                <a:gd name="T45" fmla="*/ 94 h 200"/>
                <a:gd name="T46" fmla="*/ 0 w 155"/>
                <a:gd name="T47" fmla="*/ 101 h 200"/>
                <a:gd name="T48" fmla="*/ 17 w 155"/>
                <a:gd name="T49" fmla="*/ 101 h 200"/>
                <a:gd name="T50" fmla="*/ 24 w 155"/>
                <a:gd name="T51" fmla="*/ 108 h 200"/>
                <a:gd name="T52" fmla="*/ 17 w 155"/>
                <a:gd name="T53" fmla="*/ 116 h 200"/>
                <a:gd name="T54" fmla="*/ 0 w 155"/>
                <a:gd name="T55" fmla="*/ 116 h 200"/>
                <a:gd name="T56" fmla="*/ 0 w 155"/>
                <a:gd name="T57" fmla="*/ 122 h 200"/>
                <a:gd name="T58" fmla="*/ 17 w 155"/>
                <a:gd name="T59" fmla="*/ 122 h 200"/>
                <a:gd name="T60" fmla="*/ 24 w 155"/>
                <a:gd name="T61" fmla="*/ 129 h 200"/>
                <a:gd name="T62" fmla="*/ 17 w 155"/>
                <a:gd name="T63" fmla="*/ 137 h 200"/>
                <a:gd name="T64" fmla="*/ 0 w 155"/>
                <a:gd name="T65" fmla="*/ 137 h 200"/>
                <a:gd name="T66" fmla="*/ 0 w 155"/>
                <a:gd name="T67" fmla="*/ 143 h 200"/>
                <a:gd name="T68" fmla="*/ 17 w 155"/>
                <a:gd name="T69" fmla="*/ 143 h 200"/>
                <a:gd name="T70" fmla="*/ 24 w 155"/>
                <a:gd name="T71" fmla="*/ 151 h 200"/>
                <a:gd name="T72" fmla="*/ 17 w 155"/>
                <a:gd name="T73" fmla="*/ 158 h 200"/>
                <a:gd name="T74" fmla="*/ 0 w 155"/>
                <a:gd name="T75" fmla="*/ 158 h 200"/>
                <a:gd name="T76" fmla="*/ 0 w 155"/>
                <a:gd name="T77" fmla="*/ 165 h 200"/>
                <a:gd name="T78" fmla="*/ 17 w 155"/>
                <a:gd name="T79" fmla="*/ 165 h 200"/>
                <a:gd name="T80" fmla="*/ 24 w 155"/>
                <a:gd name="T81" fmla="*/ 172 h 200"/>
                <a:gd name="T82" fmla="*/ 17 w 155"/>
                <a:gd name="T83" fmla="*/ 179 h 200"/>
                <a:gd name="T84" fmla="*/ 0 w 155"/>
                <a:gd name="T85" fmla="*/ 179 h 200"/>
                <a:gd name="T86" fmla="*/ 0 w 155"/>
                <a:gd name="T87" fmla="*/ 194 h 200"/>
                <a:gd name="T88" fmla="*/ 6 w 155"/>
                <a:gd name="T89" fmla="*/ 200 h 200"/>
                <a:gd name="T90" fmla="*/ 149 w 155"/>
                <a:gd name="T91" fmla="*/ 200 h 200"/>
                <a:gd name="T92" fmla="*/ 155 w 155"/>
                <a:gd name="T93" fmla="*/ 194 h 200"/>
                <a:gd name="T94" fmla="*/ 155 w 155"/>
                <a:gd name="T95" fmla="*/ 5 h 200"/>
                <a:gd name="T96" fmla="*/ 149 w 155"/>
                <a:gd name="T97" fmla="*/ 0 h 200"/>
                <a:gd name="T98" fmla="*/ 121 w 155"/>
                <a:gd name="T99" fmla="*/ 62 h 200"/>
                <a:gd name="T100" fmla="*/ 117 w 155"/>
                <a:gd name="T101" fmla="*/ 67 h 200"/>
                <a:gd name="T102" fmla="*/ 55 w 155"/>
                <a:gd name="T103" fmla="*/ 67 h 200"/>
                <a:gd name="T104" fmla="*/ 52 w 155"/>
                <a:gd name="T105" fmla="*/ 62 h 200"/>
                <a:gd name="T106" fmla="*/ 52 w 155"/>
                <a:gd name="T107" fmla="*/ 38 h 200"/>
                <a:gd name="T108" fmla="*/ 55 w 155"/>
                <a:gd name="T109" fmla="*/ 32 h 200"/>
                <a:gd name="T110" fmla="*/ 117 w 155"/>
                <a:gd name="T111" fmla="*/ 32 h 200"/>
                <a:gd name="T112" fmla="*/ 121 w 155"/>
                <a:gd name="T113" fmla="*/ 38 h 200"/>
                <a:gd name="T114" fmla="*/ 121 w 155"/>
                <a:gd name="T115" fmla="*/ 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5" h="200">
                  <a:moveTo>
                    <a:pt x="149" y="0"/>
                  </a:moveTo>
                  <a:cubicBezTo>
                    <a:pt x="6" y="0"/>
                    <a:pt x="6" y="0"/>
                    <a:pt x="6" y="0"/>
                  </a:cubicBezTo>
                  <a:cubicBezTo>
                    <a:pt x="3" y="0"/>
                    <a:pt x="0" y="2"/>
                    <a:pt x="0" y="5"/>
                  </a:cubicBezTo>
                  <a:cubicBezTo>
                    <a:pt x="0" y="16"/>
                    <a:pt x="0" y="16"/>
                    <a:pt x="0" y="16"/>
                  </a:cubicBezTo>
                  <a:cubicBezTo>
                    <a:pt x="17" y="16"/>
                    <a:pt x="17" y="16"/>
                    <a:pt x="17" y="16"/>
                  </a:cubicBezTo>
                  <a:cubicBezTo>
                    <a:pt x="21" y="16"/>
                    <a:pt x="24" y="19"/>
                    <a:pt x="24" y="23"/>
                  </a:cubicBezTo>
                  <a:cubicBezTo>
                    <a:pt x="24" y="27"/>
                    <a:pt x="21" y="31"/>
                    <a:pt x="17" y="31"/>
                  </a:cubicBezTo>
                  <a:cubicBezTo>
                    <a:pt x="0" y="31"/>
                    <a:pt x="0" y="31"/>
                    <a:pt x="0" y="31"/>
                  </a:cubicBezTo>
                  <a:cubicBezTo>
                    <a:pt x="0" y="37"/>
                    <a:pt x="0" y="37"/>
                    <a:pt x="0" y="37"/>
                  </a:cubicBezTo>
                  <a:cubicBezTo>
                    <a:pt x="17" y="37"/>
                    <a:pt x="17" y="37"/>
                    <a:pt x="17" y="37"/>
                  </a:cubicBezTo>
                  <a:cubicBezTo>
                    <a:pt x="21" y="37"/>
                    <a:pt x="24" y="41"/>
                    <a:pt x="24" y="45"/>
                  </a:cubicBezTo>
                  <a:cubicBezTo>
                    <a:pt x="24" y="49"/>
                    <a:pt x="21" y="52"/>
                    <a:pt x="17" y="52"/>
                  </a:cubicBezTo>
                  <a:cubicBezTo>
                    <a:pt x="0" y="52"/>
                    <a:pt x="0" y="52"/>
                    <a:pt x="0" y="52"/>
                  </a:cubicBezTo>
                  <a:cubicBezTo>
                    <a:pt x="0" y="59"/>
                    <a:pt x="0" y="59"/>
                    <a:pt x="0" y="59"/>
                  </a:cubicBezTo>
                  <a:cubicBezTo>
                    <a:pt x="17" y="59"/>
                    <a:pt x="17" y="59"/>
                    <a:pt x="17" y="59"/>
                  </a:cubicBezTo>
                  <a:cubicBezTo>
                    <a:pt x="21" y="59"/>
                    <a:pt x="24" y="62"/>
                    <a:pt x="24" y="66"/>
                  </a:cubicBezTo>
                  <a:cubicBezTo>
                    <a:pt x="24" y="70"/>
                    <a:pt x="21" y="73"/>
                    <a:pt x="17" y="73"/>
                  </a:cubicBezTo>
                  <a:cubicBezTo>
                    <a:pt x="0" y="73"/>
                    <a:pt x="0" y="73"/>
                    <a:pt x="0" y="73"/>
                  </a:cubicBezTo>
                  <a:cubicBezTo>
                    <a:pt x="0" y="80"/>
                    <a:pt x="0" y="80"/>
                    <a:pt x="0" y="80"/>
                  </a:cubicBezTo>
                  <a:cubicBezTo>
                    <a:pt x="17" y="80"/>
                    <a:pt x="17" y="80"/>
                    <a:pt x="17" y="80"/>
                  </a:cubicBezTo>
                  <a:cubicBezTo>
                    <a:pt x="21" y="80"/>
                    <a:pt x="24" y="83"/>
                    <a:pt x="24" y="87"/>
                  </a:cubicBezTo>
                  <a:cubicBezTo>
                    <a:pt x="24" y="91"/>
                    <a:pt x="21" y="94"/>
                    <a:pt x="17" y="94"/>
                  </a:cubicBezTo>
                  <a:cubicBezTo>
                    <a:pt x="0" y="94"/>
                    <a:pt x="0" y="94"/>
                    <a:pt x="0" y="94"/>
                  </a:cubicBezTo>
                  <a:cubicBezTo>
                    <a:pt x="0" y="101"/>
                    <a:pt x="0" y="101"/>
                    <a:pt x="0" y="101"/>
                  </a:cubicBezTo>
                  <a:cubicBezTo>
                    <a:pt x="17" y="101"/>
                    <a:pt x="17" y="101"/>
                    <a:pt x="17" y="101"/>
                  </a:cubicBezTo>
                  <a:cubicBezTo>
                    <a:pt x="21" y="101"/>
                    <a:pt x="24" y="104"/>
                    <a:pt x="24" y="108"/>
                  </a:cubicBezTo>
                  <a:cubicBezTo>
                    <a:pt x="24" y="112"/>
                    <a:pt x="21" y="116"/>
                    <a:pt x="17" y="116"/>
                  </a:cubicBezTo>
                  <a:cubicBezTo>
                    <a:pt x="0" y="116"/>
                    <a:pt x="0" y="116"/>
                    <a:pt x="0" y="116"/>
                  </a:cubicBezTo>
                  <a:cubicBezTo>
                    <a:pt x="0" y="122"/>
                    <a:pt x="0" y="122"/>
                    <a:pt x="0" y="122"/>
                  </a:cubicBezTo>
                  <a:cubicBezTo>
                    <a:pt x="17" y="122"/>
                    <a:pt x="17" y="122"/>
                    <a:pt x="17" y="122"/>
                  </a:cubicBezTo>
                  <a:cubicBezTo>
                    <a:pt x="21" y="122"/>
                    <a:pt x="24" y="125"/>
                    <a:pt x="24" y="129"/>
                  </a:cubicBezTo>
                  <a:cubicBezTo>
                    <a:pt x="24" y="133"/>
                    <a:pt x="21" y="137"/>
                    <a:pt x="17" y="137"/>
                  </a:cubicBezTo>
                  <a:cubicBezTo>
                    <a:pt x="0" y="137"/>
                    <a:pt x="0" y="137"/>
                    <a:pt x="0" y="137"/>
                  </a:cubicBezTo>
                  <a:cubicBezTo>
                    <a:pt x="0" y="143"/>
                    <a:pt x="0" y="143"/>
                    <a:pt x="0" y="143"/>
                  </a:cubicBezTo>
                  <a:cubicBezTo>
                    <a:pt x="17" y="143"/>
                    <a:pt x="17" y="143"/>
                    <a:pt x="17" y="143"/>
                  </a:cubicBezTo>
                  <a:cubicBezTo>
                    <a:pt x="21" y="143"/>
                    <a:pt x="24" y="147"/>
                    <a:pt x="24" y="151"/>
                  </a:cubicBezTo>
                  <a:cubicBezTo>
                    <a:pt x="24" y="155"/>
                    <a:pt x="21" y="158"/>
                    <a:pt x="17" y="158"/>
                  </a:cubicBezTo>
                  <a:cubicBezTo>
                    <a:pt x="0" y="158"/>
                    <a:pt x="0" y="158"/>
                    <a:pt x="0" y="158"/>
                  </a:cubicBezTo>
                  <a:cubicBezTo>
                    <a:pt x="0" y="165"/>
                    <a:pt x="0" y="165"/>
                    <a:pt x="0" y="165"/>
                  </a:cubicBezTo>
                  <a:cubicBezTo>
                    <a:pt x="17" y="165"/>
                    <a:pt x="17" y="165"/>
                    <a:pt x="17" y="165"/>
                  </a:cubicBezTo>
                  <a:cubicBezTo>
                    <a:pt x="21" y="165"/>
                    <a:pt x="24" y="168"/>
                    <a:pt x="24" y="172"/>
                  </a:cubicBezTo>
                  <a:cubicBezTo>
                    <a:pt x="24" y="176"/>
                    <a:pt x="21" y="179"/>
                    <a:pt x="17" y="179"/>
                  </a:cubicBezTo>
                  <a:cubicBezTo>
                    <a:pt x="0" y="179"/>
                    <a:pt x="0" y="179"/>
                    <a:pt x="0" y="179"/>
                  </a:cubicBezTo>
                  <a:cubicBezTo>
                    <a:pt x="0" y="194"/>
                    <a:pt x="0" y="194"/>
                    <a:pt x="0" y="194"/>
                  </a:cubicBezTo>
                  <a:cubicBezTo>
                    <a:pt x="0" y="197"/>
                    <a:pt x="3" y="200"/>
                    <a:pt x="6" y="200"/>
                  </a:cubicBezTo>
                  <a:cubicBezTo>
                    <a:pt x="149" y="200"/>
                    <a:pt x="149" y="200"/>
                    <a:pt x="149" y="200"/>
                  </a:cubicBezTo>
                  <a:cubicBezTo>
                    <a:pt x="152" y="200"/>
                    <a:pt x="155" y="197"/>
                    <a:pt x="155" y="194"/>
                  </a:cubicBezTo>
                  <a:cubicBezTo>
                    <a:pt x="155" y="5"/>
                    <a:pt x="155" y="5"/>
                    <a:pt x="155" y="5"/>
                  </a:cubicBezTo>
                  <a:cubicBezTo>
                    <a:pt x="155" y="2"/>
                    <a:pt x="152" y="0"/>
                    <a:pt x="149" y="0"/>
                  </a:cubicBezTo>
                  <a:close/>
                  <a:moveTo>
                    <a:pt x="121" y="62"/>
                  </a:moveTo>
                  <a:cubicBezTo>
                    <a:pt x="121" y="65"/>
                    <a:pt x="119" y="67"/>
                    <a:pt x="117" y="67"/>
                  </a:cubicBezTo>
                  <a:cubicBezTo>
                    <a:pt x="55" y="67"/>
                    <a:pt x="55" y="67"/>
                    <a:pt x="55" y="67"/>
                  </a:cubicBezTo>
                  <a:cubicBezTo>
                    <a:pt x="53" y="67"/>
                    <a:pt x="52" y="65"/>
                    <a:pt x="52" y="62"/>
                  </a:cubicBezTo>
                  <a:cubicBezTo>
                    <a:pt x="52" y="38"/>
                    <a:pt x="52" y="38"/>
                    <a:pt x="52" y="38"/>
                  </a:cubicBezTo>
                  <a:cubicBezTo>
                    <a:pt x="52" y="35"/>
                    <a:pt x="53" y="32"/>
                    <a:pt x="55" y="32"/>
                  </a:cubicBezTo>
                  <a:cubicBezTo>
                    <a:pt x="117" y="32"/>
                    <a:pt x="117" y="32"/>
                    <a:pt x="117" y="32"/>
                  </a:cubicBezTo>
                  <a:cubicBezTo>
                    <a:pt x="119" y="32"/>
                    <a:pt x="121" y="35"/>
                    <a:pt x="121" y="38"/>
                  </a:cubicBezTo>
                  <a:lnTo>
                    <a:pt x="121" y="6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122"/>
            <p:cNvSpPr>
              <a:spLocks/>
            </p:cNvSpPr>
            <p:nvPr/>
          </p:nvSpPr>
          <p:spPr bwMode="auto">
            <a:xfrm>
              <a:off x="2535243" y="4568834"/>
              <a:ext cx="44450" cy="11113"/>
            </a:xfrm>
            <a:custGeom>
              <a:avLst/>
              <a:gdLst>
                <a:gd name="T0" fmla="*/ 26 w 29"/>
                <a:gd name="T1" fmla="*/ 0 h 7"/>
                <a:gd name="T2" fmla="*/ 29 w 29"/>
                <a:gd name="T3" fmla="*/ 3 h 7"/>
                <a:gd name="T4" fmla="*/ 26 w 29"/>
                <a:gd name="T5" fmla="*/ 7 h 7"/>
                <a:gd name="T6" fmla="*/ 4 w 29"/>
                <a:gd name="T7" fmla="*/ 7 h 7"/>
                <a:gd name="T8" fmla="*/ 0 w 29"/>
                <a:gd name="T9" fmla="*/ 3 h 7"/>
                <a:gd name="T10" fmla="*/ 4 w 29"/>
                <a:gd name="T11" fmla="*/ 0 h 7"/>
                <a:gd name="T12" fmla="*/ 26 w 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9" h="7">
                  <a:moveTo>
                    <a:pt x="26" y="0"/>
                  </a:moveTo>
                  <a:cubicBezTo>
                    <a:pt x="28" y="0"/>
                    <a:pt x="29" y="1"/>
                    <a:pt x="29" y="3"/>
                  </a:cubicBezTo>
                  <a:cubicBezTo>
                    <a:pt x="29" y="5"/>
                    <a:pt x="28" y="7"/>
                    <a:pt x="26" y="7"/>
                  </a:cubicBezTo>
                  <a:cubicBezTo>
                    <a:pt x="4" y="7"/>
                    <a:pt x="4" y="7"/>
                    <a:pt x="4" y="7"/>
                  </a:cubicBezTo>
                  <a:cubicBezTo>
                    <a:pt x="2" y="7"/>
                    <a:pt x="0" y="5"/>
                    <a:pt x="0" y="3"/>
                  </a:cubicBezTo>
                  <a:cubicBezTo>
                    <a:pt x="0" y="1"/>
                    <a:pt x="2" y="0"/>
                    <a:pt x="4" y="0"/>
                  </a:cubicBezTo>
                  <a:cubicBezTo>
                    <a:pt x="26" y="0"/>
                    <a:pt x="26" y="0"/>
                    <a:pt x="2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Freeform 123"/>
            <p:cNvSpPr>
              <a:spLocks/>
            </p:cNvSpPr>
            <p:nvPr/>
          </p:nvSpPr>
          <p:spPr bwMode="auto">
            <a:xfrm>
              <a:off x="2535243" y="4602171"/>
              <a:ext cx="44450" cy="11113"/>
            </a:xfrm>
            <a:custGeom>
              <a:avLst/>
              <a:gdLst>
                <a:gd name="T0" fmla="*/ 26 w 29"/>
                <a:gd name="T1" fmla="*/ 0 h 7"/>
                <a:gd name="T2" fmla="*/ 29 w 29"/>
                <a:gd name="T3" fmla="*/ 4 h 7"/>
                <a:gd name="T4" fmla="*/ 26 w 29"/>
                <a:gd name="T5" fmla="*/ 7 h 7"/>
                <a:gd name="T6" fmla="*/ 4 w 29"/>
                <a:gd name="T7" fmla="*/ 7 h 7"/>
                <a:gd name="T8" fmla="*/ 0 w 29"/>
                <a:gd name="T9" fmla="*/ 4 h 7"/>
                <a:gd name="T10" fmla="*/ 4 w 29"/>
                <a:gd name="T11" fmla="*/ 0 h 7"/>
                <a:gd name="T12" fmla="*/ 26 w 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9" h="7">
                  <a:moveTo>
                    <a:pt x="26" y="0"/>
                  </a:moveTo>
                  <a:cubicBezTo>
                    <a:pt x="28" y="0"/>
                    <a:pt x="29" y="2"/>
                    <a:pt x="29" y="4"/>
                  </a:cubicBezTo>
                  <a:cubicBezTo>
                    <a:pt x="29" y="6"/>
                    <a:pt x="28" y="7"/>
                    <a:pt x="26" y="7"/>
                  </a:cubicBezTo>
                  <a:cubicBezTo>
                    <a:pt x="4" y="7"/>
                    <a:pt x="4" y="7"/>
                    <a:pt x="4" y="7"/>
                  </a:cubicBezTo>
                  <a:cubicBezTo>
                    <a:pt x="2" y="7"/>
                    <a:pt x="0" y="6"/>
                    <a:pt x="0" y="4"/>
                  </a:cubicBezTo>
                  <a:cubicBezTo>
                    <a:pt x="0" y="2"/>
                    <a:pt x="2" y="0"/>
                    <a:pt x="4" y="0"/>
                  </a:cubicBezTo>
                  <a:cubicBezTo>
                    <a:pt x="26" y="0"/>
                    <a:pt x="26" y="0"/>
                    <a:pt x="2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Freeform 124"/>
            <p:cNvSpPr>
              <a:spLocks/>
            </p:cNvSpPr>
            <p:nvPr/>
          </p:nvSpPr>
          <p:spPr bwMode="auto">
            <a:xfrm>
              <a:off x="2535243" y="4635509"/>
              <a:ext cx="44450" cy="9525"/>
            </a:xfrm>
            <a:custGeom>
              <a:avLst/>
              <a:gdLst>
                <a:gd name="T0" fmla="*/ 26 w 29"/>
                <a:gd name="T1" fmla="*/ 0 h 7"/>
                <a:gd name="T2" fmla="*/ 29 w 29"/>
                <a:gd name="T3" fmla="*/ 4 h 7"/>
                <a:gd name="T4" fmla="*/ 26 w 29"/>
                <a:gd name="T5" fmla="*/ 7 h 7"/>
                <a:gd name="T6" fmla="*/ 4 w 29"/>
                <a:gd name="T7" fmla="*/ 7 h 7"/>
                <a:gd name="T8" fmla="*/ 0 w 29"/>
                <a:gd name="T9" fmla="*/ 4 h 7"/>
                <a:gd name="T10" fmla="*/ 4 w 29"/>
                <a:gd name="T11" fmla="*/ 0 h 7"/>
                <a:gd name="T12" fmla="*/ 26 w 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9" h="7">
                  <a:moveTo>
                    <a:pt x="26" y="0"/>
                  </a:moveTo>
                  <a:cubicBezTo>
                    <a:pt x="28" y="0"/>
                    <a:pt x="29" y="2"/>
                    <a:pt x="29" y="4"/>
                  </a:cubicBezTo>
                  <a:cubicBezTo>
                    <a:pt x="29" y="6"/>
                    <a:pt x="28" y="7"/>
                    <a:pt x="26" y="7"/>
                  </a:cubicBezTo>
                  <a:cubicBezTo>
                    <a:pt x="4" y="7"/>
                    <a:pt x="4" y="7"/>
                    <a:pt x="4" y="7"/>
                  </a:cubicBezTo>
                  <a:cubicBezTo>
                    <a:pt x="2" y="7"/>
                    <a:pt x="0" y="6"/>
                    <a:pt x="0" y="4"/>
                  </a:cubicBezTo>
                  <a:cubicBezTo>
                    <a:pt x="0" y="2"/>
                    <a:pt x="2" y="0"/>
                    <a:pt x="4" y="0"/>
                  </a:cubicBezTo>
                  <a:cubicBezTo>
                    <a:pt x="26" y="0"/>
                    <a:pt x="26" y="0"/>
                    <a:pt x="2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125"/>
            <p:cNvSpPr>
              <a:spLocks/>
            </p:cNvSpPr>
            <p:nvPr/>
          </p:nvSpPr>
          <p:spPr bwMode="auto">
            <a:xfrm>
              <a:off x="2535243" y="4668847"/>
              <a:ext cx="44450" cy="11113"/>
            </a:xfrm>
            <a:custGeom>
              <a:avLst/>
              <a:gdLst>
                <a:gd name="T0" fmla="*/ 26 w 29"/>
                <a:gd name="T1" fmla="*/ 0 h 7"/>
                <a:gd name="T2" fmla="*/ 29 w 29"/>
                <a:gd name="T3" fmla="*/ 3 h 7"/>
                <a:gd name="T4" fmla="*/ 26 w 29"/>
                <a:gd name="T5" fmla="*/ 7 h 7"/>
                <a:gd name="T6" fmla="*/ 4 w 29"/>
                <a:gd name="T7" fmla="*/ 7 h 7"/>
                <a:gd name="T8" fmla="*/ 0 w 29"/>
                <a:gd name="T9" fmla="*/ 3 h 7"/>
                <a:gd name="T10" fmla="*/ 4 w 29"/>
                <a:gd name="T11" fmla="*/ 0 h 7"/>
                <a:gd name="T12" fmla="*/ 26 w 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9" h="7">
                  <a:moveTo>
                    <a:pt x="26" y="0"/>
                  </a:moveTo>
                  <a:cubicBezTo>
                    <a:pt x="28" y="0"/>
                    <a:pt x="29" y="1"/>
                    <a:pt x="29" y="3"/>
                  </a:cubicBezTo>
                  <a:cubicBezTo>
                    <a:pt x="29" y="5"/>
                    <a:pt x="28" y="7"/>
                    <a:pt x="26" y="7"/>
                  </a:cubicBezTo>
                  <a:cubicBezTo>
                    <a:pt x="4" y="7"/>
                    <a:pt x="4" y="7"/>
                    <a:pt x="4" y="7"/>
                  </a:cubicBezTo>
                  <a:cubicBezTo>
                    <a:pt x="2" y="7"/>
                    <a:pt x="0" y="5"/>
                    <a:pt x="0" y="3"/>
                  </a:cubicBezTo>
                  <a:cubicBezTo>
                    <a:pt x="0" y="1"/>
                    <a:pt x="2" y="0"/>
                    <a:pt x="4" y="0"/>
                  </a:cubicBezTo>
                  <a:cubicBezTo>
                    <a:pt x="26" y="0"/>
                    <a:pt x="26" y="0"/>
                    <a:pt x="2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126"/>
            <p:cNvSpPr>
              <a:spLocks/>
            </p:cNvSpPr>
            <p:nvPr/>
          </p:nvSpPr>
          <p:spPr bwMode="auto">
            <a:xfrm>
              <a:off x="2535243" y="4702184"/>
              <a:ext cx="44450" cy="11113"/>
            </a:xfrm>
            <a:custGeom>
              <a:avLst/>
              <a:gdLst>
                <a:gd name="T0" fmla="*/ 26 w 29"/>
                <a:gd name="T1" fmla="*/ 0 h 7"/>
                <a:gd name="T2" fmla="*/ 29 w 29"/>
                <a:gd name="T3" fmla="*/ 3 h 7"/>
                <a:gd name="T4" fmla="*/ 26 w 29"/>
                <a:gd name="T5" fmla="*/ 7 h 7"/>
                <a:gd name="T6" fmla="*/ 4 w 29"/>
                <a:gd name="T7" fmla="*/ 7 h 7"/>
                <a:gd name="T8" fmla="*/ 0 w 29"/>
                <a:gd name="T9" fmla="*/ 3 h 7"/>
                <a:gd name="T10" fmla="*/ 4 w 29"/>
                <a:gd name="T11" fmla="*/ 0 h 7"/>
                <a:gd name="T12" fmla="*/ 26 w 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9" h="7">
                  <a:moveTo>
                    <a:pt x="26" y="0"/>
                  </a:moveTo>
                  <a:cubicBezTo>
                    <a:pt x="28" y="0"/>
                    <a:pt x="29" y="1"/>
                    <a:pt x="29" y="3"/>
                  </a:cubicBezTo>
                  <a:cubicBezTo>
                    <a:pt x="29" y="5"/>
                    <a:pt x="28" y="7"/>
                    <a:pt x="26" y="7"/>
                  </a:cubicBezTo>
                  <a:cubicBezTo>
                    <a:pt x="4" y="7"/>
                    <a:pt x="4" y="7"/>
                    <a:pt x="4" y="7"/>
                  </a:cubicBezTo>
                  <a:cubicBezTo>
                    <a:pt x="2" y="7"/>
                    <a:pt x="0" y="5"/>
                    <a:pt x="0" y="3"/>
                  </a:cubicBezTo>
                  <a:cubicBezTo>
                    <a:pt x="0" y="1"/>
                    <a:pt x="2" y="0"/>
                    <a:pt x="4" y="0"/>
                  </a:cubicBezTo>
                  <a:cubicBezTo>
                    <a:pt x="26" y="0"/>
                    <a:pt x="26" y="0"/>
                    <a:pt x="2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Freeform 127"/>
            <p:cNvSpPr>
              <a:spLocks/>
            </p:cNvSpPr>
            <p:nvPr/>
          </p:nvSpPr>
          <p:spPr bwMode="auto">
            <a:xfrm>
              <a:off x="2535243" y="4735522"/>
              <a:ext cx="44450" cy="11113"/>
            </a:xfrm>
            <a:custGeom>
              <a:avLst/>
              <a:gdLst>
                <a:gd name="T0" fmla="*/ 26 w 29"/>
                <a:gd name="T1" fmla="*/ 0 h 7"/>
                <a:gd name="T2" fmla="*/ 29 w 29"/>
                <a:gd name="T3" fmla="*/ 3 h 7"/>
                <a:gd name="T4" fmla="*/ 26 w 29"/>
                <a:gd name="T5" fmla="*/ 7 h 7"/>
                <a:gd name="T6" fmla="*/ 4 w 29"/>
                <a:gd name="T7" fmla="*/ 7 h 7"/>
                <a:gd name="T8" fmla="*/ 0 w 29"/>
                <a:gd name="T9" fmla="*/ 3 h 7"/>
                <a:gd name="T10" fmla="*/ 4 w 29"/>
                <a:gd name="T11" fmla="*/ 0 h 7"/>
                <a:gd name="T12" fmla="*/ 26 w 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9" h="7">
                  <a:moveTo>
                    <a:pt x="26" y="0"/>
                  </a:moveTo>
                  <a:cubicBezTo>
                    <a:pt x="28" y="0"/>
                    <a:pt x="29" y="2"/>
                    <a:pt x="29" y="3"/>
                  </a:cubicBezTo>
                  <a:cubicBezTo>
                    <a:pt x="29" y="5"/>
                    <a:pt x="28" y="7"/>
                    <a:pt x="26" y="7"/>
                  </a:cubicBezTo>
                  <a:cubicBezTo>
                    <a:pt x="4" y="7"/>
                    <a:pt x="4" y="7"/>
                    <a:pt x="4" y="7"/>
                  </a:cubicBezTo>
                  <a:cubicBezTo>
                    <a:pt x="2" y="7"/>
                    <a:pt x="0" y="5"/>
                    <a:pt x="0" y="3"/>
                  </a:cubicBezTo>
                  <a:cubicBezTo>
                    <a:pt x="0" y="2"/>
                    <a:pt x="2" y="0"/>
                    <a:pt x="4" y="0"/>
                  </a:cubicBezTo>
                  <a:cubicBezTo>
                    <a:pt x="26" y="0"/>
                    <a:pt x="26" y="0"/>
                    <a:pt x="2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Freeform 128"/>
            <p:cNvSpPr>
              <a:spLocks/>
            </p:cNvSpPr>
            <p:nvPr/>
          </p:nvSpPr>
          <p:spPr bwMode="auto">
            <a:xfrm>
              <a:off x="2535243" y="4767272"/>
              <a:ext cx="44450" cy="11113"/>
            </a:xfrm>
            <a:custGeom>
              <a:avLst/>
              <a:gdLst>
                <a:gd name="T0" fmla="*/ 26 w 29"/>
                <a:gd name="T1" fmla="*/ 0 h 7"/>
                <a:gd name="T2" fmla="*/ 29 w 29"/>
                <a:gd name="T3" fmla="*/ 4 h 7"/>
                <a:gd name="T4" fmla="*/ 26 w 29"/>
                <a:gd name="T5" fmla="*/ 7 h 7"/>
                <a:gd name="T6" fmla="*/ 4 w 29"/>
                <a:gd name="T7" fmla="*/ 7 h 7"/>
                <a:gd name="T8" fmla="*/ 0 w 29"/>
                <a:gd name="T9" fmla="*/ 4 h 7"/>
                <a:gd name="T10" fmla="*/ 4 w 29"/>
                <a:gd name="T11" fmla="*/ 0 h 7"/>
                <a:gd name="T12" fmla="*/ 26 w 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9" h="7">
                  <a:moveTo>
                    <a:pt x="26" y="0"/>
                  </a:moveTo>
                  <a:cubicBezTo>
                    <a:pt x="28" y="0"/>
                    <a:pt x="29" y="2"/>
                    <a:pt x="29" y="4"/>
                  </a:cubicBezTo>
                  <a:cubicBezTo>
                    <a:pt x="29" y="6"/>
                    <a:pt x="28" y="7"/>
                    <a:pt x="26" y="7"/>
                  </a:cubicBezTo>
                  <a:cubicBezTo>
                    <a:pt x="4" y="7"/>
                    <a:pt x="4" y="7"/>
                    <a:pt x="4" y="7"/>
                  </a:cubicBezTo>
                  <a:cubicBezTo>
                    <a:pt x="2" y="7"/>
                    <a:pt x="0" y="6"/>
                    <a:pt x="0" y="4"/>
                  </a:cubicBezTo>
                  <a:cubicBezTo>
                    <a:pt x="0" y="2"/>
                    <a:pt x="2" y="0"/>
                    <a:pt x="4" y="0"/>
                  </a:cubicBezTo>
                  <a:cubicBezTo>
                    <a:pt x="26" y="0"/>
                    <a:pt x="26" y="0"/>
                    <a:pt x="2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Freeform 129"/>
            <p:cNvSpPr>
              <a:spLocks/>
            </p:cNvSpPr>
            <p:nvPr/>
          </p:nvSpPr>
          <p:spPr bwMode="auto">
            <a:xfrm>
              <a:off x="2535243" y="4800609"/>
              <a:ext cx="44450" cy="11113"/>
            </a:xfrm>
            <a:custGeom>
              <a:avLst/>
              <a:gdLst>
                <a:gd name="T0" fmla="*/ 26 w 29"/>
                <a:gd name="T1" fmla="*/ 0 h 7"/>
                <a:gd name="T2" fmla="*/ 29 w 29"/>
                <a:gd name="T3" fmla="*/ 4 h 7"/>
                <a:gd name="T4" fmla="*/ 26 w 29"/>
                <a:gd name="T5" fmla="*/ 7 h 7"/>
                <a:gd name="T6" fmla="*/ 4 w 29"/>
                <a:gd name="T7" fmla="*/ 7 h 7"/>
                <a:gd name="T8" fmla="*/ 0 w 29"/>
                <a:gd name="T9" fmla="*/ 4 h 7"/>
                <a:gd name="T10" fmla="*/ 4 w 29"/>
                <a:gd name="T11" fmla="*/ 0 h 7"/>
                <a:gd name="T12" fmla="*/ 26 w 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9" h="7">
                  <a:moveTo>
                    <a:pt x="26" y="0"/>
                  </a:moveTo>
                  <a:cubicBezTo>
                    <a:pt x="28" y="0"/>
                    <a:pt x="29" y="2"/>
                    <a:pt x="29" y="4"/>
                  </a:cubicBezTo>
                  <a:cubicBezTo>
                    <a:pt x="29" y="6"/>
                    <a:pt x="28" y="7"/>
                    <a:pt x="26" y="7"/>
                  </a:cubicBezTo>
                  <a:cubicBezTo>
                    <a:pt x="4" y="7"/>
                    <a:pt x="4" y="7"/>
                    <a:pt x="4" y="7"/>
                  </a:cubicBezTo>
                  <a:cubicBezTo>
                    <a:pt x="2" y="7"/>
                    <a:pt x="0" y="6"/>
                    <a:pt x="0" y="4"/>
                  </a:cubicBezTo>
                  <a:cubicBezTo>
                    <a:pt x="0" y="2"/>
                    <a:pt x="2" y="0"/>
                    <a:pt x="4" y="0"/>
                  </a:cubicBezTo>
                  <a:cubicBezTo>
                    <a:pt x="26" y="0"/>
                    <a:pt x="26" y="0"/>
                    <a:pt x="2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8" name="矩形 17"/>
          <p:cNvSpPr/>
          <p:nvPr/>
        </p:nvSpPr>
        <p:spPr>
          <a:xfrm>
            <a:off x="3567823" y="2134718"/>
            <a:ext cx="2278859" cy="86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SimHei" charset="-122"/>
                <a:ea typeface="SimHei" charset="-122"/>
                <a:cs typeface="SimHei" charset="-122"/>
              </a:rPr>
              <a:t>迭代一回顾</a:t>
            </a:r>
            <a:endParaRPr lang="zh-CN" altLang="en-US" sz="2400" b="1" dirty="0">
              <a:solidFill>
                <a:schemeClr val="tx1"/>
              </a:solidFill>
              <a:latin typeface="SimHei" charset="-122"/>
              <a:ea typeface="SimHei" charset="-122"/>
              <a:cs typeface="SimHei" charset="-122"/>
            </a:endParaRPr>
          </a:p>
        </p:txBody>
      </p:sp>
      <p:sp>
        <p:nvSpPr>
          <p:cNvPr id="20" name="矩形 19"/>
          <p:cNvSpPr/>
          <p:nvPr/>
        </p:nvSpPr>
        <p:spPr>
          <a:xfrm>
            <a:off x="3772058" y="2975182"/>
            <a:ext cx="854107"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772057" y="3238867"/>
            <a:ext cx="8306911" cy="2952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a:solidFill>
                  <a:schemeClr val="tx1"/>
                </a:solidFill>
              </a:rPr>
              <a:t>一、产品需要改进的地方：</a:t>
            </a:r>
          </a:p>
          <a:p>
            <a:r>
              <a:rPr lang="en-US" altLang="zh-CN" sz="2000" dirty="0">
                <a:solidFill>
                  <a:schemeClr val="tx1"/>
                </a:solidFill>
              </a:rPr>
              <a:t>   1</a:t>
            </a:r>
            <a:r>
              <a:rPr lang="zh-CN" altLang="zh-CN" sz="2000" dirty="0">
                <a:solidFill>
                  <a:schemeClr val="tx1"/>
                </a:solidFill>
              </a:rPr>
              <a:t>、案例搜索功能</a:t>
            </a:r>
          </a:p>
          <a:p>
            <a:r>
              <a:rPr lang="en-US" altLang="zh-CN" sz="2000" dirty="0">
                <a:solidFill>
                  <a:schemeClr val="tx1"/>
                </a:solidFill>
              </a:rPr>
              <a:t>   2</a:t>
            </a:r>
            <a:r>
              <a:rPr lang="zh-CN" altLang="zh-CN" sz="2000" dirty="0">
                <a:solidFill>
                  <a:schemeClr val="tx1"/>
                </a:solidFill>
              </a:rPr>
              <a:t>、关键字匹配算法精确度</a:t>
            </a:r>
          </a:p>
          <a:p>
            <a:r>
              <a:rPr lang="zh-CN" altLang="zh-CN" sz="2000" dirty="0">
                <a:solidFill>
                  <a:schemeClr val="tx1"/>
                </a:solidFill>
              </a:rPr>
              <a:t>二、下一迭代预期计划</a:t>
            </a:r>
          </a:p>
          <a:p>
            <a:r>
              <a:rPr lang="en-US" altLang="zh-CN" sz="2000" dirty="0">
                <a:solidFill>
                  <a:schemeClr val="tx1"/>
                </a:solidFill>
              </a:rPr>
              <a:t>   1</a:t>
            </a:r>
            <a:r>
              <a:rPr lang="zh-CN" altLang="zh-CN" sz="2000" dirty="0">
                <a:solidFill>
                  <a:schemeClr val="tx1"/>
                </a:solidFill>
              </a:rPr>
              <a:t>、增加根据更多属性检索的高级案例搜索功能</a:t>
            </a:r>
          </a:p>
          <a:p>
            <a:r>
              <a:rPr lang="en-US" altLang="zh-CN" sz="2000" dirty="0">
                <a:solidFill>
                  <a:schemeClr val="tx1"/>
                </a:solidFill>
              </a:rPr>
              <a:t>   2</a:t>
            </a:r>
            <a:r>
              <a:rPr lang="zh-CN" altLang="zh-CN" sz="2000" dirty="0">
                <a:solidFill>
                  <a:schemeClr val="tx1"/>
                </a:solidFill>
              </a:rPr>
              <a:t>、提高关键字匹配算法精确度</a:t>
            </a:r>
          </a:p>
          <a:p>
            <a:r>
              <a:rPr lang="en-US" altLang="zh-CN" sz="2000" dirty="0">
                <a:solidFill>
                  <a:schemeClr val="tx1"/>
                </a:solidFill>
              </a:rPr>
              <a:t>   3</a:t>
            </a:r>
            <a:r>
              <a:rPr lang="zh-CN" altLang="zh-CN" sz="2000" dirty="0">
                <a:solidFill>
                  <a:schemeClr val="tx1"/>
                </a:solidFill>
              </a:rPr>
              <a:t>、优化算法，提高效率</a:t>
            </a:r>
          </a:p>
          <a:p>
            <a:r>
              <a:rPr lang="en-US" altLang="zh-CN" sz="2000" dirty="0">
                <a:solidFill>
                  <a:schemeClr val="tx1"/>
                </a:solidFill>
              </a:rPr>
              <a:t>   4</a:t>
            </a:r>
            <a:r>
              <a:rPr lang="zh-CN" altLang="zh-CN" sz="2000" dirty="0">
                <a:solidFill>
                  <a:schemeClr val="tx1"/>
                </a:solidFill>
              </a:rPr>
              <a:t>、引入</a:t>
            </a:r>
            <a:r>
              <a:rPr lang="en-US" altLang="zh-CN" sz="2000" dirty="0" err="1">
                <a:solidFill>
                  <a:schemeClr val="tx1"/>
                </a:solidFill>
              </a:rPr>
              <a:t>TensorFlow</a:t>
            </a:r>
            <a:r>
              <a:rPr lang="zh-CN" altLang="zh-CN" sz="2000" dirty="0">
                <a:solidFill>
                  <a:schemeClr val="tx1"/>
                </a:solidFill>
              </a:rPr>
              <a:t>算法提高匹配推荐案例的精确度</a:t>
            </a:r>
          </a:p>
          <a:p>
            <a:r>
              <a:rPr lang="zh-CN" altLang="zh-CN" sz="2000" dirty="0">
                <a:solidFill>
                  <a:schemeClr val="tx1"/>
                </a:solidFill>
              </a:rPr>
              <a:t>三、本次迭代存在问题</a:t>
            </a:r>
          </a:p>
          <a:p>
            <a:r>
              <a:rPr lang="en-US" altLang="zh-CN" sz="2000" dirty="0">
                <a:solidFill>
                  <a:schemeClr val="tx1"/>
                </a:solidFill>
              </a:rPr>
              <a:t>   1</a:t>
            </a:r>
            <a:r>
              <a:rPr lang="zh-CN" altLang="zh-CN" sz="2000" dirty="0">
                <a:solidFill>
                  <a:schemeClr val="tx1"/>
                </a:solidFill>
              </a:rPr>
              <a:t>、故事点评估不准确。由于用例故事点评估过高，导致实际进度过快。</a:t>
            </a:r>
          </a:p>
        </p:txBody>
      </p:sp>
      <p:cxnSp>
        <p:nvCxnSpPr>
          <p:cNvPr id="27" name="直接连接符 26"/>
          <p:cNvCxnSpPr/>
          <p:nvPr/>
        </p:nvCxnSpPr>
        <p:spPr>
          <a:xfrm>
            <a:off x="3772057" y="6453336"/>
            <a:ext cx="8541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88506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t="2771" r="73625" b="2731"/>
          <a:stretch/>
        </p:blipFill>
        <p:spPr>
          <a:xfrm>
            <a:off x="335360" y="188640"/>
            <a:ext cx="3215680" cy="6480720"/>
          </a:xfrm>
          <a:prstGeom prst="rect">
            <a:avLst/>
          </a:prstGeom>
          <a:ln>
            <a:noFill/>
          </a:ln>
          <a:effectLst>
            <a:outerShdw blurRad="190500" algn="tl" rotWithShape="0">
              <a:srgbClr val="000000">
                <a:alpha val="70000"/>
              </a:srgbClr>
            </a:outerShdw>
          </a:effectLst>
        </p:spPr>
      </p:pic>
      <p:sp>
        <p:nvSpPr>
          <p:cNvPr id="4" name="矩形 3"/>
          <p:cNvSpPr/>
          <p:nvPr/>
        </p:nvSpPr>
        <p:spPr>
          <a:xfrm>
            <a:off x="2902968" y="980728"/>
            <a:ext cx="1296144" cy="1152128"/>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248934" y="1232756"/>
            <a:ext cx="604211" cy="648072"/>
            <a:chOff x="2535243" y="4537084"/>
            <a:chExt cx="257176" cy="314326"/>
          </a:xfrm>
        </p:grpSpPr>
        <p:sp>
          <p:nvSpPr>
            <p:cNvPr id="8" name="Freeform 121"/>
            <p:cNvSpPr>
              <a:spLocks noEditPoints="1"/>
            </p:cNvSpPr>
            <p:nvPr/>
          </p:nvSpPr>
          <p:spPr bwMode="auto">
            <a:xfrm>
              <a:off x="2549531" y="4537084"/>
              <a:ext cx="242888" cy="314326"/>
            </a:xfrm>
            <a:custGeom>
              <a:avLst/>
              <a:gdLst>
                <a:gd name="T0" fmla="*/ 149 w 155"/>
                <a:gd name="T1" fmla="*/ 0 h 200"/>
                <a:gd name="T2" fmla="*/ 6 w 155"/>
                <a:gd name="T3" fmla="*/ 0 h 200"/>
                <a:gd name="T4" fmla="*/ 0 w 155"/>
                <a:gd name="T5" fmla="*/ 5 h 200"/>
                <a:gd name="T6" fmla="*/ 0 w 155"/>
                <a:gd name="T7" fmla="*/ 16 h 200"/>
                <a:gd name="T8" fmla="*/ 17 w 155"/>
                <a:gd name="T9" fmla="*/ 16 h 200"/>
                <a:gd name="T10" fmla="*/ 24 w 155"/>
                <a:gd name="T11" fmla="*/ 23 h 200"/>
                <a:gd name="T12" fmla="*/ 17 w 155"/>
                <a:gd name="T13" fmla="*/ 31 h 200"/>
                <a:gd name="T14" fmla="*/ 0 w 155"/>
                <a:gd name="T15" fmla="*/ 31 h 200"/>
                <a:gd name="T16" fmla="*/ 0 w 155"/>
                <a:gd name="T17" fmla="*/ 37 h 200"/>
                <a:gd name="T18" fmla="*/ 17 w 155"/>
                <a:gd name="T19" fmla="*/ 37 h 200"/>
                <a:gd name="T20" fmla="*/ 24 w 155"/>
                <a:gd name="T21" fmla="*/ 45 h 200"/>
                <a:gd name="T22" fmla="*/ 17 w 155"/>
                <a:gd name="T23" fmla="*/ 52 h 200"/>
                <a:gd name="T24" fmla="*/ 0 w 155"/>
                <a:gd name="T25" fmla="*/ 52 h 200"/>
                <a:gd name="T26" fmla="*/ 0 w 155"/>
                <a:gd name="T27" fmla="*/ 59 h 200"/>
                <a:gd name="T28" fmla="*/ 17 w 155"/>
                <a:gd name="T29" fmla="*/ 59 h 200"/>
                <a:gd name="T30" fmla="*/ 24 w 155"/>
                <a:gd name="T31" fmla="*/ 66 h 200"/>
                <a:gd name="T32" fmla="*/ 17 w 155"/>
                <a:gd name="T33" fmla="*/ 73 h 200"/>
                <a:gd name="T34" fmla="*/ 0 w 155"/>
                <a:gd name="T35" fmla="*/ 73 h 200"/>
                <a:gd name="T36" fmla="*/ 0 w 155"/>
                <a:gd name="T37" fmla="*/ 80 h 200"/>
                <a:gd name="T38" fmla="*/ 17 w 155"/>
                <a:gd name="T39" fmla="*/ 80 h 200"/>
                <a:gd name="T40" fmla="*/ 24 w 155"/>
                <a:gd name="T41" fmla="*/ 87 h 200"/>
                <a:gd name="T42" fmla="*/ 17 w 155"/>
                <a:gd name="T43" fmla="*/ 94 h 200"/>
                <a:gd name="T44" fmla="*/ 0 w 155"/>
                <a:gd name="T45" fmla="*/ 94 h 200"/>
                <a:gd name="T46" fmla="*/ 0 w 155"/>
                <a:gd name="T47" fmla="*/ 101 h 200"/>
                <a:gd name="T48" fmla="*/ 17 w 155"/>
                <a:gd name="T49" fmla="*/ 101 h 200"/>
                <a:gd name="T50" fmla="*/ 24 w 155"/>
                <a:gd name="T51" fmla="*/ 108 h 200"/>
                <a:gd name="T52" fmla="*/ 17 w 155"/>
                <a:gd name="T53" fmla="*/ 116 h 200"/>
                <a:gd name="T54" fmla="*/ 0 w 155"/>
                <a:gd name="T55" fmla="*/ 116 h 200"/>
                <a:gd name="T56" fmla="*/ 0 w 155"/>
                <a:gd name="T57" fmla="*/ 122 h 200"/>
                <a:gd name="T58" fmla="*/ 17 w 155"/>
                <a:gd name="T59" fmla="*/ 122 h 200"/>
                <a:gd name="T60" fmla="*/ 24 w 155"/>
                <a:gd name="T61" fmla="*/ 129 h 200"/>
                <a:gd name="T62" fmla="*/ 17 w 155"/>
                <a:gd name="T63" fmla="*/ 137 h 200"/>
                <a:gd name="T64" fmla="*/ 0 w 155"/>
                <a:gd name="T65" fmla="*/ 137 h 200"/>
                <a:gd name="T66" fmla="*/ 0 w 155"/>
                <a:gd name="T67" fmla="*/ 143 h 200"/>
                <a:gd name="T68" fmla="*/ 17 w 155"/>
                <a:gd name="T69" fmla="*/ 143 h 200"/>
                <a:gd name="T70" fmla="*/ 24 w 155"/>
                <a:gd name="T71" fmla="*/ 151 h 200"/>
                <a:gd name="T72" fmla="*/ 17 w 155"/>
                <a:gd name="T73" fmla="*/ 158 h 200"/>
                <a:gd name="T74" fmla="*/ 0 w 155"/>
                <a:gd name="T75" fmla="*/ 158 h 200"/>
                <a:gd name="T76" fmla="*/ 0 w 155"/>
                <a:gd name="T77" fmla="*/ 165 h 200"/>
                <a:gd name="T78" fmla="*/ 17 w 155"/>
                <a:gd name="T79" fmla="*/ 165 h 200"/>
                <a:gd name="T80" fmla="*/ 24 w 155"/>
                <a:gd name="T81" fmla="*/ 172 h 200"/>
                <a:gd name="T82" fmla="*/ 17 w 155"/>
                <a:gd name="T83" fmla="*/ 179 h 200"/>
                <a:gd name="T84" fmla="*/ 0 w 155"/>
                <a:gd name="T85" fmla="*/ 179 h 200"/>
                <a:gd name="T86" fmla="*/ 0 w 155"/>
                <a:gd name="T87" fmla="*/ 194 h 200"/>
                <a:gd name="T88" fmla="*/ 6 w 155"/>
                <a:gd name="T89" fmla="*/ 200 h 200"/>
                <a:gd name="T90" fmla="*/ 149 w 155"/>
                <a:gd name="T91" fmla="*/ 200 h 200"/>
                <a:gd name="T92" fmla="*/ 155 w 155"/>
                <a:gd name="T93" fmla="*/ 194 h 200"/>
                <a:gd name="T94" fmla="*/ 155 w 155"/>
                <a:gd name="T95" fmla="*/ 5 h 200"/>
                <a:gd name="T96" fmla="*/ 149 w 155"/>
                <a:gd name="T97" fmla="*/ 0 h 200"/>
                <a:gd name="T98" fmla="*/ 121 w 155"/>
                <a:gd name="T99" fmla="*/ 62 h 200"/>
                <a:gd name="T100" fmla="*/ 117 w 155"/>
                <a:gd name="T101" fmla="*/ 67 h 200"/>
                <a:gd name="T102" fmla="*/ 55 w 155"/>
                <a:gd name="T103" fmla="*/ 67 h 200"/>
                <a:gd name="T104" fmla="*/ 52 w 155"/>
                <a:gd name="T105" fmla="*/ 62 h 200"/>
                <a:gd name="T106" fmla="*/ 52 w 155"/>
                <a:gd name="T107" fmla="*/ 38 h 200"/>
                <a:gd name="T108" fmla="*/ 55 w 155"/>
                <a:gd name="T109" fmla="*/ 32 h 200"/>
                <a:gd name="T110" fmla="*/ 117 w 155"/>
                <a:gd name="T111" fmla="*/ 32 h 200"/>
                <a:gd name="T112" fmla="*/ 121 w 155"/>
                <a:gd name="T113" fmla="*/ 38 h 200"/>
                <a:gd name="T114" fmla="*/ 121 w 155"/>
                <a:gd name="T115" fmla="*/ 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5" h="200">
                  <a:moveTo>
                    <a:pt x="149" y="0"/>
                  </a:moveTo>
                  <a:cubicBezTo>
                    <a:pt x="6" y="0"/>
                    <a:pt x="6" y="0"/>
                    <a:pt x="6" y="0"/>
                  </a:cubicBezTo>
                  <a:cubicBezTo>
                    <a:pt x="3" y="0"/>
                    <a:pt x="0" y="2"/>
                    <a:pt x="0" y="5"/>
                  </a:cubicBezTo>
                  <a:cubicBezTo>
                    <a:pt x="0" y="16"/>
                    <a:pt x="0" y="16"/>
                    <a:pt x="0" y="16"/>
                  </a:cubicBezTo>
                  <a:cubicBezTo>
                    <a:pt x="17" y="16"/>
                    <a:pt x="17" y="16"/>
                    <a:pt x="17" y="16"/>
                  </a:cubicBezTo>
                  <a:cubicBezTo>
                    <a:pt x="21" y="16"/>
                    <a:pt x="24" y="19"/>
                    <a:pt x="24" y="23"/>
                  </a:cubicBezTo>
                  <a:cubicBezTo>
                    <a:pt x="24" y="27"/>
                    <a:pt x="21" y="31"/>
                    <a:pt x="17" y="31"/>
                  </a:cubicBezTo>
                  <a:cubicBezTo>
                    <a:pt x="0" y="31"/>
                    <a:pt x="0" y="31"/>
                    <a:pt x="0" y="31"/>
                  </a:cubicBezTo>
                  <a:cubicBezTo>
                    <a:pt x="0" y="37"/>
                    <a:pt x="0" y="37"/>
                    <a:pt x="0" y="37"/>
                  </a:cubicBezTo>
                  <a:cubicBezTo>
                    <a:pt x="17" y="37"/>
                    <a:pt x="17" y="37"/>
                    <a:pt x="17" y="37"/>
                  </a:cubicBezTo>
                  <a:cubicBezTo>
                    <a:pt x="21" y="37"/>
                    <a:pt x="24" y="41"/>
                    <a:pt x="24" y="45"/>
                  </a:cubicBezTo>
                  <a:cubicBezTo>
                    <a:pt x="24" y="49"/>
                    <a:pt x="21" y="52"/>
                    <a:pt x="17" y="52"/>
                  </a:cubicBezTo>
                  <a:cubicBezTo>
                    <a:pt x="0" y="52"/>
                    <a:pt x="0" y="52"/>
                    <a:pt x="0" y="52"/>
                  </a:cubicBezTo>
                  <a:cubicBezTo>
                    <a:pt x="0" y="59"/>
                    <a:pt x="0" y="59"/>
                    <a:pt x="0" y="59"/>
                  </a:cubicBezTo>
                  <a:cubicBezTo>
                    <a:pt x="17" y="59"/>
                    <a:pt x="17" y="59"/>
                    <a:pt x="17" y="59"/>
                  </a:cubicBezTo>
                  <a:cubicBezTo>
                    <a:pt x="21" y="59"/>
                    <a:pt x="24" y="62"/>
                    <a:pt x="24" y="66"/>
                  </a:cubicBezTo>
                  <a:cubicBezTo>
                    <a:pt x="24" y="70"/>
                    <a:pt x="21" y="73"/>
                    <a:pt x="17" y="73"/>
                  </a:cubicBezTo>
                  <a:cubicBezTo>
                    <a:pt x="0" y="73"/>
                    <a:pt x="0" y="73"/>
                    <a:pt x="0" y="73"/>
                  </a:cubicBezTo>
                  <a:cubicBezTo>
                    <a:pt x="0" y="80"/>
                    <a:pt x="0" y="80"/>
                    <a:pt x="0" y="80"/>
                  </a:cubicBezTo>
                  <a:cubicBezTo>
                    <a:pt x="17" y="80"/>
                    <a:pt x="17" y="80"/>
                    <a:pt x="17" y="80"/>
                  </a:cubicBezTo>
                  <a:cubicBezTo>
                    <a:pt x="21" y="80"/>
                    <a:pt x="24" y="83"/>
                    <a:pt x="24" y="87"/>
                  </a:cubicBezTo>
                  <a:cubicBezTo>
                    <a:pt x="24" y="91"/>
                    <a:pt x="21" y="94"/>
                    <a:pt x="17" y="94"/>
                  </a:cubicBezTo>
                  <a:cubicBezTo>
                    <a:pt x="0" y="94"/>
                    <a:pt x="0" y="94"/>
                    <a:pt x="0" y="94"/>
                  </a:cubicBezTo>
                  <a:cubicBezTo>
                    <a:pt x="0" y="101"/>
                    <a:pt x="0" y="101"/>
                    <a:pt x="0" y="101"/>
                  </a:cubicBezTo>
                  <a:cubicBezTo>
                    <a:pt x="17" y="101"/>
                    <a:pt x="17" y="101"/>
                    <a:pt x="17" y="101"/>
                  </a:cubicBezTo>
                  <a:cubicBezTo>
                    <a:pt x="21" y="101"/>
                    <a:pt x="24" y="104"/>
                    <a:pt x="24" y="108"/>
                  </a:cubicBezTo>
                  <a:cubicBezTo>
                    <a:pt x="24" y="112"/>
                    <a:pt x="21" y="116"/>
                    <a:pt x="17" y="116"/>
                  </a:cubicBezTo>
                  <a:cubicBezTo>
                    <a:pt x="0" y="116"/>
                    <a:pt x="0" y="116"/>
                    <a:pt x="0" y="116"/>
                  </a:cubicBezTo>
                  <a:cubicBezTo>
                    <a:pt x="0" y="122"/>
                    <a:pt x="0" y="122"/>
                    <a:pt x="0" y="122"/>
                  </a:cubicBezTo>
                  <a:cubicBezTo>
                    <a:pt x="17" y="122"/>
                    <a:pt x="17" y="122"/>
                    <a:pt x="17" y="122"/>
                  </a:cubicBezTo>
                  <a:cubicBezTo>
                    <a:pt x="21" y="122"/>
                    <a:pt x="24" y="125"/>
                    <a:pt x="24" y="129"/>
                  </a:cubicBezTo>
                  <a:cubicBezTo>
                    <a:pt x="24" y="133"/>
                    <a:pt x="21" y="137"/>
                    <a:pt x="17" y="137"/>
                  </a:cubicBezTo>
                  <a:cubicBezTo>
                    <a:pt x="0" y="137"/>
                    <a:pt x="0" y="137"/>
                    <a:pt x="0" y="137"/>
                  </a:cubicBezTo>
                  <a:cubicBezTo>
                    <a:pt x="0" y="143"/>
                    <a:pt x="0" y="143"/>
                    <a:pt x="0" y="143"/>
                  </a:cubicBezTo>
                  <a:cubicBezTo>
                    <a:pt x="17" y="143"/>
                    <a:pt x="17" y="143"/>
                    <a:pt x="17" y="143"/>
                  </a:cubicBezTo>
                  <a:cubicBezTo>
                    <a:pt x="21" y="143"/>
                    <a:pt x="24" y="147"/>
                    <a:pt x="24" y="151"/>
                  </a:cubicBezTo>
                  <a:cubicBezTo>
                    <a:pt x="24" y="155"/>
                    <a:pt x="21" y="158"/>
                    <a:pt x="17" y="158"/>
                  </a:cubicBezTo>
                  <a:cubicBezTo>
                    <a:pt x="0" y="158"/>
                    <a:pt x="0" y="158"/>
                    <a:pt x="0" y="158"/>
                  </a:cubicBezTo>
                  <a:cubicBezTo>
                    <a:pt x="0" y="165"/>
                    <a:pt x="0" y="165"/>
                    <a:pt x="0" y="165"/>
                  </a:cubicBezTo>
                  <a:cubicBezTo>
                    <a:pt x="17" y="165"/>
                    <a:pt x="17" y="165"/>
                    <a:pt x="17" y="165"/>
                  </a:cubicBezTo>
                  <a:cubicBezTo>
                    <a:pt x="21" y="165"/>
                    <a:pt x="24" y="168"/>
                    <a:pt x="24" y="172"/>
                  </a:cubicBezTo>
                  <a:cubicBezTo>
                    <a:pt x="24" y="176"/>
                    <a:pt x="21" y="179"/>
                    <a:pt x="17" y="179"/>
                  </a:cubicBezTo>
                  <a:cubicBezTo>
                    <a:pt x="0" y="179"/>
                    <a:pt x="0" y="179"/>
                    <a:pt x="0" y="179"/>
                  </a:cubicBezTo>
                  <a:cubicBezTo>
                    <a:pt x="0" y="194"/>
                    <a:pt x="0" y="194"/>
                    <a:pt x="0" y="194"/>
                  </a:cubicBezTo>
                  <a:cubicBezTo>
                    <a:pt x="0" y="197"/>
                    <a:pt x="3" y="200"/>
                    <a:pt x="6" y="200"/>
                  </a:cubicBezTo>
                  <a:cubicBezTo>
                    <a:pt x="149" y="200"/>
                    <a:pt x="149" y="200"/>
                    <a:pt x="149" y="200"/>
                  </a:cubicBezTo>
                  <a:cubicBezTo>
                    <a:pt x="152" y="200"/>
                    <a:pt x="155" y="197"/>
                    <a:pt x="155" y="194"/>
                  </a:cubicBezTo>
                  <a:cubicBezTo>
                    <a:pt x="155" y="5"/>
                    <a:pt x="155" y="5"/>
                    <a:pt x="155" y="5"/>
                  </a:cubicBezTo>
                  <a:cubicBezTo>
                    <a:pt x="155" y="2"/>
                    <a:pt x="152" y="0"/>
                    <a:pt x="149" y="0"/>
                  </a:cubicBezTo>
                  <a:close/>
                  <a:moveTo>
                    <a:pt x="121" y="62"/>
                  </a:moveTo>
                  <a:cubicBezTo>
                    <a:pt x="121" y="65"/>
                    <a:pt x="119" y="67"/>
                    <a:pt x="117" y="67"/>
                  </a:cubicBezTo>
                  <a:cubicBezTo>
                    <a:pt x="55" y="67"/>
                    <a:pt x="55" y="67"/>
                    <a:pt x="55" y="67"/>
                  </a:cubicBezTo>
                  <a:cubicBezTo>
                    <a:pt x="53" y="67"/>
                    <a:pt x="52" y="65"/>
                    <a:pt x="52" y="62"/>
                  </a:cubicBezTo>
                  <a:cubicBezTo>
                    <a:pt x="52" y="38"/>
                    <a:pt x="52" y="38"/>
                    <a:pt x="52" y="38"/>
                  </a:cubicBezTo>
                  <a:cubicBezTo>
                    <a:pt x="52" y="35"/>
                    <a:pt x="53" y="32"/>
                    <a:pt x="55" y="32"/>
                  </a:cubicBezTo>
                  <a:cubicBezTo>
                    <a:pt x="117" y="32"/>
                    <a:pt x="117" y="32"/>
                    <a:pt x="117" y="32"/>
                  </a:cubicBezTo>
                  <a:cubicBezTo>
                    <a:pt x="119" y="32"/>
                    <a:pt x="121" y="35"/>
                    <a:pt x="121" y="38"/>
                  </a:cubicBezTo>
                  <a:lnTo>
                    <a:pt x="121" y="6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122"/>
            <p:cNvSpPr>
              <a:spLocks/>
            </p:cNvSpPr>
            <p:nvPr/>
          </p:nvSpPr>
          <p:spPr bwMode="auto">
            <a:xfrm>
              <a:off x="2535243" y="4568834"/>
              <a:ext cx="44450" cy="11113"/>
            </a:xfrm>
            <a:custGeom>
              <a:avLst/>
              <a:gdLst>
                <a:gd name="T0" fmla="*/ 26 w 29"/>
                <a:gd name="T1" fmla="*/ 0 h 7"/>
                <a:gd name="T2" fmla="*/ 29 w 29"/>
                <a:gd name="T3" fmla="*/ 3 h 7"/>
                <a:gd name="T4" fmla="*/ 26 w 29"/>
                <a:gd name="T5" fmla="*/ 7 h 7"/>
                <a:gd name="T6" fmla="*/ 4 w 29"/>
                <a:gd name="T7" fmla="*/ 7 h 7"/>
                <a:gd name="T8" fmla="*/ 0 w 29"/>
                <a:gd name="T9" fmla="*/ 3 h 7"/>
                <a:gd name="T10" fmla="*/ 4 w 29"/>
                <a:gd name="T11" fmla="*/ 0 h 7"/>
                <a:gd name="T12" fmla="*/ 26 w 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9" h="7">
                  <a:moveTo>
                    <a:pt x="26" y="0"/>
                  </a:moveTo>
                  <a:cubicBezTo>
                    <a:pt x="28" y="0"/>
                    <a:pt x="29" y="1"/>
                    <a:pt x="29" y="3"/>
                  </a:cubicBezTo>
                  <a:cubicBezTo>
                    <a:pt x="29" y="5"/>
                    <a:pt x="28" y="7"/>
                    <a:pt x="26" y="7"/>
                  </a:cubicBezTo>
                  <a:cubicBezTo>
                    <a:pt x="4" y="7"/>
                    <a:pt x="4" y="7"/>
                    <a:pt x="4" y="7"/>
                  </a:cubicBezTo>
                  <a:cubicBezTo>
                    <a:pt x="2" y="7"/>
                    <a:pt x="0" y="5"/>
                    <a:pt x="0" y="3"/>
                  </a:cubicBezTo>
                  <a:cubicBezTo>
                    <a:pt x="0" y="1"/>
                    <a:pt x="2" y="0"/>
                    <a:pt x="4" y="0"/>
                  </a:cubicBezTo>
                  <a:cubicBezTo>
                    <a:pt x="26" y="0"/>
                    <a:pt x="26" y="0"/>
                    <a:pt x="2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Freeform 123"/>
            <p:cNvSpPr>
              <a:spLocks/>
            </p:cNvSpPr>
            <p:nvPr/>
          </p:nvSpPr>
          <p:spPr bwMode="auto">
            <a:xfrm>
              <a:off x="2535243" y="4602171"/>
              <a:ext cx="44450" cy="11113"/>
            </a:xfrm>
            <a:custGeom>
              <a:avLst/>
              <a:gdLst>
                <a:gd name="T0" fmla="*/ 26 w 29"/>
                <a:gd name="T1" fmla="*/ 0 h 7"/>
                <a:gd name="T2" fmla="*/ 29 w 29"/>
                <a:gd name="T3" fmla="*/ 4 h 7"/>
                <a:gd name="T4" fmla="*/ 26 w 29"/>
                <a:gd name="T5" fmla="*/ 7 h 7"/>
                <a:gd name="T6" fmla="*/ 4 w 29"/>
                <a:gd name="T7" fmla="*/ 7 h 7"/>
                <a:gd name="T8" fmla="*/ 0 w 29"/>
                <a:gd name="T9" fmla="*/ 4 h 7"/>
                <a:gd name="T10" fmla="*/ 4 w 29"/>
                <a:gd name="T11" fmla="*/ 0 h 7"/>
                <a:gd name="T12" fmla="*/ 26 w 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9" h="7">
                  <a:moveTo>
                    <a:pt x="26" y="0"/>
                  </a:moveTo>
                  <a:cubicBezTo>
                    <a:pt x="28" y="0"/>
                    <a:pt x="29" y="2"/>
                    <a:pt x="29" y="4"/>
                  </a:cubicBezTo>
                  <a:cubicBezTo>
                    <a:pt x="29" y="6"/>
                    <a:pt x="28" y="7"/>
                    <a:pt x="26" y="7"/>
                  </a:cubicBezTo>
                  <a:cubicBezTo>
                    <a:pt x="4" y="7"/>
                    <a:pt x="4" y="7"/>
                    <a:pt x="4" y="7"/>
                  </a:cubicBezTo>
                  <a:cubicBezTo>
                    <a:pt x="2" y="7"/>
                    <a:pt x="0" y="6"/>
                    <a:pt x="0" y="4"/>
                  </a:cubicBezTo>
                  <a:cubicBezTo>
                    <a:pt x="0" y="2"/>
                    <a:pt x="2" y="0"/>
                    <a:pt x="4" y="0"/>
                  </a:cubicBezTo>
                  <a:cubicBezTo>
                    <a:pt x="26" y="0"/>
                    <a:pt x="26" y="0"/>
                    <a:pt x="2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Freeform 124"/>
            <p:cNvSpPr>
              <a:spLocks/>
            </p:cNvSpPr>
            <p:nvPr/>
          </p:nvSpPr>
          <p:spPr bwMode="auto">
            <a:xfrm>
              <a:off x="2535243" y="4635509"/>
              <a:ext cx="44450" cy="9525"/>
            </a:xfrm>
            <a:custGeom>
              <a:avLst/>
              <a:gdLst>
                <a:gd name="T0" fmla="*/ 26 w 29"/>
                <a:gd name="T1" fmla="*/ 0 h 7"/>
                <a:gd name="T2" fmla="*/ 29 w 29"/>
                <a:gd name="T3" fmla="*/ 4 h 7"/>
                <a:gd name="T4" fmla="*/ 26 w 29"/>
                <a:gd name="T5" fmla="*/ 7 h 7"/>
                <a:gd name="T6" fmla="*/ 4 w 29"/>
                <a:gd name="T7" fmla="*/ 7 h 7"/>
                <a:gd name="T8" fmla="*/ 0 w 29"/>
                <a:gd name="T9" fmla="*/ 4 h 7"/>
                <a:gd name="T10" fmla="*/ 4 w 29"/>
                <a:gd name="T11" fmla="*/ 0 h 7"/>
                <a:gd name="T12" fmla="*/ 26 w 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9" h="7">
                  <a:moveTo>
                    <a:pt x="26" y="0"/>
                  </a:moveTo>
                  <a:cubicBezTo>
                    <a:pt x="28" y="0"/>
                    <a:pt x="29" y="2"/>
                    <a:pt x="29" y="4"/>
                  </a:cubicBezTo>
                  <a:cubicBezTo>
                    <a:pt x="29" y="6"/>
                    <a:pt x="28" y="7"/>
                    <a:pt x="26" y="7"/>
                  </a:cubicBezTo>
                  <a:cubicBezTo>
                    <a:pt x="4" y="7"/>
                    <a:pt x="4" y="7"/>
                    <a:pt x="4" y="7"/>
                  </a:cubicBezTo>
                  <a:cubicBezTo>
                    <a:pt x="2" y="7"/>
                    <a:pt x="0" y="6"/>
                    <a:pt x="0" y="4"/>
                  </a:cubicBezTo>
                  <a:cubicBezTo>
                    <a:pt x="0" y="2"/>
                    <a:pt x="2" y="0"/>
                    <a:pt x="4" y="0"/>
                  </a:cubicBezTo>
                  <a:cubicBezTo>
                    <a:pt x="26" y="0"/>
                    <a:pt x="26" y="0"/>
                    <a:pt x="2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125"/>
            <p:cNvSpPr>
              <a:spLocks/>
            </p:cNvSpPr>
            <p:nvPr/>
          </p:nvSpPr>
          <p:spPr bwMode="auto">
            <a:xfrm>
              <a:off x="2535243" y="4668847"/>
              <a:ext cx="44450" cy="11113"/>
            </a:xfrm>
            <a:custGeom>
              <a:avLst/>
              <a:gdLst>
                <a:gd name="T0" fmla="*/ 26 w 29"/>
                <a:gd name="T1" fmla="*/ 0 h 7"/>
                <a:gd name="T2" fmla="*/ 29 w 29"/>
                <a:gd name="T3" fmla="*/ 3 h 7"/>
                <a:gd name="T4" fmla="*/ 26 w 29"/>
                <a:gd name="T5" fmla="*/ 7 h 7"/>
                <a:gd name="T6" fmla="*/ 4 w 29"/>
                <a:gd name="T7" fmla="*/ 7 h 7"/>
                <a:gd name="T8" fmla="*/ 0 w 29"/>
                <a:gd name="T9" fmla="*/ 3 h 7"/>
                <a:gd name="T10" fmla="*/ 4 w 29"/>
                <a:gd name="T11" fmla="*/ 0 h 7"/>
                <a:gd name="T12" fmla="*/ 26 w 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9" h="7">
                  <a:moveTo>
                    <a:pt x="26" y="0"/>
                  </a:moveTo>
                  <a:cubicBezTo>
                    <a:pt x="28" y="0"/>
                    <a:pt x="29" y="1"/>
                    <a:pt x="29" y="3"/>
                  </a:cubicBezTo>
                  <a:cubicBezTo>
                    <a:pt x="29" y="5"/>
                    <a:pt x="28" y="7"/>
                    <a:pt x="26" y="7"/>
                  </a:cubicBezTo>
                  <a:cubicBezTo>
                    <a:pt x="4" y="7"/>
                    <a:pt x="4" y="7"/>
                    <a:pt x="4" y="7"/>
                  </a:cubicBezTo>
                  <a:cubicBezTo>
                    <a:pt x="2" y="7"/>
                    <a:pt x="0" y="5"/>
                    <a:pt x="0" y="3"/>
                  </a:cubicBezTo>
                  <a:cubicBezTo>
                    <a:pt x="0" y="1"/>
                    <a:pt x="2" y="0"/>
                    <a:pt x="4" y="0"/>
                  </a:cubicBezTo>
                  <a:cubicBezTo>
                    <a:pt x="26" y="0"/>
                    <a:pt x="26" y="0"/>
                    <a:pt x="2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126"/>
            <p:cNvSpPr>
              <a:spLocks/>
            </p:cNvSpPr>
            <p:nvPr/>
          </p:nvSpPr>
          <p:spPr bwMode="auto">
            <a:xfrm>
              <a:off x="2535243" y="4702184"/>
              <a:ext cx="44450" cy="11113"/>
            </a:xfrm>
            <a:custGeom>
              <a:avLst/>
              <a:gdLst>
                <a:gd name="T0" fmla="*/ 26 w 29"/>
                <a:gd name="T1" fmla="*/ 0 h 7"/>
                <a:gd name="T2" fmla="*/ 29 w 29"/>
                <a:gd name="T3" fmla="*/ 3 h 7"/>
                <a:gd name="T4" fmla="*/ 26 w 29"/>
                <a:gd name="T5" fmla="*/ 7 h 7"/>
                <a:gd name="T6" fmla="*/ 4 w 29"/>
                <a:gd name="T7" fmla="*/ 7 h 7"/>
                <a:gd name="T8" fmla="*/ 0 w 29"/>
                <a:gd name="T9" fmla="*/ 3 h 7"/>
                <a:gd name="T10" fmla="*/ 4 w 29"/>
                <a:gd name="T11" fmla="*/ 0 h 7"/>
                <a:gd name="T12" fmla="*/ 26 w 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9" h="7">
                  <a:moveTo>
                    <a:pt x="26" y="0"/>
                  </a:moveTo>
                  <a:cubicBezTo>
                    <a:pt x="28" y="0"/>
                    <a:pt x="29" y="1"/>
                    <a:pt x="29" y="3"/>
                  </a:cubicBezTo>
                  <a:cubicBezTo>
                    <a:pt x="29" y="5"/>
                    <a:pt x="28" y="7"/>
                    <a:pt x="26" y="7"/>
                  </a:cubicBezTo>
                  <a:cubicBezTo>
                    <a:pt x="4" y="7"/>
                    <a:pt x="4" y="7"/>
                    <a:pt x="4" y="7"/>
                  </a:cubicBezTo>
                  <a:cubicBezTo>
                    <a:pt x="2" y="7"/>
                    <a:pt x="0" y="5"/>
                    <a:pt x="0" y="3"/>
                  </a:cubicBezTo>
                  <a:cubicBezTo>
                    <a:pt x="0" y="1"/>
                    <a:pt x="2" y="0"/>
                    <a:pt x="4" y="0"/>
                  </a:cubicBezTo>
                  <a:cubicBezTo>
                    <a:pt x="26" y="0"/>
                    <a:pt x="26" y="0"/>
                    <a:pt x="2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Freeform 127"/>
            <p:cNvSpPr>
              <a:spLocks/>
            </p:cNvSpPr>
            <p:nvPr/>
          </p:nvSpPr>
          <p:spPr bwMode="auto">
            <a:xfrm>
              <a:off x="2535243" y="4735522"/>
              <a:ext cx="44450" cy="11113"/>
            </a:xfrm>
            <a:custGeom>
              <a:avLst/>
              <a:gdLst>
                <a:gd name="T0" fmla="*/ 26 w 29"/>
                <a:gd name="T1" fmla="*/ 0 h 7"/>
                <a:gd name="T2" fmla="*/ 29 w 29"/>
                <a:gd name="T3" fmla="*/ 3 h 7"/>
                <a:gd name="T4" fmla="*/ 26 w 29"/>
                <a:gd name="T5" fmla="*/ 7 h 7"/>
                <a:gd name="T6" fmla="*/ 4 w 29"/>
                <a:gd name="T7" fmla="*/ 7 h 7"/>
                <a:gd name="T8" fmla="*/ 0 w 29"/>
                <a:gd name="T9" fmla="*/ 3 h 7"/>
                <a:gd name="T10" fmla="*/ 4 w 29"/>
                <a:gd name="T11" fmla="*/ 0 h 7"/>
                <a:gd name="T12" fmla="*/ 26 w 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9" h="7">
                  <a:moveTo>
                    <a:pt x="26" y="0"/>
                  </a:moveTo>
                  <a:cubicBezTo>
                    <a:pt x="28" y="0"/>
                    <a:pt x="29" y="2"/>
                    <a:pt x="29" y="3"/>
                  </a:cubicBezTo>
                  <a:cubicBezTo>
                    <a:pt x="29" y="5"/>
                    <a:pt x="28" y="7"/>
                    <a:pt x="26" y="7"/>
                  </a:cubicBezTo>
                  <a:cubicBezTo>
                    <a:pt x="4" y="7"/>
                    <a:pt x="4" y="7"/>
                    <a:pt x="4" y="7"/>
                  </a:cubicBezTo>
                  <a:cubicBezTo>
                    <a:pt x="2" y="7"/>
                    <a:pt x="0" y="5"/>
                    <a:pt x="0" y="3"/>
                  </a:cubicBezTo>
                  <a:cubicBezTo>
                    <a:pt x="0" y="2"/>
                    <a:pt x="2" y="0"/>
                    <a:pt x="4" y="0"/>
                  </a:cubicBezTo>
                  <a:cubicBezTo>
                    <a:pt x="26" y="0"/>
                    <a:pt x="26" y="0"/>
                    <a:pt x="2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Freeform 128"/>
            <p:cNvSpPr>
              <a:spLocks/>
            </p:cNvSpPr>
            <p:nvPr/>
          </p:nvSpPr>
          <p:spPr bwMode="auto">
            <a:xfrm>
              <a:off x="2535243" y="4767272"/>
              <a:ext cx="44450" cy="11113"/>
            </a:xfrm>
            <a:custGeom>
              <a:avLst/>
              <a:gdLst>
                <a:gd name="T0" fmla="*/ 26 w 29"/>
                <a:gd name="T1" fmla="*/ 0 h 7"/>
                <a:gd name="T2" fmla="*/ 29 w 29"/>
                <a:gd name="T3" fmla="*/ 4 h 7"/>
                <a:gd name="T4" fmla="*/ 26 w 29"/>
                <a:gd name="T5" fmla="*/ 7 h 7"/>
                <a:gd name="T6" fmla="*/ 4 w 29"/>
                <a:gd name="T7" fmla="*/ 7 h 7"/>
                <a:gd name="T8" fmla="*/ 0 w 29"/>
                <a:gd name="T9" fmla="*/ 4 h 7"/>
                <a:gd name="T10" fmla="*/ 4 w 29"/>
                <a:gd name="T11" fmla="*/ 0 h 7"/>
                <a:gd name="T12" fmla="*/ 26 w 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9" h="7">
                  <a:moveTo>
                    <a:pt x="26" y="0"/>
                  </a:moveTo>
                  <a:cubicBezTo>
                    <a:pt x="28" y="0"/>
                    <a:pt x="29" y="2"/>
                    <a:pt x="29" y="4"/>
                  </a:cubicBezTo>
                  <a:cubicBezTo>
                    <a:pt x="29" y="6"/>
                    <a:pt x="28" y="7"/>
                    <a:pt x="26" y="7"/>
                  </a:cubicBezTo>
                  <a:cubicBezTo>
                    <a:pt x="4" y="7"/>
                    <a:pt x="4" y="7"/>
                    <a:pt x="4" y="7"/>
                  </a:cubicBezTo>
                  <a:cubicBezTo>
                    <a:pt x="2" y="7"/>
                    <a:pt x="0" y="6"/>
                    <a:pt x="0" y="4"/>
                  </a:cubicBezTo>
                  <a:cubicBezTo>
                    <a:pt x="0" y="2"/>
                    <a:pt x="2" y="0"/>
                    <a:pt x="4" y="0"/>
                  </a:cubicBezTo>
                  <a:cubicBezTo>
                    <a:pt x="26" y="0"/>
                    <a:pt x="26" y="0"/>
                    <a:pt x="2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Freeform 129"/>
            <p:cNvSpPr>
              <a:spLocks/>
            </p:cNvSpPr>
            <p:nvPr/>
          </p:nvSpPr>
          <p:spPr bwMode="auto">
            <a:xfrm>
              <a:off x="2535243" y="4800609"/>
              <a:ext cx="44450" cy="11113"/>
            </a:xfrm>
            <a:custGeom>
              <a:avLst/>
              <a:gdLst>
                <a:gd name="T0" fmla="*/ 26 w 29"/>
                <a:gd name="T1" fmla="*/ 0 h 7"/>
                <a:gd name="T2" fmla="*/ 29 w 29"/>
                <a:gd name="T3" fmla="*/ 4 h 7"/>
                <a:gd name="T4" fmla="*/ 26 w 29"/>
                <a:gd name="T5" fmla="*/ 7 h 7"/>
                <a:gd name="T6" fmla="*/ 4 w 29"/>
                <a:gd name="T7" fmla="*/ 7 h 7"/>
                <a:gd name="T8" fmla="*/ 0 w 29"/>
                <a:gd name="T9" fmla="*/ 4 h 7"/>
                <a:gd name="T10" fmla="*/ 4 w 29"/>
                <a:gd name="T11" fmla="*/ 0 h 7"/>
                <a:gd name="T12" fmla="*/ 26 w 2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9" h="7">
                  <a:moveTo>
                    <a:pt x="26" y="0"/>
                  </a:moveTo>
                  <a:cubicBezTo>
                    <a:pt x="28" y="0"/>
                    <a:pt x="29" y="2"/>
                    <a:pt x="29" y="4"/>
                  </a:cubicBezTo>
                  <a:cubicBezTo>
                    <a:pt x="29" y="6"/>
                    <a:pt x="28" y="7"/>
                    <a:pt x="26" y="7"/>
                  </a:cubicBezTo>
                  <a:cubicBezTo>
                    <a:pt x="4" y="7"/>
                    <a:pt x="4" y="7"/>
                    <a:pt x="4" y="7"/>
                  </a:cubicBezTo>
                  <a:cubicBezTo>
                    <a:pt x="2" y="7"/>
                    <a:pt x="0" y="6"/>
                    <a:pt x="0" y="4"/>
                  </a:cubicBezTo>
                  <a:cubicBezTo>
                    <a:pt x="0" y="2"/>
                    <a:pt x="2" y="0"/>
                    <a:pt x="4" y="0"/>
                  </a:cubicBezTo>
                  <a:cubicBezTo>
                    <a:pt x="26" y="0"/>
                    <a:pt x="26" y="0"/>
                    <a:pt x="26"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8" name="矩形 17"/>
          <p:cNvSpPr/>
          <p:nvPr/>
        </p:nvSpPr>
        <p:spPr>
          <a:xfrm>
            <a:off x="3567823" y="2134718"/>
            <a:ext cx="2550825" cy="86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SimHei" charset="-122"/>
                <a:ea typeface="SimHei" charset="-122"/>
                <a:cs typeface="SimHei" charset="-122"/>
              </a:rPr>
              <a:t> </a:t>
            </a:r>
            <a:r>
              <a:rPr lang="en-US" altLang="zh-CN" sz="2400" b="1" dirty="0">
                <a:solidFill>
                  <a:schemeClr val="tx1"/>
                </a:solidFill>
                <a:latin typeface="SimHei" charset="-122"/>
                <a:ea typeface="SimHei" charset="-122"/>
                <a:cs typeface="SimHei" charset="-122"/>
              </a:rPr>
              <a:t>Scrum</a:t>
            </a:r>
            <a:r>
              <a:rPr lang="zh-CN" altLang="zh-CN" sz="2400" b="1" dirty="0">
                <a:solidFill>
                  <a:schemeClr val="tx1"/>
                </a:solidFill>
                <a:latin typeface="SimHei" charset="-122"/>
                <a:ea typeface="SimHei" charset="-122"/>
                <a:cs typeface="SimHei" charset="-122"/>
              </a:rPr>
              <a:t>开发总结</a:t>
            </a:r>
            <a:r>
              <a:rPr lang="zh-CN" altLang="zh-CN" sz="2400" b="1" dirty="0">
                <a:solidFill>
                  <a:schemeClr val="tx1"/>
                </a:solidFill>
                <a:latin typeface="SimHei" charset="-122"/>
                <a:ea typeface="SimHei" charset="-122"/>
                <a:cs typeface="SimHei" charset="-122"/>
              </a:rPr>
              <a:t> </a:t>
            </a:r>
            <a:endParaRPr lang="zh-CN" altLang="en-US" sz="2400" b="1" dirty="0">
              <a:solidFill>
                <a:schemeClr val="tx1"/>
              </a:solidFill>
              <a:latin typeface="SimHei" charset="-122"/>
              <a:ea typeface="SimHei" charset="-122"/>
              <a:cs typeface="SimHei" charset="-122"/>
            </a:endParaRPr>
          </a:p>
        </p:txBody>
      </p:sp>
      <p:sp>
        <p:nvSpPr>
          <p:cNvPr id="20" name="矩形 19"/>
          <p:cNvSpPr/>
          <p:nvPr/>
        </p:nvSpPr>
        <p:spPr>
          <a:xfrm>
            <a:off x="3772058" y="3071458"/>
            <a:ext cx="854107"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007768" y="3122305"/>
            <a:ext cx="7796550" cy="2952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a:solidFill>
                  <a:schemeClr val="tx1"/>
                </a:solidFill>
              </a:rPr>
              <a:t>经过三周的</a:t>
            </a:r>
            <a:r>
              <a:rPr lang="en-US" altLang="zh-CN" sz="2000" dirty="0">
                <a:solidFill>
                  <a:schemeClr val="tx1"/>
                </a:solidFill>
              </a:rPr>
              <a:t>Scrum</a:t>
            </a:r>
            <a:r>
              <a:rPr lang="zh-CN" altLang="zh-CN" sz="2000" dirty="0">
                <a:solidFill>
                  <a:schemeClr val="tx1"/>
                </a:solidFill>
              </a:rPr>
              <a:t>开发过程，我们团队基本上理解了</a:t>
            </a:r>
            <a:r>
              <a:rPr lang="en-US" altLang="zh-CN" sz="2000" dirty="0">
                <a:solidFill>
                  <a:schemeClr val="tx1"/>
                </a:solidFill>
              </a:rPr>
              <a:t>Scrum</a:t>
            </a:r>
            <a:r>
              <a:rPr lang="zh-CN" altLang="zh-CN" sz="2000" dirty="0">
                <a:solidFill>
                  <a:schemeClr val="tx1"/>
                </a:solidFill>
              </a:rPr>
              <a:t>开发的软件过程，并感觉受益匪浅。通过每次迭代的</a:t>
            </a:r>
            <a:r>
              <a:rPr lang="en-US" altLang="zh-CN" sz="2000" dirty="0">
                <a:solidFill>
                  <a:schemeClr val="tx1"/>
                </a:solidFill>
              </a:rPr>
              <a:t>Sprint</a:t>
            </a:r>
            <a:r>
              <a:rPr lang="zh-CN" altLang="zh-CN" sz="2000" dirty="0">
                <a:solidFill>
                  <a:schemeClr val="tx1"/>
                </a:solidFill>
              </a:rPr>
              <a:t>会议，能良好的规划好当前迭代的目标，而且，在会议过程中制定用例及制定优先级，能帮助组内成员更好的理清项目的需求与开发的重点。另外，每天的站立会议能让每个人更清楚自己当天的任务以及了解其他人在忙什么，从而能把握项目开发进度。而且，看着每天白板上贴纸的移动与燃尽图的下降，也是对自己工作成果的一种肯定与激励。希望以后在项目的开发中能再次用到</a:t>
            </a:r>
            <a:r>
              <a:rPr lang="zh-CN" altLang="zh-CN" sz="1600" dirty="0"/>
              <a:t>这个方式，来规范团队的开发，提高效率！</a:t>
            </a:r>
          </a:p>
        </p:txBody>
      </p:sp>
      <p:cxnSp>
        <p:nvCxnSpPr>
          <p:cNvPr id="27" name="直接连接符 26"/>
          <p:cNvCxnSpPr/>
          <p:nvPr/>
        </p:nvCxnSpPr>
        <p:spPr>
          <a:xfrm>
            <a:off x="3772058" y="6093296"/>
            <a:ext cx="8541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54042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菱形 3"/>
          <p:cNvSpPr/>
          <p:nvPr/>
        </p:nvSpPr>
        <p:spPr>
          <a:xfrm>
            <a:off x="4079776" y="1071860"/>
            <a:ext cx="4032448" cy="4086641"/>
          </a:xfrm>
          <a:prstGeom prst="diamond">
            <a:avLst/>
          </a:prstGeom>
          <a:noFill/>
          <a:ln w="127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useBgFill="1">
        <p:nvSpPr>
          <p:cNvPr id="3" name="菱形 2"/>
          <p:cNvSpPr/>
          <p:nvPr/>
        </p:nvSpPr>
        <p:spPr>
          <a:xfrm>
            <a:off x="4295800" y="1340768"/>
            <a:ext cx="3574740" cy="3529700"/>
          </a:xfrm>
          <a:prstGeom prst="diamond">
            <a:avLst/>
          </a:prstGeom>
          <a:ln w="127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矩形 12"/>
          <p:cNvSpPr/>
          <p:nvPr/>
        </p:nvSpPr>
        <p:spPr>
          <a:xfrm>
            <a:off x="4342148" y="2724373"/>
            <a:ext cx="3482044" cy="115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 </a:t>
            </a:r>
            <a:r>
              <a:rPr kumimoji="0" lang="en-US" altLang="zh-CN" sz="5400" b="1"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rPr>
              <a:t>T</a:t>
            </a:r>
            <a:r>
              <a:rPr kumimoji="0" lang="en-US" altLang="zh-CN" sz="440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hanks</a:t>
            </a:r>
            <a:endParaRPr lang="en-US" altLang="zh-CN" sz="4400" kern="0" noProof="0" dirty="0">
              <a:solidFill>
                <a:schemeClr val="tx1"/>
              </a:solidFill>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5400" b="1" kern="0" dirty="0">
                <a:solidFill>
                  <a:srgbClr val="FFC000"/>
                </a:solidFill>
                <a:latin typeface="微软雅黑" panose="020B0503020204020204" pitchFamily="34" charset="-122"/>
                <a:ea typeface="微软雅黑" panose="020B0503020204020204" pitchFamily="34" charset="-122"/>
              </a:rPr>
              <a:t>Y</a:t>
            </a:r>
            <a:r>
              <a:rPr lang="en-US" altLang="zh-CN" sz="4400" kern="0" dirty="0">
                <a:solidFill>
                  <a:schemeClr val="tx1"/>
                </a:solidFill>
                <a:latin typeface="微软雅黑" panose="020B0503020204020204" pitchFamily="34" charset="-122"/>
                <a:ea typeface="微软雅黑" panose="020B0503020204020204" pitchFamily="34" charset="-122"/>
              </a:rPr>
              <a:t>ou</a:t>
            </a:r>
            <a:endParaRPr lang="en-US" altLang="zh-CN" sz="4800" kern="0" dirty="0">
              <a:solidFill>
                <a:schemeClr val="tx1"/>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flipH="1">
            <a:off x="4645795" y="1052736"/>
            <a:ext cx="1234181" cy="1254065"/>
          </a:xfrm>
          <a:prstGeom prst="line">
            <a:avLst/>
          </a:prstGeom>
          <a:ln w="127">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373987" y="3876501"/>
            <a:ext cx="1234181" cy="1254065"/>
          </a:xfrm>
          <a:prstGeom prst="line">
            <a:avLst/>
          </a:prstGeom>
          <a:ln w="127">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099070"/>
      </p:ext>
    </p:extLst>
  </p:cSld>
  <p:clrMapOvr>
    <a:masterClrMapping/>
  </p:clrMapOvr>
  <mc:AlternateContent xmlns:mc="http://schemas.openxmlformats.org/markup-compatibility/2006" xmlns:p14="http://schemas.microsoft.com/office/powerpoint/2010/main">
    <mc:Choice Requires="p14">
      <p:transition spd="slow" p14:dur="1400" advClick="0" advTm="4000">
        <p14:rippl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out)">
                                      <p:cBhvr>
                                        <p:cTn id="7" dur="1250"/>
                                        <p:tgtEl>
                                          <p:spTgt spid="3"/>
                                        </p:tgtEl>
                                      </p:cBhvr>
                                    </p:animEffect>
                                  </p:childTnLst>
                                </p:cTn>
                              </p:par>
                              <p:par>
                                <p:cTn id="8" presetID="8" presetClass="entr" presetSubtype="3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amond(out)">
                                      <p:cBhvr>
                                        <p:cTn id="10" dur="1250"/>
                                        <p:tgtEl>
                                          <p:spTgt spid="13"/>
                                        </p:tgtEl>
                                      </p:cBhvr>
                                    </p:animEffect>
                                  </p:childTnLst>
                                </p:cTn>
                              </p:par>
                              <p:par>
                                <p:cTn id="11" presetID="23" presetClass="entr" presetSubtype="272" fill="hold" grpId="0" nodeType="withEffect">
                                  <p:stCondLst>
                                    <p:cond delay="75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strVal val="2/3*#ppt_w"/>
                                          </p:val>
                                        </p:tav>
                                        <p:tav tm="100000">
                                          <p:val>
                                            <p:strVal val="#ppt_w"/>
                                          </p:val>
                                        </p:tav>
                                      </p:tavLst>
                                    </p:anim>
                                    <p:anim calcmode="lin" valueType="num">
                                      <p:cBhvr>
                                        <p:cTn id="14" dur="500" fill="hold"/>
                                        <p:tgtEl>
                                          <p:spTgt spid="4"/>
                                        </p:tgtEl>
                                        <p:attrNameLst>
                                          <p:attrName>ppt_h</p:attrName>
                                        </p:attrNameLst>
                                      </p:cBhvr>
                                      <p:tavLst>
                                        <p:tav tm="0">
                                          <p:val>
                                            <p:strVal val="2/3*#ppt_h"/>
                                          </p:val>
                                        </p:tav>
                                        <p:tav tm="100000">
                                          <p:val>
                                            <p:strVal val="#ppt_h"/>
                                          </p:val>
                                        </p:tav>
                                      </p:tavLst>
                                    </p:anim>
                                  </p:childTnLst>
                                </p:cTn>
                              </p:par>
                              <p:par>
                                <p:cTn id="15" presetID="22" presetClass="entr" presetSubtype="1" fill="hold" nodeType="withEffect">
                                  <p:stCondLst>
                                    <p:cond delay="150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500"/>
                                        <p:tgtEl>
                                          <p:spTgt spid="23"/>
                                        </p:tgtEl>
                                      </p:cBhvr>
                                    </p:animEffect>
                                  </p:childTnLst>
                                </p:cTn>
                              </p:par>
                              <p:par>
                                <p:cTn id="18" presetID="22" presetClass="entr" presetSubtype="4" fill="hold" nodeType="withEffect">
                                  <p:stCondLst>
                                    <p:cond delay="1500"/>
                                  </p:stCondLst>
                                  <p:childTnLst>
                                    <p:set>
                                      <p:cBhvr>
                                        <p:cTn id="19" dur="1" fill="hold">
                                          <p:stCondLst>
                                            <p:cond delay="0"/>
                                          </p:stCondLst>
                                        </p:cTn>
                                        <p:tgtEl>
                                          <p:spTgt spid="30"/>
                                        </p:tgtEl>
                                        <p:attrNameLst>
                                          <p:attrName>style.visibility</p:attrName>
                                        </p:attrNameLst>
                                      </p:cBhvr>
                                      <p:to>
                                        <p:strVal val="visible"/>
                                      </p:to>
                                    </p:set>
                                    <p:animEffect transition="in" filter="wipe(down)">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矩形 1"/>
          <p:cNvSpPr/>
          <p:nvPr/>
        </p:nvSpPr>
        <p:spPr>
          <a:xfrm>
            <a:off x="0" y="14762"/>
            <a:ext cx="12191999"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燕尾形 2"/>
          <p:cNvSpPr/>
          <p:nvPr/>
        </p:nvSpPr>
        <p:spPr>
          <a:xfrm rot="5400000">
            <a:off x="5960749" y="691916"/>
            <a:ext cx="270497" cy="430759"/>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4" name="矩形 3"/>
          <p:cNvSpPr/>
          <p:nvPr/>
        </p:nvSpPr>
        <p:spPr>
          <a:xfrm>
            <a:off x="5051881" y="1250324"/>
            <a:ext cx="2088232" cy="744541"/>
          </a:xfrm>
          <a:prstGeom prst="rect">
            <a:avLst/>
          </a:prstGeom>
          <a:solidFill>
            <a:srgbClr val="FFC000">
              <a:alpha val="50000"/>
            </a:srgbClr>
          </a:solidFill>
          <a:ln w="127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FFC000"/>
                </a:solidFill>
              </a:rPr>
              <a:t> </a:t>
            </a:r>
            <a:r>
              <a:rPr lang="en-US" altLang="zh-CN" sz="4400" dirty="0">
                <a:solidFill>
                  <a:schemeClr val="bg1"/>
                </a:solidFill>
                <a:latin typeface="微软雅黑" panose="020B0503020204020204" pitchFamily="34" charset="-122"/>
                <a:ea typeface="微软雅黑" panose="020B0503020204020204" pitchFamily="34" charset="-122"/>
              </a:rPr>
              <a:t>C</a:t>
            </a:r>
            <a:r>
              <a:rPr lang="en-US" altLang="zh-CN" sz="3200" dirty="0">
                <a:latin typeface="微软雅黑" panose="020B0503020204020204" pitchFamily="34" charset="-122"/>
                <a:ea typeface="微软雅黑" panose="020B0503020204020204" pitchFamily="34" charset="-122"/>
              </a:rPr>
              <a:t>ontent</a:t>
            </a:r>
            <a:endParaRPr lang="zh-CN" altLang="en-US" dirty="0">
              <a:latin typeface="微软雅黑" panose="020B0503020204020204" pitchFamily="34" charset="-122"/>
              <a:ea typeface="微软雅黑" panose="020B0503020204020204" pitchFamily="34" charset="-122"/>
            </a:endParaRPr>
          </a:p>
        </p:txBody>
      </p:sp>
      <p:sp>
        <p:nvSpPr>
          <p:cNvPr id="5" name="菱形 4"/>
          <p:cNvSpPr/>
          <p:nvPr/>
        </p:nvSpPr>
        <p:spPr>
          <a:xfrm>
            <a:off x="9120336" y="2708920"/>
            <a:ext cx="1440160" cy="1440160"/>
          </a:xfrm>
          <a:prstGeom prst="diamond">
            <a:avLst/>
          </a:prstGeom>
          <a:noFill/>
          <a:ln w="127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菱形 8"/>
          <p:cNvSpPr/>
          <p:nvPr/>
        </p:nvSpPr>
        <p:spPr>
          <a:xfrm>
            <a:off x="5394035" y="2708920"/>
            <a:ext cx="1440160" cy="1440160"/>
          </a:xfrm>
          <a:prstGeom prst="diamond">
            <a:avLst/>
          </a:prstGeom>
          <a:noFill/>
          <a:ln w="127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菱形 10"/>
          <p:cNvSpPr/>
          <p:nvPr/>
        </p:nvSpPr>
        <p:spPr>
          <a:xfrm>
            <a:off x="1487488" y="2708920"/>
            <a:ext cx="1440160" cy="1440160"/>
          </a:xfrm>
          <a:prstGeom prst="diamond">
            <a:avLst/>
          </a:prstGeom>
          <a:noFill/>
          <a:ln w="127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2" name="组合 11"/>
          <p:cNvGrpSpPr/>
          <p:nvPr/>
        </p:nvGrpSpPr>
        <p:grpSpPr>
          <a:xfrm>
            <a:off x="1970929" y="3282950"/>
            <a:ext cx="474663" cy="292100"/>
            <a:chOff x="1644651" y="2786063"/>
            <a:chExt cx="474663" cy="292100"/>
          </a:xfrm>
        </p:grpSpPr>
        <p:sp>
          <p:nvSpPr>
            <p:cNvPr id="13" name="Freeform 421"/>
            <p:cNvSpPr>
              <a:spLocks/>
            </p:cNvSpPr>
            <p:nvPr/>
          </p:nvSpPr>
          <p:spPr bwMode="auto">
            <a:xfrm>
              <a:off x="1644651" y="2936875"/>
              <a:ext cx="141288" cy="141288"/>
            </a:xfrm>
            <a:custGeom>
              <a:avLst/>
              <a:gdLst>
                <a:gd name="T0" fmla="*/ 0 w 89"/>
                <a:gd name="T1" fmla="*/ 0 h 89"/>
                <a:gd name="T2" fmla="*/ 89 w 89"/>
                <a:gd name="T3" fmla="*/ 89 h 89"/>
                <a:gd name="T4" fmla="*/ 0 w 89"/>
                <a:gd name="T5" fmla="*/ 0 h 89"/>
              </a:gdLst>
              <a:ahLst/>
              <a:cxnLst>
                <a:cxn ang="0">
                  <a:pos x="T0" y="T1"/>
                </a:cxn>
                <a:cxn ang="0">
                  <a:pos x="T2" y="T3"/>
                </a:cxn>
                <a:cxn ang="0">
                  <a:pos x="T4" y="T5"/>
                </a:cxn>
              </a:cxnLst>
              <a:rect l="0" t="0" r="r" b="b"/>
              <a:pathLst>
                <a:path w="89" h="89">
                  <a:moveTo>
                    <a:pt x="0" y="0"/>
                  </a:moveTo>
                  <a:lnTo>
                    <a:pt x="89" y="8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Line 422"/>
            <p:cNvSpPr>
              <a:spLocks noChangeShapeType="1"/>
            </p:cNvSpPr>
            <p:nvPr/>
          </p:nvSpPr>
          <p:spPr bwMode="auto">
            <a:xfrm>
              <a:off x="1644651" y="2936875"/>
              <a:ext cx="141288" cy="141288"/>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Freeform 423"/>
            <p:cNvSpPr>
              <a:spLocks/>
            </p:cNvSpPr>
            <p:nvPr/>
          </p:nvSpPr>
          <p:spPr bwMode="auto">
            <a:xfrm>
              <a:off x="1644651" y="2795588"/>
              <a:ext cx="141288" cy="141288"/>
            </a:xfrm>
            <a:custGeom>
              <a:avLst/>
              <a:gdLst>
                <a:gd name="T0" fmla="*/ 89 w 89"/>
                <a:gd name="T1" fmla="*/ 0 h 89"/>
                <a:gd name="T2" fmla="*/ 0 w 89"/>
                <a:gd name="T3" fmla="*/ 89 h 89"/>
                <a:gd name="T4" fmla="*/ 89 w 89"/>
                <a:gd name="T5" fmla="*/ 0 h 89"/>
              </a:gdLst>
              <a:ahLst/>
              <a:cxnLst>
                <a:cxn ang="0">
                  <a:pos x="T0" y="T1"/>
                </a:cxn>
                <a:cxn ang="0">
                  <a:pos x="T2" y="T3"/>
                </a:cxn>
                <a:cxn ang="0">
                  <a:pos x="T4" y="T5"/>
                </a:cxn>
              </a:cxnLst>
              <a:rect l="0" t="0" r="r" b="b"/>
              <a:pathLst>
                <a:path w="89" h="89">
                  <a:moveTo>
                    <a:pt x="89" y="0"/>
                  </a:moveTo>
                  <a:lnTo>
                    <a:pt x="0" y="89"/>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Line 424"/>
            <p:cNvSpPr>
              <a:spLocks noChangeShapeType="1"/>
            </p:cNvSpPr>
            <p:nvPr/>
          </p:nvSpPr>
          <p:spPr bwMode="auto">
            <a:xfrm flipH="1">
              <a:off x="1644651" y="2795588"/>
              <a:ext cx="141288" cy="141288"/>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425"/>
            <p:cNvSpPr>
              <a:spLocks/>
            </p:cNvSpPr>
            <p:nvPr/>
          </p:nvSpPr>
          <p:spPr bwMode="auto">
            <a:xfrm>
              <a:off x="1978026" y="2936875"/>
              <a:ext cx="141288" cy="141288"/>
            </a:xfrm>
            <a:custGeom>
              <a:avLst/>
              <a:gdLst>
                <a:gd name="T0" fmla="*/ 89 w 89"/>
                <a:gd name="T1" fmla="*/ 0 h 89"/>
                <a:gd name="T2" fmla="*/ 0 w 89"/>
                <a:gd name="T3" fmla="*/ 89 h 89"/>
                <a:gd name="T4" fmla="*/ 89 w 89"/>
                <a:gd name="T5" fmla="*/ 0 h 89"/>
              </a:gdLst>
              <a:ahLst/>
              <a:cxnLst>
                <a:cxn ang="0">
                  <a:pos x="T0" y="T1"/>
                </a:cxn>
                <a:cxn ang="0">
                  <a:pos x="T2" y="T3"/>
                </a:cxn>
                <a:cxn ang="0">
                  <a:pos x="T4" y="T5"/>
                </a:cxn>
              </a:cxnLst>
              <a:rect l="0" t="0" r="r" b="b"/>
              <a:pathLst>
                <a:path w="89" h="89">
                  <a:moveTo>
                    <a:pt x="89" y="0"/>
                  </a:moveTo>
                  <a:lnTo>
                    <a:pt x="0" y="89"/>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Line 426"/>
            <p:cNvSpPr>
              <a:spLocks noChangeShapeType="1"/>
            </p:cNvSpPr>
            <p:nvPr/>
          </p:nvSpPr>
          <p:spPr bwMode="auto">
            <a:xfrm flipH="1">
              <a:off x="1978026" y="2936875"/>
              <a:ext cx="141288" cy="141288"/>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Freeform 427"/>
            <p:cNvSpPr>
              <a:spLocks/>
            </p:cNvSpPr>
            <p:nvPr/>
          </p:nvSpPr>
          <p:spPr bwMode="auto">
            <a:xfrm>
              <a:off x="1978026" y="2795588"/>
              <a:ext cx="141288" cy="141288"/>
            </a:xfrm>
            <a:custGeom>
              <a:avLst/>
              <a:gdLst>
                <a:gd name="T0" fmla="*/ 0 w 89"/>
                <a:gd name="T1" fmla="*/ 0 h 89"/>
                <a:gd name="T2" fmla="*/ 89 w 89"/>
                <a:gd name="T3" fmla="*/ 89 h 89"/>
                <a:gd name="T4" fmla="*/ 0 w 89"/>
                <a:gd name="T5" fmla="*/ 0 h 89"/>
              </a:gdLst>
              <a:ahLst/>
              <a:cxnLst>
                <a:cxn ang="0">
                  <a:pos x="T0" y="T1"/>
                </a:cxn>
                <a:cxn ang="0">
                  <a:pos x="T2" y="T3"/>
                </a:cxn>
                <a:cxn ang="0">
                  <a:pos x="T4" y="T5"/>
                </a:cxn>
              </a:cxnLst>
              <a:rect l="0" t="0" r="r" b="b"/>
              <a:pathLst>
                <a:path w="89" h="89">
                  <a:moveTo>
                    <a:pt x="0" y="0"/>
                  </a:moveTo>
                  <a:lnTo>
                    <a:pt x="89" y="8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Line 428"/>
            <p:cNvSpPr>
              <a:spLocks noChangeShapeType="1"/>
            </p:cNvSpPr>
            <p:nvPr/>
          </p:nvSpPr>
          <p:spPr bwMode="auto">
            <a:xfrm>
              <a:off x="1978026" y="2795588"/>
              <a:ext cx="141288" cy="141288"/>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Line 429"/>
            <p:cNvSpPr>
              <a:spLocks noChangeShapeType="1"/>
            </p:cNvSpPr>
            <p:nvPr/>
          </p:nvSpPr>
          <p:spPr bwMode="auto">
            <a:xfrm flipV="1">
              <a:off x="1831976" y="2786063"/>
              <a:ext cx="104775" cy="292100"/>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2" name="组合 21"/>
          <p:cNvGrpSpPr/>
          <p:nvPr/>
        </p:nvGrpSpPr>
        <p:grpSpPr>
          <a:xfrm>
            <a:off x="5898091" y="3146428"/>
            <a:ext cx="439738" cy="428625"/>
            <a:chOff x="9163051" y="2751138"/>
            <a:chExt cx="439738" cy="428625"/>
          </a:xfrm>
        </p:grpSpPr>
        <p:sp>
          <p:nvSpPr>
            <p:cNvPr id="23" name="Freeform 301"/>
            <p:cNvSpPr>
              <a:spLocks/>
            </p:cNvSpPr>
            <p:nvPr/>
          </p:nvSpPr>
          <p:spPr bwMode="auto">
            <a:xfrm>
              <a:off x="9163051" y="2751138"/>
              <a:ext cx="439738" cy="428625"/>
            </a:xfrm>
            <a:custGeom>
              <a:avLst/>
              <a:gdLst>
                <a:gd name="T0" fmla="*/ 234 w 240"/>
                <a:gd name="T1" fmla="*/ 137 h 234"/>
                <a:gd name="T2" fmla="*/ 240 w 240"/>
                <a:gd name="T3" fmla="*/ 121 h 234"/>
                <a:gd name="T4" fmla="*/ 208 w 240"/>
                <a:gd name="T5" fmla="*/ 90 h 234"/>
                <a:gd name="T6" fmla="*/ 172 w 240"/>
                <a:gd name="T7" fmla="*/ 91 h 234"/>
                <a:gd name="T8" fmla="*/ 172 w 240"/>
                <a:gd name="T9" fmla="*/ 91 h 234"/>
                <a:gd name="T10" fmla="*/ 175 w 240"/>
                <a:gd name="T11" fmla="*/ 81 h 234"/>
                <a:gd name="T12" fmla="*/ 192 w 240"/>
                <a:gd name="T13" fmla="*/ 47 h 234"/>
                <a:gd name="T14" fmla="*/ 178 w 240"/>
                <a:gd name="T15" fmla="*/ 4 h 234"/>
                <a:gd name="T16" fmla="*/ 177 w 240"/>
                <a:gd name="T17" fmla="*/ 3 h 234"/>
                <a:gd name="T18" fmla="*/ 161 w 240"/>
                <a:gd name="T19" fmla="*/ 4 h 234"/>
                <a:gd name="T20" fmla="*/ 152 w 240"/>
                <a:gd name="T21" fmla="*/ 23 h 234"/>
                <a:gd name="T22" fmla="*/ 123 w 240"/>
                <a:gd name="T23" fmla="*/ 67 h 234"/>
                <a:gd name="T24" fmla="*/ 121 w 240"/>
                <a:gd name="T25" fmla="*/ 70 h 234"/>
                <a:gd name="T26" fmla="*/ 104 w 240"/>
                <a:gd name="T27" fmla="*/ 97 h 234"/>
                <a:gd name="T28" fmla="*/ 89 w 240"/>
                <a:gd name="T29" fmla="*/ 117 h 234"/>
                <a:gd name="T30" fmla="*/ 77 w 240"/>
                <a:gd name="T31" fmla="*/ 117 h 234"/>
                <a:gd name="T32" fmla="*/ 68 w 240"/>
                <a:gd name="T33" fmla="*/ 106 h 234"/>
                <a:gd name="T34" fmla="*/ 12 w 240"/>
                <a:gd name="T35" fmla="*/ 106 h 234"/>
                <a:gd name="T36" fmla="*/ 0 w 240"/>
                <a:gd name="T37" fmla="*/ 119 h 234"/>
                <a:gd name="T38" fmla="*/ 0 w 240"/>
                <a:gd name="T39" fmla="*/ 223 h 234"/>
                <a:gd name="T40" fmla="*/ 12 w 240"/>
                <a:gd name="T41" fmla="*/ 234 h 234"/>
                <a:gd name="T42" fmla="*/ 68 w 240"/>
                <a:gd name="T43" fmla="*/ 234 h 234"/>
                <a:gd name="T44" fmla="*/ 96 w 240"/>
                <a:gd name="T45" fmla="*/ 234 h 234"/>
                <a:gd name="T46" fmla="*/ 164 w 240"/>
                <a:gd name="T47" fmla="*/ 234 h 234"/>
                <a:gd name="T48" fmla="*/ 200 w 240"/>
                <a:gd name="T49" fmla="*/ 234 h 234"/>
                <a:gd name="T50" fmla="*/ 220 w 240"/>
                <a:gd name="T51" fmla="*/ 226 h 234"/>
                <a:gd name="T52" fmla="*/ 224 w 240"/>
                <a:gd name="T53" fmla="*/ 205 h 234"/>
                <a:gd name="T54" fmla="*/ 232 w 240"/>
                <a:gd name="T55" fmla="*/ 183 h 234"/>
                <a:gd name="T56" fmla="*/ 230 w 240"/>
                <a:gd name="T57" fmla="*/ 173 h 234"/>
                <a:gd name="T58" fmla="*/ 238 w 240"/>
                <a:gd name="T59" fmla="*/ 154 h 234"/>
                <a:gd name="T60" fmla="*/ 234 w 240"/>
                <a:gd name="T61" fmla="*/ 13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0" h="234">
                  <a:moveTo>
                    <a:pt x="234" y="137"/>
                  </a:moveTo>
                  <a:cubicBezTo>
                    <a:pt x="237" y="134"/>
                    <a:pt x="240" y="129"/>
                    <a:pt x="240" y="121"/>
                  </a:cubicBezTo>
                  <a:cubicBezTo>
                    <a:pt x="240" y="99"/>
                    <a:pt x="220" y="91"/>
                    <a:pt x="208" y="90"/>
                  </a:cubicBezTo>
                  <a:cubicBezTo>
                    <a:pt x="172" y="91"/>
                    <a:pt x="172" y="91"/>
                    <a:pt x="172" y="91"/>
                  </a:cubicBezTo>
                  <a:cubicBezTo>
                    <a:pt x="172" y="91"/>
                    <a:pt x="172" y="91"/>
                    <a:pt x="172" y="91"/>
                  </a:cubicBezTo>
                  <a:cubicBezTo>
                    <a:pt x="171" y="87"/>
                    <a:pt x="175" y="81"/>
                    <a:pt x="175" y="81"/>
                  </a:cubicBezTo>
                  <a:cubicBezTo>
                    <a:pt x="176" y="80"/>
                    <a:pt x="184" y="70"/>
                    <a:pt x="192" y="47"/>
                  </a:cubicBezTo>
                  <a:cubicBezTo>
                    <a:pt x="200" y="22"/>
                    <a:pt x="179" y="5"/>
                    <a:pt x="178" y="4"/>
                  </a:cubicBezTo>
                  <a:cubicBezTo>
                    <a:pt x="177" y="3"/>
                    <a:pt x="177" y="3"/>
                    <a:pt x="177" y="3"/>
                  </a:cubicBezTo>
                  <a:cubicBezTo>
                    <a:pt x="176" y="3"/>
                    <a:pt x="168" y="0"/>
                    <a:pt x="161" y="4"/>
                  </a:cubicBezTo>
                  <a:cubicBezTo>
                    <a:pt x="156" y="7"/>
                    <a:pt x="153" y="14"/>
                    <a:pt x="152" y="23"/>
                  </a:cubicBezTo>
                  <a:cubicBezTo>
                    <a:pt x="149" y="43"/>
                    <a:pt x="132" y="61"/>
                    <a:pt x="123" y="67"/>
                  </a:cubicBezTo>
                  <a:cubicBezTo>
                    <a:pt x="122" y="68"/>
                    <a:pt x="121" y="69"/>
                    <a:pt x="121" y="70"/>
                  </a:cubicBezTo>
                  <a:cubicBezTo>
                    <a:pt x="115" y="75"/>
                    <a:pt x="109" y="88"/>
                    <a:pt x="104" y="97"/>
                  </a:cubicBezTo>
                  <a:cubicBezTo>
                    <a:pt x="101" y="104"/>
                    <a:pt x="93" y="113"/>
                    <a:pt x="89" y="117"/>
                  </a:cubicBezTo>
                  <a:cubicBezTo>
                    <a:pt x="86" y="117"/>
                    <a:pt x="80" y="117"/>
                    <a:pt x="77" y="117"/>
                  </a:cubicBezTo>
                  <a:cubicBezTo>
                    <a:pt x="75" y="113"/>
                    <a:pt x="73" y="106"/>
                    <a:pt x="68" y="106"/>
                  </a:cubicBezTo>
                  <a:cubicBezTo>
                    <a:pt x="12" y="106"/>
                    <a:pt x="12" y="106"/>
                    <a:pt x="12" y="106"/>
                  </a:cubicBezTo>
                  <a:cubicBezTo>
                    <a:pt x="6" y="106"/>
                    <a:pt x="0" y="112"/>
                    <a:pt x="0" y="119"/>
                  </a:cubicBezTo>
                  <a:cubicBezTo>
                    <a:pt x="0" y="223"/>
                    <a:pt x="0" y="223"/>
                    <a:pt x="0" y="223"/>
                  </a:cubicBezTo>
                  <a:cubicBezTo>
                    <a:pt x="0" y="230"/>
                    <a:pt x="6" y="234"/>
                    <a:pt x="12" y="234"/>
                  </a:cubicBezTo>
                  <a:cubicBezTo>
                    <a:pt x="68" y="234"/>
                    <a:pt x="68" y="234"/>
                    <a:pt x="68" y="234"/>
                  </a:cubicBezTo>
                  <a:cubicBezTo>
                    <a:pt x="74" y="234"/>
                    <a:pt x="96" y="234"/>
                    <a:pt x="96" y="234"/>
                  </a:cubicBezTo>
                  <a:cubicBezTo>
                    <a:pt x="97" y="234"/>
                    <a:pt x="132" y="234"/>
                    <a:pt x="164" y="234"/>
                  </a:cubicBezTo>
                  <a:cubicBezTo>
                    <a:pt x="180" y="234"/>
                    <a:pt x="194" y="234"/>
                    <a:pt x="200" y="234"/>
                  </a:cubicBezTo>
                  <a:cubicBezTo>
                    <a:pt x="210" y="234"/>
                    <a:pt x="217" y="230"/>
                    <a:pt x="220" y="226"/>
                  </a:cubicBezTo>
                  <a:cubicBezTo>
                    <a:pt x="225" y="219"/>
                    <a:pt x="225" y="210"/>
                    <a:pt x="224" y="205"/>
                  </a:cubicBezTo>
                  <a:cubicBezTo>
                    <a:pt x="231" y="199"/>
                    <a:pt x="232" y="188"/>
                    <a:pt x="232" y="183"/>
                  </a:cubicBezTo>
                  <a:cubicBezTo>
                    <a:pt x="232" y="179"/>
                    <a:pt x="231" y="176"/>
                    <a:pt x="230" y="173"/>
                  </a:cubicBezTo>
                  <a:cubicBezTo>
                    <a:pt x="233" y="169"/>
                    <a:pt x="237" y="162"/>
                    <a:pt x="238" y="154"/>
                  </a:cubicBezTo>
                  <a:cubicBezTo>
                    <a:pt x="238" y="146"/>
                    <a:pt x="236" y="141"/>
                    <a:pt x="234" y="137"/>
                  </a:cubicBezTo>
                  <a:close/>
                </a:path>
              </a:pathLst>
            </a:custGeom>
            <a:noFill/>
            <a:ln w="15875"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Line 302"/>
            <p:cNvSpPr>
              <a:spLocks noChangeShapeType="1"/>
            </p:cNvSpPr>
            <p:nvPr/>
          </p:nvSpPr>
          <p:spPr bwMode="auto">
            <a:xfrm>
              <a:off x="9288464" y="2952750"/>
              <a:ext cx="0" cy="220663"/>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5" name="组合 24"/>
          <p:cNvGrpSpPr/>
          <p:nvPr/>
        </p:nvGrpSpPr>
        <p:grpSpPr>
          <a:xfrm>
            <a:off x="9589144" y="3392489"/>
            <a:ext cx="395288" cy="131763"/>
            <a:chOff x="4481514" y="6723063"/>
            <a:chExt cx="395288" cy="131763"/>
          </a:xfrm>
        </p:grpSpPr>
        <p:sp>
          <p:nvSpPr>
            <p:cNvPr id="26" name="Oval 372"/>
            <p:cNvSpPr>
              <a:spLocks noChangeArrowheads="1"/>
            </p:cNvSpPr>
            <p:nvPr/>
          </p:nvSpPr>
          <p:spPr bwMode="auto">
            <a:xfrm>
              <a:off x="4481514" y="6723063"/>
              <a:ext cx="114300" cy="120650"/>
            </a:xfrm>
            <a:prstGeom prst="ellipse">
              <a:avLst/>
            </a:pr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Freeform 373"/>
            <p:cNvSpPr>
              <a:spLocks/>
            </p:cNvSpPr>
            <p:nvPr/>
          </p:nvSpPr>
          <p:spPr bwMode="auto">
            <a:xfrm>
              <a:off x="4598989" y="6783388"/>
              <a:ext cx="277813" cy="71438"/>
            </a:xfrm>
            <a:custGeom>
              <a:avLst/>
              <a:gdLst>
                <a:gd name="T0" fmla="*/ 0 w 175"/>
                <a:gd name="T1" fmla="*/ 0 h 45"/>
                <a:gd name="T2" fmla="*/ 175 w 175"/>
                <a:gd name="T3" fmla="*/ 0 h 45"/>
                <a:gd name="T4" fmla="*/ 175 w 175"/>
                <a:gd name="T5" fmla="*/ 45 h 45"/>
              </a:gdLst>
              <a:ahLst/>
              <a:cxnLst>
                <a:cxn ang="0">
                  <a:pos x="T0" y="T1"/>
                </a:cxn>
                <a:cxn ang="0">
                  <a:pos x="T2" y="T3"/>
                </a:cxn>
                <a:cxn ang="0">
                  <a:pos x="T4" y="T5"/>
                </a:cxn>
              </a:cxnLst>
              <a:rect l="0" t="0" r="r" b="b"/>
              <a:pathLst>
                <a:path w="175" h="45">
                  <a:moveTo>
                    <a:pt x="0" y="0"/>
                  </a:moveTo>
                  <a:lnTo>
                    <a:pt x="175" y="0"/>
                  </a:lnTo>
                  <a:lnTo>
                    <a:pt x="175" y="45"/>
                  </a:ln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Line 374"/>
            <p:cNvSpPr>
              <a:spLocks noChangeShapeType="1"/>
            </p:cNvSpPr>
            <p:nvPr/>
          </p:nvSpPr>
          <p:spPr bwMode="auto">
            <a:xfrm>
              <a:off x="4810126" y="6783388"/>
              <a:ext cx="0" cy="52388"/>
            </a:xfrm>
            <a:prstGeom prst="line">
              <a:avLst/>
            </a:prstGeom>
            <a:noFill/>
            <a:ln w="1587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7" name="矩形 36"/>
          <p:cNvSpPr/>
          <p:nvPr/>
        </p:nvSpPr>
        <p:spPr>
          <a:xfrm>
            <a:off x="1341533" y="4149080"/>
            <a:ext cx="1619672"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solidFill>
                  <a:srgbClr val="FFC000"/>
                </a:solidFill>
                <a:latin typeface="微软雅黑" panose="020B0503020204020204" pitchFamily="34" charset="-122"/>
                <a:ea typeface="微软雅黑" panose="020B0503020204020204" pitchFamily="34" charset="-122"/>
              </a:rPr>
              <a:t> 01</a:t>
            </a:r>
            <a:endParaRPr lang="zh-CN" altLang="en-US" sz="2800" dirty="0">
              <a:solidFill>
                <a:srgbClr val="FFC000"/>
              </a:solidFill>
              <a:latin typeface="微软雅黑" panose="020B0503020204020204" pitchFamily="34" charset="-122"/>
              <a:ea typeface="微软雅黑" panose="020B0503020204020204" pitchFamily="34" charset="-122"/>
            </a:endParaRPr>
          </a:p>
        </p:txBody>
      </p:sp>
      <p:sp>
        <p:nvSpPr>
          <p:cNvPr id="38" name="矩形 37"/>
          <p:cNvSpPr/>
          <p:nvPr/>
        </p:nvSpPr>
        <p:spPr>
          <a:xfrm>
            <a:off x="5592458" y="4304655"/>
            <a:ext cx="972616" cy="564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 </a:t>
            </a:r>
            <a:r>
              <a:rPr lang="en-US" altLang="zh-CN" sz="2800" dirty="0">
                <a:solidFill>
                  <a:srgbClr val="FFC000"/>
                </a:solidFill>
                <a:latin typeface="微软雅黑" panose="020B0503020204020204" pitchFamily="34" charset="-122"/>
                <a:ea typeface="微软雅黑" panose="020B0503020204020204" pitchFamily="34" charset="-122"/>
              </a:rPr>
              <a:t>02</a:t>
            </a:r>
            <a:endParaRPr lang="zh-CN" altLang="en-US" dirty="0">
              <a:solidFill>
                <a:srgbClr val="FFC000"/>
              </a:solidFill>
              <a:latin typeface="微软雅黑" panose="020B0503020204020204" pitchFamily="34" charset="-122"/>
              <a:ea typeface="微软雅黑" panose="020B0503020204020204" pitchFamily="34" charset="-122"/>
            </a:endParaRPr>
          </a:p>
        </p:txBody>
      </p:sp>
      <p:sp>
        <p:nvSpPr>
          <p:cNvPr id="39" name="矩形 38"/>
          <p:cNvSpPr/>
          <p:nvPr/>
        </p:nvSpPr>
        <p:spPr>
          <a:xfrm>
            <a:off x="9367672" y="4338407"/>
            <a:ext cx="945486" cy="557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FFC000"/>
                </a:solidFill>
              </a:rPr>
              <a:t> </a:t>
            </a:r>
            <a:r>
              <a:rPr lang="en-US" altLang="zh-CN" sz="2800" dirty="0">
                <a:solidFill>
                  <a:srgbClr val="FFC000"/>
                </a:solidFill>
                <a:latin typeface="微软雅黑" panose="020B0503020204020204" pitchFamily="34" charset="-122"/>
                <a:ea typeface="微软雅黑" panose="020B0503020204020204" pitchFamily="34" charset="-122"/>
              </a:rPr>
              <a:t>03</a:t>
            </a:r>
            <a:endParaRPr lang="zh-CN" altLang="en-US" dirty="0">
              <a:solidFill>
                <a:srgbClr val="FFC000"/>
              </a:solidFill>
              <a:latin typeface="微软雅黑" panose="020B0503020204020204" pitchFamily="34" charset="-122"/>
              <a:ea typeface="微软雅黑" panose="020B0503020204020204" pitchFamily="34" charset="-122"/>
            </a:endParaRPr>
          </a:p>
        </p:txBody>
      </p:sp>
      <p:sp>
        <p:nvSpPr>
          <p:cNvPr id="41" name="矩形 40"/>
          <p:cNvSpPr/>
          <p:nvPr/>
        </p:nvSpPr>
        <p:spPr>
          <a:xfrm>
            <a:off x="5025849" y="4888591"/>
            <a:ext cx="2105833" cy="659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 </a:t>
            </a:r>
            <a:r>
              <a:rPr lang="zh-CN" altLang="en-US" sz="2400" dirty="0" smtClean="0">
                <a:latin typeface="微软雅黑" panose="020B0503020204020204" pitchFamily="34" charset="-122"/>
                <a:ea typeface="微软雅黑" panose="020B0503020204020204" pitchFamily="34" charset="-122"/>
              </a:rPr>
              <a:t>项目开发过程</a:t>
            </a:r>
            <a:endParaRPr lang="zh-CN" altLang="en-US" dirty="0">
              <a:latin typeface="微软雅黑" panose="020B0503020204020204" pitchFamily="34" charset="-122"/>
              <a:ea typeface="微软雅黑" panose="020B0503020204020204" pitchFamily="34" charset="-122"/>
            </a:endParaRPr>
          </a:p>
        </p:txBody>
      </p:sp>
      <p:sp>
        <p:nvSpPr>
          <p:cNvPr id="42" name="矩形 41"/>
          <p:cNvSpPr/>
          <p:nvPr/>
        </p:nvSpPr>
        <p:spPr>
          <a:xfrm>
            <a:off x="1158317" y="4764487"/>
            <a:ext cx="2113398" cy="866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 </a:t>
            </a:r>
            <a:r>
              <a:rPr lang="zh-CN" altLang="en-US" sz="2400" dirty="0" smtClean="0">
                <a:latin typeface="微软雅黑" panose="020B0503020204020204" pitchFamily="34" charset="-122"/>
                <a:ea typeface="微软雅黑" panose="020B0503020204020204" pitchFamily="34" charset="-122"/>
              </a:rPr>
              <a:t>项目展示</a:t>
            </a:r>
            <a:endParaRPr lang="zh-CN" altLang="en-US" dirty="0">
              <a:latin typeface="微软雅黑" panose="020B0503020204020204" pitchFamily="34" charset="-122"/>
              <a:ea typeface="微软雅黑" panose="020B0503020204020204" pitchFamily="34" charset="-122"/>
            </a:endParaRPr>
          </a:p>
        </p:txBody>
      </p:sp>
      <p:sp>
        <p:nvSpPr>
          <p:cNvPr id="43" name="矩形 42"/>
          <p:cNvSpPr/>
          <p:nvPr/>
        </p:nvSpPr>
        <p:spPr>
          <a:xfrm>
            <a:off x="8774554" y="4815355"/>
            <a:ext cx="2146898" cy="732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团队体会</a:t>
            </a:r>
            <a:endParaRPr lang="zh-CN" altLang="en-US" sz="2400" dirty="0">
              <a:latin typeface="微软雅黑" panose="020B0503020204020204" pitchFamily="34" charset="-122"/>
              <a:ea typeface="微软雅黑" panose="020B0503020204020204" pitchFamily="34" charset="-122"/>
            </a:endParaRPr>
          </a:p>
        </p:txBody>
      </p:sp>
      <p:sp>
        <p:nvSpPr>
          <p:cNvPr id="45" name="燕尾形 44"/>
          <p:cNvSpPr/>
          <p:nvPr/>
        </p:nvSpPr>
        <p:spPr>
          <a:xfrm rot="5400000">
            <a:off x="5960751" y="355478"/>
            <a:ext cx="270497" cy="430759"/>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728321980"/>
      </p:ext>
    </p:extLst>
  </p:cSld>
  <p:clrMapOvr>
    <a:masterClrMapping/>
  </p:clrMapOvr>
  <mc:AlternateContent xmlns:mc="http://schemas.openxmlformats.org/markup-compatibility/2006" xmlns:p14="http://schemas.microsoft.com/office/powerpoint/2010/main">
    <mc:Choice Requires="p14">
      <p:transition spd="slow" p14:dur="1200" advClick="0" advTm="4000">
        <p14:prism dir="u"/>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12" presetClass="entr" presetSubtype="4" fill="hold" grpId="1" nodeType="withEffect">
                                  <p:stCondLst>
                                    <p:cond delay="25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p:tgtEl>
                                          <p:spTgt spid="42"/>
                                        </p:tgtEl>
                                        <p:attrNameLst>
                                          <p:attrName>ppt_y</p:attrName>
                                        </p:attrNameLst>
                                      </p:cBhvr>
                                      <p:tavLst>
                                        <p:tav tm="0">
                                          <p:val>
                                            <p:strVal val="#ppt_y+#ppt_h*1.125000"/>
                                          </p:val>
                                        </p:tav>
                                        <p:tav tm="100000">
                                          <p:val>
                                            <p:strVal val="#ppt_y"/>
                                          </p:val>
                                        </p:tav>
                                      </p:tavLst>
                                    </p:anim>
                                    <p:animEffect transition="in" filter="wipe(up)">
                                      <p:cBhvr>
                                        <p:cTn id="16" dur="500"/>
                                        <p:tgtEl>
                                          <p:spTgt spid="42"/>
                                        </p:tgtEl>
                                      </p:cBhvr>
                                    </p:animEffect>
                                  </p:childTnLst>
                                </p:cTn>
                              </p:par>
                              <p:par>
                                <p:cTn id="17" presetID="12" presetClass="entr" presetSubtype="4" fill="hold" grpId="0" nodeType="withEffect">
                                  <p:stCondLst>
                                    <p:cond delay="25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p:tgtEl>
                                          <p:spTgt spid="37"/>
                                        </p:tgtEl>
                                        <p:attrNameLst>
                                          <p:attrName>ppt_y</p:attrName>
                                        </p:attrNameLst>
                                      </p:cBhvr>
                                      <p:tavLst>
                                        <p:tav tm="0">
                                          <p:val>
                                            <p:strVal val="#ppt_y+#ppt_h*1.125000"/>
                                          </p:val>
                                        </p:tav>
                                        <p:tav tm="100000">
                                          <p:val>
                                            <p:strVal val="#ppt_y"/>
                                          </p:val>
                                        </p:tav>
                                      </p:tavLst>
                                    </p:anim>
                                    <p:animEffect transition="in" filter="wipe(up)">
                                      <p:cBhvr>
                                        <p:cTn id="20" dur="500"/>
                                        <p:tgtEl>
                                          <p:spTgt spid="37"/>
                                        </p:tgtEl>
                                      </p:cBhvr>
                                    </p:animEffect>
                                  </p:childTnLst>
                                </p:cTn>
                              </p:par>
                              <p:par>
                                <p:cTn id="21" presetID="12" presetClass="entr" presetSubtype="1" fill="hold" grpId="0" nodeType="withEffect">
                                  <p:stCondLst>
                                    <p:cond delay="25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p:tgtEl>
                                          <p:spTgt spid="11"/>
                                        </p:tgtEl>
                                        <p:attrNameLst>
                                          <p:attrName>ppt_y</p:attrName>
                                        </p:attrNameLst>
                                      </p:cBhvr>
                                      <p:tavLst>
                                        <p:tav tm="0">
                                          <p:val>
                                            <p:strVal val="#ppt_y-#ppt_h*1.125000"/>
                                          </p:val>
                                        </p:tav>
                                        <p:tav tm="100000">
                                          <p:val>
                                            <p:strVal val="#ppt_y"/>
                                          </p:val>
                                        </p:tav>
                                      </p:tavLst>
                                    </p:anim>
                                    <p:animEffect transition="in" filter="wipe(down)">
                                      <p:cBhvr>
                                        <p:cTn id="24" dur="500"/>
                                        <p:tgtEl>
                                          <p:spTgt spid="11"/>
                                        </p:tgtEl>
                                      </p:cBhvr>
                                    </p:animEffect>
                                  </p:childTnLst>
                                </p:cTn>
                              </p:par>
                              <p:par>
                                <p:cTn id="25" presetID="12" presetClass="entr" presetSubtype="1" fill="hold" nodeType="withEffect">
                                  <p:stCondLst>
                                    <p:cond delay="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p:tgtEl>
                                          <p:spTgt spid="12"/>
                                        </p:tgtEl>
                                        <p:attrNameLst>
                                          <p:attrName>ppt_y</p:attrName>
                                        </p:attrNameLst>
                                      </p:cBhvr>
                                      <p:tavLst>
                                        <p:tav tm="0">
                                          <p:val>
                                            <p:strVal val="#ppt_y-#ppt_h*1.125000"/>
                                          </p:val>
                                        </p:tav>
                                        <p:tav tm="100000">
                                          <p:val>
                                            <p:strVal val="#ppt_y"/>
                                          </p:val>
                                        </p:tav>
                                      </p:tavLst>
                                    </p:anim>
                                    <p:animEffect transition="in" filter="wipe(down)">
                                      <p:cBhvr>
                                        <p:cTn id="28" dur="500"/>
                                        <p:tgtEl>
                                          <p:spTgt spid="12"/>
                                        </p:tgtEl>
                                      </p:cBhvr>
                                    </p:animEffect>
                                  </p:childTnLst>
                                </p:cTn>
                              </p:par>
                              <p:par>
                                <p:cTn id="29" presetID="12" presetClass="entr" presetSubtype="4" fill="hold" grpId="0" nodeType="withEffect">
                                  <p:stCondLst>
                                    <p:cond delay="25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p:tgtEl>
                                          <p:spTgt spid="38"/>
                                        </p:tgtEl>
                                        <p:attrNameLst>
                                          <p:attrName>ppt_y</p:attrName>
                                        </p:attrNameLst>
                                      </p:cBhvr>
                                      <p:tavLst>
                                        <p:tav tm="0">
                                          <p:val>
                                            <p:strVal val="#ppt_y+#ppt_h*1.125000"/>
                                          </p:val>
                                        </p:tav>
                                        <p:tav tm="100000">
                                          <p:val>
                                            <p:strVal val="#ppt_y"/>
                                          </p:val>
                                        </p:tav>
                                      </p:tavLst>
                                    </p:anim>
                                    <p:animEffect transition="in" filter="wipe(up)">
                                      <p:cBhvr>
                                        <p:cTn id="32" dur="500"/>
                                        <p:tgtEl>
                                          <p:spTgt spid="38"/>
                                        </p:tgtEl>
                                      </p:cBhvr>
                                    </p:animEffect>
                                  </p:childTnLst>
                                </p:cTn>
                              </p:par>
                              <p:par>
                                <p:cTn id="33" presetID="12" presetClass="entr" presetSubtype="4" fill="hold" grpId="0" nodeType="withEffect">
                                  <p:stCondLst>
                                    <p:cond delay="25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p:tgtEl>
                                          <p:spTgt spid="41"/>
                                        </p:tgtEl>
                                        <p:attrNameLst>
                                          <p:attrName>ppt_y</p:attrName>
                                        </p:attrNameLst>
                                      </p:cBhvr>
                                      <p:tavLst>
                                        <p:tav tm="0">
                                          <p:val>
                                            <p:strVal val="#ppt_y+#ppt_h*1.125000"/>
                                          </p:val>
                                        </p:tav>
                                        <p:tav tm="100000">
                                          <p:val>
                                            <p:strVal val="#ppt_y"/>
                                          </p:val>
                                        </p:tav>
                                      </p:tavLst>
                                    </p:anim>
                                    <p:animEffect transition="in" filter="wipe(up)">
                                      <p:cBhvr>
                                        <p:cTn id="36" dur="500"/>
                                        <p:tgtEl>
                                          <p:spTgt spid="41"/>
                                        </p:tgtEl>
                                      </p:cBhvr>
                                    </p:animEffect>
                                  </p:childTnLst>
                                </p:cTn>
                              </p:par>
                              <p:par>
                                <p:cTn id="37" presetID="12" presetClass="entr" presetSubtype="1" fill="hold" grpId="0" nodeType="withEffect">
                                  <p:stCondLst>
                                    <p:cond delay="25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p:tgtEl>
                                          <p:spTgt spid="9"/>
                                        </p:tgtEl>
                                        <p:attrNameLst>
                                          <p:attrName>ppt_y</p:attrName>
                                        </p:attrNameLst>
                                      </p:cBhvr>
                                      <p:tavLst>
                                        <p:tav tm="0">
                                          <p:val>
                                            <p:strVal val="#ppt_y-#ppt_h*1.125000"/>
                                          </p:val>
                                        </p:tav>
                                        <p:tav tm="100000">
                                          <p:val>
                                            <p:strVal val="#ppt_y"/>
                                          </p:val>
                                        </p:tav>
                                      </p:tavLst>
                                    </p:anim>
                                    <p:animEffect transition="in" filter="wipe(down)">
                                      <p:cBhvr>
                                        <p:cTn id="40" dur="500"/>
                                        <p:tgtEl>
                                          <p:spTgt spid="9"/>
                                        </p:tgtEl>
                                      </p:cBhvr>
                                    </p:animEffect>
                                  </p:childTnLst>
                                </p:cTn>
                              </p:par>
                              <p:par>
                                <p:cTn id="41" presetID="12" presetClass="entr" presetSubtype="1" fill="hold" nodeType="withEffect">
                                  <p:stCondLst>
                                    <p:cond delay="25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p:tgtEl>
                                          <p:spTgt spid="22"/>
                                        </p:tgtEl>
                                        <p:attrNameLst>
                                          <p:attrName>ppt_y</p:attrName>
                                        </p:attrNameLst>
                                      </p:cBhvr>
                                      <p:tavLst>
                                        <p:tav tm="0">
                                          <p:val>
                                            <p:strVal val="#ppt_y-#ppt_h*1.125000"/>
                                          </p:val>
                                        </p:tav>
                                        <p:tav tm="100000">
                                          <p:val>
                                            <p:strVal val="#ppt_y"/>
                                          </p:val>
                                        </p:tav>
                                      </p:tavLst>
                                    </p:anim>
                                    <p:animEffect transition="in" filter="wipe(down)">
                                      <p:cBhvr>
                                        <p:cTn id="44" dur="500"/>
                                        <p:tgtEl>
                                          <p:spTgt spid="22"/>
                                        </p:tgtEl>
                                      </p:cBhvr>
                                    </p:animEffect>
                                  </p:childTnLst>
                                </p:cTn>
                              </p:par>
                              <p:par>
                                <p:cTn id="45" presetID="12" presetClass="entr" presetSubtype="1" fill="hold" nodeType="withEffect">
                                  <p:stCondLst>
                                    <p:cond delay="25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p:tgtEl>
                                          <p:spTgt spid="25"/>
                                        </p:tgtEl>
                                        <p:attrNameLst>
                                          <p:attrName>ppt_y</p:attrName>
                                        </p:attrNameLst>
                                      </p:cBhvr>
                                      <p:tavLst>
                                        <p:tav tm="0">
                                          <p:val>
                                            <p:strVal val="#ppt_y-#ppt_h*1.125000"/>
                                          </p:val>
                                        </p:tav>
                                        <p:tav tm="100000">
                                          <p:val>
                                            <p:strVal val="#ppt_y"/>
                                          </p:val>
                                        </p:tav>
                                      </p:tavLst>
                                    </p:anim>
                                    <p:animEffect transition="in" filter="wipe(down)">
                                      <p:cBhvr>
                                        <p:cTn id="48" dur="500"/>
                                        <p:tgtEl>
                                          <p:spTgt spid="25"/>
                                        </p:tgtEl>
                                      </p:cBhvr>
                                    </p:animEffect>
                                  </p:childTnLst>
                                </p:cTn>
                              </p:par>
                              <p:par>
                                <p:cTn id="49" presetID="12" presetClass="entr" presetSubtype="1" fill="hold" grpId="0" nodeType="withEffect">
                                  <p:stCondLst>
                                    <p:cond delay="25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p:tgtEl>
                                          <p:spTgt spid="5"/>
                                        </p:tgtEl>
                                        <p:attrNameLst>
                                          <p:attrName>ppt_y</p:attrName>
                                        </p:attrNameLst>
                                      </p:cBhvr>
                                      <p:tavLst>
                                        <p:tav tm="0">
                                          <p:val>
                                            <p:strVal val="#ppt_y-#ppt_h*1.125000"/>
                                          </p:val>
                                        </p:tav>
                                        <p:tav tm="100000">
                                          <p:val>
                                            <p:strVal val="#ppt_y"/>
                                          </p:val>
                                        </p:tav>
                                      </p:tavLst>
                                    </p:anim>
                                    <p:animEffect transition="in" filter="wipe(down)">
                                      <p:cBhvr>
                                        <p:cTn id="52" dur="500"/>
                                        <p:tgtEl>
                                          <p:spTgt spid="5"/>
                                        </p:tgtEl>
                                      </p:cBhvr>
                                    </p:animEffect>
                                  </p:childTnLst>
                                </p:cTn>
                              </p:par>
                              <p:par>
                                <p:cTn id="53" presetID="12" presetClass="entr" presetSubtype="4" fill="hold" grpId="0" nodeType="withEffect">
                                  <p:stCondLst>
                                    <p:cond delay="25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p:tgtEl>
                                          <p:spTgt spid="39"/>
                                        </p:tgtEl>
                                        <p:attrNameLst>
                                          <p:attrName>ppt_y</p:attrName>
                                        </p:attrNameLst>
                                      </p:cBhvr>
                                      <p:tavLst>
                                        <p:tav tm="0">
                                          <p:val>
                                            <p:strVal val="#ppt_y+#ppt_h*1.125000"/>
                                          </p:val>
                                        </p:tav>
                                        <p:tav tm="100000">
                                          <p:val>
                                            <p:strVal val="#ppt_y"/>
                                          </p:val>
                                        </p:tav>
                                      </p:tavLst>
                                    </p:anim>
                                    <p:animEffect transition="in" filter="wipe(up)">
                                      <p:cBhvr>
                                        <p:cTn id="56" dur="500"/>
                                        <p:tgtEl>
                                          <p:spTgt spid="39"/>
                                        </p:tgtEl>
                                      </p:cBhvr>
                                    </p:animEffect>
                                  </p:childTnLst>
                                </p:cTn>
                              </p:par>
                              <p:par>
                                <p:cTn id="57" presetID="12" presetClass="entr" presetSubtype="4" fill="hold" grpId="0" nodeType="withEffect">
                                  <p:stCondLst>
                                    <p:cond delay="25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p:tgtEl>
                                          <p:spTgt spid="43"/>
                                        </p:tgtEl>
                                        <p:attrNameLst>
                                          <p:attrName>ppt_y</p:attrName>
                                        </p:attrNameLst>
                                      </p:cBhvr>
                                      <p:tavLst>
                                        <p:tav tm="0">
                                          <p:val>
                                            <p:strVal val="#ppt_y+#ppt_h*1.125000"/>
                                          </p:val>
                                        </p:tav>
                                        <p:tav tm="100000">
                                          <p:val>
                                            <p:strVal val="#ppt_y"/>
                                          </p:val>
                                        </p:tav>
                                      </p:tavLst>
                                    </p:anim>
                                    <p:animEffect transition="in" filter="wipe(up)">
                                      <p:cBhvr>
                                        <p:cTn id="60" dur="500"/>
                                        <p:tgtEl>
                                          <p:spTgt spid="43"/>
                                        </p:tgtEl>
                                      </p:cBhvr>
                                    </p:animEffect>
                                  </p:childTnLst>
                                </p:cTn>
                              </p:par>
                              <p:par>
                                <p:cTn id="61" presetID="47"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1000"/>
                                        <p:tgtEl>
                                          <p:spTgt spid="45"/>
                                        </p:tgtEl>
                                      </p:cBhvr>
                                    </p:animEffect>
                                    <p:anim calcmode="lin" valueType="num">
                                      <p:cBhvr>
                                        <p:cTn id="64" dur="1000" fill="hold"/>
                                        <p:tgtEl>
                                          <p:spTgt spid="45"/>
                                        </p:tgtEl>
                                        <p:attrNameLst>
                                          <p:attrName>ppt_x</p:attrName>
                                        </p:attrNameLst>
                                      </p:cBhvr>
                                      <p:tavLst>
                                        <p:tav tm="0">
                                          <p:val>
                                            <p:strVal val="#ppt_x"/>
                                          </p:val>
                                        </p:tav>
                                        <p:tav tm="100000">
                                          <p:val>
                                            <p:strVal val="#ppt_x"/>
                                          </p:val>
                                        </p:tav>
                                      </p:tavLst>
                                    </p:anim>
                                    <p:anim calcmode="lin" valueType="num">
                                      <p:cBhvr>
                                        <p:cTn id="6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9" grpId="0" animBg="1"/>
      <p:bldP spid="11" grpId="0" animBg="1"/>
      <p:bldP spid="37" grpId="0"/>
      <p:bldP spid="38" grpId="0"/>
      <p:bldP spid="39" grpId="0"/>
      <p:bldP spid="41" grpId="0"/>
      <p:bldP spid="42" grpId="1"/>
      <p:bldP spid="43" grpId="0"/>
      <p:bldP spid="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菱形 1"/>
          <p:cNvSpPr/>
          <p:nvPr/>
        </p:nvSpPr>
        <p:spPr>
          <a:xfrm>
            <a:off x="3859775" y="1265350"/>
            <a:ext cx="4464496" cy="4320480"/>
          </a:xfrm>
          <a:prstGeom prst="diamond">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1" name="直接连接符 10"/>
          <p:cNvCxnSpPr/>
          <p:nvPr/>
        </p:nvCxnSpPr>
        <p:spPr>
          <a:xfrm>
            <a:off x="767408" y="0"/>
            <a:ext cx="0" cy="1590540"/>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848528" y="4867656"/>
            <a:ext cx="0" cy="1990344"/>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696400" y="2186862"/>
            <a:ext cx="0" cy="792088"/>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495600" y="2978950"/>
            <a:ext cx="0" cy="972108"/>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927648" y="5862828"/>
            <a:ext cx="0" cy="995172"/>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616280" y="0"/>
            <a:ext cx="0" cy="1987336"/>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488488" y="0"/>
            <a:ext cx="0" cy="795270"/>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336360" y="6165304"/>
            <a:ext cx="0" cy="692696"/>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271464" y="5085184"/>
            <a:ext cx="0" cy="1772816"/>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352584" y="2618799"/>
            <a:ext cx="0" cy="1368152"/>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631504" y="2186862"/>
            <a:ext cx="0" cy="684076"/>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575720" y="-198398"/>
            <a:ext cx="0" cy="993668"/>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菱形 33"/>
          <p:cNvSpPr/>
          <p:nvPr/>
        </p:nvSpPr>
        <p:spPr>
          <a:xfrm>
            <a:off x="3872137" y="1268760"/>
            <a:ext cx="4464496" cy="4320480"/>
          </a:xfrm>
          <a:prstGeom prst="diamond">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菱形 34"/>
          <p:cNvSpPr/>
          <p:nvPr/>
        </p:nvSpPr>
        <p:spPr>
          <a:xfrm>
            <a:off x="3859911" y="1272170"/>
            <a:ext cx="4464496" cy="4320480"/>
          </a:xfrm>
          <a:prstGeom prst="diamond">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菱形 35"/>
          <p:cNvSpPr/>
          <p:nvPr/>
        </p:nvSpPr>
        <p:spPr>
          <a:xfrm>
            <a:off x="3866024" y="1265350"/>
            <a:ext cx="4464496" cy="4320480"/>
          </a:xfrm>
          <a:prstGeom prst="diamond">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菱形 17"/>
          <p:cNvSpPr/>
          <p:nvPr/>
        </p:nvSpPr>
        <p:spPr>
          <a:xfrm>
            <a:off x="3878250" y="1268760"/>
            <a:ext cx="4464496" cy="4320480"/>
          </a:xfrm>
          <a:prstGeom prst="diamond">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菱形 19"/>
          <p:cNvSpPr/>
          <p:nvPr/>
        </p:nvSpPr>
        <p:spPr>
          <a:xfrm>
            <a:off x="4077505" y="1251710"/>
            <a:ext cx="4464496" cy="4320480"/>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菱形 21"/>
          <p:cNvSpPr/>
          <p:nvPr/>
        </p:nvSpPr>
        <p:spPr>
          <a:xfrm>
            <a:off x="3654543" y="1258530"/>
            <a:ext cx="4464496" cy="4320480"/>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5133157" y="2672916"/>
            <a:ext cx="1917732" cy="1584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en-US" altLang="zh-CN" sz="7200" dirty="0">
                <a:solidFill>
                  <a:schemeClr val="tx1">
                    <a:lumMod val="75000"/>
                    <a:lumOff val="25000"/>
                  </a:schemeClr>
                </a:solidFill>
                <a:latin typeface="微软雅黑" panose="020B0503020204020204" pitchFamily="34" charset="-122"/>
                <a:ea typeface="微软雅黑" panose="020B0503020204020204" pitchFamily="34" charset="-122"/>
              </a:rPr>
              <a:t>P</a:t>
            </a:r>
            <a:r>
              <a:rPr lang="en-US" altLang="zh-CN" sz="5400" dirty="0">
                <a:solidFill>
                  <a:schemeClr val="tx1">
                    <a:lumMod val="75000"/>
                    <a:lumOff val="25000"/>
                  </a:schemeClr>
                </a:solidFill>
                <a:latin typeface="微软雅黑" panose="020B0503020204020204" pitchFamily="34" charset="-122"/>
                <a:ea typeface="微软雅黑" panose="020B0503020204020204" pitchFamily="34" charset="-122"/>
              </a:rPr>
              <a:t>art</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en-US" altLang="zh-CN" sz="7200" b="1" dirty="0">
                <a:solidFill>
                  <a:srgbClr val="FFC000"/>
                </a:solidFill>
                <a:latin typeface="微软雅黑" panose="020B0503020204020204" pitchFamily="34" charset="-122"/>
                <a:ea typeface="微软雅黑" panose="020B0503020204020204" pitchFamily="34" charset="-122"/>
              </a:rPr>
              <a:t>01</a:t>
            </a:r>
            <a:endParaRPr lang="zh-CN" altLang="en-US" sz="36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139638"/>
      </p:ext>
    </p:extLst>
  </p:cSld>
  <p:clrMapOvr>
    <a:masterClrMapping/>
  </p:clrMapOvr>
  <mc:AlternateContent xmlns:mc="http://schemas.openxmlformats.org/markup-compatibility/2006" xmlns:p14="http://schemas.microsoft.com/office/powerpoint/2010/main">
    <mc:Choice Requires="p14">
      <p:transition spd="slow" p14:dur="1250" advClick="0" advTm="4000">
        <p14:switch dir="r"/>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2"/>
                                        </p:tgtEl>
                                      </p:cBhvr>
                                      <p:by x="150000" y="150000"/>
                                    </p:animScale>
                                  </p:childTnLst>
                                </p:cTn>
                              </p:par>
                              <p:par>
                                <p:cTn id="7" presetID="10" presetClass="exit" presetSubtype="0" fill="hold" grpId="1" nodeType="withEffect">
                                  <p:stCondLst>
                                    <p:cond delay="0"/>
                                  </p:stCondLst>
                                  <p:childTnLst>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par>
                                <p:cTn id="10" presetID="6" presetClass="emph" presetSubtype="0" fill="hold" grpId="0" nodeType="withEffect">
                                  <p:stCondLst>
                                    <p:cond delay="100"/>
                                  </p:stCondLst>
                                  <p:childTnLst>
                                    <p:animScale>
                                      <p:cBhvr>
                                        <p:cTn id="11" dur="750" fill="hold"/>
                                        <p:tgtEl>
                                          <p:spTgt spid="34"/>
                                        </p:tgtEl>
                                      </p:cBhvr>
                                      <p:by x="150000" y="150000"/>
                                    </p:animScale>
                                  </p:childTnLst>
                                </p:cTn>
                              </p:par>
                              <p:par>
                                <p:cTn id="12" presetID="10" presetClass="exit" presetSubtype="0" fill="hold" grpId="1" nodeType="withEffect">
                                  <p:stCondLst>
                                    <p:cond delay="100"/>
                                  </p:stCondLst>
                                  <p:childTnLst>
                                    <p:animEffect transition="out" filter="fade">
                                      <p:cBhvr>
                                        <p:cTn id="13" dur="750"/>
                                        <p:tgtEl>
                                          <p:spTgt spid="34"/>
                                        </p:tgtEl>
                                      </p:cBhvr>
                                    </p:animEffect>
                                    <p:set>
                                      <p:cBhvr>
                                        <p:cTn id="14" dur="1" fill="hold">
                                          <p:stCondLst>
                                            <p:cond delay="749"/>
                                          </p:stCondLst>
                                        </p:cTn>
                                        <p:tgtEl>
                                          <p:spTgt spid="34"/>
                                        </p:tgtEl>
                                        <p:attrNameLst>
                                          <p:attrName>style.visibility</p:attrName>
                                        </p:attrNameLst>
                                      </p:cBhvr>
                                      <p:to>
                                        <p:strVal val="hidden"/>
                                      </p:to>
                                    </p:set>
                                  </p:childTnLst>
                                </p:cTn>
                              </p:par>
                              <p:par>
                                <p:cTn id="15" presetID="6" presetClass="emph" presetSubtype="0" fill="hold" grpId="0" nodeType="withEffect">
                                  <p:stCondLst>
                                    <p:cond delay="200"/>
                                  </p:stCondLst>
                                  <p:childTnLst>
                                    <p:animScale>
                                      <p:cBhvr>
                                        <p:cTn id="16" dur="500" fill="hold"/>
                                        <p:tgtEl>
                                          <p:spTgt spid="35"/>
                                        </p:tgtEl>
                                      </p:cBhvr>
                                      <p:by x="150000" y="150000"/>
                                    </p:animScale>
                                  </p:childTnLst>
                                </p:cTn>
                              </p:par>
                              <p:par>
                                <p:cTn id="17" presetID="10" presetClass="exit" presetSubtype="0" fill="hold" grpId="1" nodeType="withEffect">
                                  <p:stCondLst>
                                    <p:cond delay="200"/>
                                  </p:stCondLst>
                                  <p:childTnLst>
                                    <p:animEffect transition="out" filter="fade">
                                      <p:cBhvr>
                                        <p:cTn id="18" dur="500"/>
                                        <p:tgtEl>
                                          <p:spTgt spid="35"/>
                                        </p:tgtEl>
                                      </p:cBhvr>
                                    </p:animEffect>
                                    <p:set>
                                      <p:cBhvr>
                                        <p:cTn id="19" dur="1" fill="hold">
                                          <p:stCondLst>
                                            <p:cond delay="499"/>
                                          </p:stCondLst>
                                        </p:cTn>
                                        <p:tgtEl>
                                          <p:spTgt spid="35"/>
                                        </p:tgtEl>
                                        <p:attrNameLst>
                                          <p:attrName>style.visibility</p:attrName>
                                        </p:attrNameLst>
                                      </p:cBhvr>
                                      <p:to>
                                        <p:strVal val="hidden"/>
                                      </p:to>
                                    </p:set>
                                  </p:childTnLst>
                                </p:cTn>
                              </p:par>
                              <p:par>
                                <p:cTn id="20" presetID="6" presetClass="emph" presetSubtype="0" fill="hold" grpId="0" nodeType="withEffect">
                                  <p:stCondLst>
                                    <p:cond delay="300"/>
                                  </p:stCondLst>
                                  <p:childTnLst>
                                    <p:animScale>
                                      <p:cBhvr>
                                        <p:cTn id="21" dur="500" fill="hold"/>
                                        <p:tgtEl>
                                          <p:spTgt spid="36"/>
                                        </p:tgtEl>
                                      </p:cBhvr>
                                      <p:by x="150000" y="150000"/>
                                    </p:animScale>
                                  </p:childTnLst>
                                </p:cTn>
                              </p:par>
                              <p:par>
                                <p:cTn id="22" presetID="10" presetClass="exit" presetSubtype="0" fill="hold" grpId="1" nodeType="withEffect">
                                  <p:stCondLst>
                                    <p:cond delay="30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par>
                                <p:cTn id="25" presetID="2" presetClass="entr" presetSubtype="1" fill="hold" nodeType="withEffect">
                                  <p:stCondLst>
                                    <p:cond delay="3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35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250" fill="hold"/>
                                        <p:tgtEl>
                                          <p:spTgt spid="33"/>
                                        </p:tgtEl>
                                        <p:attrNameLst>
                                          <p:attrName>ppt_x</p:attrName>
                                        </p:attrNameLst>
                                      </p:cBhvr>
                                      <p:tavLst>
                                        <p:tav tm="0">
                                          <p:val>
                                            <p:strVal val="#ppt_x"/>
                                          </p:val>
                                        </p:tav>
                                        <p:tav tm="100000">
                                          <p:val>
                                            <p:strVal val="#ppt_x"/>
                                          </p:val>
                                        </p:tav>
                                      </p:tavLst>
                                    </p:anim>
                                    <p:anim calcmode="lin" valueType="num">
                                      <p:cBhvr additive="base">
                                        <p:cTn id="32" dur="250" fill="hold"/>
                                        <p:tgtEl>
                                          <p:spTgt spid="33"/>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40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250" fill="hold"/>
                                        <p:tgtEl>
                                          <p:spTgt spid="21"/>
                                        </p:tgtEl>
                                        <p:attrNameLst>
                                          <p:attrName>ppt_x</p:attrName>
                                        </p:attrNameLst>
                                      </p:cBhvr>
                                      <p:tavLst>
                                        <p:tav tm="0">
                                          <p:val>
                                            <p:strVal val="#ppt_x"/>
                                          </p:val>
                                        </p:tav>
                                        <p:tav tm="100000">
                                          <p:val>
                                            <p:strVal val="#ppt_x"/>
                                          </p:val>
                                        </p:tav>
                                      </p:tavLst>
                                    </p:anim>
                                    <p:anim calcmode="lin" valueType="num">
                                      <p:cBhvr additive="base">
                                        <p:cTn id="36" dur="250" fill="hold"/>
                                        <p:tgtEl>
                                          <p:spTgt spid="21"/>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45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250" fill="hold"/>
                                        <p:tgtEl>
                                          <p:spTgt spid="23"/>
                                        </p:tgtEl>
                                        <p:attrNameLst>
                                          <p:attrName>ppt_x</p:attrName>
                                        </p:attrNameLst>
                                      </p:cBhvr>
                                      <p:tavLst>
                                        <p:tav tm="0">
                                          <p:val>
                                            <p:strVal val="#ppt_x"/>
                                          </p:val>
                                        </p:tav>
                                        <p:tav tm="100000">
                                          <p:val>
                                            <p:strVal val="#ppt_x"/>
                                          </p:val>
                                        </p:tav>
                                      </p:tavLst>
                                    </p:anim>
                                    <p:anim calcmode="lin" valueType="num">
                                      <p:cBhvr additive="base">
                                        <p:cTn id="40" dur="250" fill="hold"/>
                                        <p:tgtEl>
                                          <p:spTgt spid="23"/>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30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250" fill="hold"/>
                                        <p:tgtEl>
                                          <p:spTgt spid="31"/>
                                        </p:tgtEl>
                                        <p:attrNameLst>
                                          <p:attrName>ppt_x</p:attrName>
                                        </p:attrNameLst>
                                      </p:cBhvr>
                                      <p:tavLst>
                                        <p:tav tm="0">
                                          <p:val>
                                            <p:strVal val="#ppt_x"/>
                                          </p:val>
                                        </p:tav>
                                        <p:tav tm="100000">
                                          <p:val>
                                            <p:strVal val="#ppt_x"/>
                                          </p:val>
                                        </p:tav>
                                      </p:tavLst>
                                    </p:anim>
                                    <p:anim calcmode="lin" valueType="num">
                                      <p:cBhvr additive="base">
                                        <p:cTn id="44" dur="250" fill="hold"/>
                                        <p:tgtEl>
                                          <p:spTgt spid="31"/>
                                        </p:tgtEl>
                                        <p:attrNameLst>
                                          <p:attrName>ppt_y</p:attrName>
                                        </p:attrNameLst>
                                      </p:cBhvr>
                                      <p:tavLst>
                                        <p:tav tm="0">
                                          <p:val>
                                            <p:strVal val="0-#ppt_h/2"/>
                                          </p:val>
                                        </p:tav>
                                        <p:tav tm="100000">
                                          <p:val>
                                            <p:strVal val="#ppt_y"/>
                                          </p:val>
                                        </p:tav>
                                      </p:tavLst>
                                    </p:anim>
                                  </p:childTnLst>
                                </p:cTn>
                              </p:par>
                              <p:par>
                                <p:cTn id="45" presetID="2" presetClass="entr" presetSubtype="4" fill="hold" nodeType="withEffect">
                                  <p:stCondLst>
                                    <p:cond delay="50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250" fill="hold"/>
                                        <p:tgtEl>
                                          <p:spTgt spid="17"/>
                                        </p:tgtEl>
                                        <p:attrNameLst>
                                          <p:attrName>ppt_x</p:attrName>
                                        </p:attrNameLst>
                                      </p:cBhvr>
                                      <p:tavLst>
                                        <p:tav tm="0">
                                          <p:val>
                                            <p:strVal val="#ppt_x"/>
                                          </p:val>
                                        </p:tav>
                                        <p:tav tm="100000">
                                          <p:val>
                                            <p:strVal val="#ppt_x"/>
                                          </p:val>
                                        </p:tav>
                                      </p:tavLst>
                                    </p:anim>
                                    <p:anim calcmode="lin" valueType="num">
                                      <p:cBhvr additive="base">
                                        <p:cTn id="48" dur="25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45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250" fill="hold"/>
                                        <p:tgtEl>
                                          <p:spTgt spid="27"/>
                                        </p:tgtEl>
                                        <p:attrNameLst>
                                          <p:attrName>ppt_x</p:attrName>
                                        </p:attrNameLst>
                                      </p:cBhvr>
                                      <p:tavLst>
                                        <p:tav tm="0">
                                          <p:val>
                                            <p:strVal val="#ppt_x"/>
                                          </p:val>
                                        </p:tav>
                                        <p:tav tm="100000">
                                          <p:val>
                                            <p:strVal val="#ppt_x"/>
                                          </p:val>
                                        </p:tav>
                                      </p:tavLst>
                                    </p:anim>
                                    <p:anim calcmode="lin" valueType="num">
                                      <p:cBhvr additive="base">
                                        <p:cTn id="52" dur="250" fill="hold"/>
                                        <p:tgtEl>
                                          <p:spTgt spid="2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60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250" fill="hold"/>
                                        <p:tgtEl>
                                          <p:spTgt spid="19"/>
                                        </p:tgtEl>
                                        <p:attrNameLst>
                                          <p:attrName>ppt_x</p:attrName>
                                        </p:attrNameLst>
                                      </p:cBhvr>
                                      <p:tavLst>
                                        <p:tav tm="0">
                                          <p:val>
                                            <p:strVal val="#ppt_x"/>
                                          </p:val>
                                        </p:tav>
                                        <p:tav tm="100000">
                                          <p:val>
                                            <p:strVal val="#ppt_x"/>
                                          </p:val>
                                        </p:tav>
                                      </p:tavLst>
                                    </p:anim>
                                    <p:anim calcmode="lin" valueType="num">
                                      <p:cBhvr additive="base">
                                        <p:cTn id="56" dur="25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65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55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ppt_x"/>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par>
                                <p:cTn id="69" presetID="2" presetClass="entr" presetSubtype="1" fill="hold" nodeType="withEffect">
                                  <p:stCondLst>
                                    <p:cond delay="60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4" grpId="0" animBg="1"/>
      <p:bldP spid="34" grpId="1" animBg="1"/>
      <p:bldP spid="35" grpId="0" animBg="1"/>
      <p:bldP spid="35" grpId="1" animBg="1"/>
      <p:bldP spid="36" grpId="0" animBg="1"/>
      <p:bldP spid="3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菱形 1"/>
          <p:cNvSpPr/>
          <p:nvPr/>
        </p:nvSpPr>
        <p:spPr>
          <a:xfrm>
            <a:off x="3859775" y="1265350"/>
            <a:ext cx="4464496" cy="4320480"/>
          </a:xfrm>
          <a:prstGeom prst="diamond">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11" name="直接连接符 10"/>
          <p:cNvCxnSpPr/>
          <p:nvPr/>
        </p:nvCxnSpPr>
        <p:spPr>
          <a:xfrm>
            <a:off x="767408" y="0"/>
            <a:ext cx="0" cy="1590540"/>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848528" y="4867656"/>
            <a:ext cx="0" cy="1990344"/>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696400" y="2186862"/>
            <a:ext cx="0" cy="792088"/>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495600" y="2978950"/>
            <a:ext cx="0" cy="972108"/>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927648" y="5862828"/>
            <a:ext cx="0" cy="995172"/>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616280" y="0"/>
            <a:ext cx="0" cy="1987336"/>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488488" y="0"/>
            <a:ext cx="0" cy="795270"/>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336360" y="6165304"/>
            <a:ext cx="0" cy="692696"/>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271464" y="5085184"/>
            <a:ext cx="0" cy="1772816"/>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352584" y="2618799"/>
            <a:ext cx="0" cy="1368152"/>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631504" y="2186862"/>
            <a:ext cx="0" cy="684076"/>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575720" y="-198398"/>
            <a:ext cx="0" cy="993668"/>
          </a:xfrm>
          <a:prstGeom prst="line">
            <a:avLst/>
          </a:prstGeom>
          <a:ln w="127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菱形 33"/>
          <p:cNvSpPr/>
          <p:nvPr/>
        </p:nvSpPr>
        <p:spPr>
          <a:xfrm>
            <a:off x="3872137" y="1268760"/>
            <a:ext cx="4464496" cy="4320480"/>
          </a:xfrm>
          <a:prstGeom prst="diamond">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菱形 34"/>
          <p:cNvSpPr/>
          <p:nvPr/>
        </p:nvSpPr>
        <p:spPr>
          <a:xfrm>
            <a:off x="3859911" y="1272170"/>
            <a:ext cx="4464496" cy="4320480"/>
          </a:xfrm>
          <a:prstGeom prst="diamond">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菱形 35"/>
          <p:cNvSpPr/>
          <p:nvPr/>
        </p:nvSpPr>
        <p:spPr>
          <a:xfrm>
            <a:off x="3866024" y="1265350"/>
            <a:ext cx="4464496" cy="4320480"/>
          </a:xfrm>
          <a:prstGeom prst="diamond">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菱形 17"/>
          <p:cNvSpPr/>
          <p:nvPr/>
        </p:nvSpPr>
        <p:spPr>
          <a:xfrm>
            <a:off x="3878250" y="1268760"/>
            <a:ext cx="4464496" cy="4320480"/>
          </a:xfrm>
          <a:prstGeom prst="diamond">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菱形 19"/>
          <p:cNvSpPr/>
          <p:nvPr/>
        </p:nvSpPr>
        <p:spPr>
          <a:xfrm>
            <a:off x="4077505" y="1251710"/>
            <a:ext cx="4464496" cy="4320480"/>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菱形 21"/>
          <p:cNvSpPr/>
          <p:nvPr/>
        </p:nvSpPr>
        <p:spPr>
          <a:xfrm>
            <a:off x="3654543" y="1258530"/>
            <a:ext cx="4464496" cy="4320480"/>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矩形 2"/>
          <p:cNvSpPr/>
          <p:nvPr/>
        </p:nvSpPr>
        <p:spPr>
          <a:xfrm>
            <a:off x="5133157" y="2672916"/>
            <a:ext cx="1917732" cy="1584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 </a:t>
            </a:r>
            <a:r>
              <a:rPr kumimoji="0" lang="en-US" altLang="zh-CN" sz="72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P</a:t>
            </a:r>
            <a:r>
              <a:rPr kumimoji="0" lang="en-US" altLang="zh-CN" sz="54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art</a:t>
            </a:r>
            <a:endParaRPr kumimoji="0" lang="en-US" altLang="zh-CN" sz="44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7200" b="1"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1142501"/>
      </p:ext>
    </p:extLst>
  </p:cSld>
  <p:clrMapOvr>
    <a:masterClrMapping/>
  </p:clrMapOvr>
  <mc:AlternateContent xmlns:mc="http://schemas.openxmlformats.org/markup-compatibility/2006" xmlns:p14="http://schemas.microsoft.com/office/powerpoint/2010/main">
    <mc:Choice Requires="p14">
      <p:transition spd="slow" p14:dur="1250" advClick="0" advTm="4000">
        <p14:switch dir="r"/>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2"/>
                                        </p:tgtEl>
                                      </p:cBhvr>
                                      <p:by x="150000" y="150000"/>
                                    </p:animScale>
                                  </p:childTnLst>
                                </p:cTn>
                              </p:par>
                              <p:par>
                                <p:cTn id="7" presetID="10" presetClass="exit" presetSubtype="0" fill="hold" grpId="1" nodeType="withEffect">
                                  <p:stCondLst>
                                    <p:cond delay="0"/>
                                  </p:stCondLst>
                                  <p:childTnLst>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par>
                                <p:cTn id="10" presetID="6" presetClass="emph" presetSubtype="0" fill="hold" grpId="0" nodeType="withEffect">
                                  <p:stCondLst>
                                    <p:cond delay="100"/>
                                  </p:stCondLst>
                                  <p:childTnLst>
                                    <p:animScale>
                                      <p:cBhvr>
                                        <p:cTn id="11" dur="750" fill="hold"/>
                                        <p:tgtEl>
                                          <p:spTgt spid="34"/>
                                        </p:tgtEl>
                                      </p:cBhvr>
                                      <p:by x="150000" y="150000"/>
                                    </p:animScale>
                                  </p:childTnLst>
                                </p:cTn>
                              </p:par>
                              <p:par>
                                <p:cTn id="12" presetID="10" presetClass="exit" presetSubtype="0" fill="hold" grpId="1" nodeType="withEffect">
                                  <p:stCondLst>
                                    <p:cond delay="100"/>
                                  </p:stCondLst>
                                  <p:childTnLst>
                                    <p:animEffect transition="out" filter="fade">
                                      <p:cBhvr>
                                        <p:cTn id="13" dur="750"/>
                                        <p:tgtEl>
                                          <p:spTgt spid="34"/>
                                        </p:tgtEl>
                                      </p:cBhvr>
                                    </p:animEffect>
                                    <p:set>
                                      <p:cBhvr>
                                        <p:cTn id="14" dur="1" fill="hold">
                                          <p:stCondLst>
                                            <p:cond delay="749"/>
                                          </p:stCondLst>
                                        </p:cTn>
                                        <p:tgtEl>
                                          <p:spTgt spid="34"/>
                                        </p:tgtEl>
                                        <p:attrNameLst>
                                          <p:attrName>style.visibility</p:attrName>
                                        </p:attrNameLst>
                                      </p:cBhvr>
                                      <p:to>
                                        <p:strVal val="hidden"/>
                                      </p:to>
                                    </p:set>
                                  </p:childTnLst>
                                </p:cTn>
                              </p:par>
                              <p:par>
                                <p:cTn id="15" presetID="6" presetClass="emph" presetSubtype="0" fill="hold" grpId="0" nodeType="withEffect">
                                  <p:stCondLst>
                                    <p:cond delay="200"/>
                                  </p:stCondLst>
                                  <p:childTnLst>
                                    <p:animScale>
                                      <p:cBhvr>
                                        <p:cTn id="16" dur="500" fill="hold"/>
                                        <p:tgtEl>
                                          <p:spTgt spid="35"/>
                                        </p:tgtEl>
                                      </p:cBhvr>
                                      <p:by x="150000" y="150000"/>
                                    </p:animScale>
                                  </p:childTnLst>
                                </p:cTn>
                              </p:par>
                              <p:par>
                                <p:cTn id="17" presetID="10" presetClass="exit" presetSubtype="0" fill="hold" grpId="1" nodeType="withEffect">
                                  <p:stCondLst>
                                    <p:cond delay="200"/>
                                  </p:stCondLst>
                                  <p:childTnLst>
                                    <p:animEffect transition="out" filter="fade">
                                      <p:cBhvr>
                                        <p:cTn id="18" dur="500"/>
                                        <p:tgtEl>
                                          <p:spTgt spid="35"/>
                                        </p:tgtEl>
                                      </p:cBhvr>
                                    </p:animEffect>
                                    <p:set>
                                      <p:cBhvr>
                                        <p:cTn id="19" dur="1" fill="hold">
                                          <p:stCondLst>
                                            <p:cond delay="499"/>
                                          </p:stCondLst>
                                        </p:cTn>
                                        <p:tgtEl>
                                          <p:spTgt spid="35"/>
                                        </p:tgtEl>
                                        <p:attrNameLst>
                                          <p:attrName>style.visibility</p:attrName>
                                        </p:attrNameLst>
                                      </p:cBhvr>
                                      <p:to>
                                        <p:strVal val="hidden"/>
                                      </p:to>
                                    </p:set>
                                  </p:childTnLst>
                                </p:cTn>
                              </p:par>
                              <p:par>
                                <p:cTn id="20" presetID="6" presetClass="emph" presetSubtype="0" fill="hold" grpId="0" nodeType="withEffect">
                                  <p:stCondLst>
                                    <p:cond delay="300"/>
                                  </p:stCondLst>
                                  <p:childTnLst>
                                    <p:animScale>
                                      <p:cBhvr>
                                        <p:cTn id="21" dur="500" fill="hold"/>
                                        <p:tgtEl>
                                          <p:spTgt spid="36"/>
                                        </p:tgtEl>
                                      </p:cBhvr>
                                      <p:by x="150000" y="150000"/>
                                    </p:animScale>
                                  </p:childTnLst>
                                </p:cTn>
                              </p:par>
                              <p:par>
                                <p:cTn id="22" presetID="10" presetClass="exit" presetSubtype="0" fill="hold" grpId="1" nodeType="withEffect">
                                  <p:stCondLst>
                                    <p:cond delay="30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par>
                                <p:cTn id="25" presetID="2" presetClass="entr" presetSubtype="1" fill="hold" nodeType="withEffect">
                                  <p:stCondLst>
                                    <p:cond delay="3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35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250" fill="hold"/>
                                        <p:tgtEl>
                                          <p:spTgt spid="33"/>
                                        </p:tgtEl>
                                        <p:attrNameLst>
                                          <p:attrName>ppt_x</p:attrName>
                                        </p:attrNameLst>
                                      </p:cBhvr>
                                      <p:tavLst>
                                        <p:tav tm="0">
                                          <p:val>
                                            <p:strVal val="#ppt_x"/>
                                          </p:val>
                                        </p:tav>
                                        <p:tav tm="100000">
                                          <p:val>
                                            <p:strVal val="#ppt_x"/>
                                          </p:val>
                                        </p:tav>
                                      </p:tavLst>
                                    </p:anim>
                                    <p:anim calcmode="lin" valueType="num">
                                      <p:cBhvr additive="base">
                                        <p:cTn id="32" dur="250" fill="hold"/>
                                        <p:tgtEl>
                                          <p:spTgt spid="33"/>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40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250" fill="hold"/>
                                        <p:tgtEl>
                                          <p:spTgt spid="21"/>
                                        </p:tgtEl>
                                        <p:attrNameLst>
                                          <p:attrName>ppt_x</p:attrName>
                                        </p:attrNameLst>
                                      </p:cBhvr>
                                      <p:tavLst>
                                        <p:tav tm="0">
                                          <p:val>
                                            <p:strVal val="#ppt_x"/>
                                          </p:val>
                                        </p:tav>
                                        <p:tav tm="100000">
                                          <p:val>
                                            <p:strVal val="#ppt_x"/>
                                          </p:val>
                                        </p:tav>
                                      </p:tavLst>
                                    </p:anim>
                                    <p:anim calcmode="lin" valueType="num">
                                      <p:cBhvr additive="base">
                                        <p:cTn id="36" dur="250" fill="hold"/>
                                        <p:tgtEl>
                                          <p:spTgt spid="21"/>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45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250" fill="hold"/>
                                        <p:tgtEl>
                                          <p:spTgt spid="23"/>
                                        </p:tgtEl>
                                        <p:attrNameLst>
                                          <p:attrName>ppt_x</p:attrName>
                                        </p:attrNameLst>
                                      </p:cBhvr>
                                      <p:tavLst>
                                        <p:tav tm="0">
                                          <p:val>
                                            <p:strVal val="#ppt_x"/>
                                          </p:val>
                                        </p:tav>
                                        <p:tav tm="100000">
                                          <p:val>
                                            <p:strVal val="#ppt_x"/>
                                          </p:val>
                                        </p:tav>
                                      </p:tavLst>
                                    </p:anim>
                                    <p:anim calcmode="lin" valueType="num">
                                      <p:cBhvr additive="base">
                                        <p:cTn id="40" dur="250" fill="hold"/>
                                        <p:tgtEl>
                                          <p:spTgt spid="23"/>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30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250" fill="hold"/>
                                        <p:tgtEl>
                                          <p:spTgt spid="31"/>
                                        </p:tgtEl>
                                        <p:attrNameLst>
                                          <p:attrName>ppt_x</p:attrName>
                                        </p:attrNameLst>
                                      </p:cBhvr>
                                      <p:tavLst>
                                        <p:tav tm="0">
                                          <p:val>
                                            <p:strVal val="#ppt_x"/>
                                          </p:val>
                                        </p:tav>
                                        <p:tav tm="100000">
                                          <p:val>
                                            <p:strVal val="#ppt_x"/>
                                          </p:val>
                                        </p:tav>
                                      </p:tavLst>
                                    </p:anim>
                                    <p:anim calcmode="lin" valueType="num">
                                      <p:cBhvr additive="base">
                                        <p:cTn id="44" dur="250" fill="hold"/>
                                        <p:tgtEl>
                                          <p:spTgt spid="31"/>
                                        </p:tgtEl>
                                        <p:attrNameLst>
                                          <p:attrName>ppt_y</p:attrName>
                                        </p:attrNameLst>
                                      </p:cBhvr>
                                      <p:tavLst>
                                        <p:tav tm="0">
                                          <p:val>
                                            <p:strVal val="0-#ppt_h/2"/>
                                          </p:val>
                                        </p:tav>
                                        <p:tav tm="100000">
                                          <p:val>
                                            <p:strVal val="#ppt_y"/>
                                          </p:val>
                                        </p:tav>
                                      </p:tavLst>
                                    </p:anim>
                                  </p:childTnLst>
                                </p:cTn>
                              </p:par>
                              <p:par>
                                <p:cTn id="45" presetID="2" presetClass="entr" presetSubtype="4" fill="hold" nodeType="withEffect">
                                  <p:stCondLst>
                                    <p:cond delay="50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250" fill="hold"/>
                                        <p:tgtEl>
                                          <p:spTgt spid="17"/>
                                        </p:tgtEl>
                                        <p:attrNameLst>
                                          <p:attrName>ppt_x</p:attrName>
                                        </p:attrNameLst>
                                      </p:cBhvr>
                                      <p:tavLst>
                                        <p:tav tm="0">
                                          <p:val>
                                            <p:strVal val="#ppt_x"/>
                                          </p:val>
                                        </p:tav>
                                        <p:tav tm="100000">
                                          <p:val>
                                            <p:strVal val="#ppt_x"/>
                                          </p:val>
                                        </p:tav>
                                      </p:tavLst>
                                    </p:anim>
                                    <p:anim calcmode="lin" valueType="num">
                                      <p:cBhvr additive="base">
                                        <p:cTn id="48" dur="25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45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250" fill="hold"/>
                                        <p:tgtEl>
                                          <p:spTgt spid="27"/>
                                        </p:tgtEl>
                                        <p:attrNameLst>
                                          <p:attrName>ppt_x</p:attrName>
                                        </p:attrNameLst>
                                      </p:cBhvr>
                                      <p:tavLst>
                                        <p:tav tm="0">
                                          <p:val>
                                            <p:strVal val="#ppt_x"/>
                                          </p:val>
                                        </p:tav>
                                        <p:tav tm="100000">
                                          <p:val>
                                            <p:strVal val="#ppt_x"/>
                                          </p:val>
                                        </p:tav>
                                      </p:tavLst>
                                    </p:anim>
                                    <p:anim calcmode="lin" valueType="num">
                                      <p:cBhvr additive="base">
                                        <p:cTn id="52" dur="250" fill="hold"/>
                                        <p:tgtEl>
                                          <p:spTgt spid="2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60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250" fill="hold"/>
                                        <p:tgtEl>
                                          <p:spTgt spid="19"/>
                                        </p:tgtEl>
                                        <p:attrNameLst>
                                          <p:attrName>ppt_x</p:attrName>
                                        </p:attrNameLst>
                                      </p:cBhvr>
                                      <p:tavLst>
                                        <p:tav tm="0">
                                          <p:val>
                                            <p:strVal val="#ppt_x"/>
                                          </p:val>
                                        </p:tav>
                                        <p:tav tm="100000">
                                          <p:val>
                                            <p:strVal val="#ppt_x"/>
                                          </p:val>
                                        </p:tav>
                                      </p:tavLst>
                                    </p:anim>
                                    <p:anim calcmode="lin" valueType="num">
                                      <p:cBhvr additive="base">
                                        <p:cTn id="56" dur="25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65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55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ppt_x"/>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par>
                                <p:cTn id="69" presetID="2" presetClass="entr" presetSubtype="1" fill="hold" nodeType="withEffect">
                                  <p:stCondLst>
                                    <p:cond delay="60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4" grpId="0" animBg="1"/>
      <p:bldP spid="34" grpId="1" animBg="1"/>
      <p:bldP spid="35" grpId="0" animBg="1"/>
      <p:bldP spid="35" grpId="1" animBg="1"/>
      <p:bldP spid="36" grpId="0" animBg="1"/>
      <p:bldP spid="3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4511824" y="898331"/>
            <a:ext cx="2880320" cy="72008"/>
          </a:xfrm>
          <a:prstGeom prst="rect">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4511824" y="1042347"/>
            <a:ext cx="288032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367808" y="388821"/>
            <a:ext cx="324036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项目开发过程</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461374" y="1394627"/>
            <a:ext cx="2232248" cy="432048"/>
          </a:xfrm>
          <a:prstGeom prst="rect">
            <a:avLst/>
          </a:prstGeom>
          <a:solidFill>
            <a:srgbClr val="FFC0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功能</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9192451" y="1394627"/>
            <a:ext cx="2232248" cy="432048"/>
          </a:xfrm>
          <a:prstGeom prst="rect">
            <a:avLst/>
          </a:prstGeom>
          <a:solidFill>
            <a:srgbClr val="FFC0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计划</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9242269" y="2589537"/>
            <a:ext cx="2182430" cy="1071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迭代一实际完成于</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7</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23</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日</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448820" y="1462780"/>
            <a:ext cx="2412268" cy="2694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建立一套法律文案分析系统，对上传的</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文件进行在线分析，提取关键字，并展示结果，根据关键字做相关案例推荐</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4829583" y="1386142"/>
            <a:ext cx="2232248" cy="432048"/>
          </a:xfrm>
          <a:prstGeom prst="rect">
            <a:avLst/>
          </a:prstGeom>
          <a:solidFill>
            <a:srgbClr val="FFC0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分工</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4558787" y="1534699"/>
            <a:ext cx="2819407" cy="1354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前端：高子晴，钱柯宇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4550818" y="2132884"/>
            <a:ext cx="2819407" cy="1354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后端：徐梓航，钟坤甫</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4558788" y="2737889"/>
            <a:ext cx="2819407" cy="1354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rPr>
              <a:t>算法：</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钱志豪</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rPr>
              <a:t>，王友运</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9150180" y="1821364"/>
            <a:ext cx="2182430" cy="1071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迭代一计划于</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7</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25</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日前完成</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461374" y="4009265"/>
            <a:ext cx="2232248" cy="432048"/>
          </a:xfrm>
          <a:prstGeom prst="rect">
            <a:avLst/>
          </a:prstGeom>
          <a:solidFill>
            <a:srgbClr val="FFC0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工具</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465858" y="4653078"/>
            <a:ext cx="2182430" cy="1071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Jenkins</a:t>
            </a:r>
          </a:p>
          <a:p>
            <a:pPr algn="ct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SonarQube</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Tower</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4871864" y="4009265"/>
            <a:ext cx="2232248" cy="432048"/>
          </a:xfrm>
          <a:prstGeom prst="rect">
            <a:avLst/>
          </a:prstGeom>
          <a:solidFill>
            <a:srgbClr val="FFC0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技术</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4896773" y="4672378"/>
            <a:ext cx="2182430" cy="1071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JavaWeb</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9242269" y="4012503"/>
            <a:ext cx="2232248" cy="432048"/>
          </a:xfrm>
          <a:prstGeom prst="rect">
            <a:avLst/>
          </a:prstGeom>
          <a:solidFill>
            <a:srgbClr val="FFC0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成果</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9242269" y="4703974"/>
            <a:ext cx="2448165" cy="1071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完成基本需求，实现初步可交互</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web</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项目，已部署服务器。</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2502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eelOff"/>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p:tgtEl>
                                          <p:spTgt spid="15"/>
                                        </p:tgtEl>
                                        <p:attrNameLst>
                                          <p:attrName>ppt_y</p:attrName>
                                        </p:attrNameLst>
                                      </p:cBhvr>
                                      <p:tavLst>
                                        <p:tav tm="0">
                                          <p:val>
                                            <p:strVal val="#ppt_y-#ppt_h*1.125000"/>
                                          </p:val>
                                        </p:tav>
                                        <p:tav tm="100000">
                                          <p:val>
                                            <p:strVal val="#ppt_y"/>
                                          </p:val>
                                        </p:tav>
                                      </p:tavLst>
                                    </p:anim>
                                    <p:animEffect transition="in" filter="wipe(down)">
                                      <p:cBhvr>
                                        <p:cTn id="17" dur="500"/>
                                        <p:tgtEl>
                                          <p:spTgt spid="15"/>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p:tgtEl>
                                          <p:spTgt spid="16"/>
                                        </p:tgtEl>
                                        <p:attrNameLst>
                                          <p:attrName>ppt_y</p:attrName>
                                        </p:attrNameLst>
                                      </p:cBhvr>
                                      <p:tavLst>
                                        <p:tav tm="0">
                                          <p:val>
                                            <p:strVal val="#ppt_y-#ppt_h*1.125000"/>
                                          </p:val>
                                        </p:tav>
                                        <p:tav tm="100000">
                                          <p:val>
                                            <p:strVal val="#ppt_y"/>
                                          </p:val>
                                        </p:tav>
                                      </p:tavLst>
                                    </p:anim>
                                    <p:animEffect transition="in" filter="wipe(down)">
                                      <p:cBhvr>
                                        <p:cTn id="21" dur="500"/>
                                        <p:tgtEl>
                                          <p:spTgt spid="16"/>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par>
                                <p:cTn id="32" presetID="12" presetClass="entr" presetSubtype="1"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p:tgtEl>
                                          <p:spTgt spid="22"/>
                                        </p:tgtEl>
                                        <p:attrNameLst>
                                          <p:attrName>ppt_y</p:attrName>
                                        </p:attrNameLst>
                                      </p:cBhvr>
                                      <p:tavLst>
                                        <p:tav tm="0">
                                          <p:val>
                                            <p:strVal val="#ppt_y-#ppt_h*1.125000"/>
                                          </p:val>
                                        </p:tav>
                                        <p:tav tm="100000">
                                          <p:val>
                                            <p:strVal val="#ppt_y"/>
                                          </p:val>
                                        </p:tav>
                                      </p:tavLst>
                                    </p:anim>
                                    <p:animEffect transition="in" filter="wipe(down)">
                                      <p:cBhvr>
                                        <p:cTn id="35" dur="500"/>
                                        <p:tgtEl>
                                          <p:spTgt spid="22"/>
                                        </p:tgtEl>
                                      </p:cBhvr>
                                    </p:animEffect>
                                  </p:childTnLst>
                                </p:cTn>
                              </p:par>
                              <p:par>
                                <p:cTn id="36" presetID="42"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1000"/>
                                        <p:tgtEl>
                                          <p:spTgt spid="27"/>
                                        </p:tgtEl>
                                      </p:cBhvr>
                                    </p:animEffect>
                                    <p:anim calcmode="lin" valueType="num">
                                      <p:cBhvr>
                                        <p:cTn id="49" dur="1000" fill="hold"/>
                                        <p:tgtEl>
                                          <p:spTgt spid="27"/>
                                        </p:tgtEl>
                                        <p:attrNameLst>
                                          <p:attrName>ppt_x</p:attrName>
                                        </p:attrNameLst>
                                      </p:cBhvr>
                                      <p:tavLst>
                                        <p:tav tm="0">
                                          <p:val>
                                            <p:strVal val="#ppt_x"/>
                                          </p:val>
                                        </p:tav>
                                        <p:tav tm="100000">
                                          <p:val>
                                            <p:strVal val="#ppt_x"/>
                                          </p:val>
                                        </p:tav>
                                      </p:tavLst>
                                    </p:anim>
                                    <p:anim calcmode="lin" valueType="num">
                                      <p:cBhvr>
                                        <p:cTn id="50" dur="1000" fill="hold"/>
                                        <p:tgtEl>
                                          <p:spTgt spid="2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1000"/>
                                        <p:tgtEl>
                                          <p:spTgt spid="28"/>
                                        </p:tgtEl>
                                      </p:cBhvr>
                                    </p:animEffect>
                                    <p:anim calcmode="lin" valueType="num">
                                      <p:cBhvr>
                                        <p:cTn id="54" dur="1000" fill="hold"/>
                                        <p:tgtEl>
                                          <p:spTgt spid="28"/>
                                        </p:tgtEl>
                                        <p:attrNameLst>
                                          <p:attrName>ppt_x</p:attrName>
                                        </p:attrNameLst>
                                      </p:cBhvr>
                                      <p:tavLst>
                                        <p:tav tm="0">
                                          <p:val>
                                            <p:strVal val="#ppt_x"/>
                                          </p:val>
                                        </p:tav>
                                        <p:tav tm="100000">
                                          <p:val>
                                            <p:strVal val="#ppt_x"/>
                                          </p:val>
                                        </p:tav>
                                      </p:tavLst>
                                    </p:anim>
                                    <p:anim calcmode="lin" valueType="num">
                                      <p:cBhvr>
                                        <p:cTn id="55" dur="1000" fill="hold"/>
                                        <p:tgtEl>
                                          <p:spTgt spid="28"/>
                                        </p:tgtEl>
                                        <p:attrNameLst>
                                          <p:attrName>ppt_y</p:attrName>
                                        </p:attrNameLst>
                                      </p:cBhvr>
                                      <p:tavLst>
                                        <p:tav tm="0">
                                          <p:val>
                                            <p:strVal val="#ppt_y+.1"/>
                                          </p:val>
                                        </p:tav>
                                        <p:tav tm="100000">
                                          <p:val>
                                            <p:strVal val="#ppt_y"/>
                                          </p:val>
                                        </p:tav>
                                      </p:tavLst>
                                    </p:anim>
                                  </p:childTnLst>
                                </p:cTn>
                              </p:par>
                              <p:par>
                                <p:cTn id="56" presetID="12" presetClass="entr" presetSubtype="1"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additive="base">
                                        <p:cTn id="58" dur="500"/>
                                        <p:tgtEl>
                                          <p:spTgt spid="29"/>
                                        </p:tgtEl>
                                        <p:attrNameLst>
                                          <p:attrName>ppt_y</p:attrName>
                                        </p:attrNameLst>
                                      </p:cBhvr>
                                      <p:tavLst>
                                        <p:tav tm="0">
                                          <p:val>
                                            <p:strVal val="#ppt_y-#ppt_h*1.125000"/>
                                          </p:val>
                                        </p:tav>
                                        <p:tav tm="100000">
                                          <p:val>
                                            <p:strVal val="#ppt_y"/>
                                          </p:val>
                                        </p:tav>
                                      </p:tavLst>
                                    </p:anim>
                                    <p:animEffect transition="in" filter="wipe(down)">
                                      <p:cBhvr>
                                        <p:cTn id="59" dur="500"/>
                                        <p:tgtEl>
                                          <p:spTgt spid="29"/>
                                        </p:tgtEl>
                                      </p:cBhvr>
                                    </p:animEffect>
                                  </p:childTnLst>
                                </p:cTn>
                              </p:par>
                              <p:par>
                                <p:cTn id="60" presetID="42"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par>
                                <p:cTn id="65" presetID="12" presetClass="entr" presetSubtype="1"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p:tgtEl>
                                          <p:spTgt spid="33"/>
                                        </p:tgtEl>
                                        <p:attrNameLst>
                                          <p:attrName>ppt_y</p:attrName>
                                        </p:attrNameLst>
                                      </p:cBhvr>
                                      <p:tavLst>
                                        <p:tav tm="0">
                                          <p:val>
                                            <p:strVal val="#ppt_y-#ppt_h*1.125000"/>
                                          </p:val>
                                        </p:tav>
                                        <p:tav tm="100000">
                                          <p:val>
                                            <p:strVal val="#ppt_y"/>
                                          </p:val>
                                        </p:tav>
                                      </p:tavLst>
                                    </p:anim>
                                    <p:animEffect transition="in" filter="wipe(down)">
                                      <p:cBhvr>
                                        <p:cTn id="68" dur="500"/>
                                        <p:tgtEl>
                                          <p:spTgt spid="33"/>
                                        </p:tgtEl>
                                      </p:cBhvr>
                                    </p:animEffect>
                                  </p:childTnLst>
                                </p:cTn>
                              </p:par>
                              <p:par>
                                <p:cTn id="69" presetID="42"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1000"/>
                                        <p:tgtEl>
                                          <p:spTgt spid="35"/>
                                        </p:tgtEl>
                                      </p:cBhvr>
                                    </p:animEffect>
                                    <p:anim calcmode="lin" valueType="num">
                                      <p:cBhvr>
                                        <p:cTn id="72" dur="1000" fill="hold"/>
                                        <p:tgtEl>
                                          <p:spTgt spid="35"/>
                                        </p:tgtEl>
                                        <p:attrNameLst>
                                          <p:attrName>ppt_x</p:attrName>
                                        </p:attrNameLst>
                                      </p:cBhvr>
                                      <p:tavLst>
                                        <p:tav tm="0">
                                          <p:val>
                                            <p:strVal val="#ppt_x"/>
                                          </p:val>
                                        </p:tav>
                                        <p:tav tm="100000">
                                          <p:val>
                                            <p:strVal val="#ppt_x"/>
                                          </p:val>
                                        </p:tav>
                                      </p:tavLst>
                                    </p:anim>
                                    <p:anim calcmode="lin" valueType="num">
                                      <p:cBhvr>
                                        <p:cTn id="73" dur="1000" fill="hold"/>
                                        <p:tgtEl>
                                          <p:spTgt spid="35"/>
                                        </p:tgtEl>
                                        <p:attrNameLst>
                                          <p:attrName>ppt_y</p:attrName>
                                        </p:attrNameLst>
                                      </p:cBhvr>
                                      <p:tavLst>
                                        <p:tav tm="0">
                                          <p:val>
                                            <p:strVal val="#ppt_y+.1"/>
                                          </p:val>
                                        </p:tav>
                                        <p:tav tm="100000">
                                          <p:val>
                                            <p:strVal val="#ppt_y"/>
                                          </p:val>
                                        </p:tav>
                                      </p:tavLst>
                                    </p:anim>
                                  </p:childTnLst>
                                </p:cTn>
                              </p:par>
                              <p:par>
                                <p:cTn id="74" presetID="12" presetClass="entr" presetSubtype="1"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additive="base">
                                        <p:cTn id="76" dur="500"/>
                                        <p:tgtEl>
                                          <p:spTgt spid="36"/>
                                        </p:tgtEl>
                                        <p:attrNameLst>
                                          <p:attrName>ppt_y</p:attrName>
                                        </p:attrNameLst>
                                      </p:cBhvr>
                                      <p:tavLst>
                                        <p:tav tm="0">
                                          <p:val>
                                            <p:strVal val="#ppt_y-#ppt_h*1.125000"/>
                                          </p:val>
                                        </p:tav>
                                        <p:tav tm="100000">
                                          <p:val>
                                            <p:strVal val="#ppt_y"/>
                                          </p:val>
                                        </p:tav>
                                      </p:tavLst>
                                    </p:anim>
                                    <p:animEffect transition="in" filter="wipe(down)">
                                      <p:cBhvr>
                                        <p:cTn id="77" dur="500"/>
                                        <p:tgtEl>
                                          <p:spTgt spid="36"/>
                                        </p:tgtEl>
                                      </p:cBhvr>
                                    </p:animEffect>
                                  </p:childTnLst>
                                </p:cTn>
                              </p:par>
                              <p:par>
                                <p:cTn id="78" presetID="42" presetClass="entr" presetSubtype="0" fill="hold" grpId="0"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1000"/>
                                        <p:tgtEl>
                                          <p:spTgt spid="38"/>
                                        </p:tgtEl>
                                      </p:cBhvr>
                                    </p:animEffect>
                                    <p:anim calcmode="lin" valueType="num">
                                      <p:cBhvr>
                                        <p:cTn id="81" dur="1000" fill="hold"/>
                                        <p:tgtEl>
                                          <p:spTgt spid="38"/>
                                        </p:tgtEl>
                                        <p:attrNameLst>
                                          <p:attrName>ppt_x</p:attrName>
                                        </p:attrNameLst>
                                      </p:cBhvr>
                                      <p:tavLst>
                                        <p:tav tm="0">
                                          <p:val>
                                            <p:strVal val="#ppt_x"/>
                                          </p:val>
                                        </p:tav>
                                        <p:tav tm="100000">
                                          <p:val>
                                            <p:strVal val="#ppt_x"/>
                                          </p:val>
                                        </p:tav>
                                      </p:tavLst>
                                    </p:anim>
                                    <p:anim calcmode="lin" valueType="num">
                                      <p:cBhvr>
                                        <p:cTn id="8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15" grpId="0" animBg="1"/>
      <p:bldP spid="16" grpId="0" animBg="1"/>
      <p:bldP spid="20" grpId="0"/>
      <p:bldP spid="21" grpId="0"/>
      <p:bldP spid="22" grpId="0" animBg="1"/>
      <p:bldP spid="25" grpId="0"/>
      <p:bldP spid="26" grpId="0"/>
      <p:bldP spid="27" grpId="0"/>
      <p:bldP spid="28" grpId="0"/>
      <p:bldP spid="29" grpId="0" animBg="1"/>
      <p:bldP spid="32" grpId="0"/>
      <p:bldP spid="33" grpId="0" animBg="1"/>
      <p:bldP spid="35" grpId="0"/>
      <p:bldP spid="36" grpId="0" animBg="1"/>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40704" y="260648"/>
            <a:ext cx="4104456"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Arial" panose="020B0604020202020204" pitchFamily="34" charset="0"/>
                <a:cs typeface="Arial" panose="020B0604020202020204" pitchFamily="34" charset="0"/>
              </a:rPr>
              <a:t>持续集成工具／</a:t>
            </a:r>
            <a:r>
              <a:rPr lang="en-US" altLang="zh-CN" sz="2400" b="1" dirty="0">
                <a:solidFill>
                  <a:schemeClr val="tx1"/>
                </a:solidFill>
                <a:latin typeface="Arial" panose="020B0604020202020204" pitchFamily="34" charset="0"/>
                <a:cs typeface="Arial" panose="020B0604020202020204" pitchFamily="34" charset="0"/>
              </a:rPr>
              <a:t>J</a:t>
            </a:r>
            <a:r>
              <a:rPr lang="en-US" altLang="zh-CN" sz="2400" b="1" dirty="0" smtClean="0">
                <a:solidFill>
                  <a:schemeClr val="tx1"/>
                </a:solidFill>
                <a:latin typeface="Arial" panose="020B0604020202020204" pitchFamily="34" charset="0"/>
                <a:cs typeface="Arial" panose="020B0604020202020204" pitchFamily="34" charset="0"/>
              </a:rPr>
              <a:t>enkins</a:t>
            </a:r>
            <a:endParaRPr lang="zh-CN" altLang="en-US" sz="2400" b="1" dirty="0">
              <a:solidFill>
                <a:schemeClr val="tx1"/>
              </a:solidFill>
              <a:latin typeface="Arial" panose="020B0604020202020204" pitchFamily="34" charset="0"/>
              <a:cs typeface="Arial" panose="020B0604020202020204" pitchFamily="34" charset="0"/>
            </a:endParaRPr>
          </a:p>
        </p:txBody>
      </p:sp>
      <p:cxnSp>
        <p:nvCxnSpPr>
          <p:cNvPr id="29" name="直接连接符 28"/>
          <p:cNvCxnSpPr/>
          <p:nvPr/>
        </p:nvCxnSpPr>
        <p:spPr>
          <a:xfrm>
            <a:off x="119336" y="908720"/>
            <a:ext cx="34435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448" y="1196752"/>
            <a:ext cx="10192492" cy="5000524"/>
          </a:xfrm>
          <a:prstGeom prst="rect">
            <a:avLst/>
          </a:prstGeom>
        </p:spPr>
      </p:pic>
    </p:spTree>
    <p:extLst>
      <p:ext uri="{BB962C8B-B14F-4D97-AF65-F5344CB8AC3E}">
        <p14:creationId xmlns:p14="http://schemas.microsoft.com/office/powerpoint/2010/main" val="194283956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40704" y="260648"/>
            <a:ext cx="381642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Arial" panose="020B0604020202020204" pitchFamily="34" charset="0"/>
                <a:cs typeface="Arial" panose="020B0604020202020204" pitchFamily="34" charset="0"/>
              </a:rPr>
              <a:t>项目管理工具／</a:t>
            </a:r>
            <a:r>
              <a:rPr lang="en-US" altLang="zh-CN" sz="2400" b="1" dirty="0" smtClean="0">
                <a:solidFill>
                  <a:schemeClr val="tx1"/>
                </a:solidFill>
                <a:latin typeface="Arial" panose="020B0604020202020204" pitchFamily="34" charset="0"/>
                <a:cs typeface="Arial" panose="020B0604020202020204" pitchFamily="34" charset="0"/>
              </a:rPr>
              <a:t>Tower</a:t>
            </a:r>
            <a:endParaRPr lang="zh-CN" altLang="en-US" sz="2400" b="1" dirty="0">
              <a:solidFill>
                <a:schemeClr val="tx1"/>
              </a:solidFill>
              <a:latin typeface="Arial" panose="020B0604020202020204" pitchFamily="34" charset="0"/>
              <a:cs typeface="Arial" panose="020B0604020202020204" pitchFamily="34" charset="0"/>
            </a:endParaRPr>
          </a:p>
        </p:txBody>
      </p:sp>
      <p:cxnSp>
        <p:nvCxnSpPr>
          <p:cNvPr id="29" name="直接连接符 28"/>
          <p:cNvCxnSpPr/>
          <p:nvPr/>
        </p:nvCxnSpPr>
        <p:spPr>
          <a:xfrm>
            <a:off x="119336" y="908720"/>
            <a:ext cx="31683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744" y="908720"/>
            <a:ext cx="7111808" cy="5517232"/>
          </a:xfrm>
          <a:prstGeom prst="rect">
            <a:avLst/>
          </a:prstGeom>
        </p:spPr>
      </p:pic>
    </p:spTree>
    <p:extLst>
      <p:ext uri="{BB962C8B-B14F-4D97-AF65-F5344CB8AC3E}">
        <p14:creationId xmlns:p14="http://schemas.microsoft.com/office/powerpoint/2010/main" val="8157835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40704" y="260648"/>
            <a:ext cx="381642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Arial" panose="020B0604020202020204" pitchFamily="34" charset="0"/>
                <a:cs typeface="Arial" panose="020B0604020202020204" pitchFamily="34" charset="0"/>
              </a:rPr>
              <a:t>项目管理工具／</a:t>
            </a:r>
            <a:r>
              <a:rPr lang="en-US" altLang="zh-CN" sz="2400" b="1" dirty="0" smtClean="0">
                <a:solidFill>
                  <a:schemeClr val="tx1"/>
                </a:solidFill>
                <a:latin typeface="Arial" panose="020B0604020202020204" pitchFamily="34" charset="0"/>
                <a:cs typeface="Arial" panose="020B0604020202020204" pitchFamily="34" charset="0"/>
              </a:rPr>
              <a:t>Tower</a:t>
            </a:r>
            <a:endParaRPr lang="zh-CN" altLang="en-US" sz="2400" b="1" dirty="0">
              <a:solidFill>
                <a:schemeClr val="tx1"/>
              </a:solidFill>
              <a:latin typeface="Arial" panose="020B0604020202020204" pitchFamily="34" charset="0"/>
              <a:cs typeface="Arial" panose="020B0604020202020204" pitchFamily="34" charset="0"/>
            </a:endParaRPr>
          </a:p>
        </p:txBody>
      </p:sp>
      <p:cxnSp>
        <p:nvCxnSpPr>
          <p:cNvPr id="29" name="直接连接符 28"/>
          <p:cNvCxnSpPr/>
          <p:nvPr/>
        </p:nvCxnSpPr>
        <p:spPr>
          <a:xfrm>
            <a:off x="119336" y="908720"/>
            <a:ext cx="31683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992" y="0"/>
            <a:ext cx="4748696" cy="68580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36" y="1484784"/>
            <a:ext cx="5461000" cy="3302000"/>
          </a:xfrm>
          <a:prstGeom prst="rect">
            <a:avLst/>
          </a:prstGeom>
        </p:spPr>
      </p:pic>
    </p:spTree>
    <p:extLst>
      <p:ext uri="{BB962C8B-B14F-4D97-AF65-F5344CB8AC3E}">
        <p14:creationId xmlns:p14="http://schemas.microsoft.com/office/powerpoint/2010/main" val="70045202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296653"/>
            <a:ext cx="4104456"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Arial" panose="020B0604020202020204" pitchFamily="34" charset="0"/>
                <a:cs typeface="Arial" panose="020B0604020202020204" pitchFamily="34" charset="0"/>
              </a:rPr>
              <a:t>代码检查工具／</a:t>
            </a:r>
            <a:r>
              <a:rPr lang="en-US" altLang="zh-CN" sz="2400" b="1" dirty="0" err="1" smtClean="0">
                <a:solidFill>
                  <a:schemeClr val="tx1"/>
                </a:solidFill>
                <a:latin typeface="Arial" panose="020B0604020202020204" pitchFamily="34" charset="0"/>
                <a:cs typeface="Arial" panose="020B0604020202020204" pitchFamily="34" charset="0"/>
              </a:rPr>
              <a:t>SonarQube</a:t>
            </a:r>
            <a:endParaRPr lang="zh-CN" altLang="en-US" sz="2400" b="1" dirty="0">
              <a:solidFill>
                <a:schemeClr val="tx1"/>
              </a:solidFill>
              <a:latin typeface="Arial" panose="020B0604020202020204" pitchFamily="34" charset="0"/>
              <a:cs typeface="Arial" panose="020B0604020202020204" pitchFamily="34" charset="0"/>
            </a:endParaRPr>
          </a:p>
        </p:txBody>
      </p:sp>
      <p:cxnSp>
        <p:nvCxnSpPr>
          <p:cNvPr id="29" name="直接连接符 28"/>
          <p:cNvCxnSpPr/>
          <p:nvPr/>
        </p:nvCxnSpPr>
        <p:spPr>
          <a:xfrm>
            <a:off x="119336" y="908720"/>
            <a:ext cx="3985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240" y="76809"/>
            <a:ext cx="3708400" cy="14478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0" y="1412776"/>
            <a:ext cx="8878015" cy="4794877"/>
          </a:xfrm>
          <a:prstGeom prst="rect">
            <a:avLst/>
          </a:prstGeom>
        </p:spPr>
      </p:pic>
    </p:spTree>
    <p:extLst>
      <p:ext uri="{BB962C8B-B14F-4D97-AF65-F5344CB8AC3E}">
        <p14:creationId xmlns:p14="http://schemas.microsoft.com/office/powerpoint/2010/main" val="64232188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417</Words>
  <Application>Microsoft Macintosh PowerPoint</Application>
  <PresentationFormat>宽屏</PresentationFormat>
  <Paragraphs>54</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Calibri</vt:lpstr>
      <vt:lpstr>DengXian</vt:lpstr>
      <vt:lpstr>SimHei</vt:lpstr>
      <vt:lpstr>Yuanti SC</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Microsoft Office 用户</cp:lastModifiedBy>
  <cp:revision>79</cp:revision>
  <dcterms:created xsi:type="dcterms:W3CDTF">2016-11-12T04:43:42Z</dcterms:created>
  <dcterms:modified xsi:type="dcterms:W3CDTF">2017-07-31T06:56:49Z</dcterms:modified>
</cp:coreProperties>
</file>