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0" r:id="rId3"/>
    <p:sldId id="275" r:id="rId4"/>
    <p:sldId id="262" r:id="rId5"/>
    <p:sldId id="264" r:id="rId6"/>
    <p:sldId id="265" r:id="rId7"/>
    <p:sldId id="266" r:id="rId8"/>
    <p:sldId id="259" r:id="rId9"/>
    <p:sldId id="261" r:id="rId10"/>
    <p:sldId id="276" r:id="rId11"/>
    <p:sldId id="263" r:id="rId12"/>
    <p:sldId id="278" r:id="rId13"/>
    <p:sldId id="269" r:id="rId14"/>
    <p:sldId id="270" r:id="rId15"/>
    <p:sldId id="271" r:id="rId16"/>
    <p:sldId id="272" r:id="rId17"/>
    <p:sldId id="277" r:id="rId18"/>
    <p:sldId id="280" r:id="rId19"/>
    <p:sldId id="279" r:id="rId20"/>
    <p:sldId id="274" r:id="rId21"/>
    <p:sldId id="273" r:id="rId22"/>
    <p:sldId id="268" r:id="rId23"/>
    <p:sldId id="257" r:id="rId24"/>
    <p:sldId id="258" r:id="rId25"/>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0"/>
    <p:restoredTop sz="75802"/>
  </p:normalViewPr>
  <p:slideViewPr>
    <p:cSldViewPr snapToGrid="0">
      <p:cViewPr varScale="1">
        <p:scale>
          <a:sx n="137" d="100"/>
          <a:sy n="137" d="100"/>
        </p:scale>
        <p:origin x="9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3C469-4829-0049-8982-ACF6A704C25F}"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3B4F63CB-0C87-014F-9C1A-A032A06A74AD}">
      <dgm:prSet phldrT="[Text]"/>
      <dgm:spPr/>
      <dgm:t>
        <a:bodyPr/>
        <a:lstStyle/>
        <a:p>
          <a:r>
            <a:rPr lang="en-GB" dirty="0"/>
            <a:t>Metric types</a:t>
          </a:r>
        </a:p>
      </dgm:t>
    </dgm:pt>
    <dgm:pt modelId="{7F3A4B87-4373-6349-89F1-7DD5F516F05C}" type="parTrans" cxnId="{D4578C1F-F219-DE44-B89B-AB1B09F507C9}">
      <dgm:prSet/>
      <dgm:spPr/>
      <dgm:t>
        <a:bodyPr/>
        <a:lstStyle/>
        <a:p>
          <a:endParaRPr lang="en-GB"/>
        </a:p>
      </dgm:t>
    </dgm:pt>
    <dgm:pt modelId="{217894B3-3E6B-6440-974C-494A08BC6D65}" type="sibTrans" cxnId="{D4578C1F-F219-DE44-B89B-AB1B09F507C9}">
      <dgm:prSet/>
      <dgm:spPr/>
      <dgm:t>
        <a:bodyPr/>
        <a:lstStyle/>
        <a:p>
          <a:endParaRPr lang="en-GB"/>
        </a:p>
      </dgm:t>
    </dgm:pt>
    <dgm:pt modelId="{6FA36018-398E-A945-86B1-68C4D6CEAF26}">
      <dgm:prSet phldrT="[Text]"/>
      <dgm:spPr/>
      <dgm:t>
        <a:bodyPr/>
        <a:lstStyle/>
        <a:p>
          <a:r>
            <a:rPr lang="en-GB" dirty="0"/>
            <a:t>Counter</a:t>
          </a:r>
        </a:p>
      </dgm:t>
    </dgm:pt>
    <dgm:pt modelId="{DD34AB63-54D5-E74E-B88E-EBE15805C91B}" type="parTrans" cxnId="{D51A4402-877E-6640-83D6-62C2403B12DC}">
      <dgm:prSet/>
      <dgm:spPr/>
      <dgm:t>
        <a:bodyPr/>
        <a:lstStyle/>
        <a:p>
          <a:endParaRPr lang="en-GB"/>
        </a:p>
      </dgm:t>
    </dgm:pt>
    <dgm:pt modelId="{9C87B490-AE33-D048-9DC7-6EEA35889FAB}" type="sibTrans" cxnId="{D51A4402-877E-6640-83D6-62C2403B12DC}">
      <dgm:prSet/>
      <dgm:spPr/>
      <dgm:t>
        <a:bodyPr/>
        <a:lstStyle/>
        <a:p>
          <a:endParaRPr lang="en-GB"/>
        </a:p>
      </dgm:t>
    </dgm:pt>
    <dgm:pt modelId="{CCB22B17-3CB0-354A-B433-BB72716E4FD0}">
      <dgm:prSet phldrT="[Text]"/>
      <dgm:spPr/>
      <dgm:t>
        <a:bodyPr/>
        <a:lstStyle/>
        <a:p>
          <a:r>
            <a:rPr lang="en-GB" b="0" i="0" dirty="0"/>
            <a:t>Gauge</a:t>
          </a:r>
          <a:endParaRPr lang="en-GB" dirty="0"/>
        </a:p>
      </dgm:t>
    </dgm:pt>
    <dgm:pt modelId="{F7042F07-89D8-2A4C-9D83-5AFC43E63B00}" type="parTrans" cxnId="{90F2948C-8CB5-224A-A0D4-088914E92A87}">
      <dgm:prSet/>
      <dgm:spPr/>
      <dgm:t>
        <a:bodyPr/>
        <a:lstStyle/>
        <a:p>
          <a:endParaRPr lang="en-GB"/>
        </a:p>
      </dgm:t>
    </dgm:pt>
    <dgm:pt modelId="{F943CC86-E055-0347-9EB3-76721323459E}" type="sibTrans" cxnId="{90F2948C-8CB5-224A-A0D4-088914E92A87}">
      <dgm:prSet/>
      <dgm:spPr/>
      <dgm:t>
        <a:bodyPr/>
        <a:lstStyle/>
        <a:p>
          <a:endParaRPr lang="en-GB"/>
        </a:p>
      </dgm:t>
    </dgm:pt>
    <dgm:pt modelId="{1A05831D-934E-2044-9CA2-47CC547379B1}">
      <dgm:prSet phldrT="[Text]"/>
      <dgm:spPr/>
      <dgm:t>
        <a:bodyPr/>
        <a:lstStyle/>
        <a:p>
          <a:r>
            <a:rPr lang="en-GB" b="0" i="0" dirty="0"/>
            <a:t>Histogram</a:t>
          </a:r>
          <a:endParaRPr lang="en-GB" dirty="0"/>
        </a:p>
      </dgm:t>
    </dgm:pt>
    <dgm:pt modelId="{3A85C1FE-9EDF-E245-A075-F4F7BAF4728B}" type="parTrans" cxnId="{518A9596-5497-AB41-8900-BA4B1C6EECCE}">
      <dgm:prSet/>
      <dgm:spPr/>
      <dgm:t>
        <a:bodyPr/>
        <a:lstStyle/>
        <a:p>
          <a:endParaRPr lang="en-GB"/>
        </a:p>
      </dgm:t>
    </dgm:pt>
    <dgm:pt modelId="{F15BB205-575B-9E4F-BE58-BDE4AFAF64FA}" type="sibTrans" cxnId="{518A9596-5497-AB41-8900-BA4B1C6EECCE}">
      <dgm:prSet/>
      <dgm:spPr/>
      <dgm:t>
        <a:bodyPr/>
        <a:lstStyle/>
        <a:p>
          <a:endParaRPr lang="en-GB"/>
        </a:p>
      </dgm:t>
    </dgm:pt>
    <dgm:pt modelId="{83B80473-A38C-B642-8536-4BCAF5BEF946}">
      <dgm:prSet/>
      <dgm:spPr/>
      <dgm:t>
        <a:bodyPr/>
        <a:lstStyle/>
        <a:p>
          <a:r>
            <a:rPr lang="en-GB" b="0" i="0" dirty="0"/>
            <a:t>Summary</a:t>
          </a:r>
          <a:endParaRPr lang="en-GB" dirty="0"/>
        </a:p>
      </dgm:t>
    </dgm:pt>
    <dgm:pt modelId="{B95C1FAE-8E5E-A640-B625-592A6924DAC3}" type="parTrans" cxnId="{47DC2461-565A-104B-B4F9-8F0CD0DA316F}">
      <dgm:prSet/>
      <dgm:spPr/>
      <dgm:t>
        <a:bodyPr/>
        <a:lstStyle/>
        <a:p>
          <a:endParaRPr lang="en-GB"/>
        </a:p>
      </dgm:t>
    </dgm:pt>
    <dgm:pt modelId="{B2A85851-2EC1-B342-AE9C-29DDD3D327D6}" type="sibTrans" cxnId="{47DC2461-565A-104B-B4F9-8F0CD0DA316F}">
      <dgm:prSet/>
      <dgm:spPr/>
      <dgm:t>
        <a:bodyPr/>
        <a:lstStyle/>
        <a:p>
          <a:endParaRPr lang="en-GB"/>
        </a:p>
      </dgm:t>
    </dgm:pt>
    <dgm:pt modelId="{49ED3AF9-4011-0B4F-B7EA-9FD5927DAC4C}" type="pres">
      <dgm:prSet presAssocID="{C4B3C469-4829-0049-8982-ACF6A704C25F}" presName="hierChild1" presStyleCnt="0">
        <dgm:presLayoutVars>
          <dgm:orgChart val="1"/>
          <dgm:chPref val="1"/>
          <dgm:dir/>
          <dgm:animOne val="branch"/>
          <dgm:animLvl val="lvl"/>
          <dgm:resizeHandles/>
        </dgm:presLayoutVars>
      </dgm:prSet>
      <dgm:spPr/>
    </dgm:pt>
    <dgm:pt modelId="{890EEB20-2160-1649-94CE-79E959142628}" type="pres">
      <dgm:prSet presAssocID="{3B4F63CB-0C87-014F-9C1A-A032A06A74AD}" presName="hierRoot1" presStyleCnt="0">
        <dgm:presLayoutVars>
          <dgm:hierBranch val="init"/>
        </dgm:presLayoutVars>
      </dgm:prSet>
      <dgm:spPr/>
    </dgm:pt>
    <dgm:pt modelId="{00FD20A3-0F71-664D-82FC-C598D615AE7D}" type="pres">
      <dgm:prSet presAssocID="{3B4F63CB-0C87-014F-9C1A-A032A06A74AD}" presName="rootComposite1" presStyleCnt="0"/>
      <dgm:spPr/>
    </dgm:pt>
    <dgm:pt modelId="{895B1C89-4565-BC42-9046-F7F6125169F4}" type="pres">
      <dgm:prSet presAssocID="{3B4F63CB-0C87-014F-9C1A-A032A06A74AD}" presName="rootText1" presStyleLbl="node0" presStyleIdx="0" presStyleCnt="1">
        <dgm:presLayoutVars>
          <dgm:chPref val="3"/>
        </dgm:presLayoutVars>
      </dgm:prSet>
      <dgm:spPr/>
    </dgm:pt>
    <dgm:pt modelId="{19678FCD-9AC3-C146-9B98-BE045CFCA1CE}" type="pres">
      <dgm:prSet presAssocID="{3B4F63CB-0C87-014F-9C1A-A032A06A74AD}" presName="rootConnector1" presStyleLbl="node1" presStyleIdx="0" presStyleCnt="0"/>
      <dgm:spPr/>
    </dgm:pt>
    <dgm:pt modelId="{09E16A81-0E4E-AA44-9A7F-1090888E2DC5}" type="pres">
      <dgm:prSet presAssocID="{3B4F63CB-0C87-014F-9C1A-A032A06A74AD}" presName="hierChild2" presStyleCnt="0"/>
      <dgm:spPr/>
    </dgm:pt>
    <dgm:pt modelId="{4A4ACE39-E95E-A040-A61E-6B893159DD47}" type="pres">
      <dgm:prSet presAssocID="{DD34AB63-54D5-E74E-B88E-EBE15805C91B}" presName="Name37" presStyleLbl="parChTrans1D2" presStyleIdx="0" presStyleCnt="4"/>
      <dgm:spPr/>
    </dgm:pt>
    <dgm:pt modelId="{6FD8A5E6-7142-DD4C-834B-AD77C92C4592}" type="pres">
      <dgm:prSet presAssocID="{6FA36018-398E-A945-86B1-68C4D6CEAF26}" presName="hierRoot2" presStyleCnt="0">
        <dgm:presLayoutVars>
          <dgm:hierBranch val="init"/>
        </dgm:presLayoutVars>
      </dgm:prSet>
      <dgm:spPr/>
    </dgm:pt>
    <dgm:pt modelId="{A69A2D8F-0A5A-D649-809B-5D418E65F42B}" type="pres">
      <dgm:prSet presAssocID="{6FA36018-398E-A945-86B1-68C4D6CEAF26}" presName="rootComposite" presStyleCnt="0"/>
      <dgm:spPr/>
    </dgm:pt>
    <dgm:pt modelId="{14332E1B-23CC-4C41-8CB4-CFBC491F93CE}" type="pres">
      <dgm:prSet presAssocID="{6FA36018-398E-A945-86B1-68C4D6CEAF26}" presName="rootText" presStyleLbl="node2" presStyleIdx="0" presStyleCnt="4">
        <dgm:presLayoutVars>
          <dgm:chPref val="3"/>
        </dgm:presLayoutVars>
      </dgm:prSet>
      <dgm:spPr/>
    </dgm:pt>
    <dgm:pt modelId="{25A24680-42E8-E14C-9B02-AC410ACC976E}" type="pres">
      <dgm:prSet presAssocID="{6FA36018-398E-A945-86B1-68C4D6CEAF26}" presName="rootConnector" presStyleLbl="node2" presStyleIdx="0" presStyleCnt="4"/>
      <dgm:spPr/>
    </dgm:pt>
    <dgm:pt modelId="{35C40A6E-63A3-2A41-84E8-6126B2481859}" type="pres">
      <dgm:prSet presAssocID="{6FA36018-398E-A945-86B1-68C4D6CEAF26}" presName="hierChild4" presStyleCnt="0"/>
      <dgm:spPr/>
    </dgm:pt>
    <dgm:pt modelId="{068876A2-5D3B-5141-A8DF-ADD68718480A}" type="pres">
      <dgm:prSet presAssocID="{6FA36018-398E-A945-86B1-68C4D6CEAF26}" presName="hierChild5" presStyleCnt="0"/>
      <dgm:spPr/>
    </dgm:pt>
    <dgm:pt modelId="{5CA06EEC-D767-C243-9B26-1D3324C50A09}" type="pres">
      <dgm:prSet presAssocID="{F7042F07-89D8-2A4C-9D83-5AFC43E63B00}" presName="Name37" presStyleLbl="parChTrans1D2" presStyleIdx="1" presStyleCnt="4"/>
      <dgm:spPr/>
    </dgm:pt>
    <dgm:pt modelId="{7E7A0F6E-D924-ED49-A65D-E763C84D6F77}" type="pres">
      <dgm:prSet presAssocID="{CCB22B17-3CB0-354A-B433-BB72716E4FD0}" presName="hierRoot2" presStyleCnt="0">
        <dgm:presLayoutVars>
          <dgm:hierBranch val="init"/>
        </dgm:presLayoutVars>
      </dgm:prSet>
      <dgm:spPr/>
    </dgm:pt>
    <dgm:pt modelId="{B10720C9-2965-714F-84AE-4C0983E7729F}" type="pres">
      <dgm:prSet presAssocID="{CCB22B17-3CB0-354A-B433-BB72716E4FD0}" presName="rootComposite" presStyleCnt="0"/>
      <dgm:spPr/>
    </dgm:pt>
    <dgm:pt modelId="{3D5B75DC-F413-AD40-A7C4-8614161DF323}" type="pres">
      <dgm:prSet presAssocID="{CCB22B17-3CB0-354A-B433-BB72716E4FD0}" presName="rootText" presStyleLbl="node2" presStyleIdx="1" presStyleCnt="4">
        <dgm:presLayoutVars>
          <dgm:chPref val="3"/>
        </dgm:presLayoutVars>
      </dgm:prSet>
      <dgm:spPr/>
    </dgm:pt>
    <dgm:pt modelId="{BDB04CDB-CF9E-2146-9902-A4FA970B54E5}" type="pres">
      <dgm:prSet presAssocID="{CCB22B17-3CB0-354A-B433-BB72716E4FD0}" presName="rootConnector" presStyleLbl="node2" presStyleIdx="1" presStyleCnt="4"/>
      <dgm:spPr/>
    </dgm:pt>
    <dgm:pt modelId="{CC3EA965-C46D-E742-B06B-2313DBE84311}" type="pres">
      <dgm:prSet presAssocID="{CCB22B17-3CB0-354A-B433-BB72716E4FD0}" presName="hierChild4" presStyleCnt="0"/>
      <dgm:spPr/>
    </dgm:pt>
    <dgm:pt modelId="{DA4E189B-D7EB-924E-B175-CE2323605BB0}" type="pres">
      <dgm:prSet presAssocID="{CCB22B17-3CB0-354A-B433-BB72716E4FD0}" presName="hierChild5" presStyleCnt="0"/>
      <dgm:spPr/>
    </dgm:pt>
    <dgm:pt modelId="{3FB55495-71B2-1A47-BA24-9DA6A54FD2E5}" type="pres">
      <dgm:prSet presAssocID="{3A85C1FE-9EDF-E245-A075-F4F7BAF4728B}" presName="Name37" presStyleLbl="parChTrans1D2" presStyleIdx="2" presStyleCnt="4"/>
      <dgm:spPr/>
    </dgm:pt>
    <dgm:pt modelId="{832724DE-FF10-004F-87A6-8843CB899BFA}" type="pres">
      <dgm:prSet presAssocID="{1A05831D-934E-2044-9CA2-47CC547379B1}" presName="hierRoot2" presStyleCnt="0">
        <dgm:presLayoutVars>
          <dgm:hierBranch val="init"/>
        </dgm:presLayoutVars>
      </dgm:prSet>
      <dgm:spPr/>
    </dgm:pt>
    <dgm:pt modelId="{5D40179A-9410-1F4A-94A4-D4CD99282535}" type="pres">
      <dgm:prSet presAssocID="{1A05831D-934E-2044-9CA2-47CC547379B1}" presName="rootComposite" presStyleCnt="0"/>
      <dgm:spPr/>
    </dgm:pt>
    <dgm:pt modelId="{1016B329-F218-9F42-877A-A28E09A12DDB}" type="pres">
      <dgm:prSet presAssocID="{1A05831D-934E-2044-9CA2-47CC547379B1}" presName="rootText" presStyleLbl="node2" presStyleIdx="2" presStyleCnt="4">
        <dgm:presLayoutVars>
          <dgm:chPref val="3"/>
        </dgm:presLayoutVars>
      </dgm:prSet>
      <dgm:spPr/>
    </dgm:pt>
    <dgm:pt modelId="{AA9A4928-BC44-2A47-82AF-443EB3BDB639}" type="pres">
      <dgm:prSet presAssocID="{1A05831D-934E-2044-9CA2-47CC547379B1}" presName="rootConnector" presStyleLbl="node2" presStyleIdx="2" presStyleCnt="4"/>
      <dgm:spPr/>
    </dgm:pt>
    <dgm:pt modelId="{3E83D74D-A3AD-A74F-A5C8-319AF5FD0AF4}" type="pres">
      <dgm:prSet presAssocID="{1A05831D-934E-2044-9CA2-47CC547379B1}" presName="hierChild4" presStyleCnt="0"/>
      <dgm:spPr/>
    </dgm:pt>
    <dgm:pt modelId="{212C5EBE-4336-3C4A-A185-B5CB5FF0290F}" type="pres">
      <dgm:prSet presAssocID="{1A05831D-934E-2044-9CA2-47CC547379B1}" presName="hierChild5" presStyleCnt="0"/>
      <dgm:spPr/>
    </dgm:pt>
    <dgm:pt modelId="{8DC0042C-324A-CC49-885E-5F257011DF0B}" type="pres">
      <dgm:prSet presAssocID="{B95C1FAE-8E5E-A640-B625-592A6924DAC3}" presName="Name37" presStyleLbl="parChTrans1D2" presStyleIdx="3" presStyleCnt="4"/>
      <dgm:spPr/>
    </dgm:pt>
    <dgm:pt modelId="{FECF5C3C-5AD7-4A41-B52B-CD76C0744C8D}" type="pres">
      <dgm:prSet presAssocID="{83B80473-A38C-B642-8536-4BCAF5BEF946}" presName="hierRoot2" presStyleCnt="0">
        <dgm:presLayoutVars>
          <dgm:hierBranch val="init"/>
        </dgm:presLayoutVars>
      </dgm:prSet>
      <dgm:spPr/>
    </dgm:pt>
    <dgm:pt modelId="{452B4EE3-794E-E240-9930-6CF9252CC3C1}" type="pres">
      <dgm:prSet presAssocID="{83B80473-A38C-B642-8536-4BCAF5BEF946}" presName="rootComposite" presStyleCnt="0"/>
      <dgm:spPr/>
    </dgm:pt>
    <dgm:pt modelId="{EC5286C2-375C-4E47-826A-59FB8CB81DC4}" type="pres">
      <dgm:prSet presAssocID="{83B80473-A38C-B642-8536-4BCAF5BEF946}" presName="rootText" presStyleLbl="node2" presStyleIdx="3" presStyleCnt="4">
        <dgm:presLayoutVars>
          <dgm:chPref val="3"/>
        </dgm:presLayoutVars>
      </dgm:prSet>
      <dgm:spPr/>
    </dgm:pt>
    <dgm:pt modelId="{FC76C21E-C37B-B747-ABE5-312DD2800F14}" type="pres">
      <dgm:prSet presAssocID="{83B80473-A38C-B642-8536-4BCAF5BEF946}" presName="rootConnector" presStyleLbl="node2" presStyleIdx="3" presStyleCnt="4"/>
      <dgm:spPr/>
    </dgm:pt>
    <dgm:pt modelId="{B3506C2F-4957-4D4A-B8B8-C1B953DB27DC}" type="pres">
      <dgm:prSet presAssocID="{83B80473-A38C-B642-8536-4BCAF5BEF946}" presName="hierChild4" presStyleCnt="0"/>
      <dgm:spPr/>
    </dgm:pt>
    <dgm:pt modelId="{E4725774-336D-C046-B64F-46CE9031205F}" type="pres">
      <dgm:prSet presAssocID="{83B80473-A38C-B642-8536-4BCAF5BEF946}" presName="hierChild5" presStyleCnt="0"/>
      <dgm:spPr/>
    </dgm:pt>
    <dgm:pt modelId="{00FC420E-D7D2-1044-B18B-0F695FC8384C}" type="pres">
      <dgm:prSet presAssocID="{3B4F63CB-0C87-014F-9C1A-A032A06A74AD}" presName="hierChild3" presStyleCnt="0"/>
      <dgm:spPr/>
    </dgm:pt>
  </dgm:ptLst>
  <dgm:cxnLst>
    <dgm:cxn modelId="{D51A4402-877E-6640-83D6-62C2403B12DC}" srcId="{3B4F63CB-0C87-014F-9C1A-A032A06A74AD}" destId="{6FA36018-398E-A945-86B1-68C4D6CEAF26}" srcOrd="0" destOrd="0" parTransId="{DD34AB63-54D5-E74E-B88E-EBE15805C91B}" sibTransId="{9C87B490-AE33-D048-9DC7-6EEA35889FAB}"/>
    <dgm:cxn modelId="{82ED7C06-2150-5243-8FDD-07D9B81B5FB2}" type="presOf" srcId="{CCB22B17-3CB0-354A-B433-BB72716E4FD0}" destId="{BDB04CDB-CF9E-2146-9902-A4FA970B54E5}" srcOrd="1" destOrd="0" presId="urn:microsoft.com/office/officeart/2005/8/layout/orgChart1"/>
    <dgm:cxn modelId="{B6849808-753F-0D44-AA2C-385C5A4737A6}" type="presOf" srcId="{83B80473-A38C-B642-8536-4BCAF5BEF946}" destId="{FC76C21E-C37B-B747-ABE5-312DD2800F14}" srcOrd="1" destOrd="0" presId="urn:microsoft.com/office/officeart/2005/8/layout/orgChart1"/>
    <dgm:cxn modelId="{D4578C1F-F219-DE44-B89B-AB1B09F507C9}" srcId="{C4B3C469-4829-0049-8982-ACF6A704C25F}" destId="{3B4F63CB-0C87-014F-9C1A-A032A06A74AD}" srcOrd="0" destOrd="0" parTransId="{7F3A4B87-4373-6349-89F1-7DD5F516F05C}" sibTransId="{217894B3-3E6B-6440-974C-494A08BC6D65}"/>
    <dgm:cxn modelId="{855CCF27-0139-1E43-AF8E-40ADE776A66D}" type="presOf" srcId="{3A85C1FE-9EDF-E245-A075-F4F7BAF4728B}" destId="{3FB55495-71B2-1A47-BA24-9DA6A54FD2E5}" srcOrd="0" destOrd="0" presId="urn:microsoft.com/office/officeart/2005/8/layout/orgChart1"/>
    <dgm:cxn modelId="{A3620A2B-E369-B349-9EE3-393D425ED1DE}" type="presOf" srcId="{3B4F63CB-0C87-014F-9C1A-A032A06A74AD}" destId="{19678FCD-9AC3-C146-9B98-BE045CFCA1CE}" srcOrd="1" destOrd="0" presId="urn:microsoft.com/office/officeart/2005/8/layout/orgChart1"/>
    <dgm:cxn modelId="{AFD23243-60CA-D548-BBB4-019DC993C3BC}" type="presOf" srcId="{1A05831D-934E-2044-9CA2-47CC547379B1}" destId="{AA9A4928-BC44-2A47-82AF-443EB3BDB639}" srcOrd="1" destOrd="0" presId="urn:microsoft.com/office/officeart/2005/8/layout/orgChart1"/>
    <dgm:cxn modelId="{3C916149-86A9-4148-89CC-D90D1AFDB9DB}" type="presOf" srcId="{6FA36018-398E-A945-86B1-68C4D6CEAF26}" destId="{14332E1B-23CC-4C41-8CB4-CFBC491F93CE}" srcOrd="0" destOrd="0" presId="urn:microsoft.com/office/officeart/2005/8/layout/orgChart1"/>
    <dgm:cxn modelId="{32C9CB4D-3C2F-4A42-A630-346FFD7DA48F}" type="presOf" srcId="{1A05831D-934E-2044-9CA2-47CC547379B1}" destId="{1016B329-F218-9F42-877A-A28E09A12DDB}" srcOrd="0" destOrd="0" presId="urn:microsoft.com/office/officeart/2005/8/layout/orgChart1"/>
    <dgm:cxn modelId="{811E0359-D869-084F-84CB-3C0CF899A950}" type="presOf" srcId="{F7042F07-89D8-2A4C-9D83-5AFC43E63B00}" destId="{5CA06EEC-D767-C243-9B26-1D3324C50A09}" srcOrd="0" destOrd="0" presId="urn:microsoft.com/office/officeart/2005/8/layout/orgChart1"/>
    <dgm:cxn modelId="{47DC2461-565A-104B-B4F9-8F0CD0DA316F}" srcId="{3B4F63CB-0C87-014F-9C1A-A032A06A74AD}" destId="{83B80473-A38C-B642-8536-4BCAF5BEF946}" srcOrd="3" destOrd="0" parTransId="{B95C1FAE-8E5E-A640-B625-592A6924DAC3}" sibTransId="{B2A85851-2EC1-B342-AE9C-29DDD3D327D6}"/>
    <dgm:cxn modelId="{0240206F-9092-AD42-A267-04CA403DEC40}" type="presOf" srcId="{DD34AB63-54D5-E74E-B88E-EBE15805C91B}" destId="{4A4ACE39-E95E-A040-A61E-6B893159DD47}" srcOrd="0" destOrd="0" presId="urn:microsoft.com/office/officeart/2005/8/layout/orgChart1"/>
    <dgm:cxn modelId="{90F2948C-8CB5-224A-A0D4-088914E92A87}" srcId="{3B4F63CB-0C87-014F-9C1A-A032A06A74AD}" destId="{CCB22B17-3CB0-354A-B433-BB72716E4FD0}" srcOrd="1" destOrd="0" parTransId="{F7042F07-89D8-2A4C-9D83-5AFC43E63B00}" sibTransId="{F943CC86-E055-0347-9EB3-76721323459E}"/>
    <dgm:cxn modelId="{95DB6E91-889C-CF4F-AF76-69F8C86C8217}" type="presOf" srcId="{B95C1FAE-8E5E-A640-B625-592A6924DAC3}" destId="{8DC0042C-324A-CC49-885E-5F257011DF0B}" srcOrd="0" destOrd="0" presId="urn:microsoft.com/office/officeart/2005/8/layout/orgChart1"/>
    <dgm:cxn modelId="{518A9596-5497-AB41-8900-BA4B1C6EECCE}" srcId="{3B4F63CB-0C87-014F-9C1A-A032A06A74AD}" destId="{1A05831D-934E-2044-9CA2-47CC547379B1}" srcOrd="2" destOrd="0" parTransId="{3A85C1FE-9EDF-E245-A075-F4F7BAF4728B}" sibTransId="{F15BB205-575B-9E4F-BE58-BDE4AFAF64FA}"/>
    <dgm:cxn modelId="{90F0D4A9-0E9A-C345-AE96-73138410DD4C}" type="presOf" srcId="{6FA36018-398E-A945-86B1-68C4D6CEAF26}" destId="{25A24680-42E8-E14C-9B02-AC410ACC976E}" srcOrd="1" destOrd="0" presId="urn:microsoft.com/office/officeart/2005/8/layout/orgChart1"/>
    <dgm:cxn modelId="{792AEEAE-3406-6F48-B4A7-5DABF7F97E82}" type="presOf" srcId="{CCB22B17-3CB0-354A-B433-BB72716E4FD0}" destId="{3D5B75DC-F413-AD40-A7C4-8614161DF323}" srcOrd="0" destOrd="0" presId="urn:microsoft.com/office/officeart/2005/8/layout/orgChart1"/>
    <dgm:cxn modelId="{EE9A9BB3-CD5B-384F-A2CA-840817876786}" type="presOf" srcId="{C4B3C469-4829-0049-8982-ACF6A704C25F}" destId="{49ED3AF9-4011-0B4F-B7EA-9FD5927DAC4C}" srcOrd="0" destOrd="0" presId="urn:microsoft.com/office/officeart/2005/8/layout/orgChart1"/>
    <dgm:cxn modelId="{8EABF3C6-4E4B-9F44-8347-4861DAB90BC0}" type="presOf" srcId="{83B80473-A38C-B642-8536-4BCAF5BEF946}" destId="{EC5286C2-375C-4E47-826A-59FB8CB81DC4}" srcOrd="0" destOrd="0" presId="urn:microsoft.com/office/officeart/2005/8/layout/orgChart1"/>
    <dgm:cxn modelId="{CA78E1D2-48DE-784B-9D84-15BAB8CDDD96}" type="presOf" srcId="{3B4F63CB-0C87-014F-9C1A-A032A06A74AD}" destId="{895B1C89-4565-BC42-9046-F7F6125169F4}" srcOrd="0" destOrd="0" presId="urn:microsoft.com/office/officeart/2005/8/layout/orgChart1"/>
    <dgm:cxn modelId="{C0EF4048-79EB-3142-8B4F-EB68C7E4899A}" type="presParOf" srcId="{49ED3AF9-4011-0B4F-B7EA-9FD5927DAC4C}" destId="{890EEB20-2160-1649-94CE-79E959142628}" srcOrd="0" destOrd="0" presId="urn:microsoft.com/office/officeart/2005/8/layout/orgChart1"/>
    <dgm:cxn modelId="{4514AD44-7505-AB49-95C1-8670171D413C}" type="presParOf" srcId="{890EEB20-2160-1649-94CE-79E959142628}" destId="{00FD20A3-0F71-664D-82FC-C598D615AE7D}" srcOrd="0" destOrd="0" presId="urn:microsoft.com/office/officeart/2005/8/layout/orgChart1"/>
    <dgm:cxn modelId="{24063FB5-5D7D-6D45-B6D8-361D9338CCEE}" type="presParOf" srcId="{00FD20A3-0F71-664D-82FC-C598D615AE7D}" destId="{895B1C89-4565-BC42-9046-F7F6125169F4}" srcOrd="0" destOrd="0" presId="urn:microsoft.com/office/officeart/2005/8/layout/orgChart1"/>
    <dgm:cxn modelId="{8EA65FD4-A7BD-D749-BA94-94E4DA20DEA7}" type="presParOf" srcId="{00FD20A3-0F71-664D-82FC-C598D615AE7D}" destId="{19678FCD-9AC3-C146-9B98-BE045CFCA1CE}" srcOrd="1" destOrd="0" presId="urn:microsoft.com/office/officeart/2005/8/layout/orgChart1"/>
    <dgm:cxn modelId="{53BB3715-BCE1-5149-AF84-C97CCD626443}" type="presParOf" srcId="{890EEB20-2160-1649-94CE-79E959142628}" destId="{09E16A81-0E4E-AA44-9A7F-1090888E2DC5}" srcOrd="1" destOrd="0" presId="urn:microsoft.com/office/officeart/2005/8/layout/orgChart1"/>
    <dgm:cxn modelId="{0059418D-0968-D346-B5F4-372B41549F19}" type="presParOf" srcId="{09E16A81-0E4E-AA44-9A7F-1090888E2DC5}" destId="{4A4ACE39-E95E-A040-A61E-6B893159DD47}" srcOrd="0" destOrd="0" presId="urn:microsoft.com/office/officeart/2005/8/layout/orgChart1"/>
    <dgm:cxn modelId="{4622DCE8-299A-F148-A4AA-F634AFD793B2}" type="presParOf" srcId="{09E16A81-0E4E-AA44-9A7F-1090888E2DC5}" destId="{6FD8A5E6-7142-DD4C-834B-AD77C92C4592}" srcOrd="1" destOrd="0" presId="urn:microsoft.com/office/officeart/2005/8/layout/orgChart1"/>
    <dgm:cxn modelId="{8E594688-392D-C44D-8EC5-246B8B907B40}" type="presParOf" srcId="{6FD8A5E6-7142-DD4C-834B-AD77C92C4592}" destId="{A69A2D8F-0A5A-D649-809B-5D418E65F42B}" srcOrd="0" destOrd="0" presId="urn:microsoft.com/office/officeart/2005/8/layout/orgChart1"/>
    <dgm:cxn modelId="{CCA1D369-6A3E-D44A-AC0C-1B2A37BB3568}" type="presParOf" srcId="{A69A2D8F-0A5A-D649-809B-5D418E65F42B}" destId="{14332E1B-23CC-4C41-8CB4-CFBC491F93CE}" srcOrd="0" destOrd="0" presId="urn:microsoft.com/office/officeart/2005/8/layout/orgChart1"/>
    <dgm:cxn modelId="{FB1FF437-6504-3A4C-967E-55A1C00938C2}" type="presParOf" srcId="{A69A2D8F-0A5A-D649-809B-5D418E65F42B}" destId="{25A24680-42E8-E14C-9B02-AC410ACC976E}" srcOrd="1" destOrd="0" presId="urn:microsoft.com/office/officeart/2005/8/layout/orgChart1"/>
    <dgm:cxn modelId="{152B1BE6-4CF5-8740-8ACB-F62097EAD360}" type="presParOf" srcId="{6FD8A5E6-7142-DD4C-834B-AD77C92C4592}" destId="{35C40A6E-63A3-2A41-84E8-6126B2481859}" srcOrd="1" destOrd="0" presId="urn:microsoft.com/office/officeart/2005/8/layout/orgChart1"/>
    <dgm:cxn modelId="{6098DAA6-F222-7C45-AC70-DE58E7684ED5}" type="presParOf" srcId="{6FD8A5E6-7142-DD4C-834B-AD77C92C4592}" destId="{068876A2-5D3B-5141-A8DF-ADD68718480A}" srcOrd="2" destOrd="0" presId="urn:microsoft.com/office/officeart/2005/8/layout/orgChart1"/>
    <dgm:cxn modelId="{06B84D0B-6A5D-0144-BC13-AAB5C2FACC67}" type="presParOf" srcId="{09E16A81-0E4E-AA44-9A7F-1090888E2DC5}" destId="{5CA06EEC-D767-C243-9B26-1D3324C50A09}" srcOrd="2" destOrd="0" presId="urn:microsoft.com/office/officeart/2005/8/layout/orgChart1"/>
    <dgm:cxn modelId="{F26BD440-702E-FC46-8A80-09DE3769F0F2}" type="presParOf" srcId="{09E16A81-0E4E-AA44-9A7F-1090888E2DC5}" destId="{7E7A0F6E-D924-ED49-A65D-E763C84D6F77}" srcOrd="3" destOrd="0" presId="urn:microsoft.com/office/officeart/2005/8/layout/orgChart1"/>
    <dgm:cxn modelId="{E6ADC3F8-FAAD-8E45-A658-8FE1BF28535A}" type="presParOf" srcId="{7E7A0F6E-D924-ED49-A65D-E763C84D6F77}" destId="{B10720C9-2965-714F-84AE-4C0983E7729F}" srcOrd="0" destOrd="0" presId="urn:microsoft.com/office/officeart/2005/8/layout/orgChart1"/>
    <dgm:cxn modelId="{8805C454-C839-8343-BF02-AE219767F965}" type="presParOf" srcId="{B10720C9-2965-714F-84AE-4C0983E7729F}" destId="{3D5B75DC-F413-AD40-A7C4-8614161DF323}" srcOrd="0" destOrd="0" presId="urn:microsoft.com/office/officeart/2005/8/layout/orgChart1"/>
    <dgm:cxn modelId="{0A8A9D57-072B-184A-A150-49A2B2383C78}" type="presParOf" srcId="{B10720C9-2965-714F-84AE-4C0983E7729F}" destId="{BDB04CDB-CF9E-2146-9902-A4FA970B54E5}" srcOrd="1" destOrd="0" presId="urn:microsoft.com/office/officeart/2005/8/layout/orgChart1"/>
    <dgm:cxn modelId="{1D044F1A-EE1D-BC4C-9DAC-7FA5A186B397}" type="presParOf" srcId="{7E7A0F6E-D924-ED49-A65D-E763C84D6F77}" destId="{CC3EA965-C46D-E742-B06B-2313DBE84311}" srcOrd="1" destOrd="0" presId="urn:microsoft.com/office/officeart/2005/8/layout/orgChart1"/>
    <dgm:cxn modelId="{E747497B-7C51-1E4C-B96C-71B0326D8ABC}" type="presParOf" srcId="{7E7A0F6E-D924-ED49-A65D-E763C84D6F77}" destId="{DA4E189B-D7EB-924E-B175-CE2323605BB0}" srcOrd="2" destOrd="0" presId="urn:microsoft.com/office/officeart/2005/8/layout/orgChart1"/>
    <dgm:cxn modelId="{4DAD1814-7C46-5747-94E4-82F994D59D5B}" type="presParOf" srcId="{09E16A81-0E4E-AA44-9A7F-1090888E2DC5}" destId="{3FB55495-71B2-1A47-BA24-9DA6A54FD2E5}" srcOrd="4" destOrd="0" presId="urn:microsoft.com/office/officeart/2005/8/layout/orgChart1"/>
    <dgm:cxn modelId="{43140125-7B79-5D49-A442-F7348ECE75CD}" type="presParOf" srcId="{09E16A81-0E4E-AA44-9A7F-1090888E2DC5}" destId="{832724DE-FF10-004F-87A6-8843CB899BFA}" srcOrd="5" destOrd="0" presId="urn:microsoft.com/office/officeart/2005/8/layout/orgChart1"/>
    <dgm:cxn modelId="{8C8C88B7-F7B2-AB44-8B3D-32EFBCE51778}" type="presParOf" srcId="{832724DE-FF10-004F-87A6-8843CB899BFA}" destId="{5D40179A-9410-1F4A-94A4-D4CD99282535}" srcOrd="0" destOrd="0" presId="urn:microsoft.com/office/officeart/2005/8/layout/orgChart1"/>
    <dgm:cxn modelId="{8CAB8F50-50E8-054D-94AA-433BCFEBECD0}" type="presParOf" srcId="{5D40179A-9410-1F4A-94A4-D4CD99282535}" destId="{1016B329-F218-9F42-877A-A28E09A12DDB}" srcOrd="0" destOrd="0" presId="urn:microsoft.com/office/officeart/2005/8/layout/orgChart1"/>
    <dgm:cxn modelId="{A0FC1DDC-55B3-7B4D-9F77-47B6E7B46739}" type="presParOf" srcId="{5D40179A-9410-1F4A-94A4-D4CD99282535}" destId="{AA9A4928-BC44-2A47-82AF-443EB3BDB639}" srcOrd="1" destOrd="0" presId="urn:microsoft.com/office/officeart/2005/8/layout/orgChart1"/>
    <dgm:cxn modelId="{78884847-DF6E-144C-AD2D-E805DD62E137}" type="presParOf" srcId="{832724DE-FF10-004F-87A6-8843CB899BFA}" destId="{3E83D74D-A3AD-A74F-A5C8-319AF5FD0AF4}" srcOrd="1" destOrd="0" presId="urn:microsoft.com/office/officeart/2005/8/layout/orgChart1"/>
    <dgm:cxn modelId="{1B704838-B612-B34E-8CD6-7AF33712C59E}" type="presParOf" srcId="{832724DE-FF10-004F-87A6-8843CB899BFA}" destId="{212C5EBE-4336-3C4A-A185-B5CB5FF0290F}" srcOrd="2" destOrd="0" presId="urn:microsoft.com/office/officeart/2005/8/layout/orgChart1"/>
    <dgm:cxn modelId="{11B164F9-90C1-464D-8D67-D6C6E3BB6ACF}" type="presParOf" srcId="{09E16A81-0E4E-AA44-9A7F-1090888E2DC5}" destId="{8DC0042C-324A-CC49-885E-5F257011DF0B}" srcOrd="6" destOrd="0" presId="urn:microsoft.com/office/officeart/2005/8/layout/orgChart1"/>
    <dgm:cxn modelId="{E40B7B0F-5BDD-774E-91DE-263F1A9CBE05}" type="presParOf" srcId="{09E16A81-0E4E-AA44-9A7F-1090888E2DC5}" destId="{FECF5C3C-5AD7-4A41-B52B-CD76C0744C8D}" srcOrd="7" destOrd="0" presId="urn:microsoft.com/office/officeart/2005/8/layout/orgChart1"/>
    <dgm:cxn modelId="{35C50B77-19FF-6444-9AAA-F43FBAE01AE2}" type="presParOf" srcId="{FECF5C3C-5AD7-4A41-B52B-CD76C0744C8D}" destId="{452B4EE3-794E-E240-9930-6CF9252CC3C1}" srcOrd="0" destOrd="0" presId="urn:microsoft.com/office/officeart/2005/8/layout/orgChart1"/>
    <dgm:cxn modelId="{3D00007C-C134-1C44-AB04-E1A928137033}" type="presParOf" srcId="{452B4EE3-794E-E240-9930-6CF9252CC3C1}" destId="{EC5286C2-375C-4E47-826A-59FB8CB81DC4}" srcOrd="0" destOrd="0" presId="urn:microsoft.com/office/officeart/2005/8/layout/orgChart1"/>
    <dgm:cxn modelId="{1DF8022D-3AC1-1144-BA6D-5C929DF449A1}" type="presParOf" srcId="{452B4EE3-794E-E240-9930-6CF9252CC3C1}" destId="{FC76C21E-C37B-B747-ABE5-312DD2800F14}" srcOrd="1" destOrd="0" presId="urn:microsoft.com/office/officeart/2005/8/layout/orgChart1"/>
    <dgm:cxn modelId="{6ECB5FEB-6662-0C43-A02F-3453924DBC19}" type="presParOf" srcId="{FECF5C3C-5AD7-4A41-B52B-CD76C0744C8D}" destId="{B3506C2F-4957-4D4A-B8B8-C1B953DB27DC}" srcOrd="1" destOrd="0" presId="urn:microsoft.com/office/officeart/2005/8/layout/orgChart1"/>
    <dgm:cxn modelId="{60E7ECDB-EE34-C549-8166-34B4F15018FA}" type="presParOf" srcId="{FECF5C3C-5AD7-4A41-B52B-CD76C0744C8D}" destId="{E4725774-336D-C046-B64F-46CE9031205F}" srcOrd="2" destOrd="0" presId="urn:microsoft.com/office/officeart/2005/8/layout/orgChart1"/>
    <dgm:cxn modelId="{1EAA78E5-1F11-5D4C-9A05-B2159C20A1D8}" type="presParOf" srcId="{890EEB20-2160-1649-94CE-79E959142628}" destId="{00FC420E-D7D2-1044-B18B-0F695FC8384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0042C-324A-CC49-885E-5F257011DF0B}">
      <dsp:nvSpPr>
        <dsp:cNvPr id="0" name=""/>
        <dsp:cNvSpPr/>
      </dsp:nvSpPr>
      <dsp:spPr>
        <a:xfrm>
          <a:off x="4497294" y="1621714"/>
          <a:ext cx="3522308" cy="407539"/>
        </a:xfrm>
        <a:custGeom>
          <a:avLst/>
          <a:gdLst/>
          <a:ahLst/>
          <a:cxnLst/>
          <a:rect l="0" t="0" r="0" b="0"/>
          <a:pathLst>
            <a:path>
              <a:moveTo>
                <a:pt x="0" y="0"/>
              </a:moveTo>
              <a:lnTo>
                <a:pt x="0" y="203769"/>
              </a:lnTo>
              <a:lnTo>
                <a:pt x="3522308" y="203769"/>
              </a:lnTo>
              <a:lnTo>
                <a:pt x="3522308"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B55495-71B2-1A47-BA24-9DA6A54FD2E5}">
      <dsp:nvSpPr>
        <dsp:cNvPr id="0" name=""/>
        <dsp:cNvSpPr/>
      </dsp:nvSpPr>
      <dsp:spPr>
        <a:xfrm>
          <a:off x="4497294" y="1621714"/>
          <a:ext cx="1174102" cy="407539"/>
        </a:xfrm>
        <a:custGeom>
          <a:avLst/>
          <a:gdLst/>
          <a:ahLst/>
          <a:cxnLst/>
          <a:rect l="0" t="0" r="0" b="0"/>
          <a:pathLst>
            <a:path>
              <a:moveTo>
                <a:pt x="0" y="0"/>
              </a:moveTo>
              <a:lnTo>
                <a:pt x="0" y="203769"/>
              </a:lnTo>
              <a:lnTo>
                <a:pt x="1174102" y="203769"/>
              </a:lnTo>
              <a:lnTo>
                <a:pt x="1174102"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A06EEC-D767-C243-9B26-1D3324C50A09}">
      <dsp:nvSpPr>
        <dsp:cNvPr id="0" name=""/>
        <dsp:cNvSpPr/>
      </dsp:nvSpPr>
      <dsp:spPr>
        <a:xfrm>
          <a:off x="3323191" y="1621714"/>
          <a:ext cx="1174102" cy="407539"/>
        </a:xfrm>
        <a:custGeom>
          <a:avLst/>
          <a:gdLst/>
          <a:ahLst/>
          <a:cxnLst/>
          <a:rect l="0" t="0" r="0" b="0"/>
          <a:pathLst>
            <a:path>
              <a:moveTo>
                <a:pt x="1174102" y="0"/>
              </a:moveTo>
              <a:lnTo>
                <a:pt x="1174102"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4ACE39-E95E-A040-A61E-6B893159DD47}">
      <dsp:nvSpPr>
        <dsp:cNvPr id="0" name=""/>
        <dsp:cNvSpPr/>
      </dsp:nvSpPr>
      <dsp:spPr>
        <a:xfrm>
          <a:off x="974985" y="1621714"/>
          <a:ext cx="3522308" cy="407539"/>
        </a:xfrm>
        <a:custGeom>
          <a:avLst/>
          <a:gdLst/>
          <a:ahLst/>
          <a:cxnLst/>
          <a:rect l="0" t="0" r="0" b="0"/>
          <a:pathLst>
            <a:path>
              <a:moveTo>
                <a:pt x="3522308" y="0"/>
              </a:moveTo>
              <a:lnTo>
                <a:pt x="3522308" y="203769"/>
              </a:lnTo>
              <a:lnTo>
                <a:pt x="0" y="203769"/>
              </a:lnTo>
              <a:lnTo>
                <a:pt x="0" y="4075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5B1C89-4565-BC42-9046-F7F6125169F4}">
      <dsp:nvSpPr>
        <dsp:cNvPr id="0" name=""/>
        <dsp:cNvSpPr/>
      </dsp:nvSpPr>
      <dsp:spPr>
        <a:xfrm>
          <a:off x="3526961" y="651381"/>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Metric types</a:t>
          </a:r>
        </a:p>
      </dsp:txBody>
      <dsp:txXfrm>
        <a:off x="3526961" y="651381"/>
        <a:ext cx="1940665" cy="970332"/>
      </dsp:txXfrm>
    </dsp:sp>
    <dsp:sp modelId="{14332E1B-23CC-4C41-8CB4-CFBC491F93CE}">
      <dsp:nvSpPr>
        <dsp:cNvPr id="0" name=""/>
        <dsp:cNvSpPr/>
      </dsp:nvSpPr>
      <dsp:spPr>
        <a:xfrm>
          <a:off x="4652"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Counter</a:t>
          </a:r>
        </a:p>
      </dsp:txBody>
      <dsp:txXfrm>
        <a:off x="4652" y="2029253"/>
        <a:ext cx="1940665" cy="970332"/>
      </dsp:txXfrm>
    </dsp:sp>
    <dsp:sp modelId="{3D5B75DC-F413-AD40-A7C4-8614161DF323}">
      <dsp:nvSpPr>
        <dsp:cNvPr id="0" name=""/>
        <dsp:cNvSpPr/>
      </dsp:nvSpPr>
      <dsp:spPr>
        <a:xfrm>
          <a:off x="2352858"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Gauge</a:t>
          </a:r>
          <a:endParaRPr lang="en-GB" sz="3300" kern="1200" dirty="0"/>
        </a:p>
      </dsp:txBody>
      <dsp:txXfrm>
        <a:off x="2352858" y="2029253"/>
        <a:ext cx="1940665" cy="970332"/>
      </dsp:txXfrm>
    </dsp:sp>
    <dsp:sp modelId="{1016B329-F218-9F42-877A-A28E09A12DDB}">
      <dsp:nvSpPr>
        <dsp:cNvPr id="0" name=""/>
        <dsp:cNvSpPr/>
      </dsp:nvSpPr>
      <dsp:spPr>
        <a:xfrm>
          <a:off x="4701063"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Histogram</a:t>
          </a:r>
          <a:endParaRPr lang="en-GB" sz="3300" kern="1200" dirty="0"/>
        </a:p>
      </dsp:txBody>
      <dsp:txXfrm>
        <a:off x="4701063" y="2029253"/>
        <a:ext cx="1940665" cy="970332"/>
      </dsp:txXfrm>
    </dsp:sp>
    <dsp:sp modelId="{EC5286C2-375C-4E47-826A-59FB8CB81DC4}">
      <dsp:nvSpPr>
        <dsp:cNvPr id="0" name=""/>
        <dsp:cNvSpPr/>
      </dsp:nvSpPr>
      <dsp:spPr>
        <a:xfrm>
          <a:off x="7049269" y="2029253"/>
          <a:ext cx="1940665" cy="9703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b="0" i="0" kern="1200" dirty="0"/>
            <a:t>Summary</a:t>
          </a:r>
          <a:endParaRPr lang="en-GB" sz="3300" kern="1200" dirty="0"/>
        </a:p>
      </dsp:txBody>
      <dsp:txXfrm>
        <a:off x="7049269" y="2029253"/>
        <a:ext cx="1940665" cy="9703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AFBF5-8F0C-AB44-BE61-AA57DC457CDD}" type="datetimeFigureOut">
              <a:rPr lang="en-RU" smtClean="0"/>
              <a:t>24.10.2022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DD491-046E-C846-ABDF-0BD60E573C70}" type="slidenum">
              <a:rPr lang="en-RU" smtClean="0"/>
              <a:t>‹#›</a:t>
            </a:fld>
            <a:endParaRPr lang="en-RU"/>
          </a:p>
        </p:txBody>
      </p:sp>
    </p:spTree>
    <p:extLst>
      <p:ext uri="{BB962C8B-B14F-4D97-AF65-F5344CB8AC3E}">
        <p14:creationId xmlns:p14="http://schemas.microsoft.com/office/powerpoint/2010/main" val="104834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log files is inconvenient: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a:solidFill>
                  <a:srgbClr val="292929"/>
                </a:solidFill>
                <a:effectLst/>
                <a:latin typeface="charter" panose="02040503050506020203" pitchFamily="18" charset="0"/>
              </a:rPr>
              <a:t>log files can only be accessed locally</a:t>
            </a:r>
          </a:p>
          <a:p>
            <a:pPr marL="171450" indent="-171450">
              <a:buFontTx/>
              <a:buChar char="-"/>
            </a:pPr>
            <a:r>
              <a:rPr lang="en-US" dirty="0"/>
              <a:t>difficult to query and filter log records (e.g. mess in multithread apps)</a:t>
            </a:r>
          </a:p>
          <a:p>
            <a:pPr marL="171450" indent="-171450">
              <a:buFontTx/>
              <a:buChar char="-"/>
            </a:pPr>
            <a:endParaRPr lang="en-US" dirty="0"/>
          </a:p>
          <a:p>
            <a:pPr marL="171450" indent="-171450">
              <a:buFontTx/>
              <a:buChar char="-"/>
            </a:pPr>
            <a:r>
              <a:rPr lang="en-US" dirty="0" err="1"/>
              <a:t>Promtail</a:t>
            </a:r>
            <a:r>
              <a:rPr lang="en-US" dirty="0"/>
              <a:t> – parse logs on the host and send them to the Loki</a:t>
            </a:r>
          </a:p>
          <a:p>
            <a:pPr marL="171450" indent="-171450">
              <a:buFontTx/>
              <a:buChar char="-"/>
            </a:pPr>
            <a:r>
              <a:rPr lang="en-US" dirty="0" err="1"/>
              <a:t>LogCli</a:t>
            </a:r>
            <a:r>
              <a:rPr lang="en-US" dirty="0"/>
              <a:t> – command line tool to operate with logs</a:t>
            </a:r>
          </a:p>
          <a:p>
            <a:pPr marL="171450" indent="-171450">
              <a:buFontTx/>
              <a:buChar char="-"/>
            </a:pPr>
            <a:r>
              <a:rPr lang="en-US" dirty="0"/>
              <a:t>Grafana – is the central UI for everything (logs, metrics, traces, alerts)</a:t>
            </a:r>
          </a:p>
        </p:txBody>
      </p:sp>
      <p:sp>
        <p:nvSpPr>
          <p:cNvPr id="4" name="Slide Number Placeholder 3"/>
          <p:cNvSpPr>
            <a:spLocks noGrp="1"/>
          </p:cNvSpPr>
          <p:nvPr>
            <p:ph type="sldNum" sz="quarter" idx="5"/>
          </p:nvPr>
        </p:nvSpPr>
        <p:spPr/>
        <p:txBody>
          <a:bodyPr/>
          <a:lstStyle/>
          <a:p>
            <a:fld id="{283DD491-046E-C846-ABDF-0BD60E573C70}" type="slidenum">
              <a:rPr lang="en-RU" smtClean="0"/>
              <a:t>4</a:t>
            </a:fld>
            <a:endParaRPr lang="en-RU"/>
          </a:p>
        </p:txBody>
      </p:sp>
    </p:spTree>
    <p:extLst>
      <p:ext uri="{BB962C8B-B14F-4D97-AF65-F5344CB8AC3E}">
        <p14:creationId xmlns:p14="http://schemas.microsoft.com/office/powerpoint/2010/main" val="83299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283DD491-046E-C846-ABDF-0BD60E573C70}" type="slidenum">
              <a:rPr lang="en-RU" smtClean="0"/>
              <a:t>13</a:t>
            </a:fld>
            <a:endParaRPr lang="en-RU"/>
          </a:p>
        </p:txBody>
      </p:sp>
    </p:spTree>
    <p:extLst>
      <p:ext uri="{BB962C8B-B14F-4D97-AF65-F5344CB8AC3E}">
        <p14:creationId xmlns:p14="http://schemas.microsoft.com/office/powerpoint/2010/main" val="4093901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283DD491-046E-C846-ABDF-0BD60E573C70}" type="slidenum">
              <a:rPr lang="en-RU" smtClean="0"/>
              <a:t>14</a:t>
            </a:fld>
            <a:endParaRPr lang="en-RU"/>
          </a:p>
        </p:txBody>
      </p:sp>
    </p:spTree>
    <p:extLst>
      <p:ext uri="{BB962C8B-B14F-4D97-AF65-F5344CB8AC3E}">
        <p14:creationId xmlns:p14="http://schemas.microsoft.com/office/powerpoint/2010/main" val="191229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Push vs Pull</a:t>
            </a:r>
          </a:p>
          <a:p>
            <a:pPr marL="171450" indent="-171450">
              <a:buFontTx/>
              <a:buChar char="-"/>
            </a:pPr>
            <a:r>
              <a:rPr lang="en-GB" dirty="0"/>
              <a:t>TSDB store</a:t>
            </a:r>
            <a:endParaRPr lang="ru-RU" dirty="0"/>
          </a:p>
          <a:p>
            <a:pPr marL="171450" indent="-171450">
              <a:buFontTx/>
              <a:buChar char="-"/>
            </a:pPr>
            <a:r>
              <a:rPr lang="en-US" dirty="0"/>
              <a:t>Scrape interval</a:t>
            </a:r>
            <a:endParaRPr lang="en-GB" dirty="0"/>
          </a:p>
          <a:p>
            <a:pPr marL="171450" indent="-171450">
              <a:buFontTx/>
              <a:buChar char="-"/>
            </a:pPr>
            <a:r>
              <a:rPr lang="en-GB" dirty="0"/>
              <a:t>http://localhost:9090/</a:t>
            </a:r>
            <a:r>
              <a:rPr lang="en-GB" dirty="0" err="1"/>
              <a:t>targets?search</a:t>
            </a:r>
            <a:r>
              <a:rPr lang="en-GB" dirty="0"/>
              <a:t>=</a:t>
            </a:r>
          </a:p>
          <a:p>
            <a:pPr marL="171450" indent="-171450">
              <a:buFontTx/>
              <a:buChar char="-"/>
            </a:pPr>
            <a:r>
              <a:rPr lang="en-GB" dirty="0"/>
              <a:t>Node exporter demo</a:t>
            </a:r>
          </a:p>
          <a:p>
            <a:pPr marL="171450" indent="-171450">
              <a:buFontTx/>
              <a:buChar char="-"/>
            </a:pPr>
            <a:r>
              <a:rPr lang="en-GB" dirty="0"/>
              <a:t>High-precise alternative is </a:t>
            </a:r>
            <a:r>
              <a:rPr lang="en-GB" dirty="0" err="1"/>
              <a:t>VictoriaMetrics</a:t>
            </a:r>
            <a:endParaRPr lang="en-RU" dirty="0"/>
          </a:p>
        </p:txBody>
      </p:sp>
      <p:sp>
        <p:nvSpPr>
          <p:cNvPr id="4" name="Slide Number Placeholder 3"/>
          <p:cNvSpPr>
            <a:spLocks noGrp="1"/>
          </p:cNvSpPr>
          <p:nvPr>
            <p:ph type="sldNum" sz="quarter" idx="5"/>
          </p:nvPr>
        </p:nvSpPr>
        <p:spPr/>
        <p:txBody>
          <a:bodyPr/>
          <a:lstStyle/>
          <a:p>
            <a:fld id="{283DD491-046E-C846-ABDF-0BD60E573C70}" type="slidenum">
              <a:rPr lang="en-RU" smtClean="0"/>
              <a:t>17</a:t>
            </a:fld>
            <a:endParaRPr lang="en-RU"/>
          </a:p>
        </p:txBody>
      </p:sp>
    </p:spTree>
    <p:extLst>
      <p:ext uri="{BB962C8B-B14F-4D97-AF65-F5344CB8AC3E}">
        <p14:creationId xmlns:p14="http://schemas.microsoft.com/office/powerpoint/2010/main" val="3749776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RU" dirty="0"/>
              <a:t>Often used aggreagated values, not the source ones</a:t>
            </a:r>
          </a:p>
          <a:p>
            <a:pPr marL="171450" indent="-171450">
              <a:buFontTx/>
              <a:buChar char="-"/>
            </a:pPr>
            <a:r>
              <a:rPr lang="en-GB" dirty="0"/>
              <a:t>https://</a:t>
            </a:r>
            <a:r>
              <a:rPr lang="en-GB" dirty="0" err="1"/>
              <a:t>twitter.com</a:t>
            </a:r>
            <a:r>
              <a:rPr lang="en-GB" dirty="0"/>
              <a:t>/</a:t>
            </a:r>
            <a:r>
              <a:rPr lang="en-GB" dirty="0" err="1"/>
              <a:t>nalgeon</a:t>
            </a:r>
            <a:r>
              <a:rPr lang="en-GB" dirty="0"/>
              <a:t>/status/1358783814022156291?ref_src=twsrc%5Etfw%7Ctwcamp%5Etweetembed%7Ctwterm%5E1358783814022156291%7Ctwgr%5E4740c304a5bc201a4218a81be3e85b1faa94b71c%7Ctwcon%5Es1_&amp;ref_url=https%3A%2F%2Fembedd.srv.habr.com%2Fiframe%2F6335b8fe0c924e8d415b157b</a:t>
            </a:r>
            <a:endParaRPr lang="en-RU" dirty="0"/>
          </a:p>
          <a:p>
            <a:pPr marL="171450" indent="-171450">
              <a:buFontTx/>
              <a:buChar char="-"/>
            </a:pPr>
            <a:r>
              <a:rPr lang="en-GB" dirty="0"/>
              <a:t>100 - (</a:t>
            </a:r>
            <a:r>
              <a:rPr lang="en-GB" dirty="0" err="1"/>
              <a:t>avg</a:t>
            </a:r>
            <a:r>
              <a:rPr lang="en-GB" dirty="0"/>
              <a:t> by (</a:t>
            </a:r>
            <a:r>
              <a:rPr lang="en-GB" dirty="0" err="1"/>
              <a:t>cpu</a:t>
            </a:r>
            <a:r>
              <a:rPr lang="en-GB" dirty="0"/>
              <a:t>) (rate(</a:t>
            </a:r>
            <a:r>
              <a:rPr lang="en-GB" dirty="0" err="1"/>
              <a:t>node_cpu_seconds_total</a:t>
            </a:r>
            <a:r>
              <a:rPr lang="en-GB" dirty="0"/>
              <a:t>{mode="idle"}[1m])) * 100)</a:t>
            </a:r>
            <a:endParaRPr lang="en-RU" dirty="0"/>
          </a:p>
        </p:txBody>
      </p:sp>
      <p:sp>
        <p:nvSpPr>
          <p:cNvPr id="4" name="Slide Number Placeholder 3"/>
          <p:cNvSpPr>
            <a:spLocks noGrp="1"/>
          </p:cNvSpPr>
          <p:nvPr>
            <p:ph type="sldNum" sz="quarter" idx="5"/>
          </p:nvPr>
        </p:nvSpPr>
        <p:spPr/>
        <p:txBody>
          <a:bodyPr/>
          <a:lstStyle/>
          <a:p>
            <a:fld id="{283DD491-046E-C846-ABDF-0BD60E573C70}" type="slidenum">
              <a:rPr lang="en-RU" smtClean="0"/>
              <a:t>18</a:t>
            </a:fld>
            <a:endParaRPr lang="en-RU"/>
          </a:p>
        </p:txBody>
      </p:sp>
    </p:spTree>
    <p:extLst>
      <p:ext uri="{BB962C8B-B14F-4D97-AF65-F5344CB8AC3E}">
        <p14:creationId xmlns:p14="http://schemas.microsoft.com/office/powerpoint/2010/main" val="2510586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http://localhost:3000/</a:t>
            </a:r>
          </a:p>
          <a:p>
            <a:pPr marL="171450" indent="-171450">
              <a:buFontTx/>
              <a:buChar char="-"/>
            </a:pPr>
            <a:r>
              <a:rPr lang="en-GB" dirty="0"/>
              <a:t>Add Prometheus data source</a:t>
            </a:r>
          </a:p>
        </p:txBody>
      </p:sp>
      <p:sp>
        <p:nvSpPr>
          <p:cNvPr id="4" name="Slide Number Placeholder 3"/>
          <p:cNvSpPr>
            <a:spLocks noGrp="1"/>
          </p:cNvSpPr>
          <p:nvPr>
            <p:ph type="sldNum" sz="quarter" idx="5"/>
          </p:nvPr>
        </p:nvSpPr>
        <p:spPr/>
        <p:txBody>
          <a:bodyPr/>
          <a:lstStyle/>
          <a:p>
            <a:fld id="{283DD491-046E-C846-ABDF-0BD60E573C70}" type="slidenum">
              <a:rPr lang="en-RU" smtClean="0"/>
              <a:t>19</a:t>
            </a:fld>
            <a:endParaRPr lang="en-RU"/>
          </a:p>
        </p:txBody>
      </p:sp>
    </p:spTree>
    <p:extLst>
      <p:ext uri="{BB962C8B-B14F-4D97-AF65-F5344CB8AC3E}">
        <p14:creationId xmlns:p14="http://schemas.microsoft.com/office/powerpoint/2010/main" val="400147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could be JSON</a:t>
            </a:r>
          </a:p>
          <a:p>
            <a:r>
              <a:rPr lang="en-US" dirty="0"/>
              <a:t>- High cardinality problem</a:t>
            </a:r>
          </a:p>
        </p:txBody>
      </p:sp>
      <p:sp>
        <p:nvSpPr>
          <p:cNvPr id="4" name="Slide Number Placeholder 3"/>
          <p:cNvSpPr>
            <a:spLocks noGrp="1"/>
          </p:cNvSpPr>
          <p:nvPr>
            <p:ph type="sldNum" sz="quarter" idx="5"/>
          </p:nvPr>
        </p:nvSpPr>
        <p:spPr/>
        <p:txBody>
          <a:bodyPr/>
          <a:lstStyle/>
          <a:p>
            <a:fld id="{283DD491-046E-C846-ABDF-0BD60E573C70}" type="slidenum">
              <a:rPr lang="en-RU" smtClean="0"/>
              <a:t>5</a:t>
            </a:fld>
            <a:endParaRPr lang="en-RU"/>
          </a:p>
        </p:txBody>
      </p:sp>
    </p:spTree>
    <p:extLst>
      <p:ext uri="{BB962C8B-B14F-4D97-AF65-F5344CB8AC3E}">
        <p14:creationId xmlns:p14="http://schemas.microsoft.com/office/powerpoint/2010/main" val="195575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6</a:t>
            </a:fld>
            <a:endParaRPr lang="en-RU"/>
          </a:p>
        </p:txBody>
      </p:sp>
    </p:spTree>
    <p:extLst>
      <p:ext uri="{BB962C8B-B14F-4D97-AF65-F5344CB8AC3E}">
        <p14:creationId xmlns:p14="http://schemas.microsoft.com/office/powerpoint/2010/main" val="256171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https://localhost:7248</a:t>
            </a:r>
            <a:endParaRPr lang="ru-RU" dirty="0"/>
          </a:p>
          <a:p>
            <a:pPr marL="171450" indent="-171450">
              <a:buFontTx/>
              <a:buChar char="-"/>
            </a:pPr>
            <a:r>
              <a:rPr lang="en-US" dirty="0"/>
              <a:t>Filter logs by </a:t>
            </a:r>
            <a:r>
              <a:rPr lang="en-US" dirty="0" err="1"/>
              <a:t>ApplicationName</a:t>
            </a:r>
            <a:endParaRPr lang="en-US" dirty="0"/>
          </a:p>
          <a:p>
            <a:pPr marL="171450" indent="-171450">
              <a:buFontTx/>
              <a:buChar char="-"/>
            </a:pPr>
            <a:r>
              <a:rPr lang="en-US" dirty="0"/>
              <a:t>Filter scope could be narrowed by </a:t>
            </a:r>
            <a:r>
              <a:rPr lang="en-US" dirty="0" err="1"/>
              <a:t>ActionName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i="0" dirty="0" err="1">
                <a:solidFill>
                  <a:srgbClr val="000000"/>
                </a:solidFill>
                <a:effectLst/>
                <a:latin typeface="inter"/>
              </a:rPr>
              <a:t>LogQL</a:t>
            </a:r>
            <a:r>
              <a:rPr lang="en-GB" b="0" i="0" dirty="0">
                <a:solidFill>
                  <a:srgbClr val="000000"/>
                </a:solidFill>
                <a:effectLst/>
                <a:latin typeface="inter"/>
              </a:rPr>
              <a:t> (https://</a:t>
            </a:r>
            <a:r>
              <a:rPr lang="en-GB" b="0" i="0" dirty="0" err="1">
                <a:solidFill>
                  <a:srgbClr val="000000"/>
                </a:solidFill>
                <a:effectLst/>
                <a:latin typeface="inter"/>
              </a:rPr>
              <a:t>grafana.com</a:t>
            </a:r>
            <a:r>
              <a:rPr lang="en-GB" b="0" i="0" dirty="0">
                <a:solidFill>
                  <a:srgbClr val="000000"/>
                </a:solidFill>
                <a:effectLst/>
                <a:latin typeface="inter"/>
              </a:rPr>
              <a:t>/docs/</a:t>
            </a:r>
            <a:r>
              <a:rPr lang="en-GB" b="0" i="0" dirty="0" err="1">
                <a:solidFill>
                  <a:srgbClr val="000000"/>
                </a:solidFill>
                <a:effectLst/>
                <a:latin typeface="inter"/>
              </a:rPr>
              <a:t>loki</a:t>
            </a:r>
            <a:r>
              <a:rPr lang="en-GB" b="0" i="0" dirty="0">
                <a:solidFill>
                  <a:srgbClr val="000000"/>
                </a:solidFill>
                <a:effectLst/>
                <a:latin typeface="inter"/>
              </a:rPr>
              <a:t>/latest/</a:t>
            </a:r>
            <a:r>
              <a:rPr lang="en-GB" b="0" i="0" dirty="0" err="1">
                <a:solidFill>
                  <a:srgbClr val="000000"/>
                </a:solidFill>
                <a:effectLst/>
                <a:latin typeface="inter"/>
              </a:rPr>
              <a:t>logql</a:t>
            </a:r>
            <a:r>
              <a:rPr lang="en-GB" b="0" i="0" dirty="0">
                <a:solidFill>
                  <a:srgbClr val="000000"/>
                </a:solidFill>
                <a:effectLst/>
                <a:latin typeface="inter"/>
              </a:rPr>
              <a: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283DD491-046E-C846-ABDF-0BD60E573C70}" type="slidenum">
              <a:rPr lang="en-RU" smtClean="0"/>
              <a:t>7</a:t>
            </a:fld>
            <a:endParaRPr lang="en-RU"/>
          </a:p>
        </p:txBody>
      </p:sp>
    </p:spTree>
    <p:extLst>
      <p:ext uri="{BB962C8B-B14F-4D97-AF65-F5344CB8AC3E}">
        <p14:creationId xmlns:p14="http://schemas.microsoft.com/office/powerpoint/2010/main" val="361696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RU" dirty="0"/>
              <a:t>- How to configure traces using by OpenTelemtry SDK</a:t>
            </a:r>
          </a:p>
        </p:txBody>
      </p:sp>
      <p:sp>
        <p:nvSpPr>
          <p:cNvPr id="4" name="Slide Number Placeholder 3"/>
          <p:cNvSpPr>
            <a:spLocks noGrp="1"/>
          </p:cNvSpPr>
          <p:nvPr>
            <p:ph type="sldNum" sz="quarter" idx="5"/>
          </p:nvPr>
        </p:nvSpPr>
        <p:spPr/>
        <p:txBody>
          <a:bodyPr/>
          <a:lstStyle/>
          <a:p>
            <a:fld id="{283DD491-046E-C846-ABDF-0BD60E573C70}" type="slidenum">
              <a:rPr lang="en-RU" smtClean="0"/>
              <a:t>8</a:t>
            </a:fld>
            <a:endParaRPr lang="en-RU"/>
          </a:p>
        </p:txBody>
      </p:sp>
    </p:spTree>
    <p:extLst>
      <p:ext uri="{BB962C8B-B14F-4D97-AF65-F5344CB8AC3E}">
        <p14:creationId xmlns:p14="http://schemas.microsoft.com/office/powerpoint/2010/main" val="320383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RU" dirty="0"/>
              <a:t>Trigger API </a:t>
            </a:r>
            <a:r>
              <a:rPr lang="en-GB" dirty="0"/>
              <a:t>https://localhost:7248/trace</a:t>
            </a:r>
          </a:p>
          <a:p>
            <a:pPr marL="171450" indent="-171450">
              <a:buFontTx/>
              <a:buChar char="-"/>
            </a:pPr>
            <a:r>
              <a:rPr lang="en-RU" dirty="0"/>
              <a:t>Trace context – additional tags through instrumentation tools</a:t>
            </a:r>
          </a:p>
        </p:txBody>
      </p:sp>
      <p:sp>
        <p:nvSpPr>
          <p:cNvPr id="4" name="Slide Number Placeholder 3"/>
          <p:cNvSpPr>
            <a:spLocks noGrp="1"/>
          </p:cNvSpPr>
          <p:nvPr>
            <p:ph type="sldNum" sz="quarter" idx="5"/>
          </p:nvPr>
        </p:nvSpPr>
        <p:spPr/>
        <p:txBody>
          <a:bodyPr/>
          <a:lstStyle/>
          <a:p>
            <a:fld id="{283DD491-046E-C846-ABDF-0BD60E573C70}" type="slidenum">
              <a:rPr lang="en-RU" smtClean="0"/>
              <a:t>9</a:t>
            </a:fld>
            <a:endParaRPr lang="en-RU"/>
          </a:p>
        </p:txBody>
      </p:sp>
    </p:spTree>
    <p:extLst>
      <p:ext uri="{BB962C8B-B14F-4D97-AF65-F5344CB8AC3E}">
        <p14:creationId xmlns:p14="http://schemas.microsoft.com/office/powerpoint/2010/main" val="663617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RU" dirty="0"/>
              <a:t>Jaeger data source must be added</a:t>
            </a:r>
          </a:p>
        </p:txBody>
      </p:sp>
      <p:sp>
        <p:nvSpPr>
          <p:cNvPr id="4" name="Slide Number Placeholder 3"/>
          <p:cNvSpPr>
            <a:spLocks noGrp="1"/>
          </p:cNvSpPr>
          <p:nvPr>
            <p:ph type="sldNum" sz="quarter" idx="5"/>
          </p:nvPr>
        </p:nvSpPr>
        <p:spPr/>
        <p:txBody>
          <a:bodyPr/>
          <a:lstStyle/>
          <a:p>
            <a:fld id="{283DD491-046E-C846-ABDF-0BD60E573C70}" type="slidenum">
              <a:rPr lang="en-RU" smtClean="0"/>
              <a:t>10</a:t>
            </a:fld>
            <a:endParaRPr lang="en-RU"/>
          </a:p>
        </p:txBody>
      </p:sp>
    </p:spTree>
    <p:extLst>
      <p:ext uri="{BB962C8B-B14F-4D97-AF65-F5344CB8AC3E}">
        <p14:creationId xmlns:p14="http://schemas.microsoft.com/office/powerpoint/2010/main" val="1979760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Could be obtained from logs, but very expensive, fragile</a:t>
            </a:r>
          </a:p>
          <a:p>
            <a:pPr marL="171450" indent="-171450">
              <a:buFontTx/>
              <a:buChar char="-"/>
            </a:pPr>
            <a:endParaRPr lang="en-RU" dirty="0"/>
          </a:p>
        </p:txBody>
      </p:sp>
      <p:sp>
        <p:nvSpPr>
          <p:cNvPr id="4" name="Slide Number Placeholder 3"/>
          <p:cNvSpPr>
            <a:spLocks noGrp="1"/>
          </p:cNvSpPr>
          <p:nvPr>
            <p:ph type="sldNum" sz="quarter" idx="5"/>
          </p:nvPr>
        </p:nvSpPr>
        <p:spPr/>
        <p:txBody>
          <a:bodyPr/>
          <a:lstStyle/>
          <a:p>
            <a:fld id="{283DD491-046E-C846-ABDF-0BD60E573C70}" type="slidenum">
              <a:rPr lang="en-RU" smtClean="0"/>
              <a:t>11</a:t>
            </a:fld>
            <a:endParaRPr lang="en-RU"/>
          </a:p>
        </p:txBody>
      </p:sp>
    </p:spTree>
    <p:extLst>
      <p:ext uri="{BB962C8B-B14F-4D97-AF65-F5344CB8AC3E}">
        <p14:creationId xmlns:p14="http://schemas.microsoft.com/office/powerpoint/2010/main" val="878601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283DD491-046E-C846-ABDF-0BD60E573C70}" type="slidenum">
              <a:rPr lang="en-RU" smtClean="0"/>
              <a:t>12</a:t>
            </a:fld>
            <a:endParaRPr lang="en-RU"/>
          </a:p>
        </p:txBody>
      </p:sp>
    </p:spTree>
    <p:extLst>
      <p:ext uri="{BB962C8B-B14F-4D97-AF65-F5344CB8AC3E}">
        <p14:creationId xmlns:p14="http://schemas.microsoft.com/office/powerpoint/2010/main" val="373966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2642-531A-DD79-39CE-962DAC44EB2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RU"/>
          </a:p>
        </p:txBody>
      </p:sp>
      <p:sp>
        <p:nvSpPr>
          <p:cNvPr id="3" name="Subtitle 2">
            <a:extLst>
              <a:ext uri="{FF2B5EF4-FFF2-40B4-BE49-F238E27FC236}">
                <a16:creationId xmlns:a16="http://schemas.microsoft.com/office/drawing/2014/main" id="{6EC12B89-AC2F-51A5-441A-BD3F595D4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U"/>
          </a:p>
        </p:txBody>
      </p:sp>
      <p:sp>
        <p:nvSpPr>
          <p:cNvPr id="4" name="Date Placeholder 3">
            <a:extLst>
              <a:ext uri="{FF2B5EF4-FFF2-40B4-BE49-F238E27FC236}">
                <a16:creationId xmlns:a16="http://schemas.microsoft.com/office/drawing/2014/main" id="{F4E6CA6E-65B1-5207-1D52-D88866D13493}"/>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5" name="Footer Placeholder 4">
            <a:extLst>
              <a:ext uri="{FF2B5EF4-FFF2-40B4-BE49-F238E27FC236}">
                <a16:creationId xmlns:a16="http://schemas.microsoft.com/office/drawing/2014/main" id="{70423877-9562-51E2-2FDB-B9F7C23F45B9}"/>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2C03ECA9-2342-40A2-10DA-C7973B6775D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0052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C955-2B76-FC3F-F9CB-5BFEBB915DE9}"/>
              </a:ext>
            </a:extLst>
          </p:cNvPr>
          <p:cNvSpPr>
            <a:spLocks noGrp="1"/>
          </p:cNvSpPr>
          <p:nvPr>
            <p:ph type="title"/>
          </p:nvPr>
        </p:nvSpPr>
        <p:spPr/>
        <p:txBody>
          <a:bodyPr/>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9EE50EA-5098-D82B-A45A-84D3B30731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9B20D82D-C984-5DFD-02AA-B6C7040084BE}"/>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5" name="Footer Placeholder 4">
            <a:extLst>
              <a:ext uri="{FF2B5EF4-FFF2-40B4-BE49-F238E27FC236}">
                <a16:creationId xmlns:a16="http://schemas.microsoft.com/office/drawing/2014/main" id="{D54AF42A-A2D6-C69C-ABDC-DA38F901171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F130FE53-B91B-D8E1-99E6-FEACA187E7A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860809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37658-9DB3-2E93-C3B2-7C94A62CEC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U"/>
          </a:p>
        </p:txBody>
      </p:sp>
      <p:sp>
        <p:nvSpPr>
          <p:cNvPr id="3" name="Vertical Text Placeholder 2">
            <a:extLst>
              <a:ext uri="{FF2B5EF4-FFF2-40B4-BE49-F238E27FC236}">
                <a16:creationId xmlns:a16="http://schemas.microsoft.com/office/drawing/2014/main" id="{439019F2-4300-09A4-0EBA-ADA73EF25B8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C55692BA-2CE3-9937-39CD-85055C60499A}"/>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5" name="Footer Placeholder 4">
            <a:extLst>
              <a:ext uri="{FF2B5EF4-FFF2-40B4-BE49-F238E27FC236}">
                <a16:creationId xmlns:a16="http://schemas.microsoft.com/office/drawing/2014/main" id="{EE061FB5-AF34-A514-5184-CCDF67D9E42B}"/>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36BBCE82-5E2B-B471-D04F-39A6BEA791D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23836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DB05-9BF4-17D4-D5A6-DD451360D48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12410735-A498-D16F-564F-474112BACE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8ABF8E84-C77C-3DFB-70CC-84B04232FBD9}"/>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5" name="Footer Placeholder 4">
            <a:extLst>
              <a:ext uri="{FF2B5EF4-FFF2-40B4-BE49-F238E27FC236}">
                <a16:creationId xmlns:a16="http://schemas.microsoft.com/office/drawing/2014/main" id="{30FC9513-02AA-410A-69E6-DEB53C1AA9B8}"/>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919F58D3-A363-7478-B59E-53CB9B5C4298}"/>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154070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2BFF-4B0C-98CD-6298-EAF20162EBF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U"/>
          </a:p>
        </p:txBody>
      </p:sp>
      <p:sp>
        <p:nvSpPr>
          <p:cNvPr id="3" name="Text Placeholder 2">
            <a:extLst>
              <a:ext uri="{FF2B5EF4-FFF2-40B4-BE49-F238E27FC236}">
                <a16:creationId xmlns:a16="http://schemas.microsoft.com/office/drawing/2014/main" id="{292C4408-79AA-394D-94A5-30B50BC2F7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E84306-41AC-C5D8-6631-041FE9F184E3}"/>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5" name="Footer Placeholder 4">
            <a:extLst>
              <a:ext uri="{FF2B5EF4-FFF2-40B4-BE49-F238E27FC236}">
                <a16:creationId xmlns:a16="http://schemas.microsoft.com/office/drawing/2014/main" id="{E56D7BD2-7364-CBE8-C903-EB981B15A481}"/>
              </a:ext>
            </a:extLst>
          </p:cNvPr>
          <p:cNvSpPr>
            <a:spLocks noGrp="1"/>
          </p:cNvSpPr>
          <p:nvPr>
            <p:ph type="ftr" sz="quarter" idx="11"/>
          </p:nvPr>
        </p:nvSpPr>
        <p:spPr/>
        <p:txBody>
          <a:bodyPr/>
          <a:lstStyle/>
          <a:p>
            <a:endParaRPr lang="en-RU"/>
          </a:p>
        </p:txBody>
      </p:sp>
      <p:sp>
        <p:nvSpPr>
          <p:cNvPr id="6" name="Slide Number Placeholder 5">
            <a:extLst>
              <a:ext uri="{FF2B5EF4-FFF2-40B4-BE49-F238E27FC236}">
                <a16:creationId xmlns:a16="http://schemas.microsoft.com/office/drawing/2014/main" id="{A977B6A7-A40F-FE4B-535E-525CD22FBC07}"/>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61739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236F-3781-3B4B-B6DF-72D79C30A967}"/>
              </a:ext>
            </a:extLst>
          </p:cNvPr>
          <p:cNvSpPr>
            <a:spLocks noGrp="1"/>
          </p:cNvSpPr>
          <p:nvPr>
            <p:ph type="title"/>
          </p:nvPr>
        </p:nvSpPr>
        <p:spPr/>
        <p:txBody>
          <a:bodyPr/>
          <a:lstStyle/>
          <a:p>
            <a:r>
              <a:rPr lang="en-GB"/>
              <a:t>Click to edit Master title style</a:t>
            </a:r>
            <a:endParaRPr lang="en-RU"/>
          </a:p>
        </p:txBody>
      </p:sp>
      <p:sp>
        <p:nvSpPr>
          <p:cNvPr id="3" name="Content Placeholder 2">
            <a:extLst>
              <a:ext uri="{FF2B5EF4-FFF2-40B4-BE49-F238E27FC236}">
                <a16:creationId xmlns:a16="http://schemas.microsoft.com/office/drawing/2014/main" id="{F9A162DC-1937-1E89-1C85-48BEECF71A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Content Placeholder 3">
            <a:extLst>
              <a:ext uri="{FF2B5EF4-FFF2-40B4-BE49-F238E27FC236}">
                <a16:creationId xmlns:a16="http://schemas.microsoft.com/office/drawing/2014/main" id="{4ACE7743-3051-7010-10BC-4D312E4A00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Date Placeholder 4">
            <a:extLst>
              <a:ext uri="{FF2B5EF4-FFF2-40B4-BE49-F238E27FC236}">
                <a16:creationId xmlns:a16="http://schemas.microsoft.com/office/drawing/2014/main" id="{F934A220-DF07-FE3D-0EDE-16ECB02CABC5}"/>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6" name="Footer Placeholder 5">
            <a:extLst>
              <a:ext uri="{FF2B5EF4-FFF2-40B4-BE49-F238E27FC236}">
                <a16:creationId xmlns:a16="http://schemas.microsoft.com/office/drawing/2014/main" id="{9C1DFA86-70A7-2351-D8D3-1B7B1C6D8DA8}"/>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E55DC8A6-BF0E-1EA0-9AA0-42977213A6CA}"/>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91671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AD0C-97ED-0392-92B6-9052B690C931}"/>
              </a:ext>
            </a:extLst>
          </p:cNvPr>
          <p:cNvSpPr>
            <a:spLocks noGrp="1"/>
          </p:cNvSpPr>
          <p:nvPr>
            <p:ph type="title"/>
          </p:nvPr>
        </p:nvSpPr>
        <p:spPr>
          <a:xfrm>
            <a:off x="839788" y="365125"/>
            <a:ext cx="10515600" cy="1325563"/>
          </a:xfrm>
        </p:spPr>
        <p:txBody>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833B4AF-A75F-D33F-37F7-172571D8A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B41E8C-245C-E5FF-0787-90BDE7454F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5" name="Text Placeholder 4">
            <a:extLst>
              <a:ext uri="{FF2B5EF4-FFF2-40B4-BE49-F238E27FC236}">
                <a16:creationId xmlns:a16="http://schemas.microsoft.com/office/drawing/2014/main" id="{3D3BE31C-8AC0-3E35-053F-D6424A9C47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0BCE66-8E7D-4F24-CBAE-702481FFD7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7" name="Date Placeholder 6">
            <a:extLst>
              <a:ext uri="{FF2B5EF4-FFF2-40B4-BE49-F238E27FC236}">
                <a16:creationId xmlns:a16="http://schemas.microsoft.com/office/drawing/2014/main" id="{35E4B5FC-C7D3-BCF7-1038-94A44E0719C0}"/>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8" name="Footer Placeholder 7">
            <a:extLst>
              <a:ext uri="{FF2B5EF4-FFF2-40B4-BE49-F238E27FC236}">
                <a16:creationId xmlns:a16="http://schemas.microsoft.com/office/drawing/2014/main" id="{0CB8515C-4BF6-673E-BFA1-DB9C48481A9C}"/>
              </a:ext>
            </a:extLst>
          </p:cNvPr>
          <p:cNvSpPr>
            <a:spLocks noGrp="1"/>
          </p:cNvSpPr>
          <p:nvPr>
            <p:ph type="ftr" sz="quarter" idx="11"/>
          </p:nvPr>
        </p:nvSpPr>
        <p:spPr/>
        <p:txBody>
          <a:bodyPr/>
          <a:lstStyle/>
          <a:p>
            <a:endParaRPr lang="en-RU"/>
          </a:p>
        </p:txBody>
      </p:sp>
      <p:sp>
        <p:nvSpPr>
          <p:cNvPr id="9" name="Slide Number Placeholder 8">
            <a:extLst>
              <a:ext uri="{FF2B5EF4-FFF2-40B4-BE49-F238E27FC236}">
                <a16:creationId xmlns:a16="http://schemas.microsoft.com/office/drawing/2014/main" id="{652FF758-9EB6-05D2-4750-C733107C95AB}"/>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89584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6D33-6C14-C01B-D9BD-BBA2D52ED7AC}"/>
              </a:ext>
            </a:extLst>
          </p:cNvPr>
          <p:cNvSpPr>
            <a:spLocks noGrp="1"/>
          </p:cNvSpPr>
          <p:nvPr>
            <p:ph type="title"/>
          </p:nvPr>
        </p:nvSpPr>
        <p:spPr/>
        <p:txBody>
          <a:bodyPr/>
          <a:lstStyle/>
          <a:p>
            <a:r>
              <a:rPr lang="en-GB"/>
              <a:t>Click to edit Master title style</a:t>
            </a:r>
            <a:endParaRPr lang="en-RU"/>
          </a:p>
        </p:txBody>
      </p:sp>
      <p:sp>
        <p:nvSpPr>
          <p:cNvPr id="3" name="Date Placeholder 2">
            <a:extLst>
              <a:ext uri="{FF2B5EF4-FFF2-40B4-BE49-F238E27FC236}">
                <a16:creationId xmlns:a16="http://schemas.microsoft.com/office/drawing/2014/main" id="{F73C951D-2196-DBAD-EEB9-FEA853753344}"/>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4" name="Footer Placeholder 3">
            <a:extLst>
              <a:ext uri="{FF2B5EF4-FFF2-40B4-BE49-F238E27FC236}">
                <a16:creationId xmlns:a16="http://schemas.microsoft.com/office/drawing/2014/main" id="{23E07FA0-E2E7-4BF0-CCBF-F2CA55835575}"/>
              </a:ext>
            </a:extLst>
          </p:cNvPr>
          <p:cNvSpPr>
            <a:spLocks noGrp="1"/>
          </p:cNvSpPr>
          <p:nvPr>
            <p:ph type="ftr" sz="quarter" idx="11"/>
          </p:nvPr>
        </p:nvSpPr>
        <p:spPr/>
        <p:txBody>
          <a:bodyPr/>
          <a:lstStyle/>
          <a:p>
            <a:endParaRPr lang="en-RU"/>
          </a:p>
        </p:txBody>
      </p:sp>
      <p:sp>
        <p:nvSpPr>
          <p:cNvPr id="5" name="Slide Number Placeholder 4">
            <a:extLst>
              <a:ext uri="{FF2B5EF4-FFF2-40B4-BE49-F238E27FC236}">
                <a16:creationId xmlns:a16="http://schemas.microsoft.com/office/drawing/2014/main" id="{E863C041-8375-A148-0A0A-8BC314F8B863}"/>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226731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1E3FB-826F-F0E4-920E-2AEDF7C52384}"/>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3" name="Footer Placeholder 2">
            <a:extLst>
              <a:ext uri="{FF2B5EF4-FFF2-40B4-BE49-F238E27FC236}">
                <a16:creationId xmlns:a16="http://schemas.microsoft.com/office/drawing/2014/main" id="{BC790460-0E2D-B005-56DF-2383552414DF}"/>
              </a:ext>
            </a:extLst>
          </p:cNvPr>
          <p:cNvSpPr>
            <a:spLocks noGrp="1"/>
          </p:cNvSpPr>
          <p:nvPr>
            <p:ph type="ftr" sz="quarter" idx="11"/>
          </p:nvPr>
        </p:nvSpPr>
        <p:spPr/>
        <p:txBody>
          <a:bodyPr/>
          <a:lstStyle/>
          <a:p>
            <a:endParaRPr lang="en-RU"/>
          </a:p>
        </p:txBody>
      </p:sp>
      <p:sp>
        <p:nvSpPr>
          <p:cNvPr id="4" name="Slide Number Placeholder 3">
            <a:extLst>
              <a:ext uri="{FF2B5EF4-FFF2-40B4-BE49-F238E27FC236}">
                <a16:creationId xmlns:a16="http://schemas.microsoft.com/office/drawing/2014/main" id="{AAEDB69F-3F3B-46AE-4965-5B6E7A4BDF0D}"/>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71179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06D1-819C-18B2-9E32-B92E9EE498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Content Placeholder 2">
            <a:extLst>
              <a:ext uri="{FF2B5EF4-FFF2-40B4-BE49-F238E27FC236}">
                <a16:creationId xmlns:a16="http://schemas.microsoft.com/office/drawing/2014/main" id="{9017229A-7FFC-DB45-01D8-112DEF3886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Text Placeholder 3">
            <a:extLst>
              <a:ext uri="{FF2B5EF4-FFF2-40B4-BE49-F238E27FC236}">
                <a16:creationId xmlns:a16="http://schemas.microsoft.com/office/drawing/2014/main" id="{CFCB6164-A157-5AD8-E959-5F74531FC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8F7597-B742-AF6A-56FF-B8DE39CF16CC}"/>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6" name="Footer Placeholder 5">
            <a:extLst>
              <a:ext uri="{FF2B5EF4-FFF2-40B4-BE49-F238E27FC236}">
                <a16:creationId xmlns:a16="http://schemas.microsoft.com/office/drawing/2014/main" id="{27D5C8E1-81B4-EA04-2FC5-A1740B30A02D}"/>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04A0ECE-EE8C-696F-E3CF-635339B7CEDE}"/>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327115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8C91-50FB-4DED-9684-F1EB359AF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U"/>
          </a:p>
        </p:txBody>
      </p:sp>
      <p:sp>
        <p:nvSpPr>
          <p:cNvPr id="3" name="Picture Placeholder 2">
            <a:extLst>
              <a:ext uri="{FF2B5EF4-FFF2-40B4-BE49-F238E27FC236}">
                <a16:creationId xmlns:a16="http://schemas.microsoft.com/office/drawing/2014/main" id="{E97742D1-1035-C9DF-6568-7E6A4A76E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U"/>
          </a:p>
        </p:txBody>
      </p:sp>
      <p:sp>
        <p:nvSpPr>
          <p:cNvPr id="4" name="Text Placeholder 3">
            <a:extLst>
              <a:ext uri="{FF2B5EF4-FFF2-40B4-BE49-F238E27FC236}">
                <a16:creationId xmlns:a16="http://schemas.microsoft.com/office/drawing/2014/main" id="{287116B3-A167-6C35-06EC-CAD87B33F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2389D9-252B-B9AC-C90C-CC304E72ACEC}"/>
              </a:ext>
            </a:extLst>
          </p:cNvPr>
          <p:cNvSpPr>
            <a:spLocks noGrp="1"/>
          </p:cNvSpPr>
          <p:nvPr>
            <p:ph type="dt" sz="half" idx="10"/>
          </p:nvPr>
        </p:nvSpPr>
        <p:spPr/>
        <p:txBody>
          <a:bodyPr/>
          <a:lstStyle/>
          <a:p>
            <a:fld id="{34FA5876-05B5-9340-B156-BD6DCB938565}" type="datetimeFigureOut">
              <a:rPr lang="en-RU" smtClean="0"/>
              <a:t>24.10.2022</a:t>
            </a:fld>
            <a:endParaRPr lang="en-RU"/>
          </a:p>
        </p:txBody>
      </p:sp>
      <p:sp>
        <p:nvSpPr>
          <p:cNvPr id="6" name="Footer Placeholder 5">
            <a:extLst>
              <a:ext uri="{FF2B5EF4-FFF2-40B4-BE49-F238E27FC236}">
                <a16:creationId xmlns:a16="http://schemas.microsoft.com/office/drawing/2014/main" id="{425720B6-E667-C26F-6456-ECF1F8965E8B}"/>
              </a:ext>
            </a:extLst>
          </p:cNvPr>
          <p:cNvSpPr>
            <a:spLocks noGrp="1"/>
          </p:cNvSpPr>
          <p:nvPr>
            <p:ph type="ftr" sz="quarter" idx="11"/>
          </p:nvPr>
        </p:nvSpPr>
        <p:spPr/>
        <p:txBody>
          <a:bodyPr/>
          <a:lstStyle/>
          <a:p>
            <a:endParaRPr lang="en-RU"/>
          </a:p>
        </p:txBody>
      </p:sp>
      <p:sp>
        <p:nvSpPr>
          <p:cNvPr id="7" name="Slide Number Placeholder 6">
            <a:extLst>
              <a:ext uri="{FF2B5EF4-FFF2-40B4-BE49-F238E27FC236}">
                <a16:creationId xmlns:a16="http://schemas.microsoft.com/office/drawing/2014/main" id="{4F8FCF09-E445-A3B5-B8F5-9490B23CEF79}"/>
              </a:ext>
            </a:extLst>
          </p:cNvPr>
          <p:cNvSpPr>
            <a:spLocks noGrp="1"/>
          </p:cNvSpPr>
          <p:nvPr>
            <p:ph type="sldNum" sz="quarter" idx="12"/>
          </p:nvPr>
        </p:nvSpPr>
        <p:spPr/>
        <p:txBody>
          <a:bodyPr/>
          <a:lstStyle/>
          <a:p>
            <a:fld id="{85098650-CEBE-5142-A4FC-57DA25B574F5}" type="slidenum">
              <a:rPr lang="en-RU" smtClean="0"/>
              <a:t>‹#›</a:t>
            </a:fld>
            <a:endParaRPr lang="en-RU"/>
          </a:p>
        </p:txBody>
      </p:sp>
    </p:spTree>
    <p:extLst>
      <p:ext uri="{BB962C8B-B14F-4D97-AF65-F5344CB8AC3E}">
        <p14:creationId xmlns:p14="http://schemas.microsoft.com/office/powerpoint/2010/main" val="908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4475C-7C3A-922E-311D-98AF8B51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8BED137D-9472-82F9-8E96-03D73C875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DD4FE113-AC3D-890A-DE7C-F6086163F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A5876-05B5-9340-B156-BD6DCB938565}" type="datetimeFigureOut">
              <a:rPr lang="en-RU" smtClean="0"/>
              <a:t>24.10.2022</a:t>
            </a:fld>
            <a:endParaRPr lang="en-RU"/>
          </a:p>
        </p:txBody>
      </p:sp>
      <p:sp>
        <p:nvSpPr>
          <p:cNvPr id="5" name="Footer Placeholder 4">
            <a:extLst>
              <a:ext uri="{FF2B5EF4-FFF2-40B4-BE49-F238E27FC236}">
                <a16:creationId xmlns:a16="http://schemas.microsoft.com/office/drawing/2014/main" id="{063B10A8-48CB-F7C9-B9C9-A921D6E6E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9FD58434-BCD3-4152-9CC4-CED415C6C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98650-CEBE-5142-A4FC-57DA25B574F5}" type="slidenum">
              <a:rPr lang="en-RU" smtClean="0"/>
              <a:t>‹#›</a:t>
            </a:fld>
            <a:endParaRPr lang="en-RU"/>
          </a:p>
        </p:txBody>
      </p:sp>
    </p:spTree>
    <p:extLst>
      <p:ext uri="{BB962C8B-B14F-4D97-AF65-F5344CB8AC3E}">
        <p14:creationId xmlns:p14="http://schemas.microsoft.com/office/powerpoint/2010/main" val="159153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re.google/sre-book/monitoring-distributed-syste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habr.com/ru/company/tochka/blog/683608/" TargetMode="External"/><Relationship Id="rId2" Type="http://schemas.openxmlformats.org/officeDocument/2006/relationships/hyperlink" Target="https://docs.microsoft.com/en-us/dotnet/core/diagnostics/distributed-tracing-concepts" TargetMode="External"/><Relationship Id="rId1" Type="http://schemas.openxmlformats.org/officeDocument/2006/relationships/slideLayout" Target="../slideLayouts/slideLayout2.xml"/><Relationship Id="rId6" Type="http://schemas.openxmlformats.org/officeDocument/2006/relationships/hyperlink" Target="https://habr.com/ru/company/tochka/blog/693834/" TargetMode="External"/><Relationship Id="rId5" Type="http://schemas.openxmlformats.org/officeDocument/2006/relationships/hyperlink" Target="https://habr.com/ru/company/tochka/blog/690814/" TargetMode="External"/><Relationship Id="rId4" Type="http://schemas.openxmlformats.org/officeDocument/2006/relationships/hyperlink" Target="https://habr.com/ru/company/tochka/blog/68563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erilog-contrib/serilog-sinks-grafana-lok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0A4-8353-6227-4377-EB33824BDA87}"/>
              </a:ext>
            </a:extLst>
          </p:cNvPr>
          <p:cNvSpPr>
            <a:spLocks noGrp="1"/>
          </p:cNvSpPr>
          <p:nvPr>
            <p:ph type="ctrTitle"/>
          </p:nvPr>
        </p:nvSpPr>
        <p:spPr/>
        <p:txBody>
          <a:bodyPr/>
          <a:lstStyle/>
          <a:p>
            <a:r>
              <a:rPr lang="en-RU" dirty="0"/>
              <a:t>Observability in .NET</a:t>
            </a:r>
          </a:p>
        </p:txBody>
      </p:sp>
      <p:sp>
        <p:nvSpPr>
          <p:cNvPr id="3" name="Subtitle 2">
            <a:extLst>
              <a:ext uri="{FF2B5EF4-FFF2-40B4-BE49-F238E27FC236}">
                <a16:creationId xmlns:a16="http://schemas.microsoft.com/office/drawing/2014/main" id="{BB9D8AD0-68A1-9A4C-CB24-B7BFADFF0E20}"/>
              </a:ext>
            </a:extLst>
          </p:cNvPr>
          <p:cNvSpPr>
            <a:spLocks noGrp="1"/>
          </p:cNvSpPr>
          <p:nvPr>
            <p:ph type="subTitle" idx="1"/>
          </p:nvPr>
        </p:nvSpPr>
        <p:spPr/>
        <p:txBody>
          <a:bodyPr/>
          <a:lstStyle/>
          <a:p>
            <a:endParaRPr lang="en-RU"/>
          </a:p>
        </p:txBody>
      </p:sp>
    </p:spTree>
    <p:extLst>
      <p:ext uri="{BB962C8B-B14F-4D97-AF65-F5344CB8AC3E}">
        <p14:creationId xmlns:p14="http://schemas.microsoft.com/office/powerpoint/2010/main" val="167822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4D14-3EB2-ACCE-A9CB-C9C702888220}"/>
              </a:ext>
            </a:extLst>
          </p:cNvPr>
          <p:cNvSpPr>
            <a:spLocks noGrp="1"/>
          </p:cNvSpPr>
          <p:nvPr>
            <p:ph type="title"/>
          </p:nvPr>
        </p:nvSpPr>
        <p:spPr/>
        <p:txBody>
          <a:bodyPr/>
          <a:lstStyle/>
          <a:p>
            <a:r>
              <a:rPr lang="en-RU" dirty="0"/>
              <a:t>Distributed tracing - Grafana</a:t>
            </a:r>
          </a:p>
        </p:txBody>
      </p:sp>
      <p:pic>
        <p:nvPicPr>
          <p:cNvPr id="4" name="Picture 3">
            <a:extLst>
              <a:ext uri="{FF2B5EF4-FFF2-40B4-BE49-F238E27FC236}">
                <a16:creationId xmlns:a16="http://schemas.microsoft.com/office/drawing/2014/main" id="{5996C91E-4AF1-819B-2B38-E130E6177BDE}"/>
              </a:ext>
            </a:extLst>
          </p:cNvPr>
          <p:cNvPicPr>
            <a:picLocks noChangeAspect="1"/>
          </p:cNvPicPr>
          <p:nvPr/>
        </p:nvPicPr>
        <p:blipFill>
          <a:blip r:embed="rId3"/>
          <a:stretch>
            <a:fillRect/>
          </a:stretch>
        </p:blipFill>
        <p:spPr>
          <a:xfrm>
            <a:off x="940837" y="1409943"/>
            <a:ext cx="9220200" cy="5343743"/>
          </a:xfrm>
          <a:prstGeom prst="rect">
            <a:avLst/>
          </a:prstGeom>
        </p:spPr>
      </p:pic>
    </p:spTree>
    <p:extLst>
      <p:ext uri="{BB962C8B-B14F-4D97-AF65-F5344CB8AC3E}">
        <p14:creationId xmlns:p14="http://schemas.microsoft.com/office/powerpoint/2010/main" val="230829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744071" y="1516344"/>
            <a:ext cx="10515600" cy="998256"/>
          </a:xfrm>
          <a:solidFill>
            <a:schemeClr val="bg1">
              <a:lumMod val="50000"/>
            </a:schemeClr>
          </a:solidFill>
          <a:ln w="38100">
            <a:noFill/>
          </a:ln>
        </p:spPr>
        <p:style>
          <a:lnRef idx="2">
            <a:schemeClr val="dk1"/>
          </a:lnRef>
          <a:fillRef idx="1">
            <a:schemeClr val="lt1"/>
          </a:fillRef>
          <a:effectRef idx="0">
            <a:schemeClr val="dk1"/>
          </a:effectRef>
          <a:fontRef idx="minor">
            <a:schemeClr val="dk1"/>
          </a:fontRef>
        </p:style>
        <p:txBody>
          <a:bodyPr/>
          <a:lstStyle/>
          <a:p>
            <a:pPr marL="0" indent="0">
              <a:buNone/>
            </a:pPr>
            <a:r>
              <a:rPr lang="en-GB" dirty="0">
                <a:solidFill>
                  <a:schemeClr val="bg1">
                    <a:lumMod val="95000"/>
                  </a:schemeClr>
                </a:solidFill>
              </a:rPr>
              <a:t>Metrics are a numerical representation of data that can be used to determine a service or component’s overall behaviour over time. </a:t>
            </a:r>
            <a:endParaRPr lang="en-RU" dirty="0">
              <a:solidFill>
                <a:schemeClr val="bg1">
                  <a:lumMod val="95000"/>
                </a:schemeClr>
              </a:solidFill>
            </a:endParaRPr>
          </a:p>
        </p:txBody>
      </p:sp>
      <p:graphicFrame>
        <p:nvGraphicFramePr>
          <p:cNvPr id="4" name="Diagram 3">
            <a:extLst>
              <a:ext uri="{FF2B5EF4-FFF2-40B4-BE49-F238E27FC236}">
                <a16:creationId xmlns:a16="http://schemas.microsoft.com/office/drawing/2014/main" id="{57812D6E-49D6-FC1C-B520-A1A4556AD18B}"/>
              </a:ext>
            </a:extLst>
          </p:cNvPr>
          <p:cNvGraphicFramePr/>
          <p:nvPr>
            <p:extLst>
              <p:ext uri="{D42A27DB-BD31-4B8C-83A1-F6EECF244321}">
                <p14:modId xmlns:p14="http://schemas.microsoft.com/office/powerpoint/2010/main" val="446094958"/>
              </p:ext>
            </p:extLst>
          </p:nvPr>
        </p:nvGraphicFramePr>
        <p:xfrm>
          <a:off x="1598706" y="2841907"/>
          <a:ext cx="8994588" cy="3650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73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Counter</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4198657"/>
          </a:xfrm>
        </p:spPr>
        <p:txBody>
          <a:bodyPr/>
          <a:lstStyle/>
          <a:p>
            <a:pPr marL="0" indent="0">
              <a:buNone/>
            </a:pPr>
            <a:r>
              <a:rPr lang="en-GB" dirty="0"/>
              <a:t>Counter is a metric value which can only increase or reset </a:t>
            </a:r>
            <a:r>
              <a:rPr lang="en-GB" dirty="0" err="1"/>
              <a:t>i.e</a:t>
            </a:r>
            <a:r>
              <a:rPr lang="en-GB" dirty="0"/>
              <a:t> the value cannot reduce than the previous value.</a:t>
            </a:r>
          </a:p>
          <a:p>
            <a:pPr marL="0" indent="0">
              <a:buNone/>
            </a:pPr>
            <a:r>
              <a:rPr lang="en-RU" dirty="0"/>
              <a:t>Examples:</a:t>
            </a:r>
          </a:p>
          <a:p>
            <a:pPr>
              <a:buFontTx/>
              <a:buChar char="-"/>
            </a:pPr>
            <a:r>
              <a:rPr lang="en-RU" dirty="0"/>
              <a:t>Requests number</a:t>
            </a:r>
          </a:p>
          <a:p>
            <a:pPr>
              <a:buFontTx/>
              <a:buChar char="-"/>
            </a:pPr>
            <a:r>
              <a:rPr lang="en-RU" dirty="0"/>
              <a:t>Errors number</a:t>
            </a:r>
          </a:p>
          <a:p>
            <a:pPr>
              <a:buFontTx/>
              <a:buChar char="-"/>
            </a:pPr>
            <a:r>
              <a:rPr lang="en-GB" dirty="0"/>
              <a:t>The number of accounts created</a:t>
            </a:r>
          </a:p>
          <a:p>
            <a:pPr>
              <a:buFontTx/>
              <a:buChar char="-"/>
            </a:pPr>
            <a:r>
              <a:rPr lang="en-GB" dirty="0"/>
              <a:t>The number of HTTP 5xx errors</a:t>
            </a:r>
          </a:p>
          <a:p>
            <a:pPr>
              <a:buFontTx/>
              <a:buChar char="-"/>
            </a:pPr>
            <a:endParaRPr lang="en-RU" dirty="0"/>
          </a:p>
          <a:p>
            <a:pPr>
              <a:buFontTx/>
              <a:buChar char="-"/>
            </a:pPr>
            <a:endParaRPr lang="en-GB" dirty="0"/>
          </a:p>
        </p:txBody>
      </p:sp>
      <p:pic>
        <p:nvPicPr>
          <p:cNvPr id="4098" name="Picture 2" descr="Buy Jump Ropes H-102 Stainless Steel Tally Counter : Amazon.com.au: Sports,  Fitness &amp; Outdoors">
            <a:extLst>
              <a:ext uri="{FF2B5EF4-FFF2-40B4-BE49-F238E27FC236}">
                <a16:creationId xmlns:a16="http://schemas.microsoft.com/office/drawing/2014/main" id="{CF8714D6-839A-3B34-9A0C-90D42535A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253" y="2576155"/>
            <a:ext cx="2845837" cy="3675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6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Gauge</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3822140"/>
          </a:xfrm>
        </p:spPr>
        <p:txBody>
          <a:bodyPr/>
          <a:lstStyle/>
          <a:p>
            <a:pPr marL="0" indent="0" algn="l">
              <a:buNone/>
            </a:pPr>
            <a:r>
              <a:rPr lang="en-GB" dirty="0"/>
              <a:t>Gauge is a number which can either go up or down. It can be used for metrics like number of pods in a cluster, number of events in an queue etc.</a:t>
            </a:r>
          </a:p>
          <a:p>
            <a:pPr marL="0" indent="0" algn="l">
              <a:buNone/>
            </a:pPr>
            <a:r>
              <a:rPr lang="en-GB" dirty="0"/>
              <a:t>Examples:</a:t>
            </a:r>
          </a:p>
          <a:p>
            <a:pPr algn="l">
              <a:buFontTx/>
              <a:buChar char="-"/>
            </a:pPr>
            <a:r>
              <a:rPr lang="en-GB" dirty="0"/>
              <a:t>Amount of memory</a:t>
            </a:r>
          </a:p>
          <a:p>
            <a:pPr algn="l">
              <a:buFontTx/>
              <a:buChar char="-"/>
            </a:pPr>
            <a:r>
              <a:rPr lang="en-GB" dirty="0"/>
              <a:t>CPU load</a:t>
            </a:r>
          </a:p>
        </p:txBody>
      </p:sp>
      <p:pic>
        <p:nvPicPr>
          <p:cNvPr id="5122" name="Picture 2" descr="gauge | meaning of gauge in Longman Dictionary of Contemporary English |  LDOCE">
            <a:extLst>
              <a:ext uri="{FF2B5EF4-FFF2-40B4-BE49-F238E27FC236}">
                <a16:creationId xmlns:a16="http://schemas.microsoft.com/office/drawing/2014/main" id="{4DC0FA09-DD2C-2FCD-1AEF-50F7406BC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2883" y="3110593"/>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88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Histogram</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91800" cy="4061991"/>
          </a:xfrm>
        </p:spPr>
        <p:txBody>
          <a:bodyPr/>
          <a:lstStyle/>
          <a:p>
            <a:pPr marL="0" indent="0">
              <a:buNone/>
            </a:pPr>
            <a:r>
              <a:rPr lang="en-GB" dirty="0"/>
              <a:t>Histograms measure the statistical distribution of a set of values including the min, max, mean, median, standard deviation and quantiles.</a:t>
            </a:r>
          </a:p>
          <a:p>
            <a:pPr marL="0" indent="0">
              <a:buNone/>
            </a:pPr>
            <a:r>
              <a:rPr lang="en-RU" dirty="0"/>
              <a:t>Examples:</a:t>
            </a:r>
          </a:p>
          <a:p>
            <a:pPr>
              <a:buFontTx/>
              <a:buChar char="-"/>
            </a:pPr>
            <a:r>
              <a:rPr lang="en-RU" sz="2400" dirty="0"/>
              <a:t>Request duration, size</a:t>
            </a:r>
          </a:p>
          <a:p>
            <a:pPr>
              <a:buFontTx/>
              <a:buChar char="-"/>
            </a:pPr>
            <a:endParaRPr lang="en-GB" dirty="0"/>
          </a:p>
        </p:txBody>
      </p:sp>
      <p:pic>
        <p:nvPicPr>
          <p:cNvPr id="6" name="Picture 5">
            <a:extLst>
              <a:ext uri="{FF2B5EF4-FFF2-40B4-BE49-F238E27FC236}">
                <a16:creationId xmlns:a16="http://schemas.microsoft.com/office/drawing/2014/main" id="{B2EE8601-C4ED-0D23-78E6-4BE2794D1C27}"/>
              </a:ext>
            </a:extLst>
          </p:cNvPr>
          <p:cNvPicPr>
            <a:picLocks noChangeAspect="1"/>
          </p:cNvPicPr>
          <p:nvPr/>
        </p:nvPicPr>
        <p:blipFill>
          <a:blip r:embed="rId3"/>
          <a:stretch>
            <a:fillRect/>
          </a:stretch>
        </p:blipFill>
        <p:spPr>
          <a:xfrm>
            <a:off x="4299858" y="2853139"/>
            <a:ext cx="7772400" cy="3882332"/>
          </a:xfrm>
          <a:prstGeom prst="rect">
            <a:avLst/>
          </a:prstGeom>
        </p:spPr>
      </p:pic>
    </p:spTree>
    <p:extLst>
      <p:ext uri="{BB962C8B-B14F-4D97-AF65-F5344CB8AC3E}">
        <p14:creationId xmlns:p14="http://schemas.microsoft.com/office/powerpoint/2010/main" val="281336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a:t>
            </a:r>
            <a:r>
              <a:rPr lang="ru-RU" dirty="0"/>
              <a:t> – </a:t>
            </a:r>
            <a:r>
              <a:rPr lang="en-US" dirty="0"/>
              <a:t>Summary (Prometheus specific)</a:t>
            </a:r>
            <a:endParaRPr lang="en-RU" dirty="0"/>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2477434"/>
          </a:xfrm>
        </p:spPr>
        <p:txBody>
          <a:bodyPr/>
          <a:lstStyle/>
          <a:p>
            <a:pPr marL="0" indent="0">
              <a:buNone/>
            </a:pPr>
            <a:r>
              <a:rPr lang="en-GB" dirty="0"/>
              <a:t>Summaries also measure events and are an alternative to histograms. They are cheaper, but lose more data. They are calculated on the application level hence aggregation of metrics from multiple instances of the same process is not possible. They are used when the buckets of a metric is not known beforehand, but it is highly recommended to use histograms over summaries whenever possible.</a:t>
            </a:r>
            <a:endParaRPr lang="en-RU" dirty="0"/>
          </a:p>
        </p:txBody>
      </p:sp>
    </p:spTree>
    <p:extLst>
      <p:ext uri="{BB962C8B-B14F-4D97-AF65-F5344CB8AC3E}">
        <p14:creationId xmlns:p14="http://schemas.microsoft.com/office/powerpoint/2010/main" val="415083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OpenTelemetry &amp; custom metrics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a:xfrm>
            <a:off x="838200" y="1825625"/>
            <a:ext cx="10515600" cy="4435216"/>
          </a:xfrm>
        </p:spPr>
        <p:txBody>
          <a:bodyPr>
            <a:normAutofit/>
          </a:bodyPr>
          <a:lstStyle/>
          <a:p>
            <a:r>
              <a:rPr lang="en-GB" dirty="0"/>
              <a:t>For .NET the </a:t>
            </a:r>
            <a:r>
              <a:rPr lang="en-GB" dirty="0" err="1"/>
              <a:t>OpenTelemetry</a:t>
            </a:r>
            <a:r>
              <a:rPr lang="en-GB" dirty="0"/>
              <a:t> metrics implementation based on default </a:t>
            </a:r>
            <a:r>
              <a:rPr lang="en-GB" dirty="0" err="1"/>
              <a:t>System.Diagnostics.Metrics</a:t>
            </a:r>
            <a:endParaRPr lang="en-GB" dirty="0"/>
          </a:p>
          <a:p>
            <a:r>
              <a:rPr lang="en-GB" dirty="0"/>
              <a:t>Meter object defines a set of metrics of specific subsystem (app, library1, library2, etc)</a:t>
            </a:r>
            <a:endParaRPr lang="en-RU" dirty="0"/>
          </a:p>
          <a:p>
            <a:endParaRPr lang="en-RU" dirty="0"/>
          </a:p>
          <a:p>
            <a:r>
              <a:rPr lang="en-RU" dirty="0"/>
              <a:t>Register OpenTelemetry services, add common Instrumentations</a:t>
            </a:r>
          </a:p>
          <a:p>
            <a:r>
              <a:rPr lang="en-RU" dirty="0"/>
              <a:t>Expose metrics endpoint</a:t>
            </a:r>
          </a:p>
          <a:p>
            <a:r>
              <a:rPr lang="en-RU" dirty="0"/>
              <a:t>Create custom metrics</a:t>
            </a:r>
          </a:p>
          <a:p>
            <a:r>
              <a:rPr lang="en-RU" dirty="0"/>
              <a:t>Demo</a:t>
            </a:r>
          </a:p>
        </p:txBody>
      </p:sp>
    </p:spTree>
    <p:extLst>
      <p:ext uri="{BB962C8B-B14F-4D97-AF65-F5344CB8AC3E}">
        <p14:creationId xmlns:p14="http://schemas.microsoft.com/office/powerpoint/2010/main" val="348365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Prometheus</a:t>
            </a:r>
          </a:p>
        </p:txBody>
      </p:sp>
      <p:pic>
        <p:nvPicPr>
          <p:cNvPr id="2050" name="Picture 2" descr="Overview | Prometheus">
            <a:extLst>
              <a:ext uri="{FF2B5EF4-FFF2-40B4-BE49-F238E27FC236}">
                <a16:creationId xmlns:a16="http://schemas.microsoft.com/office/drawing/2014/main" id="{F842D90F-43C5-B65B-CA5B-2CD9F2E24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493" y="1575350"/>
            <a:ext cx="7478421" cy="448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04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Percentiles &amp; PromQL</a:t>
            </a:r>
          </a:p>
        </p:txBody>
      </p:sp>
      <p:pic>
        <p:nvPicPr>
          <p:cNvPr id="8194" name="Picture 2" descr="PromQL Functions - aggregation over time">
            <a:extLst>
              <a:ext uri="{FF2B5EF4-FFF2-40B4-BE49-F238E27FC236}">
                <a16:creationId xmlns:a16="http://schemas.microsoft.com/office/drawing/2014/main" id="{516BB5E8-2956-823B-2BB3-B7711420C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363" y="1506022"/>
            <a:ext cx="9619861" cy="52064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BDBF3C-DAEE-948E-EBE6-38FDF47D8B82}"/>
              </a:ext>
            </a:extLst>
          </p:cNvPr>
          <p:cNvSpPr txBox="1"/>
          <p:nvPr/>
        </p:nvSpPr>
        <p:spPr>
          <a:xfrm>
            <a:off x="258795" y="1506022"/>
            <a:ext cx="1851854" cy="1200329"/>
          </a:xfrm>
          <a:prstGeom prst="rect">
            <a:avLst/>
          </a:prstGeom>
          <a:noFill/>
        </p:spPr>
        <p:txBody>
          <a:bodyPr wrap="none" rtlCol="0">
            <a:spAutoFit/>
          </a:bodyPr>
          <a:lstStyle/>
          <a:p>
            <a:pPr marL="285750" indent="-285750">
              <a:buFontTx/>
              <a:buChar char="-"/>
            </a:pPr>
            <a:r>
              <a:rPr lang="en-GB" dirty="0"/>
              <a:t>I</a:t>
            </a:r>
            <a:r>
              <a:rPr lang="en-RU" dirty="0"/>
              <a:t>nstant vectors</a:t>
            </a:r>
          </a:p>
          <a:p>
            <a:pPr marL="285750" indent="-285750">
              <a:buFontTx/>
              <a:buChar char="-"/>
            </a:pPr>
            <a:r>
              <a:rPr lang="en-GB" dirty="0"/>
              <a:t>R</a:t>
            </a:r>
            <a:r>
              <a:rPr lang="en-RU" dirty="0"/>
              <a:t>ange vectors</a:t>
            </a:r>
          </a:p>
          <a:p>
            <a:pPr marL="285750" indent="-285750">
              <a:buFontTx/>
              <a:buChar char="-"/>
            </a:pPr>
            <a:r>
              <a:rPr lang="en-GB" dirty="0"/>
              <a:t>S</a:t>
            </a:r>
            <a:r>
              <a:rPr lang="en-RU" dirty="0"/>
              <a:t>calar</a:t>
            </a:r>
          </a:p>
          <a:p>
            <a:pPr marL="285750" indent="-285750">
              <a:buFontTx/>
              <a:buChar char="-"/>
            </a:pPr>
            <a:r>
              <a:rPr lang="en-RU"/>
              <a:t>String</a:t>
            </a:r>
            <a:endParaRPr lang="en-RU" dirty="0"/>
          </a:p>
        </p:txBody>
      </p:sp>
    </p:spTree>
    <p:extLst>
      <p:ext uri="{BB962C8B-B14F-4D97-AF65-F5344CB8AC3E}">
        <p14:creationId xmlns:p14="http://schemas.microsoft.com/office/powerpoint/2010/main" val="363000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Grafana</a:t>
            </a:r>
          </a:p>
        </p:txBody>
      </p:sp>
      <p:pic>
        <p:nvPicPr>
          <p:cNvPr id="3" name="Picture 2">
            <a:extLst>
              <a:ext uri="{FF2B5EF4-FFF2-40B4-BE49-F238E27FC236}">
                <a16:creationId xmlns:a16="http://schemas.microsoft.com/office/drawing/2014/main" id="{95B2E0C4-0654-63F3-78BF-876F90046958}"/>
              </a:ext>
            </a:extLst>
          </p:cNvPr>
          <p:cNvPicPr>
            <a:picLocks noChangeAspect="1"/>
          </p:cNvPicPr>
          <p:nvPr/>
        </p:nvPicPr>
        <p:blipFill>
          <a:blip r:embed="rId3"/>
          <a:stretch>
            <a:fillRect/>
          </a:stretch>
        </p:blipFill>
        <p:spPr>
          <a:xfrm>
            <a:off x="838200" y="1690687"/>
            <a:ext cx="10349174" cy="4299565"/>
          </a:xfrm>
          <a:prstGeom prst="rect">
            <a:avLst/>
          </a:prstGeom>
        </p:spPr>
      </p:pic>
    </p:spTree>
    <p:extLst>
      <p:ext uri="{BB962C8B-B14F-4D97-AF65-F5344CB8AC3E}">
        <p14:creationId xmlns:p14="http://schemas.microsoft.com/office/powerpoint/2010/main" val="3383239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279B-2616-AD22-5C5B-5EEFA5DD7890}"/>
              </a:ext>
            </a:extLst>
          </p:cNvPr>
          <p:cNvSpPr>
            <a:spLocks noGrp="1"/>
          </p:cNvSpPr>
          <p:nvPr>
            <p:ph type="title"/>
          </p:nvPr>
        </p:nvSpPr>
        <p:spPr/>
        <p:txBody>
          <a:bodyPr/>
          <a:lstStyle/>
          <a:p>
            <a:r>
              <a:rPr lang="en-RU"/>
              <a:t>What is observability?</a:t>
            </a:r>
            <a:endParaRPr lang="en-RU" dirty="0"/>
          </a:p>
        </p:txBody>
      </p:sp>
      <p:sp>
        <p:nvSpPr>
          <p:cNvPr id="4" name="TextBox 3">
            <a:extLst>
              <a:ext uri="{FF2B5EF4-FFF2-40B4-BE49-F238E27FC236}">
                <a16:creationId xmlns:a16="http://schemas.microsoft.com/office/drawing/2014/main" id="{5E6DB5E4-0511-AF94-7677-85DFD21FE271}"/>
              </a:ext>
            </a:extLst>
          </p:cNvPr>
          <p:cNvSpPr txBox="1"/>
          <p:nvPr/>
        </p:nvSpPr>
        <p:spPr>
          <a:xfrm>
            <a:off x="3587580" y="5908100"/>
            <a:ext cx="4371518" cy="584775"/>
          </a:xfrm>
          <a:prstGeom prst="rect">
            <a:avLst/>
          </a:prstGeom>
          <a:noFill/>
        </p:spPr>
        <p:txBody>
          <a:bodyPr wrap="none" rtlCol="0">
            <a:spAutoFit/>
          </a:bodyPr>
          <a:lstStyle/>
          <a:p>
            <a:r>
              <a:rPr lang="en-RU" sz="3200" dirty="0"/>
              <a:t>Alerts/Exception tracking</a:t>
            </a:r>
          </a:p>
        </p:txBody>
      </p:sp>
      <p:pic>
        <p:nvPicPr>
          <p:cNvPr id="1026" name="Picture 2" descr="Three pillars of observability">
            <a:extLst>
              <a:ext uri="{FF2B5EF4-FFF2-40B4-BE49-F238E27FC236}">
                <a16:creationId xmlns:a16="http://schemas.microsoft.com/office/drawing/2014/main" id="{808466B0-8558-6238-F778-5020D48AD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517" y="1594021"/>
            <a:ext cx="4428738" cy="385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72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Golden Signals</a:t>
            </a:r>
          </a:p>
        </p:txBody>
      </p:sp>
      <p:sp>
        <p:nvSpPr>
          <p:cNvPr id="3" name="Content Placeholder 2">
            <a:extLst>
              <a:ext uri="{FF2B5EF4-FFF2-40B4-BE49-F238E27FC236}">
                <a16:creationId xmlns:a16="http://schemas.microsoft.com/office/drawing/2014/main" id="{6022BDF2-1D31-B1D3-2BD2-5292B34A39A0}"/>
              </a:ext>
            </a:extLst>
          </p:cNvPr>
          <p:cNvSpPr>
            <a:spLocks noGrp="1"/>
          </p:cNvSpPr>
          <p:nvPr>
            <p:ph idx="1"/>
          </p:nvPr>
        </p:nvSpPr>
        <p:spPr/>
        <p:txBody>
          <a:bodyPr>
            <a:normAutofit lnSpcReduction="10000"/>
          </a:bodyPr>
          <a:lstStyle/>
          <a:p>
            <a:pPr algn="l"/>
            <a:r>
              <a:rPr lang="en-GB" b="0" i="0" dirty="0">
                <a:solidFill>
                  <a:srgbClr val="424242"/>
                </a:solidFill>
                <a:effectLst/>
                <a:latin typeface="Roboto" panose="02000000000000000000" pitchFamily="2" charset="0"/>
              </a:rPr>
              <a:t>“The Four Golden Signals” from Google </a:t>
            </a:r>
            <a:br>
              <a:rPr lang="en-GB" b="0" i="0" dirty="0">
                <a:solidFill>
                  <a:srgbClr val="424242"/>
                </a:solidFill>
                <a:effectLst/>
                <a:latin typeface="Roboto" panose="02000000000000000000" pitchFamily="2" charset="0"/>
              </a:rPr>
            </a:br>
            <a:r>
              <a:rPr lang="en-GB" sz="1800" b="0" i="0" dirty="0">
                <a:solidFill>
                  <a:srgbClr val="424242"/>
                </a:solidFill>
                <a:effectLst/>
                <a:latin typeface="Roboto" panose="02000000000000000000" pitchFamily="2" charset="0"/>
                <a:hlinkClick r:id="rId2"/>
              </a:rPr>
              <a:t>https://</a:t>
            </a:r>
            <a:r>
              <a:rPr lang="en-GB" sz="1800" b="0" i="0" dirty="0" err="1">
                <a:solidFill>
                  <a:srgbClr val="424242"/>
                </a:solidFill>
                <a:effectLst/>
                <a:latin typeface="Roboto" panose="02000000000000000000" pitchFamily="2" charset="0"/>
                <a:hlinkClick r:id="rId2"/>
              </a:rPr>
              <a:t>sre.google</a:t>
            </a:r>
            <a:r>
              <a:rPr lang="en-GB" sz="1800" b="0" i="0" dirty="0">
                <a:solidFill>
                  <a:srgbClr val="424242"/>
                </a:solidFill>
                <a:effectLst/>
                <a:latin typeface="Roboto" panose="02000000000000000000" pitchFamily="2" charset="0"/>
                <a:hlinkClick r:id="rId2"/>
              </a:rPr>
              <a:t>/</a:t>
            </a:r>
            <a:r>
              <a:rPr lang="en-GB" sz="1800" b="0" i="0" dirty="0" err="1">
                <a:solidFill>
                  <a:srgbClr val="424242"/>
                </a:solidFill>
                <a:effectLst/>
                <a:latin typeface="Roboto" panose="02000000000000000000" pitchFamily="2" charset="0"/>
                <a:hlinkClick r:id="rId2"/>
              </a:rPr>
              <a:t>sre</a:t>
            </a:r>
            <a:r>
              <a:rPr lang="en-GB" sz="1800" b="0" i="0" dirty="0">
                <a:solidFill>
                  <a:srgbClr val="424242"/>
                </a:solidFill>
                <a:effectLst/>
                <a:latin typeface="Roboto" panose="02000000000000000000" pitchFamily="2" charset="0"/>
                <a:hlinkClick r:id="rId2"/>
              </a:rPr>
              <a:t>-book/monitoring-distributed-systems/</a:t>
            </a:r>
            <a:endParaRPr lang="en-GB" b="0" i="0" dirty="0">
              <a:solidFill>
                <a:srgbClr val="424242"/>
              </a:solidFill>
              <a:effectLst/>
              <a:latin typeface="Roboto" panose="02000000000000000000" pitchFamily="2" charset="0"/>
            </a:endParaRPr>
          </a:p>
          <a:p>
            <a:pPr lvl="1"/>
            <a:r>
              <a:rPr lang="en-GB" b="0" i="0" dirty="0">
                <a:solidFill>
                  <a:schemeClr val="accent6">
                    <a:lumMod val="75000"/>
                  </a:schemeClr>
                </a:solidFill>
                <a:effectLst/>
                <a:latin typeface="Roboto" panose="02000000000000000000" pitchFamily="2" charset="0"/>
              </a:rPr>
              <a:t>Latency</a:t>
            </a:r>
            <a:br>
              <a:rPr lang="en-GB" b="0" i="0" dirty="0">
                <a:solidFill>
                  <a:srgbClr val="424242"/>
                </a:solidFill>
                <a:effectLst/>
                <a:latin typeface="Roboto" panose="02000000000000000000" pitchFamily="2" charset="0"/>
              </a:rPr>
            </a:br>
            <a:r>
              <a:rPr lang="en-GB" sz="1800" b="0" i="0" dirty="0">
                <a:solidFill>
                  <a:srgbClr val="515154"/>
                </a:solidFill>
                <a:effectLst/>
                <a:latin typeface="Roboto" panose="02000000000000000000" pitchFamily="2" charset="0"/>
              </a:rPr>
              <a:t>The time it takes to service a request</a:t>
            </a:r>
            <a:endParaRPr lang="en-GB" b="0" i="0" dirty="0">
              <a:solidFill>
                <a:srgbClr val="424242"/>
              </a:solidFill>
              <a:effectLst/>
              <a:latin typeface="Roboto" panose="02000000000000000000" pitchFamily="2" charset="0"/>
            </a:endParaRPr>
          </a:p>
          <a:p>
            <a:pPr lvl="1"/>
            <a:r>
              <a:rPr lang="en-GB" b="0" i="0" dirty="0">
                <a:solidFill>
                  <a:schemeClr val="accent6">
                    <a:lumMod val="75000"/>
                  </a:schemeClr>
                </a:solidFill>
                <a:effectLst/>
                <a:latin typeface="Roboto" panose="02000000000000000000" pitchFamily="2" charset="0"/>
              </a:rPr>
              <a:t>Traffic</a:t>
            </a:r>
            <a:br>
              <a:rPr lang="en-GB" b="0" i="0" dirty="0">
                <a:solidFill>
                  <a:srgbClr val="424242"/>
                </a:solidFill>
                <a:effectLst/>
                <a:latin typeface="Roboto" panose="02000000000000000000" pitchFamily="2" charset="0"/>
              </a:rPr>
            </a:br>
            <a:r>
              <a:rPr lang="en-GB" sz="1800" b="0" i="0" dirty="0">
                <a:solidFill>
                  <a:srgbClr val="424242"/>
                </a:solidFill>
                <a:effectLst/>
                <a:latin typeface="Roboto" panose="02000000000000000000" pitchFamily="2" charset="0"/>
              </a:rPr>
              <a:t>RPS</a:t>
            </a:r>
            <a:endParaRPr lang="en-GB" b="0" i="0" dirty="0">
              <a:solidFill>
                <a:srgbClr val="424242"/>
              </a:solidFill>
              <a:effectLst/>
              <a:latin typeface="Roboto" panose="02000000000000000000" pitchFamily="2" charset="0"/>
            </a:endParaRPr>
          </a:p>
          <a:p>
            <a:pPr lvl="1"/>
            <a:r>
              <a:rPr lang="en-GB" b="0" i="0" dirty="0">
                <a:solidFill>
                  <a:schemeClr val="accent6">
                    <a:lumMod val="75000"/>
                  </a:schemeClr>
                </a:solidFill>
                <a:effectLst/>
                <a:latin typeface="Roboto" panose="02000000000000000000" pitchFamily="2" charset="0"/>
              </a:rPr>
              <a:t>Errors</a:t>
            </a:r>
            <a:br>
              <a:rPr lang="en-GB" b="0" i="0" dirty="0">
                <a:solidFill>
                  <a:srgbClr val="424242"/>
                </a:solidFill>
                <a:effectLst/>
                <a:latin typeface="Roboto" panose="02000000000000000000" pitchFamily="2" charset="0"/>
              </a:rPr>
            </a:br>
            <a:r>
              <a:rPr lang="en-GB" sz="1800" b="0" i="0" dirty="0">
                <a:solidFill>
                  <a:srgbClr val="515154"/>
                </a:solidFill>
                <a:effectLst/>
                <a:latin typeface="Roboto" panose="02000000000000000000" pitchFamily="2" charset="0"/>
              </a:rPr>
              <a:t>e.g., HTTP 500s</a:t>
            </a:r>
            <a:endParaRPr lang="en-GB" b="0" i="0" dirty="0">
              <a:solidFill>
                <a:srgbClr val="424242"/>
              </a:solidFill>
              <a:effectLst/>
              <a:latin typeface="Roboto" panose="02000000000000000000" pitchFamily="2" charset="0"/>
            </a:endParaRPr>
          </a:p>
          <a:p>
            <a:pPr lvl="1"/>
            <a:r>
              <a:rPr lang="en-GB" b="0" i="0" dirty="0">
                <a:solidFill>
                  <a:schemeClr val="accent6">
                    <a:lumMod val="75000"/>
                  </a:schemeClr>
                </a:solidFill>
                <a:effectLst/>
                <a:latin typeface="Roboto" panose="02000000000000000000" pitchFamily="2" charset="0"/>
              </a:rPr>
              <a:t>Saturation</a:t>
            </a:r>
            <a:br>
              <a:rPr lang="en-GB" b="0" i="0" dirty="0">
                <a:solidFill>
                  <a:srgbClr val="424242"/>
                </a:solidFill>
                <a:effectLst/>
                <a:latin typeface="Roboto" panose="02000000000000000000" pitchFamily="2" charset="0"/>
              </a:rPr>
            </a:br>
            <a:r>
              <a:rPr lang="en-GB" sz="1900" b="0" i="0" dirty="0">
                <a:solidFill>
                  <a:srgbClr val="515154"/>
                </a:solidFill>
                <a:effectLst/>
                <a:latin typeface="Roboto" panose="02000000000000000000" pitchFamily="2" charset="0"/>
              </a:rPr>
              <a:t>How "full" your service is. A measure of your system fraction, emphasizing the resources that are most constrained (e.g., in a memory-constrained system, show memory; in an I/O-constrained system, show I/O). Note that many systems degrade in performance before they achieve 100% utilization, so having a utilization target is essential.</a:t>
            </a:r>
            <a:br>
              <a:rPr lang="en-GB" dirty="0"/>
            </a:br>
            <a:endParaRPr lang="en-RU" dirty="0"/>
          </a:p>
        </p:txBody>
      </p:sp>
    </p:spTree>
    <p:extLst>
      <p:ext uri="{BB962C8B-B14F-4D97-AF65-F5344CB8AC3E}">
        <p14:creationId xmlns:p14="http://schemas.microsoft.com/office/powerpoint/2010/main" val="2905895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D83-5DD7-7133-98A8-E970634CB08C}"/>
              </a:ext>
            </a:extLst>
          </p:cNvPr>
          <p:cNvSpPr>
            <a:spLocks noGrp="1"/>
          </p:cNvSpPr>
          <p:nvPr>
            <p:ph type="title"/>
          </p:nvPr>
        </p:nvSpPr>
        <p:spPr/>
        <p:txBody>
          <a:bodyPr/>
          <a:lstStyle/>
          <a:p>
            <a:r>
              <a:rPr lang="en-RU" dirty="0"/>
              <a:t>Metrics – Apdex</a:t>
            </a:r>
            <a:br>
              <a:rPr lang="en-RU" dirty="0"/>
            </a:br>
            <a:r>
              <a:rPr lang="en-RU" sz="2800" dirty="0"/>
              <a:t>(</a:t>
            </a:r>
            <a:r>
              <a:rPr lang="en-GB" sz="2800" dirty="0"/>
              <a:t>Application Performance Index)</a:t>
            </a:r>
            <a:endParaRPr lang="en-RU" sz="36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11584C5-2C13-D7A4-BDB8-61ED32BE5E48}"/>
                  </a:ext>
                </a:extLst>
              </p:cNvPr>
              <p:cNvSpPr txBox="1"/>
              <p:nvPr/>
            </p:nvSpPr>
            <p:spPr>
              <a:xfrm>
                <a:off x="1404256" y="2031822"/>
                <a:ext cx="8710205" cy="5988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accent1">
                              <a:lumMod val="75000"/>
                            </a:schemeClr>
                          </a:solidFill>
                          <a:latin typeface="Cambria Math" panose="02040503050406030204" pitchFamily="18" charset="0"/>
                        </a:rPr>
                        <m:t>𝐴𝑝𝑑𝑒𝑥</m:t>
                      </m:r>
                      <m:r>
                        <a:rPr lang="en-US" b="0" i="1" smtClean="0">
                          <a:solidFill>
                            <a:schemeClr val="accent1">
                              <a:lumMod val="75000"/>
                            </a:schemeClr>
                          </a:solidFill>
                          <a:latin typeface="Cambria Math" panose="02040503050406030204" pitchFamily="18" charset="0"/>
                        </a:rPr>
                        <m:t>= </m:t>
                      </m:r>
                      <m:f>
                        <m:fPr>
                          <m:ctrlPr>
                            <a:rPr lang="en-US" b="0" i="1" smtClean="0">
                              <a:solidFill>
                                <a:schemeClr val="accent1">
                                  <a:lumMod val="75000"/>
                                </a:schemeClr>
                              </a:solidFill>
                              <a:latin typeface="Cambria Math" panose="02040503050406030204" pitchFamily="18" charset="0"/>
                            </a:rPr>
                          </m:ctrlPr>
                        </m:fPr>
                        <m:num>
                          <m:r>
                            <a:rPr lang="en-US" b="0" i="1" smtClean="0">
                              <a:solidFill>
                                <a:schemeClr val="accent2">
                                  <a:lumMod val="75000"/>
                                </a:schemeClr>
                              </a:solidFill>
                              <a:latin typeface="Cambria Math" panose="02040503050406030204" pitchFamily="18" charset="0"/>
                            </a:rPr>
                            <m:t>𝑆𝑎𝑡𝑖𝑠𝑓𝑖𝑒𝑑𝐶𝑜𝑢𝑛𝑡</m:t>
                          </m:r>
                          <m:r>
                            <a:rPr lang="en-US" b="0" i="1" smtClean="0">
                              <a:solidFill>
                                <a:schemeClr val="accent1">
                                  <a:lumMod val="75000"/>
                                </a:schemeClr>
                              </a:solidFill>
                              <a:latin typeface="Cambria Math" panose="02040503050406030204" pitchFamily="18" charset="0"/>
                            </a:rPr>
                            <m:t>+</m:t>
                          </m:r>
                          <m:r>
                            <a:rPr lang="en-US" i="1" smtClean="0">
                              <a:solidFill>
                                <a:schemeClr val="accent2">
                                  <a:lumMod val="75000"/>
                                </a:schemeClr>
                              </a:solidFill>
                              <a:latin typeface="Cambria Math" panose="02040503050406030204" pitchFamily="18" charset="0"/>
                            </a:rPr>
                            <m:t>𝑇𝑜𝑙𝑒𝑟𝑎𝑡𝑖𝑛𝑔𝐶𝑜𝑢𝑛𝑡</m:t>
                          </m:r>
                          <m:r>
                            <a:rPr lang="en-US" b="0" i="1" smtClean="0">
                              <a:solidFill>
                                <a:schemeClr val="accent1">
                                  <a:lumMod val="75000"/>
                                </a:schemeClr>
                              </a:solidFill>
                              <a:latin typeface="Cambria Math" panose="02040503050406030204" pitchFamily="18" charset="0"/>
                            </a:rPr>
                            <m:t>∗</m:t>
                          </m:r>
                          <m:sSub>
                            <m:sSubPr>
                              <m:ctrlPr>
                                <a:rPr lang="en-US" b="0" i="1" smtClean="0">
                                  <a:solidFill>
                                    <a:schemeClr val="accent6">
                                      <a:lumMod val="75000"/>
                                    </a:schemeClr>
                                  </a:solidFill>
                                  <a:latin typeface="Cambria Math" panose="02040503050406030204" pitchFamily="18" charset="0"/>
                                </a:rPr>
                              </m:ctrlPr>
                            </m:sSubPr>
                            <m:e>
                              <m:r>
                                <a:rPr lang="en-US" b="0" i="1" smtClean="0">
                                  <a:solidFill>
                                    <a:schemeClr val="accent6">
                                      <a:lumMod val="75000"/>
                                    </a:schemeClr>
                                  </a:solidFill>
                                  <a:latin typeface="Cambria Math" panose="02040503050406030204" pitchFamily="18" charset="0"/>
                                </a:rPr>
                                <m:t>𝑤</m:t>
                              </m:r>
                            </m:e>
                            <m:sub>
                              <m:r>
                                <a:rPr lang="en-US" b="0" i="1" smtClean="0">
                                  <a:solidFill>
                                    <a:schemeClr val="accent6">
                                      <a:lumMod val="75000"/>
                                    </a:schemeClr>
                                  </a:solidFill>
                                  <a:latin typeface="Cambria Math" panose="02040503050406030204" pitchFamily="18" charset="0"/>
                                </a:rPr>
                                <m:t>𝑡𝑐</m:t>
                              </m:r>
                            </m:sub>
                          </m:sSub>
                          <m:r>
                            <a:rPr lang="en-US" b="0" i="1" smtClean="0">
                              <a:solidFill>
                                <a:schemeClr val="accent1">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𝐹𝑟𝑢𝑠𝑡𝑟𝑎𝑡𝑒𝑑𝐶𝑜𝑢𝑛𝑡</m:t>
                          </m:r>
                          <m:r>
                            <a:rPr lang="en-US" b="0" i="1" smtClean="0">
                              <a:solidFill>
                                <a:schemeClr val="accent1">
                                  <a:lumMod val="75000"/>
                                </a:schemeClr>
                              </a:solidFill>
                              <a:latin typeface="Cambria Math" panose="02040503050406030204" pitchFamily="18" charset="0"/>
                            </a:rPr>
                            <m:t>∗</m:t>
                          </m:r>
                          <m:sSub>
                            <m:sSubPr>
                              <m:ctrlPr>
                                <a:rPr lang="en-US" b="0" i="1" smtClean="0">
                                  <a:solidFill>
                                    <a:schemeClr val="accent6">
                                      <a:lumMod val="75000"/>
                                    </a:schemeClr>
                                  </a:solidFill>
                                  <a:latin typeface="Cambria Math" panose="02040503050406030204" pitchFamily="18" charset="0"/>
                                </a:rPr>
                              </m:ctrlPr>
                            </m:sSubPr>
                            <m:e>
                              <m:r>
                                <a:rPr lang="en-US" b="0" i="1" smtClean="0">
                                  <a:solidFill>
                                    <a:schemeClr val="accent6">
                                      <a:lumMod val="75000"/>
                                    </a:schemeClr>
                                  </a:solidFill>
                                  <a:latin typeface="Cambria Math" panose="02040503050406030204" pitchFamily="18" charset="0"/>
                                </a:rPr>
                                <m:t>𝑤</m:t>
                              </m:r>
                            </m:e>
                            <m:sub>
                              <m:r>
                                <a:rPr lang="en-US" b="0" i="1" smtClean="0">
                                  <a:solidFill>
                                    <a:schemeClr val="accent6">
                                      <a:lumMod val="75000"/>
                                    </a:schemeClr>
                                  </a:solidFill>
                                  <a:latin typeface="Cambria Math" panose="02040503050406030204" pitchFamily="18" charset="0"/>
                                </a:rPr>
                                <m:t>𝑓𝑐</m:t>
                              </m:r>
                            </m:sub>
                          </m:sSub>
                        </m:num>
                        <m:den>
                          <m:r>
                            <a:rPr lang="en-US" b="0" i="1" smtClean="0">
                              <a:solidFill>
                                <a:schemeClr val="accent2">
                                  <a:lumMod val="75000"/>
                                </a:schemeClr>
                              </a:solidFill>
                              <a:latin typeface="Cambria Math" panose="02040503050406030204" pitchFamily="18" charset="0"/>
                            </a:rPr>
                            <m:t>𝑇𝑜𝑡𝑎𝑙𝑆𝑎𝑚𝑝𝑙𝑒𝑠</m:t>
                          </m:r>
                        </m:den>
                      </m:f>
                      <m:r>
                        <a:rPr lang="en-RU" dirty="0">
                          <a:solidFill>
                            <a:schemeClr val="accent1">
                              <a:lumMod val="75000"/>
                            </a:schemeClr>
                          </a:solidFill>
                          <a:ea typeface="Cambria Math" panose="02040503050406030204" pitchFamily="18" charset="0"/>
                        </a:rPr>
                        <m:t>∈</m:t>
                      </m:r>
                      <m:r>
                        <a:rPr lang="en-US" b="0" i="0" dirty="0" smtClean="0">
                          <a:solidFill>
                            <a:schemeClr val="accent1">
                              <a:lumMod val="75000"/>
                            </a:schemeClr>
                          </a:solidFill>
                          <a:latin typeface="Cambria Math" panose="02040503050406030204" pitchFamily="18" charset="0"/>
                          <a:ea typeface="Cambria Math" panose="02040503050406030204" pitchFamily="18" charset="0"/>
                        </a:rPr>
                        <m:t>[0;1]</m:t>
                      </m:r>
                    </m:oMath>
                  </m:oMathPara>
                </a14:m>
                <a:endParaRPr lang="en-RU" dirty="0">
                  <a:solidFill>
                    <a:schemeClr val="accent1">
                      <a:lumMod val="75000"/>
                    </a:schemeClr>
                  </a:solidFill>
                </a:endParaRPr>
              </a:p>
            </p:txBody>
          </p:sp>
        </mc:Choice>
        <mc:Fallback>
          <p:sp>
            <p:nvSpPr>
              <p:cNvPr id="7" name="TextBox 6">
                <a:extLst>
                  <a:ext uri="{FF2B5EF4-FFF2-40B4-BE49-F238E27FC236}">
                    <a16:creationId xmlns:a16="http://schemas.microsoft.com/office/drawing/2014/main" id="{611584C5-2C13-D7A4-BDB8-61ED32BE5E48}"/>
                  </a:ext>
                </a:extLst>
              </p:cNvPr>
              <p:cNvSpPr txBox="1">
                <a:spLocks noRot="1" noChangeAspect="1" noMove="1" noResize="1" noEditPoints="1" noAdjustHandles="1" noChangeArrowheads="1" noChangeShapeType="1" noTextEdit="1"/>
              </p:cNvSpPr>
              <p:nvPr/>
            </p:nvSpPr>
            <p:spPr>
              <a:xfrm>
                <a:off x="1404256" y="2031822"/>
                <a:ext cx="8710205" cy="598818"/>
              </a:xfrm>
              <a:prstGeom prst="rect">
                <a:avLst/>
              </a:prstGeom>
              <a:blipFill>
                <a:blip r:embed="rId2"/>
                <a:stretch>
                  <a:fillRect l="-146" t="-2041" b="-12245"/>
                </a:stretch>
              </a:blipFill>
            </p:spPr>
            <p:txBody>
              <a:bodyPr/>
              <a:lstStyle/>
              <a:p>
                <a:r>
                  <a:rPr lang="en-RU">
                    <a:noFill/>
                  </a:rPr>
                  <a:t> </a:t>
                </a:r>
              </a:p>
            </p:txBody>
          </p:sp>
        </mc:Fallback>
      </mc:AlternateContent>
      <p:sp>
        <p:nvSpPr>
          <p:cNvPr id="8" name="TextBox 7">
            <a:extLst>
              <a:ext uri="{FF2B5EF4-FFF2-40B4-BE49-F238E27FC236}">
                <a16:creationId xmlns:a16="http://schemas.microsoft.com/office/drawing/2014/main" id="{E0BAB402-8CC3-15E1-5C3D-199079146C8C}"/>
              </a:ext>
            </a:extLst>
          </p:cNvPr>
          <p:cNvSpPr txBox="1"/>
          <p:nvPr/>
        </p:nvSpPr>
        <p:spPr>
          <a:xfrm>
            <a:off x="838200" y="3247053"/>
            <a:ext cx="2033505" cy="646331"/>
          </a:xfrm>
          <a:prstGeom prst="rect">
            <a:avLst/>
          </a:prstGeom>
          <a:noFill/>
        </p:spPr>
        <p:txBody>
          <a:bodyPr wrap="none" rtlCol="0">
            <a:spAutoFit/>
          </a:bodyPr>
          <a:lstStyle/>
          <a:p>
            <a:r>
              <a:rPr lang="en-RU" dirty="0"/>
              <a:t>1 – Fully satisfied</a:t>
            </a:r>
          </a:p>
          <a:p>
            <a:r>
              <a:rPr lang="en-RU" dirty="0"/>
              <a:t>0 – Fully unsatisfied</a:t>
            </a:r>
          </a:p>
        </p:txBody>
      </p:sp>
    </p:spTree>
    <p:extLst>
      <p:ext uri="{BB962C8B-B14F-4D97-AF65-F5344CB8AC3E}">
        <p14:creationId xmlns:p14="http://schemas.microsoft.com/office/powerpoint/2010/main" val="3231429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9E2A-6163-C54F-3C7D-2DD214722168}"/>
              </a:ext>
            </a:extLst>
          </p:cNvPr>
          <p:cNvSpPr>
            <a:spLocks noGrp="1"/>
          </p:cNvSpPr>
          <p:nvPr>
            <p:ph type="title"/>
          </p:nvPr>
        </p:nvSpPr>
        <p:spPr/>
        <p:txBody>
          <a:bodyPr/>
          <a:lstStyle/>
          <a:p>
            <a:r>
              <a:rPr lang="en-US" dirty="0"/>
              <a:t>Alerts</a:t>
            </a:r>
            <a:br>
              <a:rPr lang="en-US" dirty="0"/>
            </a:br>
            <a:r>
              <a:rPr lang="en-GB" sz="2000" dirty="0">
                <a:solidFill>
                  <a:schemeClr val="accent6">
                    <a:lumMod val="75000"/>
                  </a:schemeClr>
                </a:solidFill>
              </a:rPr>
              <a:t>actions based on changes in metric values</a:t>
            </a:r>
            <a:endParaRPr lang="en-RU" dirty="0">
              <a:solidFill>
                <a:schemeClr val="accent6">
                  <a:lumMod val="75000"/>
                </a:schemeClr>
              </a:solidFill>
            </a:endParaRPr>
          </a:p>
        </p:txBody>
      </p:sp>
      <p:sp>
        <p:nvSpPr>
          <p:cNvPr id="3" name="Content Placeholder 2">
            <a:extLst>
              <a:ext uri="{FF2B5EF4-FFF2-40B4-BE49-F238E27FC236}">
                <a16:creationId xmlns:a16="http://schemas.microsoft.com/office/drawing/2014/main" id="{344CD0F4-1F4D-F00B-F3A4-AA5CCEB88174}"/>
              </a:ext>
            </a:extLst>
          </p:cNvPr>
          <p:cNvSpPr>
            <a:spLocks noGrp="1"/>
          </p:cNvSpPr>
          <p:nvPr>
            <p:ph idx="1"/>
          </p:nvPr>
        </p:nvSpPr>
        <p:spPr/>
        <p:txBody>
          <a:bodyPr/>
          <a:lstStyle/>
          <a:p>
            <a:r>
              <a:rPr lang="en-RU" dirty="0"/>
              <a:t>Each monitoring toolkit provides it’s own alerting mechanism</a:t>
            </a:r>
          </a:p>
          <a:p>
            <a:r>
              <a:rPr lang="en-RU" dirty="0"/>
              <a:t>Most often Prometheus Alertmanager is used</a:t>
            </a:r>
          </a:p>
          <a:p>
            <a:r>
              <a:rPr lang="en-RU" dirty="0"/>
              <a:t>Grafana supports external Prometheus Alertmanager</a:t>
            </a:r>
          </a:p>
          <a:p>
            <a:r>
              <a:rPr lang="en-RU" dirty="0"/>
              <a:t>Loki supports alerts on logs</a:t>
            </a:r>
          </a:p>
          <a:p>
            <a:r>
              <a:rPr lang="en-RU" dirty="0"/>
              <a:t>Most of the time alerts based on metrics</a:t>
            </a:r>
          </a:p>
          <a:p>
            <a:r>
              <a:rPr lang="en-RU" dirty="0"/>
              <a:t>Grafana alert demo</a:t>
            </a:r>
          </a:p>
          <a:p>
            <a:endParaRPr lang="en-RU" dirty="0"/>
          </a:p>
        </p:txBody>
      </p:sp>
    </p:spTree>
    <p:extLst>
      <p:ext uri="{BB962C8B-B14F-4D97-AF65-F5344CB8AC3E}">
        <p14:creationId xmlns:p14="http://schemas.microsoft.com/office/powerpoint/2010/main" val="1186999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73A7-A9FC-B5EC-0C40-85B8C241B124}"/>
              </a:ext>
            </a:extLst>
          </p:cNvPr>
          <p:cNvSpPr>
            <a:spLocks noGrp="1"/>
          </p:cNvSpPr>
          <p:nvPr>
            <p:ph type="title"/>
          </p:nvPr>
        </p:nvSpPr>
        <p:spPr/>
        <p:txBody>
          <a:bodyPr/>
          <a:lstStyle/>
          <a:p>
            <a:r>
              <a:rPr lang="en-RU" dirty="0"/>
              <a:t>Exception tracking using Sentry</a:t>
            </a:r>
          </a:p>
        </p:txBody>
      </p:sp>
      <p:sp>
        <p:nvSpPr>
          <p:cNvPr id="3" name="Content Placeholder 2">
            <a:extLst>
              <a:ext uri="{FF2B5EF4-FFF2-40B4-BE49-F238E27FC236}">
                <a16:creationId xmlns:a16="http://schemas.microsoft.com/office/drawing/2014/main" id="{D780869F-ADD4-8442-7A49-7477F6E1B233}"/>
              </a:ext>
            </a:extLst>
          </p:cNvPr>
          <p:cNvSpPr>
            <a:spLocks noGrp="1"/>
          </p:cNvSpPr>
          <p:nvPr>
            <p:ph idx="1"/>
          </p:nvPr>
        </p:nvSpPr>
        <p:spPr/>
        <p:txBody>
          <a:bodyPr/>
          <a:lstStyle/>
          <a:p>
            <a:r>
              <a:rPr lang="en-RU" dirty="0"/>
              <a:t>Installation demo</a:t>
            </a:r>
          </a:p>
          <a:p>
            <a:r>
              <a:rPr lang="en-RU" dirty="0"/>
              <a:t>Setup the project (ASP.NET Core &amp; Angular)</a:t>
            </a:r>
          </a:p>
          <a:p>
            <a:r>
              <a:rPr lang="en-RU" dirty="0"/>
              <a:t>Catch errors (with automerge)</a:t>
            </a:r>
          </a:p>
          <a:p>
            <a:r>
              <a:rPr lang="en-RU" dirty="0"/>
              <a:t>Alerts</a:t>
            </a:r>
          </a:p>
          <a:p>
            <a:r>
              <a:rPr lang="en-RU" dirty="0"/>
              <a:t>Performance monitoring and traces</a:t>
            </a:r>
          </a:p>
        </p:txBody>
      </p:sp>
    </p:spTree>
    <p:extLst>
      <p:ext uri="{BB962C8B-B14F-4D97-AF65-F5344CB8AC3E}">
        <p14:creationId xmlns:p14="http://schemas.microsoft.com/office/powerpoint/2010/main" val="326820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D1A9-3041-88F7-DD26-C5C773E4E9A0}"/>
              </a:ext>
            </a:extLst>
          </p:cNvPr>
          <p:cNvSpPr>
            <a:spLocks noGrp="1"/>
          </p:cNvSpPr>
          <p:nvPr>
            <p:ph type="title"/>
          </p:nvPr>
        </p:nvSpPr>
        <p:spPr/>
        <p:txBody>
          <a:bodyPr/>
          <a:lstStyle/>
          <a:p>
            <a:r>
              <a:rPr lang="en-RU" dirty="0"/>
              <a:t>References</a:t>
            </a:r>
          </a:p>
        </p:txBody>
      </p:sp>
      <p:sp>
        <p:nvSpPr>
          <p:cNvPr id="3" name="Content Placeholder 2">
            <a:extLst>
              <a:ext uri="{FF2B5EF4-FFF2-40B4-BE49-F238E27FC236}">
                <a16:creationId xmlns:a16="http://schemas.microsoft.com/office/drawing/2014/main" id="{00A539E5-815A-9A2A-CE23-F4F8EAC1B99E}"/>
              </a:ext>
            </a:extLst>
          </p:cNvPr>
          <p:cNvSpPr>
            <a:spLocks noGrp="1"/>
          </p:cNvSpPr>
          <p:nvPr>
            <p:ph idx="1"/>
          </p:nvPr>
        </p:nvSpPr>
        <p:spPr/>
        <p:txBody>
          <a:bodyPr>
            <a:normAutofit/>
          </a:bodyPr>
          <a:lstStyle/>
          <a:p>
            <a:r>
              <a:rPr lang="en-GB" sz="2000" dirty="0">
                <a:hlinkClick r:id="rId2"/>
              </a:rPr>
              <a:t>https://docs.microsoft.com/en-us/dotnet/core/diagnostics/distributed-tracing-concepts</a:t>
            </a:r>
            <a:endParaRPr lang="ru-RU" sz="2000" dirty="0"/>
          </a:p>
          <a:p>
            <a:r>
              <a:rPr lang="ru-RU" sz="2000" dirty="0"/>
              <a:t>Человеческим языком про метрики</a:t>
            </a:r>
          </a:p>
          <a:p>
            <a:pPr lvl="1"/>
            <a:r>
              <a:rPr lang="en-GB" sz="1600" dirty="0">
                <a:hlinkClick r:id="rId3"/>
              </a:rPr>
              <a:t>https://habr.com/ru/company/tochka/blog/683608/</a:t>
            </a:r>
            <a:endParaRPr lang="ru-RU" sz="1600" dirty="0"/>
          </a:p>
          <a:p>
            <a:pPr lvl="1"/>
            <a:r>
              <a:rPr lang="en-GB" sz="1600" dirty="0">
                <a:hlinkClick r:id="rId4"/>
              </a:rPr>
              <a:t>https://habr.com/ru/company/tochka/blog/685636/</a:t>
            </a:r>
            <a:endParaRPr lang="ru-RU" sz="1600" dirty="0"/>
          </a:p>
          <a:p>
            <a:pPr lvl="1"/>
            <a:r>
              <a:rPr lang="en-GB" sz="1600" dirty="0">
                <a:hlinkClick r:id="rId5"/>
              </a:rPr>
              <a:t>https://habr.com/ru/company/tochka/blog/690814/</a:t>
            </a:r>
            <a:endParaRPr lang="ru-RU" sz="1600" dirty="0"/>
          </a:p>
          <a:p>
            <a:pPr lvl="1"/>
            <a:r>
              <a:rPr lang="en-GB" sz="1600" dirty="0">
                <a:hlinkClick r:id="rId6"/>
              </a:rPr>
              <a:t>https://habr.com/ru/company/tochka/blog/693834/</a:t>
            </a:r>
            <a:endParaRPr lang="ru-RU" sz="1600" dirty="0"/>
          </a:p>
          <a:p>
            <a:endParaRPr lang="ru-RU" sz="2000" dirty="0"/>
          </a:p>
          <a:p>
            <a:endParaRPr lang="en-RU" sz="2000" dirty="0"/>
          </a:p>
        </p:txBody>
      </p:sp>
    </p:spTree>
    <p:extLst>
      <p:ext uri="{BB962C8B-B14F-4D97-AF65-F5344CB8AC3E}">
        <p14:creationId xmlns:p14="http://schemas.microsoft.com/office/powerpoint/2010/main" val="424223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32C4-D2E4-D92B-EB90-24D024F6395E}"/>
              </a:ext>
            </a:extLst>
          </p:cNvPr>
          <p:cNvSpPr>
            <a:spLocks noGrp="1"/>
          </p:cNvSpPr>
          <p:nvPr>
            <p:ph type="title"/>
          </p:nvPr>
        </p:nvSpPr>
        <p:spPr/>
        <p:txBody>
          <a:bodyPr/>
          <a:lstStyle/>
          <a:p>
            <a:r>
              <a:rPr lang="en-RU" dirty="0"/>
              <a:t>OpenTelemetry</a:t>
            </a:r>
          </a:p>
        </p:txBody>
      </p:sp>
      <p:sp>
        <p:nvSpPr>
          <p:cNvPr id="3" name="Content Placeholder 2">
            <a:extLst>
              <a:ext uri="{FF2B5EF4-FFF2-40B4-BE49-F238E27FC236}">
                <a16:creationId xmlns:a16="http://schemas.microsoft.com/office/drawing/2014/main" id="{3168D2EA-13CB-9B3C-C1E0-5BB5AFF97EC0}"/>
              </a:ext>
            </a:extLst>
          </p:cNvPr>
          <p:cNvSpPr>
            <a:spLocks noGrp="1"/>
          </p:cNvSpPr>
          <p:nvPr>
            <p:ph idx="1"/>
          </p:nvPr>
        </p:nvSpPr>
        <p:spPr/>
        <p:txBody>
          <a:bodyPr/>
          <a:lstStyle/>
          <a:p>
            <a:pPr algn="l"/>
            <a:r>
              <a:rPr lang="en-GB" b="1" i="0" dirty="0" err="1">
                <a:solidFill>
                  <a:srgbClr val="222222"/>
                </a:solidFill>
                <a:effectLst/>
                <a:latin typeface="-apple-system"/>
              </a:rPr>
              <a:t>OpenTracing</a:t>
            </a:r>
            <a:r>
              <a:rPr lang="en-GB" b="0" i="0" dirty="0">
                <a:solidFill>
                  <a:srgbClr val="222222"/>
                </a:solidFill>
                <a:effectLst/>
                <a:latin typeface="-apple-system"/>
              </a:rPr>
              <a:t> provided a vendor-neutral API for sending telemetry data over to an Observability back-end; however, it relied on developers to implement their own libraries to meet the specification.</a:t>
            </a:r>
          </a:p>
          <a:p>
            <a:pPr algn="l"/>
            <a:r>
              <a:rPr lang="en-GB" b="1" i="0" dirty="0" err="1">
                <a:solidFill>
                  <a:srgbClr val="222222"/>
                </a:solidFill>
                <a:effectLst/>
                <a:latin typeface="-apple-system"/>
              </a:rPr>
              <a:t>OpenCensus</a:t>
            </a:r>
            <a:r>
              <a:rPr lang="en-GB" b="0" i="0" dirty="0">
                <a:solidFill>
                  <a:srgbClr val="222222"/>
                </a:solidFill>
                <a:effectLst/>
                <a:latin typeface="-apple-system"/>
              </a:rPr>
              <a:t> provided a set of language-specific libraries that developers could use to instrument their code and send to any one of their supported back-ends.</a:t>
            </a:r>
          </a:p>
          <a:p>
            <a:endParaRPr lang="en-RU" dirty="0"/>
          </a:p>
        </p:txBody>
      </p:sp>
    </p:spTree>
    <p:extLst>
      <p:ext uri="{BB962C8B-B14F-4D97-AF65-F5344CB8AC3E}">
        <p14:creationId xmlns:p14="http://schemas.microsoft.com/office/powerpoint/2010/main" val="85682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lnSpcReduction="10000"/>
          </a:bodyPr>
          <a:lstStyle/>
          <a:p>
            <a:r>
              <a:rPr lang="en-RU" dirty="0"/>
              <a:t>File logging vs log aggregation systems</a:t>
            </a:r>
          </a:p>
          <a:p>
            <a:r>
              <a:rPr lang="en-RU" dirty="0"/>
              <a:t>Grafana Loki</a:t>
            </a:r>
          </a:p>
        </p:txBody>
      </p:sp>
      <p:pic>
        <p:nvPicPr>
          <p:cNvPr id="6" name="Picture 5">
            <a:extLst>
              <a:ext uri="{FF2B5EF4-FFF2-40B4-BE49-F238E27FC236}">
                <a16:creationId xmlns:a16="http://schemas.microsoft.com/office/drawing/2014/main" id="{301D50E5-D65B-20FF-D7E1-1EC19116A5DB}"/>
              </a:ext>
            </a:extLst>
          </p:cNvPr>
          <p:cNvPicPr>
            <a:picLocks noChangeAspect="1"/>
          </p:cNvPicPr>
          <p:nvPr/>
        </p:nvPicPr>
        <p:blipFill>
          <a:blip r:embed="rId3"/>
          <a:stretch>
            <a:fillRect/>
          </a:stretch>
        </p:blipFill>
        <p:spPr>
          <a:xfrm>
            <a:off x="949410" y="2804984"/>
            <a:ext cx="10023390" cy="3581117"/>
          </a:xfrm>
          <a:prstGeom prst="rect">
            <a:avLst/>
          </a:prstGeom>
        </p:spPr>
      </p:pic>
    </p:spTree>
    <p:extLst>
      <p:ext uri="{BB962C8B-B14F-4D97-AF65-F5344CB8AC3E}">
        <p14:creationId xmlns:p14="http://schemas.microsoft.com/office/powerpoint/2010/main" val="248122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Logging (Grafana Loki)</a:t>
            </a:r>
          </a:p>
        </p:txBody>
      </p:sp>
      <p:pic>
        <p:nvPicPr>
          <p:cNvPr id="8" name="Picture 7">
            <a:extLst>
              <a:ext uri="{FF2B5EF4-FFF2-40B4-BE49-F238E27FC236}">
                <a16:creationId xmlns:a16="http://schemas.microsoft.com/office/drawing/2014/main" id="{F42BB403-6F33-5372-4969-15E3EA7D4C2E}"/>
              </a:ext>
            </a:extLst>
          </p:cNvPr>
          <p:cNvPicPr>
            <a:picLocks noChangeAspect="1"/>
          </p:cNvPicPr>
          <p:nvPr/>
        </p:nvPicPr>
        <p:blipFill>
          <a:blip r:embed="rId3"/>
          <a:stretch>
            <a:fillRect/>
          </a:stretch>
        </p:blipFill>
        <p:spPr>
          <a:xfrm>
            <a:off x="610971" y="2015846"/>
            <a:ext cx="10970058" cy="3301442"/>
          </a:xfrm>
          <a:prstGeom prst="rect">
            <a:avLst/>
          </a:prstGeom>
        </p:spPr>
      </p:pic>
    </p:spTree>
    <p:extLst>
      <p:ext uri="{BB962C8B-B14F-4D97-AF65-F5344CB8AC3E}">
        <p14:creationId xmlns:p14="http://schemas.microsoft.com/office/powerpoint/2010/main" val="425351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sp>
        <p:nvSpPr>
          <p:cNvPr id="3" name="Content Placeholder 2">
            <a:extLst>
              <a:ext uri="{FF2B5EF4-FFF2-40B4-BE49-F238E27FC236}">
                <a16:creationId xmlns:a16="http://schemas.microsoft.com/office/drawing/2014/main" id="{41D1F613-9837-68F3-38BB-F38BF5D15E97}"/>
              </a:ext>
            </a:extLst>
          </p:cNvPr>
          <p:cNvSpPr>
            <a:spLocks noGrp="1"/>
          </p:cNvSpPr>
          <p:nvPr>
            <p:ph idx="1"/>
          </p:nvPr>
        </p:nvSpPr>
        <p:spPr>
          <a:xfrm>
            <a:off x="838200" y="1825625"/>
            <a:ext cx="10515600" cy="979359"/>
          </a:xfrm>
        </p:spPr>
        <p:txBody>
          <a:bodyPr>
            <a:normAutofit/>
          </a:bodyPr>
          <a:lstStyle/>
          <a:p>
            <a:r>
              <a:rPr lang="en-GB" dirty="0" err="1"/>
              <a:t>Serilog.Sinks.Grafana.Loki</a:t>
            </a:r>
            <a:r>
              <a:rPr lang="en-GB" dirty="0"/>
              <a:t> </a:t>
            </a:r>
            <a:r>
              <a:rPr lang="en-GB" dirty="0" err="1"/>
              <a:t>nuget</a:t>
            </a:r>
            <a:r>
              <a:rPr lang="en-GB" dirty="0"/>
              <a:t> package (</a:t>
            </a:r>
            <a:r>
              <a:rPr lang="en-GB" dirty="0">
                <a:hlinkClick r:id="rId3"/>
              </a:rPr>
              <a:t>https://</a:t>
            </a:r>
            <a:r>
              <a:rPr lang="en-GB" dirty="0" err="1">
                <a:hlinkClick r:id="rId3"/>
              </a:rPr>
              <a:t>github.com</a:t>
            </a:r>
            <a:r>
              <a:rPr lang="en-GB" dirty="0">
                <a:hlinkClick r:id="rId3"/>
              </a:rPr>
              <a:t>/</a:t>
            </a:r>
            <a:r>
              <a:rPr lang="en-GB" dirty="0" err="1">
                <a:hlinkClick r:id="rId3"/>
              </a:rPr>
              <a:t>serilog-contrib</a:t>
            </a:r>
            <a:r>
              <a:rPr lang="en-GB" dirty="0">
                <a:hlinkClick r:id="rId3"/>
              </a:rPr>
              <a:t>/</a:t>
            </a:r>
            <a:r>
              <a:rPr lang="en-GB" dirty="0" err="1">
                <a:hlinkClick r:id="rId3"/>
              </a:rPr>
              <a:t>serilog</a:t>
            </a:r>
            <a:r>
              <a:rPr lang="en-GB" dirty="0">
                <a:hlinkClick r:id="rId3"/>
              </a:rPr>
              <a:t>-sinks-</a:t>
            </a:r>
            <a:r>
              <a:rPr lang="en-GB" dirty="0" err="1">
                <a:hlinkClick r:id="rId3"/>
              </a:rPr>
              <a:t>grafana</a:t>
            </a:r>
            <a:r>
              <a:rPr lang="en-GB" dirty="0">
                <a:hlinkClick r:id="rId3"/>
              </a:rPr>
              <a:t>-</a:t>
            </a:r>
            <a:r>
              <a:rPr lang="en-GB" dirty="0" err="1">
                <a:hlinkClick r:id="rId3"/>
              </a:rPr>
              <a:t>loki</a:t>
            </a:r>
            <a:r>
              <a:rPr lang="en-GB" dirty="0"/>
              <a:t>)</a:t>
            </a:r>
            <a:endParaRPr lang="en-RU" dirty="0"/>
          </a:p>
        </p:txBody>
      </p:sp>
      <p:pic>
        <p:nvPicPr>
          <p:cNvPr id="5" name="Picture 4">
            <a:extLst>
              <a:ext uri="{FF2B5EF4-FFF2-40B4-BE49-F238E27FC236}">
                <a16:creationId xmlns:a16="http://schemas.microsoft.com/office/drawing/2014/main" id="{B618E2E6-0319-D32A-5654-AEDFD6B80656}"/>
              </a:ext>
            </a:extLst>
          </p:cNvPr>
          <p:cNvPicPr>
            <a:picLocks noChangeAspect="1"/>
          </p:cNvPicPr>
          <p:nvPr/>
        </p:nvPicPr>
        <p:blipFill>
          <a:blip r:embed="rId4"/>
          <a:stretch>
            <a:fillRect/>
          </a:stretch>
        </p:blipFill>
        <p:spPr>
          <a:xfrm>
            <a:off x="1035907" y="2939921"/>
            <a:ext cx="8750643" cy="3198415"/>
          </a:xfrm>
          <a:prstGeom prst="rect">
            <a:avLst/>
          </a:prstGeom>
        </p:spPr>
      </p:pic>
      <p:sp>
        <p:nvSpPr>
          <p:cNvPr id="7" name="Rectangle 6">
            <a:extLst>
              <a:ext uri="{FF2B5EF4-FFF2-40B4-BE49-F238E27FC236}">
                <a16:creationId xmlns:a16="http://schemas.microsoft.com/office/drawing/2014/main" id="{FA7C2E88-4B55-1A89-5C23-C25B27C6D49A}"/>
              </a:ext>
            </a:extLst>
          </p:cNvPr>
          <p:cNvSpPr/>
          <p:nvPr/>
        </p:nvSpPr>
        <p:spPr>
          <a:xfrm>
            <a:off x="3724507" y="5207620"/>
            <a:ext cx="5876693" cy="68022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U"/>
          </a:p>
        </p:txBody>
      </p:sp>
    </p:spTree>
    <p:extLst>
      <p:ext uri="{BB962C8B-B14F-4D97-AF65-F5344CB8AC3E}">
        <p14:creationId xmlns:p14="http://schemas.microsoft.com/office/powerpoint/2010/main" val="409376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3289-2AEA-13C3-3E23-E7245FFC80A3}"/>
              </a:ext>
            </a:extLst>
          </p:cNvPr>
          <p:cNvSpPr>
            <a:spLocks noGrp="1"/>
          </p:cNvSpPr>
          <p:nvPr>
            <p:ph type="title"/>
          </p:nvPr>
        </p:nvSpPr>
        <p:spPr/>
        <p:txBody>
          <a:bodyPr/>
          <a:lstStyle/>
          <a:p>
            <a:r>
              <a:rPr lang="en-RU" dirty="0"/>
              <a:t>Log to Loki with Serilog</a:t>
            </a:r>
          </a:p>
        </p:txBody>
      </p:sp>
      <p:pic>
        <p:nvPicPr>
          <p:cNvPr id="6" name="Picture 5">
            <a:extLst>
              <a:ext uri="{FF2B5EF4-FFF2-40B4-BE49-F238E27FC236}">
                <a16:creationId xmlns:a16="http://schemas.microsoft.com/office/drawing/2014/main" id="{8D7C26F0-A94C-145A-F5BE-09C673453735}"/>
              </a:ext>
            </a:extLst>
          </p:cNvPr>
          <p:cNvPicPr>
            <a:picLocks noChangeAspect="1"/>
          </p:cNvPicPr>
          <p:nvPr/>
        </p:nvPicPr>
        <p:blipFill>
          <a:blip r:embed="rId3"/>
          <a:stretch>
            <a:fillRect/>
          </a:stretch>
        </p:blipFill>
        <p:spPr>
          <a:xfrm>
            <a:off x="78678" y="1395722"/>
            <a:ext cx="5156695" cy="3023530"/>
          </a:xfrm>
          <a:prstGeom prst="rect">
            <a:avLst/>
          </a:prstGeom>
        </p:spPr>
      </p:pic>
      <p:pic>
        <p:nvPicPr>
          <p:cNvPr id="7" name="Picture 6">
            <a:extLst>
              <a:ext uri="{FF2B5EF4-FFF2-40B4-BE49-F238E27FC236}">
                <a16:creationId xmlns:a16="http://schemas.microsoft.com/office/drawing/2014/main" id="{2659F694-A7F2-A447-F763-277FCFB33912}"/>
              </a:ext>
            </a:extLst>
          </p:cNvPr>
          <p:cNvPicPr>
            <a:picLocks noChangeAspect="1"/>
          </p:cNvPicPr>
          <p:nvPr/>
        </p:nvPicPr>
        <p:blipFill>
          <a:blip r:embed="rId4"/>
          <a:stretch>
            <a:fillRect/>
          </a:stretch>
        </p:blipFill>
        <p:spPr>
          <a:xfrm>
            <a:off x="5267808" y="2277833"/>
            <a:ext cx="6845514" cy="4460369"/>
          </a:xfrm>
          <a:prstGeom prst="rect">
            <a:avLst/>
          </a:prstGeom>
        </p:spPr>
      </p:pic>
    </p:spTree>
    <p:extLst>
      <p:ext uri="{BB962C8B-B14F-4D97-AF65-F5344CB8AC3E}">
        <p14:creationId xmlns:p14="http://schemas.microsoft.com/office/powerpoint/2010/main" val="329509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EFD2-C0EB-21D0-E1CA-E3CFB6D473CE}"/>
              </a:ext>
            </a:extLst>
          </p:cNvPr>
          <p:cNvSpPr>
            <a:spLocks noGrp="1"/>
          </p:cNvSpPr>
          <p:nvPr>
            <p:ph type="title"/>
          </p:nvPr>
        </p:nvSpPr>
        <p:spPr/>
        <p:txBody>
          <a:bodyPr/>
          <a:lstStyle/>
          <a:p>
            <a:r>
              <a:rPr lang="en-RU" dirty="0"/>
              <a:t>Distributed tracing</a:t>
            </a:r>
          </a:p>
        </p:txBody>
      </p:sp>
      <p:pic>
        <p:nvPicPr>
          <p:cNvPr id="1026" name="Picture 2" descr="Logz.io Docs | What is Distributed Tracing?">
            <a:extLst>
              <a:ext uri="{FF2B5EF4-FFF2-40B4-BE49-F238E27FC236}">
                <a16:creationId xmlns:a16="http://schemas.microsoft.com/office/drawing/2014/main" id="{579309A9-2ACE-4FB5-ADED-3F4D2C01F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434" y="1512012"/>
            <a:ext cx="10866366" cy="43737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9E427F-6519-7475-1424-CBCBB921E8F2}"/>
              </a:ext>
            </a:extLst>
          </p:cNvPr>
          <p:cNvSpPr txBox="1"/>
          <p:nvPr/>
        </p:nvSpPr>
        <p:spPr>
          <a:xfrm>
            <a:off x="756744" y="6201104"/>
            <a:ext cx="1739066" cy="369332"/>
          </a:xfrm>
          <a:prstGeom prst="rect">
            <a:avLst/>
          </a:prstGeom>
          <a:noFill/>
        </p:spPr>
        <p:txBody>
          <a:bodyPr wrap="none" rtlCol="0">
            <a:spAutoFit/>
          </a:bodyPr>
          <a:lstStyle/>
          <a:p>
            <a:r>
              <a:rPr lang="en-RU" dirty="0"/>
              <a:t>*A is a </a:t>
            </a:r>
            <a:r>
              <a:rPr lang="en-RU" b="1" u="sng" dirty="0"/>
              <a:t>root span</a:t>
            </a:r>
          </a:p>
        </p:txBody>
      </p:sp>
    </p:spTree>
    <p:extLst>
      <p:ext uri="{BB962C8B-B14F-4D97-AF65-F5344CB8AC3E}">
        <p14:creationId xmlns:p14="http://schemas.microsoft.com/office/powerpoint/2010/main" val="108831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4D14-3EB2-ACCE-A9CB-C9C702888220}"/>
              </a:ext>
            </a:extLst>
          </p:cNvPr>
          <p:cNvSpPr>
            <a:spLocks noGrp="1"/>
          </p:cNvSpPr>
          <p:nvPr>
            <p:ph type="title"/>
          </p:nvPr>
        </p:nvSpPr>
        <p:spPr/>
        <p:txBody>
          <a:bodyPr/>
          <a:lstStyle/>
          <a:p>
            <a:r>
              <a:rPr lang="en-RU" dirty="0"/>
              <a:t>Distributed tracing - Jaeger</a:t>
            </a:r>
          </a:p>
        </p:txBody>
      </p:sp>
      <p:pic>
        <p:nvPicPr>
          <p:cNvPr id="4" name="Picture 3">
            <a:extLst>
              <a:ext uri="{FF2B5EF4-FFF2-40B4-BE49-F238E27FC236}">
                <a16:creationId xmlns:a16="http://schemas.microsoft.com/office/drawing/2014/main" id="{B3913939-4A50-B104-AD85-4D9A58C799FF}"/>
              </a:ext>
            </a:extLst>
          </p:cNvPr>
          <p:cNvPicPr>
            <a:picLocks noChangeAspect="1"/>
          </p:cNvPicPr>
          <p:nvPr/>
        </p:nvPicPr>
        <p:blipFill>
          <a:blip r:embed="rId3"/>
          <a:stretch>
            <a:fillRect/>
          </a:stretch>
        </p:blipFill>
        <p:spPr>
          <a:xfrm>
            <a:off x="2265783" y="1419635"/>
            <a:ext cx="6560976" cy="5073240"/>
          </a:xfrm>
          <a:prstGeom prst="rect">
            <a:avLst/>
          </a:prstGeom>
        </p:spPr>
      </p:pic>
    </p:spTree>
    <p:extLst>
      <p:ext uri="{BB962C8B-B14F-4D97-AF65-F5344CB8AC3E}">
        <p14:creationId xmlns:p14="http://schemas.microsoft.com/office/powerpoint/2010/main" val="283828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31945</TotalTime>
  <Words>1021</Words>
  <Application>Microsoft Macintosh PowerPoint</Application>
  <PresentationFormat>Widescreen</PresentationFormat>
  <Paragraphs>130</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Calibri</vt:lpstr>
      <vt:lpstr>Calibri Light</vt:lpstr>
      <vt:lpstr>Cambria Math</vt:lpstr>
      <vt:lpstr>charter</vt:lpstr>
      <vt:lpstr>inter</vt:lpstr>
      <vt:lpstr>Roboto</vt:lpstr>
      <vt:lpstr>Office Theme</vt:lpstr>
      <vt:lpstr>Observability in .NET</vt:lpstr>
      <vt:lpstr>What is observability?</vt:lpstr>
      <vt:lpstr>OpenTelemetry</vt:lpstr>
      <vt:lpstr>Logging</vt:lpstr>
      <vt:lpstr>Logging (Grafana Loki)</vt:lpstr>
      <vt:lpstr>Log to Loki with Serilog</vt:lpstr>
      <vt:lpstr>Log to Loki with Serilog</vt:lpstr>
      <vt:lpstr>Distributed tracing</vt:lpstr>
      <vt:lpstr>Distributed tracing - Jaeger</vt:lpstr>
      <vt:lpstr>Distributed tracing - Grafana</vt:lpstr>
      <vt:lpstr>Metrics</vt:lpstr>
      <vt:lpstr>Metrics - Counter</vt:lpstr>
      <vt:lpstr>Metrics - Gauge</vt:lpstr>
      <vt:lpstr>Metrics - Histogram</vt:lpstr>
      <vt:lpstr>Metrics – Summary (Prometheus specific)</vt:lpstr>
      <vt:lpstr>Metrics – OpenTelemetry &amp; custom metrics</vt:lpstr>
      <vt:lpstr>Metrics – Prometheus</vt:lpstr>
      <vt:lpstr>Metrics – Percentiles &amp; PromQL</vt:lpstr>
      <vt:lpstr>Metrics – Grafana</vt:lpstr>
      <vt:lpstr>Metrics – Golden Signals</vt:lpstr>
      <vt:lpstr>Metrics – Apdex (Application Performance Index)</vt:lpstr>
      <vt:lpstr>Alerts actions based on changes in metric values</vt:lpstr>
      <vt:lpstr>Exception tracking using Sentry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Observability</dc:title>
  <dc:creator>Kirill Ostrovskiy</dc:creator>
  <cp:lastModifiedBy>Kirill Ostrovskiy</cp:lastModifiedBy>
  <cp:revision>99</cp:revision>
  <dcterms:created xsi:type="dcterms:W3CDTF">2022-08-22T05:38:17Z</dcterms:created>
  <dcterms:modified xsi:type="dcterms:W3CDTF">2022-11-01T05:43:35Z</dcterms:modified>
</cp:coreProperties>
</file>