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71" r:id="rId3"/>
    <p:sldId id="266" r:id="rId4"/>
    <p:sldId id="256" r:id="rId5"/>
    <p:sldId id="257" r:id="rId6"/>
    <p:sldId id="265" r:id="rId7"/>
    <p:sldId id="272" r:id="rId8"/>
    <p:sldId id="273" r:id="rId9"/>
    <p:sldId id="258" r:id="rId10"/>
    <p:sldId id="259" r:id="rId11"/>
    <p:sldId id="260" r:id="rId12"/>
    <p:sldId id="274" r:id="rId13"/>
    <p:sldId id="275" r:id="rId14"/>
    <p:sldId id="276" r:id="rId15"/>
    <p:sldId id="281" r:id="rId16"/>
    <p:sldId id="267" r:id="rId17"/>
    <p:sldId id="280" r:id="rId18"/>
    <p:sldId id="278" r:id="rId19"/>
    <p:sldId id="282" r:id="rId20"/>
    <p:sldId id="268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246D9-F0AF-4564-AB05-C27A5278D097}" v="3" dt="2025-04-09T06:29:26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3" autoAdjust="0"/>
  </p:normalViewPr>
  <p:slideViewPr>
    <p:cSldViewPr snapToGrid="0">
      <p:cViewPr varScale="1">
        <p:scale>
          <a:sx n="99" d="100"/>
          <a:sy n="99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1502-A062-46FC-81A1-7BEAB85C57F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8B60D-96EC-4EBE-B673-BF151DA1C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6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EC71-ACBE-4C6A-6AE1-AB610E79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20F00-347D-2A0F-4AE3-EE19C879A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AA78-026E-2C0F-25DC-B512DBC6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BD0E-A24E-D93E-005C-B98AC92A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C877-4FA2-8ADE-079D-413127B2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D5EF-0C27-7BBA-2AC8-0EFC04A1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F0151-ABD5-9EA0-CA28-6986BDE09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D396-EEEC-0EBA-75B7-0AA4AFEF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B906-7079-AC61-32C4-7CA4A333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8D2E-E333-C356-4D05-1BC55101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4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4CF69-9DA5-D90C-7F90-B4CF1675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14EA5-5350-CEA5-576F-09BF53D1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69A5-EF4C-FC90-4249-AB4788D8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5BA2-3C22-4910-17D1-FF37834B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BBE1-FBD6-7036-DE40-34C2ACD5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3B42-C0CB-E2E0-3DC1-8194AE46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9950-6FCD-76BC-4E73-7E7784A6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FFA80-4610-AD8A-B6E1-FDDFBDFA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C5BC-C88B-38BD-B589-13F89029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4D42-E7E3-A639-4DC7-2A353EA6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B4A9-B78C-8E55-577B-7C45BE89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A09F-C647-DA85-AF83-8A9CF0FB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62AD-6C8C-E352-20F3-07C5843E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F027-14A6-F818-4380-741FB9C5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ED4F-B87D-263B-5745-E4B7720A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5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574C-D785-941B-EBB1-7BB8B8C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D256-A0F0-4D43-F48A-B679FC225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5497C-1EA1-09B5-8C95-4DDEA5327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FC1F-8DB7-F19C-5BBD-A6AA073B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2FD3-56C1-BC72-875C-E887251C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7A8AB-31AA-FCC7-1151-1F65C42C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27C1-B560-9F70-CD9A-7E3A475F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C634-CB0B-8710-484A-F90F7268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6151-09F7-86E9-0EDB-634B12DAE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7CAF-D109-E018-7D18-3818AC0B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7085A-0097-D87E-58B9-45E37812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E79D0-F899-D509-BCD8-C88B4F5A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23EE1-9CD8-5826-3FAB-8C287443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30EFE-FCE2-1C4E-6490-96268B35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7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CC9F-7EF7-16B6-F3EB-1B3646E2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E40B7-4078-04E2-BDBA-347DB075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D7751-16DD-F205-5A3E-535D2090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8791B-7160-6D70-8E4B-8F9163C0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1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E73EF-3491-4148-8FCE-E0BA83D8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0EB4D-7EF7-940A-0439-BC7F4A15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1FD5C-D3B7-A253-1356-B98DD55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0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4A00-2BD2-4929-E9B3-21430F21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4616-94D4-3E4F-C2FB-D924759F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8DAED-B888-60D3-C932-3839F1BC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8C111-B09F-BE4F-97A2-EC8E5406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41F43-8A91-DBFC-8CD3-FB91C624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17D7-ED45-C63A-3A21-6EC5AC40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2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FC2B-5F26-E072-65AE-5883608C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3AB74-7B5E-F1B5-1D84-F7648F55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C30C8-3C62-9FAB-EF46-6DDD82BEC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49985-3496-C2D9-10DC-5A36CAC3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A9E42-B842-0673-820D-0687573C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B56D5-51A4-061D-0EC7-8C062F7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A8DCE-1E31-3A7B-FB56-A2FE96A2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E164-D6D6-06D8-38FC-5529CD981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E5DD-E6FA-E935-79F7-C128D7279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446E-05B8-410A-A0DA-F25F417DF560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D2DE-4F4F-E729-E9B2-56DD13F4F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E6112-E87E-F96C-9D99-27064F084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290A-2D8D-4538-90BC-B3A1E580C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0CF-9C0D-7D94-61A0-2F94E1C8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2168"/>
            <a:ext cx="10515600" cy="2852737"/>
          </a:xfrm>
        </p:spPr>
        <p:txBody>
          <a:bodyPr/>
          <a:lstStyle/>
          <a:p>
            <a:pPr algn="ctr"/>
            <a:r>
              <a:rPr lang="en-IN" b="1" dirty="0"/>
              <a:t>High Rise Structure</a:t>
            </a:r>
            <a:br>
              <a:rPr lang="en-IN" b="1" dirty="0"/>
            </a:br>
            <a:r>
              <a:rPr lang="en-IN" b="1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3B6A5-3C4D-27A5-6330-0BAC1A600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dirty="0">
                <a:solidFill>
                  <a:schemeClr val="tx1"/>
                </a:solidFill>
              </a:rPr>
              <a:t>ISLAVATH MOHAN NAIK</a:t>
            </a:r>
          </a:p>
          <a:p>
            <a:pPr algn="r"/>
            <a:r>
              <a:rPr lang="en-IN" sz="2800" dirty="0">
                <a:solidFill>
                  <a:schemeClr val="tx1"/>
                </a:solidFill>
              </a:rPr>
              <a:t>21CE31006</a:t>
            </a:r>
          </a:p>
        </p:txBody>
      </p:sp>
    </p:spTree>
    <p:extLst>
      <p:ext uri="{BB962C8B-B14F-4D97-AF65-F5344CB8AC3E}">
        <p14:creationId xmlns:p14="http://schemas.microsoft.com/office/powerpoint/2010/main" val="154487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0374-2976-6E57-D0D0-5C89E0F8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6C3-4565-5ECB-ADA7-749FB6A5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30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Beam-Column Layout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A47346-2EAE-D6B9-44A5-F145D4EA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34" y="876267"/>
            <a:ext cx="8076676" cy="5360903"/>
          </a:xfrm>
        </p:spPr>
      </p:pic>
    </p:spTree>
    <p:extLst>
      <p:ext uri="{BB962C8B-B14F-4D97-AF65-F5344CB8AC3E}">
        <p14:creationId xmlns:p14="http://schemas.microsoft.com/office/powerpoint/2010/main" val="294053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8F949-84A5-70DC-C6D9-42565D664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68D-1537-987C-94D4-4630832D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30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Column details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9124F4-0744-F376-1BBE-37221F470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34624"/>
              </p:ext>
            </p:extLst>
          </p:nvPr>
        </p:nvGraphicFramePr>
        <p:xfrm>
          <a:off x="1142999" y="792480"/>
          <a:ext cx="10210800" cy="5928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149654431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966025957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015192327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994245671"/>
                    </a:ext>
                  </a:extLst>
                </a:gridCol>
              </a:tblGrid>
              <a:tr h="481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Column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Size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2367331742"/>
                  </a:ext>
                </a:extLst>
              </a:tr>
              <a:tr h="104536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</a:rPr>
                        <a:t>A1-A24, E1-E24, L1-L24, P1-P24, B1,B9,B16,B24, C1,C9,C16,C24, D1,D9,D16,D24, F1,F9,F16,F24, G1,G9,G16,G24, H1,H9,H16,H24, I1,I9,I16,I24,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</a:rPr>
                        <a:t>J1,J9,J16,J24, K1,K9,K16,K24, M1,M9,M16,M24, N1,N9,N16,N24, O1,O9,O16,O24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Ground floor - 10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0.8m x 0.8m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24-32phi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320779671"/>
                  </a:ext>
                </a:extLst>
              </a:tr>
              <a:tr h="10923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11 - 40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0.7m x 0.7m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8-32phi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499939171"/>
                  </a:ext>
                </a:extLst>
              </a:tr>
              <a:tr h="13014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41 - 50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0.6m x 0.6m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8-32phi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 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2509527026"/>
                  </a:ext>
                </a:extLst>
              </a:tr>
              <a:tr h="66915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</a:rPr>
                        <a:t>C5,C20,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</a:rPr>
                        <a:t>G5,G11,G14,G20,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</a:rPr>
                        <a:t>J5,J11,J14,J20,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</a:rPr>
                        <a:t>N5,N20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Ground floor - 10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1.5m x 1.5m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84-32phi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28085080"/>
                  </a:ext>
                </a:extLst>
              </a:tr>
              <a:tr h="6691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11 - 40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1.2m x 1.2m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28-32phi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1947486543"/>
                  </a:ext>
                </a:extLst>
              </a:tr>
              <a:tr h="6691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41 - 50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1.0m x 1.0m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16-32phi</a:t>
                      </a:r>
                      <a:br>
                        <a:rPr lang="en-IN" sz="1800" kern="100" dirty="0">
                          <a:effectLst/>
                        </a:rPr>
                      </a:br>
                      <a:r>
                        <a:rPr lang="en-IN" sz="1800" kern="100" dirty="0">
                          <a:effectLst/>
                        </a:rPr>
                        <a:t>10phi @ 300mm c/c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642" marR="63642" marT="0" marB="0" anchor="ctr"/>
                </a:tc>
                <a:extLst>
                  <a:ext uri="{0D108BD9-81ED-4DB2-BD59-A6C34878D82A}">
                    <a16:rowId xmlns:a16="http://schemas.microsoft.com/office/drawing/2014/main" val="395136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D0008-5567-F33A-7224-6B3C5851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3A15-11A1-0996-E7C5-DE1ECA86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40524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Beam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BF40A-9ACA-0A25-53C4-D5E7305FB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673573"/>
              </p:ext>
            </p:extLst>
          </p:nvPr>
        </p:nvGraphicFramePr>
        <p:xfrm>
          <a:off x="1381627" y="2312787"/>
          <a:ext cx="9428745" cy="223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1161710648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3935301972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2457613123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Size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96331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/>
                        <a:t>All beams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0.6m x 0.3m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Top: </a:t>
                      </a:r>
                      <a:r>
                        <a:rPr lang="en-IN" sz="2000" dirty="0"/>
                        <a:t>3-32 phi</a:t>
                      </a:r>
                    </a:p>
                    <a:p>
                      <a:r>
                        <a:rPr lang="en-IN" sz="2000" b="1" dirty="0"/>
                        <a:t>Bottom: </a:t>
                      </a:r>
                      <a:r>
                        <a:rPr lang="en-IN" sz="2000" dirty="0"/>
                        <a:t>3-32 phi</a:t>
                      </a:r>
                    </a:p>
                    <a:p>
                      <a:r>
                        <a:rPr lang="en-IN" sz="2000" b="1" dirty="0"/>
                        <a:t>Stirrups: </a:t>
                      </a:r>
                      <a:r>
                        <a:rPr lang="en-IN" sz="2000" dirty="0"/>
                        <a:t>10 phi @ 185mm c/c</a:t>
                      </a:r>
                      <a:endParaRPr lang="en-IN" sz="2000" b="1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69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900A-1CB2-F861-703F-8EA48540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BB4E-8E04-8CE5-C674-7B76BAAE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40524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Slab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C014B5-7CBE-C28E-24EA-8D6C18345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587072"/>
              </p:ext>
            </p:extLst>
          </p:nvPr>
        </p:nvGraphicFramePr>
        <p:xfrm>
          <a:off x="1381627" y="2312787"/>
          <a:ext cx="9428745" cy="223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1161710648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3935301972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2457613123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Depth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96331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/>
                        <a:t>All slabs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0.15m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Longitudinal reinforcements: </a:t>
                      </a:r>
                      <a:r>
                        <a:rPr lang="en-IN" sz="2000" dirty="0"/>
                        <a:t>276 sq. mm/m</a:t>
                      </a:r>
                    </a:p>
                    <a:p>
                      <a:r>
                        <a:rPr lang="en-IN" sz="2000" b="1" dirty="0"/>
                        <a:t>Transverse reinforcements : </a:t>
                      </a:r>
                      <a:r>
                        <a:rPr lang="en-IN" sz="2000" dirty="0"/>
                        <a:t>276 sq. mm/m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69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CFA1F-15CA-57FB-61DD-495996333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6499-8131-E057-7BE2-41F03EBA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40524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Shear wall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BEBF89-C3E9-2DA9-E1AE-E2B0608D1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83825"/>
              </p:ext>
            </p:extLst>
          </p:nvPr>
        </p:nvGraphicFramePr>
        <p:xfrm>
          <a:off x="1381627" y="2312787"/>
          <a:ext cx="9428745" cy="223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1161710648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3935301972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2457613123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Depth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96331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/>
                        <a:t>All slabs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0.3m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Longitudinal reinforcements: </a:t>
                      </a:r>
                      <a:r>
                        <a:rPr lang="en-IN" sz="2000" dirty="0"/>
                        <a:t>396 sq. mm/m</a:t>
                      </a:r>
                    </a:p>
                    <a:p>
                      <a:r>
                        <a:rPr lang="en-IN" sz="2000" b="1" dirty="0"/>
                        <a:t>Transverse reinforcements : </a:t>
                      </a:r>
                      <a:r>
                        <a:rPr lang="en-IN" sz="2000" dirty="0"/>
                        <a:t>396 sq. mm/m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69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36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69D90-9C5E-AA47-5C17-0713072A9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31ED-FE71-8F7D-C7EC-193B9CDC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Output comparison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2391DC2-A5AD-5918-B76A-50C896BEB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49154"/>
              </p:ext>
            </p:extLst>
          </p:nvPr>
        </p:nvGraphicFramePr>
        <p:xfrm>
          <a:off x="1381627" y="2312787"/>
          <a:ext cx="6285830" cy="223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1161710648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3935301972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Initial 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Final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96331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/>
                        <a:t>0.0024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0.00182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694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59343-2F26-05D3-ADFF-AEC098C1BC29}"/>
              </a:ext>
            </a:extLst>
          </p:cNvPr>
          <p:cNvSpPr txBox="1"/>
          <p:nvPr/>
        </p:nvSpPr>
        <p:spPr>
          <a:xfrm>
            <a:off x="1381627" y="1740127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4039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A8E1-BF6E-A58F-432E-2297E734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/>
              <a:t>Loads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8A76E-F995-AD28-CD51-90EFCE9D72C9}"/>
              </a:ext>
            </a:extLst>
          </p:cNvPr>
          <p:cNvSpPr txBox="1"/>
          <p:nvPr/>
        </p:nvSpPr>
        <p:spPr>
          <a:xfrm>
            <a:off x="1010653" y="1812758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Dead 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BC543-ADCA-165D-EF03-35B8FB4DAD45}"/>
              </a:ext>
            </a:extLst>
          </p:cNvPr>
          <p:cNvSpPr txBox="1"/>
          <p:nvPr/>
        </p:nvSpPr>
        <p:spPr>
          <a:xfrm>
            <a:off x="838200" y="2679032"/>
            <a:ext cx="60360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Self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Wall load = 7kN/m (200mm thickness)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Floor finish = 1kN/m^2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D1876-F569-4237-BD94-ACBC2F8C00B7}"/>
              </a:ext>
            </a:extLst>
          </p:cNvPr>
          <p:cNvSpPr txBox="1"/>
          <p:nvPr/>
        </p:nvSpPr>
        <p:spPr>
          <a:xfrm>
            <a:off x="1010652" y="4407081"/>
            <a:ext cx="1569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Live 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79078-D49F-26B9-732F-E27ECF228591}"/>
              </a:ext>
            </a:extLst>
          </p:cNvPr>
          <p:cNvSpPr txBox="1"/>
          <p:nvPr/>
        </p:nvSpPr>
        <p:spPr>
          <a:xfrm>
            <a:off x="838200" y="5273355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Floor load = 4kN/m^2</a:t>
            </a:r>
          </a:p>
        </p:txBody>
      </p:sp>
    </p:spTree>
    <p:extLst>
      <p:ext uri="{BB962C8B-B14F-4D97-AF65-F5344CB8AC3E}">
        <p14:creationId xmlns:p14="http://schemas.microsoft.com/office/powerpoint/2010/main" val="4936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429E9-9796-60DD-60D8-48AE31189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AFC1-2102-15D5-96C1-65F4111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/>
              <a:t>Loads 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A9753-A801-1370-1D45-CF35B61D63F5}"/>
              </a:ext>
            </a:extLst>
          </p:cNvPr>
          <p:cNvSpPr txBox="1"/>
          <p:nvPr/>
        </p:nvSpPr>
        <p:spPr>
          <a:xfrm>
            <a:off x="1174283" y="119296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Wind Load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AF3863-5274-7BAB-685F-4B4A48C40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89606"/>
              </p:ext>
            </p:extLst>
          </p:nvPr>
        </p:nvGraphicFramePr>
        <p:xfrm>
          <a:off x="1068404" y="1690689"/>
          <a:ext cx="7498080" cy="4666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416407846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649492829"/>
                    </a:ext>
                  </a:extLst>
                </a:gridCol>
              </a:tblGrid>
              <a:tr h="359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Pd (</a:t>
                      </a:r>
                      <a:r>
                        <a:rPr lang="en-IN" sz="2400" kern="100" dirty="0" err="1">
                          <a:effectLst/>
                        </a:rPr>
                        <a:t>kN</a:t>
                      </a:r>
                      <a:r>
                        <a:rPr lang="en-IN" sz="2400" kern="100" dirty="0">
                          <a:effectLst/>
                        </a:rPr>
                        <a:t>/m^2)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Height (m)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792737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0.973</a:t>
                      </a:r>
                      <a:endParaRPr lang="en-IN" sz="24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0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740655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1.167</a:t>
                      </a:r>
                      <a:endParaRPr lang="en-IN" sz="24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705433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1.332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683109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1.413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75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592793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1.496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100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104263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1.545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125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257236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1.595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35922"/>
                  </a:ext>
                </a:extLst>
              </a:tr>
              <a:tr h="536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1.617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172.8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56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60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39601-AD42-40B1-DEBB-08BDCD805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9FDD-58DD-4ED1-05B5-8B4F1E4F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Load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72D7-7C09-1EB2-55E5-60F5E6A6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1.5DL + 1.5 LL</a:t>
            </a:r>
          </a:p>
          <a:p>
            <a:r>
              <a:rPr lang="en-IN" dirty="0"/>
              <a:t>1.2DL + 1.2LL </a:t>
            </a:r>
            <a:r>
              <a:rPr lang="en-I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±</a:t>
            </a:r>
            <a:r>
              <a:rPr lang="en-IN" dirty="0"/>
              <a:t> 1.2EL (X and Z)</a:t>
            </a:r>
          </a:p>
          <a:p>
            <a:r>
              <a:rPr lang="en-IN" dirty="0"/>
              <a:t>1.2DL + 1.2LL </a:t>
            </a:r>
            <a:r>
              <a:rPr lang="en-I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±</a:t>
            </a:r>
            <a:r>
              <a:rPr lang="en-IN" dirty="0"/>
              <a:t> 1.2WL (X and Z)</a:t>
            </a:r>
          </a:p>
          <a:p>
            <a:r>
              <a:rPr lang="en-IN" dirty="0"/>
              <a:t>1.5DL </a:t>
            </a:r>
            <a:r>
              <a:rPr lang="en-I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±  </a:t>
            </a:r>
            <a:r>
              <a:rPr lang="en-IN" dirty="0">
                <a:ea typeface="Noto Sans" panose="020B0502040504020204" pitchFamily="34" charset="0"/>
                <a:cs typeface="Noto Sans" panose="020B0502040504020204" pitchFamily="34" charset="0"/>
              </a:rPr>
              <a:t>1.5EL</a:t>
            </a:r>
            <a:r>
              <a:rPr lang="en-IN" dirty="0"/>
              <a:t> (X and Z)</a:t>
            </a:r>
          </a:p>
          <a:p>
            <a:r>
              <a:rPr lang="en-IN" dirty="0"/>
              <a:t>1.5DL </a:t>
            </a:r>
            <a:r>
              <a:rPr lang="en-I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±  </a:t>
            </a:r>
            <a:r>
              <a:rPr lang="en-IN" dirty="0">
                <a:ea typeface="Noto Sans" panose="020B0502040504020204" pitchFamily="34" charset="0"/>
                <a:cs typeface="Noto Sans" panose="020B0502040504020204" pitchFamily="34" charset="0"/>
              </a:rPr>
              <a:t>1.5WL</a:t>
            </a:r>
            <a:r>
              <a:rPr lang="en-IN" dirty="0"/>
              <a:t> (X and Z)</a:t>
            </a:r>
          </a:p>
          <a:p>
            <a:r>
              <a:rPr lang="en-IN" dirty="0"/>
              <a:t>0.9DL </a:t>
            </a:r>
            <a:r>
              <a:rPr lang="en-I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± </a:t>
            </a:r>
            <a:r>
              <a:rPr lang="en-IN" dirty="0">
                <a:ea typeface="Noto Sans" panose="020B0502040504020204" pitchFamily="34" charset="0"/>
                <a:cs typeface="Noto Sans" panose="020B0502040504020204" pitchFamily="34" charset="0"/>
              </a:rPr>
              <a:t>1.5EL (X and Z)</a:t>
            </a:r>
          </a:p>
          <a:p>
            <a:r>
              <a:rPr lang="en-IN" dirty="0"/>
              <a:t>0.9DL </a:t>
            </a:r>
            <a:r>
              <a:rPr lang="en-I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± </a:t>
            </a:r>
            <a:r>
              <a:rPr lang="en-IN" dirty="0">
                <a:ea typeface="Noto Sans" panose="020B0502040504020204" pitchFamily="34" charset="0"/>
                <a:cs typeface="Noto Sans" panose="020B0502040504020204" pitchFamily="34" charset="0"/>
              </a:rPr>
              <a:t>1.5WL (X and Z)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32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60D9-18F7-86D6-694D-0FE7C4189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80FC-E6DC-76A7-9214-265EE3A0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Mistakes done in preliminary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EF0D-DCAE-3094-D97E-977CCBEA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Very large column sizes </a:t>
            </a:r>
          </a:p>
          <a:p>
            <a:r>
              <a:rPr lang="en-IN" dirty="0"/>
              <a:t>No shear wall provided</a:t>
            </a:r>
          </a:p>
          <a:p>
            <a:r>
              <a:rPr lang="en-IN" dirty="0"/>
              <a:t>Drift exceeded the standard limit</a:t>
            </a:r>
          </a:p>
          <a:p>
            <a:r>
              <a:rPr lang="en-IN" dirty="0"/>
              <a:t>Floor finish not considered in Dead Load</a:t>
            </a:r>
          </a:p>
          <a:p>
            <a:r>
              <a:rPr lang="en-IN" dirty="0"/>
              <a:t>Designed it as a mid-rise building which resulted in such high drift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12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A0DF-D5E1-F1D2-D629-E765648C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General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DB3C-FDF3-A54C-843E-5B7A92D9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Dimension: </a:t>
            </a:r>
            <a:r>
              <a:rPr lang="en-IN" dirty="0"/>
              <a:t>56m x 36m</a:t>
            </a:r>
          </a:p>
          <a:p>
            <a:r>
              <a:rPr lang="en-IN" b="1" dirty="0"/>
              <a:t>Number of floors: </a:t>
            </a:r>
            <a:r>
              <a:rPr lang="en-IN" dirty="0"/>
              <a:t>51 (G+50)</a:t>
            </a:r>
            <a:endParaRPr lang="en-IN" b="1" dirty="0"/>
          </a:p>
          <a:p>
            <a:r>
              <a:rPr lang="en-IN" b="1" dirty="0"/>
              <a:t>City: </a:t>
            </a:r>
            <a:r>
              <a:rPr lang="en-IN" dirty="0"/>
              <a:t>Gandhinagar</a:t>
            </a:r>
          </a:p>
          <a:p>
            <a:r>
              <a:rPr lang="en-IN" b="1" dirty="0"/>
              <a:t>Seismic zone: </a:t>
            </a:r>
            <a:r>
              <a:rPr lang="en-IN" dirty="0"/>
              <a:t>Zone III</a:t>
            </a:r>
          </a:p>
          <a:p>
            <a:r>
              <a:rPr lang="en-IN" b="1" dirty="0"/>
              <a:t>Wind base speed: </a:t>
            </a:r>
            <a:r>
              <a:rPr lang="en-IN" dirty="0"/>
              <a:t>45 m/s</a:t>
            </a:r>
          </a:p>
          <a:p>
            <a:r>
              <a:rPr lang="en-IN" b="1" dirty="0"/>
              <a:t>Grade of concrete: </a:t>
            </a:r>
            <a:r>
              <a:rPr lang="en-IN" dirty="0"/>
              <a:t>M30</a:t>
            </a:r>
          </a:p>
          <a:p>
            <a:r>
              <a:rPr lang="en-IN" b="1" dirty="0"/>
              <a:t>Grade of steel: </a:t>
            </a:r>
            <a:r>
              <a:rPr lang="en-IN" dirty="0"/>
              <a:t>Fe500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874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8F0B9-B484-8310-F185-CC5DA64DD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8C3-F9A1-D72A-F26E-DF8D05EA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Lessons learnt and adopted in final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B6E-8B22-DBD1-2801-41A12BD0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reduce the column size, bundled-tube structural form has been used</a:t>
            </a:r>
          </a:p>
          <a:p>
            <a:r>
              <a:rPr lang="en-IN" dirty="0"/>
              <a:t>Shear walls have been provided</a:t>
            </a:r>
          </a:p>
          <a:p>
            <a:r>
              <a:rPr lang="en-IN" dirty="0"/>
              <a:t>Introduced floor finish</a:t>
            </a:r>
          </a:p>
          <a:p>
            <a:r>
              <a:rPr lang="en-IN" dirty="0"/>
              <a:t>Drift reduced from 0.0024 to 0.00184 (within standard limits)</a:t>
            </a:r>
          </a:p>
        </p:txBody>
      </p:sp>
    </p:spTree>
    <p:extLst>
      <p:ext uri="{BB962C8B-B14F-4D97-AF65-F5344CB8AC3E}">
        <p14:creationId xmlns:p14="http://schemas.microsoft.com/office/powerpoint/2010/main" val="358369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42120-9A6C-6ADB-8025-EA70FB72E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B7C6-FB76-4827-700D-3376CABA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Special features for lateral force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1E59-75BA-2339-0229-698229BF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Bundled tube structural form has been used</a:t>
            </a:r>
          </a:p>
          <a:p>
            <a:r>
              <a:rPr lang="en-IN" dirty="0"/>
              <a:t>Shear walls have been incorporated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53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84240-DD7C-AFDA-3011-4AC960D0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B91C-4682-FC10-CA63-451EC701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1D85-F704-B0AE-5910-E2A45ACD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structural form and shear wall together reduced the drift of the structure</a:t>
            </a:r>
          </a:p>
          <a:p>
            <a:r>
              <a:rPr lang="en-IN" dirty="0"/>
              <a:t>Designing the building in a certain structural form rather than like a regular mid-rise building has benefits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D1A29-3848-3EEB-F4DF-E18452B88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31B6-873B-D4FA-53E8-EA9DE161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6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Plan of the building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E9EB5-4AC3-3609-26C8-22BEF4A4AB7F}"/>
              </a:ext>
            </a:extLst>
          </p:cNvPr>
          <p:cNvSpPr txBox="1"/>
          <p:nvPr/>
        </p:nvSpPr>
        <p:spPr>
          <a:xfrm>
            <a:off x="10696073" y="5386137"/>
            <a:ext cx="131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dimensions are in meters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292D31B-E0E9-38BD-172F-8B2728A52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885" y="744779"/>
            <a:ext cx="8345559" cy="536844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C543EB-56A8-5D8A-7BCE-343A056C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716" y="641402"/>
            <a:ext cx="2838730" cy="47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BD0E1-4E28-4B36-C2D6-17E6122D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Preliminary Submissions in January</a:t>
            </a:r>
          </a:p>
        </p:txBody>
      </p:sp>
    </p:spTree>
    <p:extLst>
      <p:ext uri="{BB962C8B-B14F-4D97-AF65-F5344CB8AC3E}">
        <p14:creationId xmlns:p14="http://schemas.microsoft.com/office/powerpoint/2010/main" val="15798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3358-3AC1-662D-716D-1347162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/>
              <a:t>Beam-Column 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A35AEA-BC75-3FE3-D3CF-2488BF07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36" y="1386038"/>
            <a:ext cx="7203293" cy="4790925"/>
          </a:xfrm>
        </p:spPr>
      </p:pic>
    </p:spTree>
    <p:extLst>
      <p:ext uri="{BB962C8B-B14F-4D97-AF65-F5344CB8AC3E}">
        <p14:creationId xmlns:p14="http://schemas.microsoft.com/office/powerpoint/2010/main" val="289331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9F48-89FB-2D26-D401-3FF05B3C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40524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Column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4EFAC-22C3-5551-8CFF-5835A0DA3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8620"/>
              </p:ext>
            </p:extLst>
          </p:nvPr>
        </p:nvGraphicFramePr>
        <p:xfrm>
          <a:off x="1381627" y="1074823"/>
          <a:ext cx="9428745" cy="5277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1161710648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3935301972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2457613123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Size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96331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Ground floor - 10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1.8m </a:t>
                      </a:r>
                      <a:r>
                        <a:rPr lang="en-IN" sz="2000" kern="100" dirty="0">
                          <a:effectLst/>
                        </a:rPr>
                        <a:t>x 1.8m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36-32phi</a:t>
                      </a:r>
                      <a:br>
                        <a:rPr lang="en-IN" sz="2000" kern="100">
                          <a:effectLst/>
                        </a:rPr>
                      </a:br>
                      <a:r>
                        <a:rPr lang="en-IN" sz="2000" kern="100">
                          <a:effectLst/>
                        </a:rPr>
                        <a:t>10phi @ 300mm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694949"/>
                  </a:ext>
                </a:extLst>
              </a:tr>
              <a:tr h="18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11 - 40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1.5m x 1.5m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20-32phi</a:t>
                      </a:r>
                      <a:br>
                        <a:rPr lang="en-IN" sz="2000" kern="100" dirty="0">
                          <a:effectLst/>
                        </a:rPr>
                      </a:br>
                      <a:r>
                        <a:rPr lang="en-IN" sz="2000" kern="100" dirty="0">
                          <a:effectLst/>
                        </a:rPr>
                        <a:t>10phi @ 300mm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473719"/>
                  </a:ext>
                </a:extLst>
              </a:tr>
              <a:tr h="1156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41 - 50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1.2m x 1.2m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16-32phi</a:t>
                      </a:r>
                      <a:br>
                        <a:rPr lang="en-IN" sz="2000" kern="100" dirty="0">
                          <a:effectLst/>
                        </a:rPr>
                      </a:br>
                      <a:r>
                        <a:rPr lang="en-IN" sz="2000" kern="100" dirty="0">
                          <a:effectLst/>
                        </a:rPr>
                        <a:t>10phi @ 300mm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746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3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A3FD6-8C69-01A2-2224-D564142EF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20FC-12B2-44EC-F292-1FB74026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40524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Beam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33BDEB-C247-F4E0-EF60-C945C8BBF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52156"/>
              </p:ext>
            </p:extLst>
          </p:nvPr>
        </p:nvGraphicFramePr>
        <p:xfrm>
          <a:off x="1381627" y="2312787"/>
          <a:ext cx="9428745" cy="223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1161710648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3935301972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2457613123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Size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96331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/>
                        <a:t>All beams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0.6m x 0.3m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Top: </a:t>
                      </a:r>
                      <a:r>
                        <a:rPr lang="en-IN" sz="2000" dirty="0"/>
                        <a:t>3-32 phi</a:t>
                      </a:r>
                    </a:p>
                    <a:p>
                      <a:r>
                        <a:rPr lang="en-IN" sz="2000" b="1" dirty="0"/>
                        <a:t>Bottom: </a:t>
                      </a:r>
                      <a:r>
                        <a:rPr lang="en-IN" sz="2000" dirty="0"/>
                        <a:t>3-32 phi</a:t>
                      </a:r>
                    </a:p>
                    <a:p>
                      <a:r>
                        <a:rPr lang="en-IN" sz="2000" b="1" dirty="0"/>
                        <a:t>Stirrups: </a:t>
                      </a:r>
                      <a:r>
                        <a:rPr lang="en-IN" sz="2000" dirty="0"/>
                        <a:t>10 phi @ 200mm c/c</a:t>
                      </a:r>
                      <a:endParaRPr lang="en-IN" sz="2000" b="1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69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35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B4771-D6ED-7175-DF4A-5612A84D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5FB3-6218-E404-E1D2-3BD1E2EF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40524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/>
              <a:t>Slab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1B46A-7709-DAA0-4076-90DB80670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750872"/>
              </p:ext>
            </p:extLst>
          </p:nvPr>
        </p:nvGraphicFramePr>
        <p:xfrm>
          <a:off x="1381627" y="2312787"/>
          <a:ext cx="9428745" cy="223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2915">
                  <a:extLst>
                    <a:ext uri="{9D8B030D-6E8A-4147-A177-3AD203B41FA5}">
                      <a16:colId xmlns:a16="http://schemas.microsoft.com/office/drawing/2014/main" val="1161710648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3935301972"/>
                    </a:ext>
                  </a:extLst>
                </a:gridCol>
                <a:gridCol w="3142915">
                  <a:extLst>
                    <a:ext uri="{9D8B030D-6E8A-4147-A177-3AD203B41FA5}">
                      <a16:colId xmlns:a16="http://schemas.microsoft.com/office/drawing/2014/main" val="2457613123"/>
                    </a:ext>
                  </a:extLst>
                </a:gridCol>
              </a:tblGrid>
              <a:tr h="42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Floor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Depth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Reinforcements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596331"/>
                  </a:ext>
                </a:extLst>
              </a:tr>
              <a:tr h="1807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/>
                        <a:t>All slabs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0.15m</a:t>
                      </a:r>
                      <a:endParaRPr lang="en-IN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Longitudinal reinforcements: </a:t>
                      </a:r>
                      <a:r>
                        <a:rPr lang="en-IN" sz="2000" dirty="0"/>
                        <a:t>276 sq. mm/m</a:t>
                      </a:r>
                    </a:p>
                    <a:p>
                      <a:r>
                        <a:rPr lang="en-IN" sz="2000" b="1" dirty="0"/>
                        <a:t>Transverse reinforcements : </a:t>
                      </a:r>
                      <a:r>
                        <a:rPr lang="en-IN" sz="2000" dirty="0"/>
                        <a:t>276 sq. mm/m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769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4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7420-99EB-DBE2-8B3A-AF6EDF662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59349-F436-55DC-06E2-3938873E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Final Submissions in April</a:t>
            </a:r>
          </a:p>
        </p:txBody>
      </p:sp>
    </p:spTree>
    <p:extLst>
      <p:ext uri="{BB962C8B-B14F-4D97-AF65-F5344CB8AC3E}">
        <p14:creationId xmlns:p14="http://schemas.microsoft.com/office/powerpoint/2010/main" val="429019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719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Noto Sans</vt:lpstr>
      <vt:lpstr>Office Theme</vt:lpstr>
      <vt:lpstr>High Rise Structure Assignment</vt:lpstr>
      <vt:lpstr>General details</vt:lpstr>
      <vt:lpstr>Plan of the building</vt:lpstr>
      <vt:lpstr>Preliminary Submissions in January</vt:lpstr>
      <vt:lpstr>Beam-Column Layout</vt:lpstr>
      <vt:lpstr>Column details</vt:lpstr>
      <vt:lpstr>Beam details</vt:lpstr>
      <vt:lpstr>Slab details</vt:lpstr>
      <vt:lpstr>Final Submissions in April</vt:lpstr>
      <vt:lpstr>Beam-Column Layout</vt:lpstr>
      <vt:lpstr>Column details</vt:lpstr>
      <vt:lpstr>Beam details</vt:lpstr>
      <vt:lpstr>Slab details</vt:lpstr>
      <vt:lpstr>Shear wall details</vt:lpstr>
      <vt:lpstr>Output comparison</vt:lpstr>
      <vt:lpstr>Loads</vt:lpstr>
      <vt:lpstr>Loads (continued)</vt:lpstr>
      <vt:lpstr>Load combinations</vt:lpstr>
      <vt:lpstr>Mistakes done in preliminary submission</vt:lpstr>
      <vt:lpstr>Lessons learnt and adopted in final submission</vt:lpstr>
      <vt:lpstr>Special features for lateral force resistance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Somshubhra Ghosh</dc:creator>
  <cp:lastModifiedBy>Islavath Mohan Naik</cp:lastModifiedBy>
  <cp:revision>63</cp:revision>
  <dcterms:created xsi:type="dcterms:W3CDTF">2025-04-06T13:38:04Z</dcterms:created>
  <dcterms:modified xsi:type="dcterms:W3CDTF">2025-04-09T06:47:28Z</dcterms:modified>
</cp:coreProperties>
</file>