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342" r:id="rId5"/>
    <p:sldId id="359" r:id="rId6"/>
    <p:sldId id="373" r:id="rId7"/>
    <p:sldId id="375" r:id="rId8"/>
    <p:sldId id="382" r:id="rId9"/>
    <p:sldId id="374" r:id="rId10"/>
    <p:sldId id="383" r:id="rId11"/>
    <p:sldId id="365" r:id="rId12"/>
    <p:sldId id="384" r:id="rId13"/>
    <p:sldId id="385" r:id="rId14"/>
    <p:sldId id="376" r:id="rId15"/>
    <p:sldId id="377" r:id="rId16"/>
    <p:sldId id="386" r:id="rId17"/>
    <p:sldId id="387" r:id="rId18"/>
    <p:sldId id="388" r:id="rId19"/>
    <p:sldId id="389" r:id="rId20"/>
    <p:sldId id="378" r:id="rId21"/>
    <p:sldId id="379" r:id="rId22"/>
    <p:sldId id="390" r:id="rId23"/>
    <p:sldId id="37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388" autoAdjust="0"/>
  </p:normalViewPr>
  <p:slideViewPr>
    <p:cSldViewPr snapToGrid="0" snapToObjects="1" showGuides="1">
      <p:cViewPr varScale="1">
        <p:scale>
          <a:sx n="111" d="100"/>
          <a:sy n="111" d="100"/>
        </p:scale>
        <p:origin x="534"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4/29/2025</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4/29/2025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5BC420-AF43-24BD-1DF0-02EB269330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3D947F-CBA0-4EFD-0CF5-1067E9C483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4DAB06-5431-8DEF-8586-76AF8A8CA79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F0542BB-B37D-604A-2A4C-F9399C29D17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2551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11</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12</a:t>
            </a:fld>
            <a:endParaRPr lang="en-US" dirty="0"/>
          </a:p>
        </p:txBody>
      </p:sp>
    </p:spTree>
    <p:extLst>
      <p:ext uri="{BB962C8B-B14F-4D97-AF65-F5344CB8AC3E}">
        <p14:creationId xmlns:p14="http://schemas.microsoft.com/office/powerpoint/2010/main" val="712487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17</a:t>
            </a:fld>
            <a:endParaRPr lang="en-US" dirty="0"/>
          </a:p>
        </p:txBody>
      </p:sp>
    </p:spTree>
    <p:extLst>
      <p:ext uri="{BB962C8B-B14F-4D97-AF65-F5344CB8AC3E}">
        <p14:creationId xmlns:p14="http://schemas.microsoft.com/office/powerpoint/2010/main" val="37651255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18</a:t>
            </a:fld>
            <a:endParaRPr lang="en-US" dirty="0"/>
          </a:p>
        </p:txBody>
      </p:sp>
    </p:spTree>
    <p:extLst>
      <p:ext uri="{BB962C8B-B14F-4D97-AF65-F5344CB8AC3E}">
        <p14:creationId xmlns:p14="http://schemas.microsoft.com/office/powerpoint/2010/main" val="178419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20</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1860164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77FF2-7594-DCF5-CB6A-C894A7F8F5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7F9213-E722-28F5-2683-EBB343DFDE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6A4A66-8EBD-96BE-AF92-3059DFB7122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B50D5DB-D51D-CB12-09DF-1164EC8BE947}"/>
              </a:ext>
            </a:extLst>
          </p:cNvPr>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38817609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9350729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A8B1AF-63F1-1CE9-9372-6B4F08ED2A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2AD6A2-C227-CB6D-78A5-DDE63A312C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DF6FAC-B460-94D3-B037-B6301181715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89113B-6C51-BDD9-72A6-ABEAC10B9E90}"/>
              </a:ext>
            </a:extLst>
          </p:cNvPr>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3932789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B85AA-1D00-2CE1-2E03-7AD5DD1C50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F7EBAA-817F-D718-7199-38DEA2C96E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13C02F-F2EF-A049-2CD0-1A626998FC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8B1B492-2A56-ECE8-01D0-0547FEA147B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54329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ru-RU"/>
              <a:t>Вставка рисунка</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ru-RU"/>
              <a:t>Вставка таблицы</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ru-RU"/>
              <a:t>Вставка таблицы</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ru-RU"/>
              <a:t>Образец заголовка</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ru-RU"/>
              <a:t>Вставка рисунка</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ru-RU"/>
              <a:t>Образец заголовка</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ru-RU"/>
              <a:t>Образец заголовка</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3.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US" dirty="0"/>
              <a:t>Golden exp</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a:lstStyle/>
          <a:p>
            <a:r>
              <a:rPr lang="en-US" dirty="0"/>
              <a:t>Game forum</a:t>
            </a:r>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C3075D-0E9C-764F-E078-A5940DF77626}"/>
            </a:ext>
          </a:extLst>
        </p:cNvPr>
        <p:cNvGrpSpPr/>
        <p:nvPr/>
      </p:nvGrpSpPr>
      <p:grpSpPr>
        <a:xfrm>
          <a:off x="0" y="0"/>
          <a:ext cx="0" cy="0"/>
          <a:chOff x="0" y="0"/>
          <a:chExt cx="0" cy="0"/>
        </a:xfrm>
      </p:grpSpPr>
      <p:sp>
        <p:nvSpPr>
          <p:cNvPr id="3" name="Rectangle 2" hidden="1">
            <a:extLst>
              <a:ext uri="{FF2B5EF4-FFF2-40B4-BE49-F238E27FC236}">
                <a16:creationId xmlns:a16="http://schemas.microsoft.com/office/drawing/2014/main" id="{B402118D-E69F-D65F-8AF6-5D6529BA6A0A}"/>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BF1F2B2-EF02-3113-F200-7D839ECAAFE9}"/>
              </a:ext>
            </a:extLst>
          </p:cNvPr>
          <p:cNvSpPr>
            <a:spLocks noGrp="1"/>
          </p:cNvSpPr>
          <p:nvPr>
            <p:ph type="title"/>
          </p:nvPr>
        </p:nvSpPr>
        <p:spPr>
          <a:xfrm>
            <a:off x="2932448" y="-2108105"/>
            <a:ext cx="6327105" cy="3373973"/>
          </a:xfrm>
        </p:spPr>
        <p:txBody>
          <a:bodyPr anchor="b"/>
          <a:lstStyle/>
          <a:p>
            <a:r>
              <a:rPr lang="en-US" dirty="0"/>
              <a:t>Realize</a:t>
            </a:r>
          </a:p>
        </p:txBody>
      </p:sp>
      <p:sp>
        <p:nvSpPr>
          <p:cNvPr id="6" name="Subtitle 5">
            <a:extLst>
              <a:ext uri="{FF2B5EF4-FFF2-40B4-BE49-F238E27FC236}">
                <a16:creationId xmlns:a16="http://schemas.microsoft.com/office/drawing/2014/main" id="{EDE8BC67-D40E-EE6A-5922-640A0195A79F}"/>
              </a:ext>
            </a:extLst>
          </p:cNvPr>
          <p:cNvSpPr>
            <a:spLocks noGrp="1"/>
          </p:cNvSpPr>
          <p:nvPr>
            <p:ph type="subTitle" idx="1"/>
          </p:nvPr>
        </p:nvSpPr>
        <p:spPr>
          <a:xfrm>
            <a:off x="2846184" y="1190445"/>
            <a:ext cx="6327105" cy="2339975"/>
          </a:xfrm>
        </p:spPr>
        <p:txBody>
          <a:bodyPr/>
          <a:lstStyle/>
          <a:p>
            <a:endParaRPr lang="en-US" sz="2000" dirty="0"/>
          </a:p>
          <a:p>
            <a:r>
              <a:rPr lang="en-US" sz="2000" dirty="0"/>
              <a:t>Registration and login – users can register and edit their profile</a:t>
            </a:r>
          </a:p>
          <a:p>
            <a:endParaRPr lang="en-US" sz="2000" dirty="0"/>
          </a:p>
          <a:p>
            <a:r>
              <a:rPr lang="en-US" sz="2000" dirty="0"/>
              <a:t>Creating publications – users can post news, guides, creative works, error reports, adding text, images and tags.</a:t>
            </a:r>
          </a:p>
          <a:p>
            <a:endParaRPr lang="en-US" sz="2000" dirty="0"/>
          </a:p>
          <a:p>
            <a:r>
              <a:rPr lang="en-US" sz="2000" dirty="0"/>
              <a:t>Searching and filtering – the system provides convenient filters by category, popularity, date, topic and keywords.</a:t>
            </a:r>
          </a:p>
          <a:p>
            <a:endParaRPr lang="en-US" sz="2000" dirty="0"/>
          </a:p>
          <a:p>
            <a:r>
              <a:rPr lang="en-US" sz="2000" dirty="0"/>
              <a:t>User interaction – the ability to comment,</a:t>
            </a:r>
          </a:p>
        </p:txBody>
      </p:sp>
    </p:spTree>
    <p:extLst>
      <p:ext uri="{BB962C8B-B14F-4D97-AF65-F5344CB8AC3E}">
        <p14:creationId xmlns:p14="http://schemas.microsoft.com/office/powerpoint/2010/main" val="295406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lstStyle/>
          <a:p>
            <a:r>
              <a:rPr lang="en-US" dirty="0"/>
              <a:t>Problems and solution</a:t>
            </a:r>
          </a:p>
        </p:txBody>
      </p:sp>
      <p:sp>
        <p:nvSpPr>
          <p:cNvPr id="3" name="Content Placeholder 2">
            <a:extLst>
              <a:ext uri="{FF2B5EF4-FFF2-40B4-BE49-F238E27FC236}">
                <a16:creationId xmlns:a16="http://schemas.microsoft.com/office/drawing/2014/main" id="{F09FEE91-E849-1CB0-9E51-A58B99C631C5}"/>
              </a:ext>
            </a:extLst>
          </p:cNvPr>
          <p:cNvSpPr>
            <a:spLocks noGrp="1"/>
          </p:cNvSpPr>
          <p:nvPr>
            <p:ph sz="quarter" idx="35"/>
          </p:nvPr>
        </p:nvSpPr>
        <p:spPr>
          <a:xfrm>
            <a:off x="2373002" y="2293267"/>
            <a:ext cx="4015098" cy="3891483"/>
          </a:xfrm>
        </p:spPr>
        <p:txBody>
          <a:bodyPr/>
          <a:lstStyle/>
          <a:p>
            <a:pPr marL="342900" indent="-342900">
              <a:buFont typeface="+mj-lt"/>
              <a:buAutoNum type="arabicPeriod"/>
            </a:pPr>
            <a:r>
              <a:rPr lang="en-US" dirty="0"/>
              <a:t>Little developer experience</a:t>
            </a:r>
          </a:p>
          <a:p>
            <a:pPr marL="342900" indent="-342900">
              <a:buFont typeface="+mj-lt"/>
              <a:buAutoNum type="arabicPeriod"/>
            </a:pPr>
            <a:endParaRPr lang="en-US" dirty="0"/>
          </a:p>
          <a:p>
            <a:pPr marL="342900" indent="-342900">
              <a:buFont typeface="+mj-lt"/>
              <a:buAutoNum type="arabicPeriod"/>
            </a:pPr>
            <a:r>
              <a:rPr lang="en-US" dirty="0"/>
              <a:t>Complexity of role implementations</a:t>
            </a:r>
          </a:p>
          <a:p>
            <a:pPr marL="342900" indent="-342900">
              <a:buFont typeface="+mj-lt"/>
              <a:buAutoNum type="arabicPeriod"/>
            </a:pPr>
            <a:endParaRPr lang="en-US" dirty="0"/>
          </a:p>
          <a:p>
            <a:pPr marL="342900" indent="-342900">
              <a:buFont typeface="+mj-lt"/>
              <a:buAutoNum type="arabicPeriod"/>
            </a:pPr>
            <a:r>
              <a:rPr lang="en-US" dirty="0"/>
              <a:t>Complexity and lack of knowledge of how to use technologies </a:t>
            </a:r>
            <a:r>
              <a:rPr lang="en-US" dirty="0" err="1"/>
              <a:t>alluth</a:t>
            </a:r>
            <a:endParaRPr lang="en-US" dirty="0"/>
          </a:p>
          <a:p>
            <a:pPr marL="342900" indent="-342900">
              <a:buFont typeface="+mj-lt"/>
              <a:buAutoNum type="arabicPeriod"/>
            </a:pPr>
            <a:endParaRPr lang="en-US" dirty="0"/>
          </a:p>
          <a:p>
            <a:pPr marL="342900" indent="-342900">
              <a:buFont typeface="+mj-lt"/>
              <a:buAutoNum type="arabicPeriod"/>
            </a:pPr>
            <a:r>
              <a:rPr lang="en-US" dirty="0"/>
              <a:t>Connection issues PostgreSQL</a:t>
            </a:r>
          </a:p>
        </p:txBody>
      </p:sp>
      <p:sp>
        <p:nvSpPr>
          <p:cNvPr id="4" name="Content Placeholder 3">
            <a:extLst>
              <a:ext uri="{FF2B5EF4-FFF2-40B4-BE49-F238E27FC236}">
                <a16:creationId xmlns:a16="http://schemas.microsoft.com/office/drawing/2014/main" id="{9B774F1A-D233-C240-B22D-F82C6161FAC1}"/>
              </a:ext>
            </a:extLst>
          </p:cNvPr>
          <p:cNvSpPr>
            <a:spLocks noGrp="1"/>
          </p:cNvSpPr>
          <p:nvPr>
            <p:ph sz="quarter" idx="36"/>
          </p:nvPr>
        </p:nvSpPr>
        <p:spPr>
          <a:xfrm>
            <a:off x="6995159" y="2474811"/>
            <a:ext cx="4227332" cy="3528397"/>
          </a:xfrm>
        </p:spPr>
        <p:txBody>
          <a:bodyPr/>
          <a:lstStyle/>
          <a:p>
            <a:pPr marL="342900" indent="-342900">
              <a:buFont typeface="+mj-lt"/>
              <a:buAutoNum type="arabicPeriod"/>
            </a:pPr>
            <a:r>
              <a:rPr lang="en-US" dirty="0"/>
              <a:t>More study</a:t>
            </a:r>
          </a:p>
          <a:p>
            <a:pPr marL="342900" indent="-342900">
              <a:buFont typeface="+mj-lt"/>
              <a:buAutoNum type="arabicPeriod"/>
            </a:pPr>
            <a:endParaRPr lang="en-US" dirty="0"/>
          </a:p>
          <a:p>
            <a:pPr marL="342900" indent="-342900">
              <a:buFont typeface="+mj-lt"/>
              <a:buAutoNum type="arabicPeriod"/>
            </a:pPr>
            <a:r>
              <a:rPr lang="en-US" dirty="0"/>
              <a:t>More study</a:t>
            </a:r>
          </a:p>
          <a:p>
            <a:pPr marL="342900" indent="-342900">
              <a:buFont typeface="+mj-lt"/>
              <a:buAutoNum type="arabicPeriod"/>
            </a:pPr>
            <a:endParaRPr lang="en-US" dirty="0"/>
          </a:p>
          <a:p>
            <a:pPr marL="342900" indent="-342900">
              <a:buFont typeface="+mj-lt"/>
              <a:buAutoNum type="arabicPeriod"/>
            </a:pPr>
            <a:r>
              <a:rPr lang="en-US" dirty="0"/>
              <a:t>More study</a:t>
            </a:r>
          </a:p>
          <a:p>
            <a:pPr marL="342900" indent="-342900">
              <a:buFont typeface="+mj-lt"/>
              <a:buAutoNum type="arabicPeriod"/>
            </a:pPr>
            <a:endParaRPr lang="en-US" dirty="0"/>
          </a:p>
          <a:p>
            <a:pPr marL="342900" indent="-342900">
              <a:buFont typeface="+mj-lt"/>
              <a:buAutoNum type="arabicPeriod"/>
            </a:pPr>
            <a:r>
              <a:rPr lang="en-US" dirty="0"/>
              <a:t>Use another DBMS</a:t>
            </a:r>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11</a:t>
            </a:fld>
            <a:endParaRPr lang="en-US" dirty="0"/>
          </a:p>
        </p:txBody>
      </p:sp>
    </p:spTree>
    <p:extLst>
      <p:ext uri="{BB962C8B-B14F-4D97-AF65-F5344CB8AC3E}">
        <p14:creationId xmlns:p14="http://schemas.microsoft.com/office/powerpoint/2010/main" val="1073601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NAVIGATING Q&amp;A SESSIONS</a:t>
            </a:r>
          </a:p>
        </p:txBody>
      </p:sp>
      <p:sp>
        <p:nvSpPr>
          <p:cNvPr id="3" name="Content Placeholder 2">
            <a:extLst>
              <a:ext uri="{FF2B5EF4-FFF2-40B4-BE49-F238E27FC236}">
                <a16:creationId xmlns:a16="http://schemas.microsoft.com/office/drawing/2014/main" id="{1CF175D3-F3DC-695F-474B-346EDCA5D60F}"/>
              </a:ext>
            </a:extLst>
          </p:cNvPr>
          <p:cNvSpPr>
            <a:spLocks noGrp="1"/>
          </p:cNvSpPr>
          <p:nvPr>
            <p:ph sz="quarter" idx="35"/>
          </p:nvPr>
        </p:nvSpPr>
        <p:spPr>
          <a:xfrm>
            <a:off x="807038" y="2465539"/>
            <a:ext cx="3774587" cy="3723753"/>
          </a:xfrm>
        </p:spPr>
        <p:txBody>
          <a:bodyPr/>
          <a:lstStyle/>
          <a:p>
            <a:r>
              <a:rPr lang="en-US" dirty="0"/>
              <a:t>Know your material in advance</a:t>
            </a:r>
          </a:p>
          <a:p>
            <a:r>
              <a:rPr lang="en-US" dirty="0"/>
              <a:t>Anticipate common questions</a:t>
            </a:r>
          </a:p>
          <a:p>
            <a:r>
              <a:rPr lang="en-US" dirty="0"/>
              <a:t>Rehearse your responses</a:t>
            </a:r>
          </a:p>
        </p:txBody>
      </p:sp>
      <p:sp>
        <p:nvSpPr>
          <p:cNvPr id="4" name="Content Placeholder 3">
            <a:extLst>
              <a:ext uri="{FF2B5EF4-FFF2-40B4-BE49-F238E27FC236}">
                <a16:creationId xmlns:a16="http://schemas.microsoft.com/office/drawing/2014/main" id="{3770D91C-D5C0-248C-26D3-DE7C7C72E632}"/>
              </a:ext>
            </a:extLst>
          </p:cNvPr>
          <p:cNvSpPr>
            <a:spLocks noGrp="1"/>
          </p:cNvSpPr>
          <p:nvPr>
            <p:ph sz="quarter" idx="36"/>
          </p:nvPr>
        </p:nvSpPr>
        <p:spPr>
          <a:xfrm>
            <a:off x="4927600" y="2465539"/>
            <a:ext cx="6315069" cy="3723753"/>
          </a:xfrm>
        </p:spPr>
        <p:txBody>
          <a:bodyPr/>
          <a:lstStyle/>
          <a:p>
            <a:r>
              <a:rPr lang="en-US" dirty="0"/>
              <a:t>Maintaining composure during the Q&amp;A session is essential for projecting confidence and authority. Consider the following tips for staying composed:</a:t>
            </a:r>
          </a:p>
          <a:p>
            <a:pPr lvl="1"/>
            <a:r>
              <a:rPr lang="en-US" dirty="0"/>
              <a:t>Stay calm</a:t>
            </a:r>
          </a:p>
          <a:p>
            <a:pPr lvl="1"/>
            <a:r>
              <a:rPr lang="en-US" dirty="0"/>
              <a:t>Actively listen</a:t>
            </a:r>
          </a:p>
          <a:p>
            <a:pPr lvl="1"/>
            <a:r>
              <a:rPr lang="en-US" dirty="0"/>
              <a:t>Pause and reflect</a:t>
            </a:r>
          </a:p>
          <a:p>
            <a:pPr lvl="1"/>
            <a:r>
              <a:rPr lang="en-US" dirty="0"/>
              <a:t>Maintain eye contact</a:t>
            </a:r>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12</a:t>
            </a:fld>
            <a:endParaRPr lang="en-US" dirty="0"/>
          </a:p>
        </p:txBody>
      </p:sp>
    </p:spTree>
    <p:extLst>
      <p:ext uri="{BB962C8B-B14F-4D97-AF65-F5344CB8AC3E}">
        <p14:creationId xmlns:p14="http://schemas.microsoft.com/office/powerpoint/2010/main" val="2728059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C87F4B76-9155-4B3D-CC39-CCEFAE0D850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883064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68A36F-5ECF-1940-58CC-366A4451C1D7}"/>
            </a:ext>
          </a:extLst>
        </p:cNvPr>
        <p:cNvGrpSpPr/>
        <p:nvPr/>
      </p:nvGrpSpPr>
      <p:grpSpPr>
        <a:xfrm>
          <a:off x="0" y="0"/>
          <a:ext cx="0" cy="0"/>
          <a:chOff x="0" y="0"/>
          <a:chExt cx="0" cy="0"/>
        </a:xfrm>
      </p:grpSpPr>
      <p:pic>
        <p:nvPicPr>
          <p:cNvPr id="3" name="Рисунок 2">
            <a:extLst>
              <a:ext uri="{FF2B5EF4-FFF2-40B4-BE49-F238E27FC236}">
                <a16:creationId xmlns:a16="http://schemas.microsoft.com/office/drawing/2014/main" id="{247EE6DB-4454-5F45-FAB6-4A6D85FC1775}"/>
              </a:ext>
            </a:extLst>
          </p:cNvPr>
          <p:cNvPicPr>
            <a:picLocks noChangeAspect="1"/>
          </p:cNvPicPr>
          <p:nvPr/>
        </p:nvPicPr>
        <p:blipFill>
          <a:blip r:embed="rId2"/>
          <a:stretch>
            <a:fillRect/>
          </a:stretch>
        </p:blipFill>
        <p:spPr>
          <a:xfrm>
            <a:off x="0" y="31282"/>
            <a:ext cx="5741085" cy="6858000"/>
          </a:xfrm>
          <a:prstGeom prst="rect">
            <a:avLst/>
          </a:prstGeom>
        </p:spPr>
      </p:pic>
      <p:pic>
        <p:nvPicPr>
          <p:cNvPr id="10" name="Рисунок 9">
            <a:extLst>
              <a:ext uri="{FF2B5EF4-FFF2-40B4-BE49-F238E27FC236}">
                <a16:creationId xmlns:a16="http://schemas.microsoft.com/office/drawing/2014/main" id="{0A6A1DC9-B1A5-E087-63E5-A11273A06F7E}"/>
              </a:ext>
            </a:extLst>
          </p:cNvPr>
          <p:cNvPicPr>
            <a:picLocks noChangeAspect="1"/>
          </p:cNvPicPr>
          <p:nvPr/>
        </p:nvPicPr>
        <p:blipFill>
          <a:blip r:embed="rId3"/>
          <a:stretch>
            <a:fillRect/>
          </a:stretch>
        </p:blipFill>
        <p:spPr>
          <a:xfrm>
            <a:off x="5741085" y="31282"/>
            <a:ext cx="6521500" cy="6858000"/>
          </a:xfrm>
          <a:prstGeom prst="rect">
            <a:avLst/>
          </a:prstGeom>
        </p:spPr>
      </p:pic>
    </p:spTree>
    <p:extLst>
      <p:ext uri="{BB962C8B-B14F-4D97-AF65-F5344CB8AC3E}">
        <p14:creationId xmlns:p14="http://schemas.microsoft.com/office/powerpoint/2010/main" val="3410416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E00CB6-C182-57BB-2157-55F2E72B274D}"/>
            </a:ext>
          </a:extLst>
        </p:cNvPr>
        <p:cNvGrpSpPr/>
        <p:nvPr/>
      </p:nvGrpSpPr>
      <p:grpSpPr>
        <a:xfrm>
          <a:off x="0" y="0"/>
          <a:ext cx="0" cy="0"/>
          <a:chOff x="0" y="0"/>
          <a:chExt cx="0" cy="0"/>
        </a:xfrm>
      </p:grpSpPr>
      <p:pic>
        <p:nvPicPr>
          <p:cNvPr id="11" name="Рисунок 10">
            <a:extLst>
              <a:ext uri="{FF2B5EF4-FFF2-40B4-BE49-F238E27FC236}">
                <a16:creationId xmlns:a16="http://schemas.microsoft.com/office/drawing/2014/main" id="{B802115E-8818-DE32-61ED-143C3393B733}"/>
              </a:ext>
            </a:extLst>
          </p:cNvPr>
          <p:cNvPicPr>
            <a:picLocks noChangeAspect="1"/>
          </p:cNvPicPr>
          <p:nvPr/>
        </p:nvPicPr>
        <p:blipFill>
          <a:blip r:embed="rId2"/>
          <a:stretch>
            <a:fillRect/>
          </a:stretch>
        </p:blipFill>
        <p:spPr>
          <a:xfrm>
            <a:off x="2920541" y="1433766"/>
            <a:ext cx="6350918" cy="3990468"/>
          </a:xfrm>
          <a:prstGeom prst="rect">
            <a:avLst/>
          </a:prstGeom>
        </p:spPr>
      </p:pic>
      <p:pic>
        <p:nvPicPr>
          <p:cNvPr id="13" name="Рисунок 12">
            <a:extLst>
              <a:ext uri="{FF2B5EF4-FFF2-40B4-BE49-F238E27FC236}">
                <a16:creationId xmlns:a16="http://schemas.microsoft.com/office/drawing/2014/main" id="{C0A6DDB1-FA79-D91F-C7EB-830B4EEA8275}"/>
              </a:ext>
            </a:extLst>
          </p:cNvPr>
          <p:cNvPicPr>
            <a:picLocks noChangeAspect="1"/>
          </p:cNvPicPr>
          <p:nvPr/>
        </p:nvPicPr>
        <p:blipFill>
          <a:blip r:embed="rId3"/>
          <a:stretch>
            <a:fillRect/>
          </a:stretch>
        </p:blipFill>
        <p:spPr>
          <a:xfrm>
            <a:off x="0" y="0"/>
            <a:ext cx="3060834" cy="2381582"/>
          </a:xfrm>
          <a:prstGeom prst="rect">
            <a:avLst/>
          </a:prstGeom>
        </p:spPr>
      </p:pic>
      <p:pic>
        <p:nvPicPr>
          <p:cNvPr id="8" name="Рисунок 7">
            <a:extLst>
              <a:ext uri="{FF2B5EF4-FFF2-40B4-BE49-F238E27FC236}">
                <a16:creationId xmlns:a16="http://schemas.microsoft.com/office/drawing/2014/main" id="{BCC320FF-A6C2-94D7-40CE-AE8D73F75A7B}"/>
              </a:ext>
            </a:extLst>
          </p:cNvPr>
          <p:cNvPicPr>
            <a:picLocks noChangeAspect="1"/>
          </p:cNvPicPr>
          <p:nvPr/>
        </p:nvPicPr>
        <p:blipFill>
          <a:blip r:embed="rId4"/>
          <a:stretch>
            <a:fillRect/>
          </a:stretch>
        </p:blipFill>
        <p:spPr>
          <a:xfrm>
            <a:off x="8886364" y="4724102"/>
            <a:ext cx="3305636" cy="2133898"/>
          </a:xfrm>
          <a:prstGeom prst="rect">
            <a:avLst/>
          </a:prstGeom>
        </p:spPr>
      </p:pic>
    </p:spTree>
    <p:extLst>
      <p:ext uri="{BB962C8B-B14F-4D97-AF65-F5344CB8AC3E}">
        <p14:creationId xmlns:p14="http://schemas.microsoft.com/office/powerpoint/2010/main" val="1608920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8D68A-537A-99C3-0429-9545D4ABA124}"/>
            </a:ext>
          </a:extLst>
        </p:cNvPr>
        <p:cNvGrpSpPr/>
        <p:nvPr/>
      </p:nvGrpSpPr>
      <p:grpSpPr>
        <a:xfrm>
          <a:off x="0" y="0"/>
          <a:ext cx="0" cy="0"/>
          <a:chOff x="0" y="0"/>
          <a:chExt cx="0" cy="0"/>
        </a:xfrm>
      </p:grpSpPr>
      <p:pic>
        <p:nvPicPr>
          <p:cNvPr id="3" name="Рисунок 2">
            <a:extLst>
              <a:ext uri="{FF2B5EF4-FFF2-40B4-BE49-F238E27FC236}">
                <a16:creationId xmlns:a16="http://schemas.microsoft.com/office/drawing/2014/main" id="{7BD77FFB-6BA6-150C-2F8B-A63534969761}"/>
              </a:ext>
            </a:extLst>
          </p:cNvPr>
          <p:cNvPicPr>
            <a:picLocks noChangeAspect="1"/>
          </p:cNvPicPr>
          <p:nvPr/>
        </p:nvPicPr>
        <p:blipFill>
          <a:blip r:embed="rId2"/>
          <a:stretch>
            <a:fillRect/>
          </a:stretch>
        </p:blipFill>
        <p:spPr>
          <a:xfrm>
            <a:off x="-77002" y="0"/>
            <a:ext cx="12192000" cy="3733349"/>
          </a:xfrm>
          <a:prstGeom prst="rect">
            <a:avLst/>
          </a:prstGeom>
        </p:spPr>
      </p:pic>
      <p:pic>
        <p:nvPicPr>
          <p:cNvPr id="5" name="Рисунок 4">
            <a:extLst>
              <a:ext uri="{FF2B5EF4-FFF2-40B4-BE49-F238E27FC236}">
                <a16:creationId xmlns:a16="http://schemas.microsoft.com/office/drawing/2014/main" id="{52B02649-B89C-BADA-7709-334023A59DCE}"/>
              </a:ext>
            </a:extLst>
          </p:cNvPr>
          <p:cNvPicPr>
            <a:picLocks noChangeAspect="1"/>
          </p:cNvPicPr>
          <p:nvPr/>
        </p:nvPicPr>
        <p:blipFill>
          <a:blip r:embed="rId2"/>
          <a:stretch>
            <a:fillRect/>
          </a:stretch>
        </p:blipFill>
        <p:spPr>
          <a:xfrm>
            <a:off x="-77002" y="3428999"/>
            <a:ext cx="12192000" cy="3733349"/>
          </a:xfrm>
          <a:prstGeom prst="rect">
            <a:avLst/>
          </a:prstGeom>
        </p:spPr>
      </p:pic>
    </p:spTree>
    <p:extLst>
      <p:ext uri="{BB962C8B-B14F-4D97-AF65-F5344CB8AC3E}">
        <p14:creationId xmlns:p14="http://schemas.microsoft.com/office/powerpoint/2010/main" val="2004021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EB8B-0AB9-7554-AEEA-E8D744959E9A}"/>
              </a:ext>
            </a:extLst>
          </p:cNvPr>
          <p:cNvSpPr>
            <a:spLocks noGrp="1"/>
          </p:cNvSpPr>
          <p:nvPr>
            <p:ph type="title"/>
          </p:nvPr>
        </p:nvSpPr>
        <p:spPr>
          <a:xfrm>
            <a:off x="6889627" y="173736"/>
            <a:ext cx="4352662" cy="2203704"/>
          </a:xfrm>
        </p:spPr>
        <p:txBody>
          <a:bodyPr/>
          <a:lstStyle/>
          <a:p>
            <a:pPr lvl="0"/>
            <a:r>
              <a:rPr lang="en-US" noProof="0" dirty="0"/>
              <a:t>SPEAKING IMPACT</a:t>
            </a:r>
          </a:p>
        </p:txBody>
      </p:sp>
      <p:pic>
        <p:nvPicPr>
          <p:cNvPr id="6" name="Picture Placeholder 5" descr="A blue and purple spiral">
            <a:extLst>
              <a:ext uri="{FF2B5EF4-FFF2-40B4-BE49-F238E27FC236}">
                <a16:creationId xmlns:a16="http://schemas.microsoft.com/office/drawing/2014/main" id="{05B64636-376E-96D4-B550-D764B2C6A6A7}"/>
              </a:ext>
            </a:extLst>
          </p:cNvPr>
          <p:cNvPicPr>
            <a:picLocks noGrp="1" noChangeAspect="1"/>
          </p:cNvPicPr>
          <p:nvPr>
            <p:ph type="pic" sz="quarter" idx="37"/>
          </p:nvPr>
        </p:nvPicPr>
        <p:blipFill rotWithShape="1">
          <a:blip r:embed="rId3" cstate="screen">
            <a:extLst>
              <a:ext uri="{28A0092B-C50C-407E-A947-70E740481C1C}">
                <a14:useLocalDpi xmlns:a14="http://schemas.microsoft.com/office/drawing/2010/main"/>
              </a:ext>
            </a:extLst>
          </a:blip>
          <a:srcRect t="202" b="202"/>
          <a:stretch/>
        </p:blipFill>
        <p:spPr>
          <a:xfrm>
            <a:off x="399210" y="406423"/>
            <a:ext cx="5303640" cy="6184900"/>
          </a:xfrm>
        </p:spPr>
      </p:pic>
      <p:sp>
        <p:nvSpPr>
          <p:cNvPr id="3" name="Content Placeholder 2">
            <a:extLst>
              <a:ext uri="{FF2B5EF4-FFF2-40B4-BE49-F238E27FC236}">
                <a16:creationId xmlns:a16="http://schemas.microsoft.com/office/drawing/2014/main" id="{FB2F5F9A-B16D-CA49-7F40-A0142E41DC56}"/>
              </a:ext>
            </a:extLst>
          </p:cNvPr>
          <p:cNvSpPr>
            <a:spLocks noGrp="1"/>
          </p:cNvSpPr>
          <p:nvPr>
            <p:ph sz="quarter" idx="36"/>
          </p:nvPr>
        </p:nvSpPr>
        <p:spPr>
          <a:xfrm>
            <a:off x="6889627" y="3104277"/>
            <a:ext cx="4371560" cy="3022201"/>
          </a:xfrm>
        </p:spPr>
        <p:txBody>
          <a:bodyPr/>
          <a:lstStyle/>
          <a:p>
            <a:r>
              <a:rPr lang="en-US" dirty="0"/>
              <a:t>Your ability to communicate effectively will leave a lasting impact on your audience</a:t>
            </a:r>
          </a:p>
          <a:p>
            <a:r>
              <a:rPr lang="en-US" dirty="0"/>
              <a:t>Effectively communicating involves not only delivering a message but also resonating with the experiences, values, and emotions of those listening </a:t>
            </a:r>
          </a:p>
        </p:txBody>
      </p:sp>
      <p:sp>
        <p:nvSpPr>
          <p:cNvPr id="4" name="Slide Number Placeholder 3">
            <a:extLst>
              <a:ext uri="{FF2B5EF4-FFF2-40B4-BE49-F238E27FC236}">
                <a16:creationId xmlns:a16="http://schemas.microsoft.com/office/drawing/2014/main" id="{921DB868-BEE2-49F7-9AC5-A3B143880250}"/>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17</a:t>
            </a:fld>
            <a:endParaRPr lang="en-US" dirty="0"/>
          </a:p>
        </p:txBody>
      </p:sp>
      <p:pic>
        <p:nvPicPr>
          <p:cNvPr id="7" name="Рисунок 6">
            <a:extLst>
              <a:ext uri="{FF2B5EF4-FFF2-40B4-BE49-F238E27FC236}">
                <a16:creationId xmlns:a16="http://schemas.microsoft.com/office/drawing/2014/main" id="{E449E7AE-EC68-9360-127F-6F3C2E750350}"/>
              </a:ext>
            </a:extLst>
          </p:cNvPr>
          <p:cNvPicPr>
            <a:picLocks noChangeAspect="1"/>
          </p:cNvPicPr>
          <p:nvPr/>
        </p:nvPicPr>
        <p:blipFill>
          <a:blip r:embed="rId4"/>
          <a:stretch>
            <a:fillRect/>
          </a:stretch>
        </p:blipFill>
        <p:spPr>
          <a:xfrm>
            <a:off x="0" y="-47126"/>
            <a:ext cx="12192000" cy="6905126"/>
          </a:xfrm>
          <a:prstGeom prst="rect">
            <a:avLst/>
          </a:prstGeom>
        </p:spPr>
      </p:pic>
    </p:spTree>
    <p:extLst>
      <p:ext uri="{BB962C8B-B14F-4D97-AF65-F5344CB8AC3E}">
        <p14:creationId xmlns:p14="http://schemas.microsoft.com/office/powerpoint/2010/main" val="910315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DE3104-398C-EF95-D86E-630F512487F9}"/>
              </a:ext>
            </a:extLst>
          </p:cNvPr>
          <p:cNvSpPr>
            <a:spLocks noGrp="1"/>
          </p:cNvSpPr>
          <p:nvPr>
            <p:ph type="title"/>
          </p:nvPr>
        </p:nvSpPr>
        <p:spPr>
          <a:xfrm>
            <a:off x="419098" y="171396"/>
            <a:ext cx="3736630" cy="2202350"/>
          </a:xfrm>
        </p:spPr>
        <p:txBody>
          <a:bodyPr/>
          <a:lstStyle/>
          <a:p>
            <a:pPr lvl="0"/>
            <a:r>
              <a:rPr lang="en-US" dirty="0"/>
              <a:t>Use functions</a:t>
            </a:r>
            <a:endParaRPr lang="en-US" noProof="0" dirty="0"/>
          </a:p>
        </p:txBody>
      </p:sp>
      <p:sp>
        <p:nvSpPr>
          <p:cNvPr id="4" name="Content Placeholder 3">
            <a:extLst>
              <a:ext uri="{FF2B5EF4-FFF2-40B4-BE49-F238E27FC236}">
                <a16:creationId xmlns:a16="http://schemas.microsoft.com/office/drawing/2014/main" id="{67328E6B-D306-C2F9-54E9-FD35599AC24B}"/>
              </a:ext>
            </a:extLst>
          </p:cNvPr>
          <p:cNvSpPr>
            <a:spLocks noGrp="1"/>
          </p:cNvSpPr>
          <p:nvPr>
            <p:ph sz="quarter" idx="36"/>
          </p:nvPr>
        </p:nvSpPr>
        <p:spPr>
          <a:xfrm>
            <a:off x="841716" y="3078480"/>
            <a:ext cx="3108193" cy="3047997"/>
          </a:xfrm>
        </p:spPr>
        <p:txBody>
          <a:bodyPr/>
          <a:lstStyle/>
          <a:p>
            <a:r>
              <a:rPr lang="en-US" dirty="0"/>
              <a:t>As you saw, roles and </a:t>
            </a:r>
            <a:r>
              <a:rPr lang="en-US" dirty="0" err="1"/>
              <a:t>boolean</a:t>
            </a:r>
            <a:r>
              <a:rPr lang="en-US" dirty="0"/>
              <a:t> logic in posts are for moderations as well as DB for chat, but they are not implemented due to errors and incorrect code logic</a:t>
            </a:r>
          </a:p>
        </p:txBody>
      </p:sp>
      <p:graphicFrame>
        <p:nvGraphicFramePr>
          <p:cNvPr id="5" name="Table Placeholder 2">
            <a:extLst>
              <a:ext uri="{FF2B5EF4-FFF2-40B4-BE49-F238E27FC236}">
                <a16:creationId xmlns:a16="http://schemas.microsoft.com/office/drawing/2014/main" id="{67588EB3-ED1D-6AD3-5960-55BD64293774}"/>
              </a:ext>
            </a:extLst>
          </p:cNvPr>
          <p:cNvGraphicFramePr>
            <a:graphicFrameLocks noGrp="1"/>
          </p:cNvGraphicFramePr>
          <p:nvPr>
            <p:ph type="tbl" sz="quarter" idx="37"/>
            <p:extLst>
              <p:ext uri="{D42A27DB-BD31-4B8C-83A1-F6EECF244321}">
                <p14:modId xmlns:p14="http://schemas.microsoft.com/office/powerpoint/2010/main" val="1366282485"/>
              </p:ext>
            </p:extLst>
          </p:nvPr>
        </p:nvGraphicFramePr>
        <p:xfrm>
          <a:off x="5067300" y="404813"/>
          <a:ext cx="6705602" cy="6049480"/>
        </p:xfrm>
        <a:graphic>
          <a:graphicData uri="http://schemas.openxmlformats.org/drawingml/2006/table">
            <a:tbl>
              <a:tblPr firstRow="1" bandRow="1">
                <a:tableStyleId>{10A1B5D5-9B99-4C35-A422-299274C87663}</a:tableStyleId>
              </a:tblPr>
              <a:tblGrid>
                <a:gridCol w="1676400">
                  <a:extLst>
                    <a:ext uri="{9D8B030D-6E8A-4147-A177-3AD203B41FA5}">
                      <a16:colId xmlns:a16="http://schemas.microsoft.com/office/drawing/2014/main" val="127040821"/>
                    </a:ext>
                  </a:extLst>
                </a:gridCol>
                <a:gridCol w="1932147">
                  <a:extLst>
                    <a:ext uri="{9D8B030D-6E8A-4147-A177-3AD203B41FA5}">
                      <a16:colId xmlns:a16="http://schemas.microsoft.com/office/drawing/2014/main" val="149845700"/>
                    </a:ext>
                  </a:extLst>
                </a:gridCol>
                <a:gridCol w="1420655">
                  <a:extLst>
                    <a:ext uri="{9D8B030D-6E8A-4147-A177-3AD203B41FA5}">
                      <a16:colId xmlns:a16="http://schemas.microsoft.com/office/drawing/2014/main" val="3119692462"/>
                    </a:ext>
                  </a:extLst>
                </a:gridCol>
                <a:gridCol w="1676400">
                  <a:extLst>
                    <a:ext uri="{9D8B030D-6E8A-4147-A177-3AD203B41FA5}">
                      <a16:colId xmlns:a16="http://schemas.microsoft.com/office/drawing/2014/main" val="3472639139"/>
                    </a:ext>
                  </a:extLst>
                </a:gridCol>
              </a:tblGrid>
              <a:tr h="924240">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dirty="0">
                          <a:latin typeface="+mn-lt"/>
                        </a:rPr>
                        <a:t>METRIC</a:t>
                      </a:r>
                      <a:endParaRPr lang="en-US" b="0" dirty="0">
                        <a:latin typeface="+mn-lt"/>
                      </a:endParaRPr>
                    </a:p>
                  </a:txBody>
                  <a:tcPr anchor="ctr"/>
                </a:tc>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dirty="0">
                          <a:latin typeface="+mn-lt"/>
                        </a:rPr>
                        <a:t>MEASUREMENT</a:t>
                      </a:r>
                      <a:endParaRPr lang="en-US" b="0" dirty="0">
                        <a:latin typeface="+mn-lt"/>
                      </a:endParaRPr>
                    </a:p>
                  </a:txBody>
                  <a:tcPr anchor="ctr"/>
                </a:tc>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dirty="0">
                          <a:latin typeface="+mn-lt"/>
                        </a:rPr>
                        <a:t>TARGET</a:t>
                      </a:r>
                      <a:endParaRPr lang="en-US" b="0" dirty="0">
                        <a:latin typeface="+mn-lt"/>
                      </a:endParaRPr>
                    </a:p>
                  </a:txBody>
                  <a:tcPr anchor="ctr"/>
                </a:tc>
                <a:tc>
                  <a:txBody>
                    <a:bodyPr/>
                    <a:lstStyle>
                      <a:lvl1pPr marL="0" algn="l" defTabSz="914400" rtl="0" eaLnBrk="1" latinLnBrk="0" hangingPunct="1">
                        <a:defRPr sz="1800" b="1" kern="1200">
                          <a:solidFill>
                            <a:schemeClr val="lt1"/>
                          </a:solidFill>
                          <a:latin typeface="Tenorite "/>
                        </a:defRPr>
                      </a:lvl1pPr>
                      <a:lvl2pPr marL="457200" algn="l" defTabSz="914400" rtl="0" eaLnBrk="1" latinLnBrk="0" hangingPunct="1">
                        <a:defRPr sz="1800" b="1" kern="1200">
                          <a:solidFill>
                            <a:schemeClr val="lt1"/>
                          </a:solidFill>
                          <a:latin typeface="Tenorite "/>
                        </a:defRPr>
                      </a:lvl2pPr>
                      <a:lvl3pPr marL="914400" algn="l" defTabSz="914400" rtl="0" eaLnBrk="1" latinLnBrk="0" hangingPunct="1">
                        <a:defRPr sz="1800" b="1" kern="1200">
                          <a:solidFill>
                            <a:schemeClr val="lt1"/>
                          </a:solidFill>
                          <a:latin typeface="Tenorite "/>
                        </a:defRPr>
                      </a:lvl3pPr>
                      <a:lvl4pPr marL="1371600" algn="l" defTabSz="914400" rtl="0" eaLnBrk="1" latinLnBrk="0" hangingPunct="1">
                        <a:defRPr sz="1800" b="1" kern="1200">
                          <a:solidFill>
                            <a:schemeClr val="lt1"/>
                          </a:solidFill>
                          <a:latin typeface="Tenorite "/>
                        </a:defRPr>
                      </a:lvl4pPr>
                      <a:lvl5pPr marL="1828800" algn="l" defTabSz="914400" rtl="0" eaLnBrk="1" latinLnBrk="0" hangingPunct="1">
                        <a:defRPr sz="1800" b="1" kern="1200">
                          <a:solidFill>
                            <a:schemeClr val="lt1"/>
                          </a:solidFill>
                          <a:latin typeface="Tenorite "/>
                        </a:defRPr>
                      </a:lvl5pPr>
                      <a:lvl6pPr marL="2286000" algn="l" defTabSz="914400" rtl="0" eaLnBrk="1" latinLnBrk="0" hangingPunct="1">
                        <a:defRPr sz="1800" b="1" kern="1200">
                          <a:solidFill>
                            <a:schemeClr val="lt1"/>
                          </a:solidFill>
                          <a:latin typeface="Tenorite "/>
                        </a:defRPr>
                      </a:lvl6pPr>
                      <a:lvl7pPr marL="2743200" algn="l" defTabSz="914400" rtl="0" eaLnBrk="1" latinLnBrk="0" hangingPunct="1">
                        <a:defRPr sz="1800" b="1" kern="1200">
                          <a:solidFill>
                            <a:schemeClr val="lt1"/>
                          </a:solidFill>
                          <a:latin typeface="Tenorite "/>
                        </a:defRPr>
                      </a:lvl7pPr>
                      <a:lvl8pPr marL="3200400" algn="l" defTabSz="914400" rtl="0" eaLnBrk="1" latinLnBrk="0" hangingPunct="1">
                        <a:defRPr sz="1800" b="1" kern="1200">
                          <a:solidFill>
                            <a:schemeClr val="lt1"/>
                          </a:solidFill>
                          <a:latin typeface="Tenorite "/>
                        </a:defRPr>
                      </a:lvl8pPr>
                      <a:lvl9pPr marL="3657600" algn="l" defTabSz="914400" rtl="0" eaLnBrk="1" latinLnBrk="0" hangingPunct="1">
                        <a:defRPr sz="1800" b="1" kern="1200">
                          <a:solidFill>
                            <a:schemeClr val="lt1"/>
                          </a:solidFill>
                          <a:latin typeface="Tenorite "/>
                        </a:defRPr>
                      </a:lvl9pPr>
                    </a:lstStyle>
                    <a:p>
                      <a:pPr algn="ctr"/>
                      <a:r>
                        <a:rPr lang="en-US" dirty="0">
                          <a:latin typeface="+mn-lt"/>
                        </a:rPr>
                        <a:t>ACTUAL</a:t>
                      </a:r>
                      <a:endParaRPr lang="en-US" b="0" dirty="0">
                        <a:latin typeface="+mn-lt"/>
                      </a:endParaRPr>
                    </a:p>
                  </a:txBody>
                  <a:tcPr anchor="ctr"/>
                </a:tc>
                <a:extLst>
                  <a:ext uri="{0D108BD9-81ED-4DB2-BD59-A6C34878D82A}">
                    <a16:rowId xmlns:a16="http://schemas.microsoft.com/office/drawing/2014/main" val="3298013591"/>
                  </a:ext>
                </a:extLst>
              </a:tr>
              <a:tr h="1015099">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Audience attendance</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 of attendees</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150</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120</a:t>
                      </a:r>
                    </a:p>
                  </a:txBody>
                  <a:tcPr anchor="ctr"/>
                </a:tc>
                <a:extLst>
                  <a:ext uri="{0D108BD9-81ED-4DB2-BD59-A6C34878D82A}">
                    <a16:rowId xmlns:a16="http://schemas.microsoft.com/office/drawing/2014/main" val="3873867931"/>
                  </a:ext>
                </a:extLst>
              </a:tr>
              <a:tr h="1015099">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Engagement duration</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Minutes</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60</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75</a:t>
                      </a:r>
                    </a:p>
                  </a:txBody>
                  <a:tcPr anchor="ctr"/>
                </a:tc>
                <a:extLst>
                  <a:ext uri="{0D108BD9-81ED-4DB2-BD59-A6C34878D82A}">
                    <a16:rowId xmlns:a16="http://schemas.microsoft.com/office/drawing/2014/main" val="85209771"/>
                  </a:ext>
                </a:extLst>
              </a:tr>
              <a:tr h="1015099">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Q&amp;A interaction</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 of questions</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10</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15</a:t>
                      </a:r>
                    </a:p>
                  </a:txBody>
                  <a:tcPr anchor="ctr"/>
                </a:tc>
                <a:extLst>
                  <a:ext uri="{0D108BD9-81ED-4DB2-BD59-A6C34878D82A}">
                    <a16:rowId xmlns:a16="http://schemas.microsoft.com/office/drawing/2014/main" val="4061031278"/>
                  </a:ext>
                </a:extLst>
              </a:tr>
              <a:tr h="1015099">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Positive feedback</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Percentage (%)</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90</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95</a:t>
                      </a:r>
                    </a:p>
                  </a:txBody>
                  <a:tcPr anchor="ctr"/>
                </a:tc>
                <a:extLst>
                  <a:ext uri="{0D108BD9-81ED-4DB2-BD59-A6C34878D82A}">
                    <a16:rowId xmlns:a16="http://schemas.microsoft.com/office/drawing/2014/main" val="3591840781"/>
                  </a:ext>
                </a:extLst>
              </a:tr>
              <a:tr h="1064844">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Rate of information retention</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Percentage (%)</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80</a:t>
                      </a:r>
                    </a:p>
                  </a:txBody>
                  <a:tcPr anchor="ctr"/>
                </a:tc>
                <a:tc>
                  <a:txBody>
                    <a:bodyPr/>
                    <a:lstStyle>
                      <a:lvl1pPr marL="0" algn="l" defTabSz="914400" rtl="0" eaLnBrk="1" latinLnBrk="0" hangingPunct="1">
                        <a:defRPr sz="1800" kern="1200">
                          <a:solidFill>
                            <a:schemeClr val="dk1"/>
                          </a:solidFill>
                          <a:latin typeface="Tenorite "/>
                        </a:defRPr>
                      </a:lvl1pPr>
                      <a:lvl2pPr marL="457200" algn="l" defTabSz="914400" rtl="0" eaLnBrk="1" latinLnBrk="0" hangingPunct="1">
                        <a:defRPr sz="1800" kern="1200">
                          <a:solidFill>
                            <a:schemeClr val="dk1"/>
                          </a:solidFill>
                          <a:latin typeface="Tenorite "/>
                        </a:defRPr>
                      </a:lvl2pPr>
                      <a:lvl3pPr marL="914400" algn="l" defTabSz="914400" rtl="0" eaLnBrk="1" latinLnBrk="0" hangingPunct="1">
                        <a:defRPr sz="1800" kern="1200">
                          <a:solidFill>
                            <a:schemeClr val="dk1"/>
                          </a:solidFill>
                          <a:latin typeface="Tenorite "/>
                        </a:defRPr>
                      </a:lvl3pPr>
                      <a:lvl4pPr marL="1371600" algn="l" defTabSz="914400" rtl="0" eaLnBrk="1" latinLnBrk="0" hangingPunct="1">
                        <a:defRPr sz="1800" kern="1200">
                          <a:solidFill>
                            <a:schemeClr val="dk1"/>
                          </a:solidFill>
                          <a:latin typeface="Tenorite "/>
                        </a:defRPr>
                      </a:lvl4pPr>
                      <a:lvl5pPr marL="1828800" algn="l" defTabSz="914400" rtl="0" eaLnBrk="1" latinLnBrk="0" hangingPunct="1">
                        <a:defRPr sz="1800" kern="1200">
                          <a:solidFill>
                            <a:schemeClr val="dk1"/>
                          </a:solidFill>
                          <a:latin typeface="Tenorite "/>
                        </a:defRPr>
                      </a:lvl5pPr>
                      <a:lvl6pPr marL="2286000" algn="l" defTabSz="914400" rtl="0" eaLnBrk="1" latinLnBrk="0" hangingPunct="1">
                        <a:defRPr sz="1800" kern="1200">
                          <a:solidFill>
                            <a:schemeClr val="dk1"/>
                          </a:solidFill>
                          <a:latin typeface="Tenorite "/>
                        </a:defRPr>
                      </a:lvl6pPr>
                      <a:lvl7pPr marL="2743200" algn="l" defTabSz="914400" rtl="0" eaLnBrk="1" latinLnBrk="0" hangingPunct="1">
                        <a:defRPr sz="1800" kern="1200">
                          <a:solidFill>
                            <a:schemeClr val="dk1"/>
                          </a:solidFill>
                          <a:latin typeface="Tenorite "/>
                        </a:defRPr>
                      </a:lvl7pPr>
                      <a:lvl8pPr marL="3200400" algn="l" defTabSz="914400" rtl="0" eaLnBrk="1" latinLnBrk="0" hangingPunct="1">
                        <a:defRPr sz="1800" kern="1200">
                          <a:solidFill>
                            <a:schemeClr val="dk1"/>
                          </a:solidFill>
                          <a:latin typeface="Tenorite "/>
                        </a:defRPr>
                      </a:lvl8pPr>
                      <a:lvl9pPr marL="3657600" algn="l" defTabSz="914400" rtl="0" eaLnBrk="1" latinLnBrk="0" hangingPunct="1">
                        <a:defRPr sz="1800" kern="1200">
                          <a:solidFill>
                            <a:schemeClr val="dk1"/>
                          </a:solidFill>
                          <a:latin typeface="Tenorite "/>
                        </a:defRPr>
                      </a:lvl9pPr>
                    </a:lstStyle>
                    <a:p>
                      <a:pPr algn="ctr"/>
                      <a:r>
                        <a:rPr lang="en-US" dirty="0">
                          <a:latin typeface="+mn-lt"/>
                        </a:rPr>
                        <a:t>85</a:t>
                      </a:r>
                    </a:p>
                  </a:txBody>
                  <a:tcPr anchor="ctr"/>
                </a:tc>
                <a:extLst>
                  <a:ext uri="{0D108BD9-81ED-4DB2-BD59-A6C34878D82A}">
                    <a16:rowId xmlns:a16="http://schemas.microsoft.com/office/drawing/2014/main" val="335389741"/>
                  </a:ext>
                </a:extLst>
              </a:tr>
            </a:tbl>
          </a:graphicData>
        </a:graphic>
      </p:graphicFrame>
      <p:pic>
        <p:nvPicPr>
          <p:cNvPr id="6" name="Рисунок 5">
            <a:extLst>
              <a:ext uri="{FF2B5EF4-FFF2-40B4-BE49-F238E27FC236}">
                <a16:creationId xmlns:a16="http://schemas.microsoft.com/office/drawing/2014/main" id="{8FDF4256-F4B6-DDF8-EB6B-91A05B8B1756}"/>
              </a:ext>
            </a:extLst>
          </p:cNvPr>
          <p:cNvPicPr>
            <a:picLocks noChangeAspect="1"/>
          </p:cNvPicPr>
          <p:nvPr/>
        </p:nvPicPr>
        <p:blipFill>
          <a:blip r:embed="rId3"/>
          <a:stretch>
            <a:fillRect/>
          </a:stretch>
        </p:blipFill>
        <p:spPr>
          <a:xfrm>
            <a:off x="4478409" y="0"/>
            <a:ext cx="7713591" cy="6858000"/>
          </a:xfrm>
          <a:prstGeom prst="rect">
            <a:avLst/>
          </a:prstGeom>
        </p:spPr>
      </p:pic>
    </p:spTree>
    <p:extLst>
      <p:ext uri="{BB962C8B-B14F-4D97-AF65-F5344CB8AC3E}">
        <p14:creationId xmlns:p14="http://schemas.microsoft.com/office/powerpoint/2010/main" val="2170071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035B25-9299-D571-3F79-5D986EE09985}"/>
              </a:ext>
            </a:extLst>
          </p:cNvPr>
          <p:cNvSpPr>
            <a:spLocks noGrp="1"/>
          </p:cNvSpPr>
          <p:nvPr>
            <p:ph type="title"/>
          </p:nvPr>
        </p:nvSpPr>
        <p:spPr/>
        <p:txBody>
          <a:bodyPr/>
          <a:lstStyle/>
          <a:p>
            <a:r>
              <a:rPr lang="en-US"/>
              <a:t>A little time and the project will be ready due to lack of time and resources (Internet access) the project was unable to implement two functions out of 6, otherwise it is ready</a:t>
            </a:r>
            <a:endParaRPr lang="ru-KZ" dirty="0"/>
          </a:p>
        </p:txBody>
      </p:sp>
      <p:sp>
        <p:nvSpPr>
          <p:cNvPr id="3" name="Подзаголовок 2">
            <a:extLst>
              <a:ext uri="{FF2B5EF4-FFF2-40B4-BE49-F238E27FC236}">
                <a16:creationId xmlns:a16="http://schemas.microsoft.com/office/drawing/2014/main" id="{E0490061-863D-DEFD-3A04-74C9C90DEABC}"/>
              </a:ext>
            </a:extLst>
          </p:cNvPr>
          <p:cNvSpPr>
            <a:spLocks noGrp="1"/>
          </p:cNvSpPr>
          <p:nvPr>
            <p:ph type="subTitle" idx="1"/>
          </p:nvPr>
        </p:nvSpPr>
        <p:spPr/>
        <p:txBody>
          <a:bodyPr/>
          <a:lstStyle/>
          <a:p>
            <a:r>
              <a:rPr lang="en-US" dirty="0"/>
              <a:t>Conclusion</a:t>
            </a:r>
            <a:endParaRPr lang="ru-KZ" dirty="0"/>
          </a:p>
        </p:txBody>
      </p:sp>
      <p:sp>
        <p:nvSpPr>
          <p:cNvPr id="4" name="Номер слайда 3">
            <a:extLst>
              <a:ext uri="{FF2B5EF4-FFF2-40B4-BE49-F238E27FC236}">
                <a16:creationId xmlns:a16="http://schemas.microsoft.com/office/drawing/2014/main" id="{AE043382-3434-094E-2871-6C6F9BB86702}"/>
              </a:ext>
            </a:extLst>
          </p:cNvPr>
          <p:cNvSpPr>
            <a:spLocks noGrp="1"/>
          </p:cNvSpPr>
          <p:nvPr>
            <p:ph type="sldNum" sz="quarter" idx="12"/>
          </p:nvPr>
        </p:nvSpPr>
        <p:spPr/>
        <p:txBody>
          <a:bodyPr/>
          <a:lstStyle/>
          <a:p>
            <a:fld id="{FE024F78-56A6-7740-B68D-8D4D026EDF3F}" type="slidenum">
              <a:rPr lang="en-US" smtClean="0"/>
              <a:pPr/>
              <a:t>19</a:t>
            </a:fld>
            <a:endParaRPr lang="en-US" dirty="0"/>
          </a:p>
        </p:txBody>
      </p:sp>
    </p:spTree>
    <p:extLst>
      <p:ext uri="{BB962C8B-B14F-4D97-AF65-F5344CB8AC3E}">
        <p14:creationId xmlns:p14="http://schemas.microsoft.com/office/powerpoint/2010/main" val="3922158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1936866"/>
          </a:xfrm>
        </p:spPr>
        <p:txBody>
          <a:bodyPr/>
          <a:lstStyle/>
          <a:p>
            <a:r>
              <a:rPr lang="en-US" dirty="0"/>
              <a:t>content</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3037463"/>
            <a:ext cx="4466504" cy="3613503"/>
          </a:xfrm>
        </p:spPr>
        <p:txBody>
          <a:bodyPr anchor="t"/>
          <a:lstStyle/>
          <a:p>
            <a:r>
              <a:rPr lang="en-US" dirty="0"/>
              <a:t>About project</a:t>
            </a:r>
          </a:p>
          <a:p>
            <a:r>
              <a:rPr lang="en-US" dirty="0"/>
              <a:t>Resources and settings</a:t>
            </a:r>
          </a:p>
          <a:p>
            <a:r>
              <a:rPr lang="en-US" dirty="0"/>
              <a:t>Project plan functional</a:t>
            </a:r>
          </a:p>
          <a:p>
            <a:r>
              <a:rPr lang="en-US" dirty="0"/>
              <a:t>Project realize functional</a:t>
            </a:r>
          </a:p>
          <a:p>
            <a:r>
              <a:rPr lang="en-US" dirty="0"/>
              <a:t>Problems</a:t>
            </a:r>
          </a:p>
          <a:p>
            <a:r>
              <a:rPr lang="en-US" dirty="0"/>
              <a:t>Visual</a:t>
            </a:r>
          </a:p>
          <a:p>
            <a:r>
              <a:rPr lang="en-US" dirty="0"/>
              <a:t>Conclusion</a:t>
            </a:r>
          </a:p>
        </p:txBody>
      </p:sp>
    </p:spTree>
    <p:extLst>
      <p:ext uri="{BB962C8B-B14F-4D97-AF65-F5344CB8AC3E}">
        <p14:creationId xmlns:p14="http://schemas.microsoft.com/office/powerpoint/2010/main" val="1460159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THANK YOU</a:t>
            </a:r>
          </a:p>
        </p:txBody>
      </p:sp>
      <p:sp>
        <p:nvSpPr>
          <p:cNvPr id="14" name="Text Placeholder 2">
            <a:extLst>
              <a:ext uri="{FF2B5EF4-FFF2-40B4-BE49-F238E27FC236}">
                <a16:creationId xmlns:a16="http://schemas.microsoft.com/office/drawing/2014/main" id="{AE5F2E56-9F77-E1C2-EC04-EA959822CA61}"/>
              </a:ext>
            </a:extLst>
          </p:cNvPr>
          <p:cNvSpPr>
            <a:spLocks noGrp="1"/>
          </p:cNvSpPr>
          <p:nvPr>
            <p:ph sz="quarter" idx="14"/>
          </p:nvPr>
        </p:nvSpPr>
        <p:spPr>
          <a:xfrm>
            <a:off x="831850" y="3079119"/>
            <a:ext cx="4413250" cy="2752725"/>
          </a:xfrm>
        </p:spPr>
        <p:txBody>
          <a:bodyPr/>
          <a:lstStyle/>
          <a:p>
            <a:r>
              <a:rPr lang="en-US" dirty="0" err="1"/>
              <a:t>A.Islam</a:t>
            </a:r>
            <a:endParaRPr lang="en-US" dirty="0"/>
          </a:p>
        </p:txBody>
      </p:sp>
    </p:spTree>
    <p:extLst>
      <p:ext uri="{BB962C8B-B14F-4D97-AF65-F5344CB8AC3E}">
        <p14:creationId xmlns:p14="http://schemas.microsoft.com/office/powerpoint/2010/main" val="2395464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7F7C5-CBA2-9823-0CBA-5BD773998046}"/>
              </a:ext>
            </a:extLst>
          </p:cNvPr>
          <p:cNvSpPr>
            <a:spLocks noGrp="1"/>
          </p:cNvSpPr>
          <p:nvPr>
            <p:ph type="title"/>
          </p:nvPr>
        </p:nvSpPr>
        <p:spPr>
          <a:xfrm>
            <a:off x="307827" y="2269898"/>
            <a:ext cx="11548261" cy="2733306"/>
          </a:xfrm>
        </p:spPr>
        <p:txBody>
          <a:bodyPr/>
          <a:lstStyle/>
          <a:p>
            <a:r>
              <a:rPr lang="en-US" sz="1800" dirty="0"/>
              <a:t>This project is a web platform that unites players and developers. It is designed to host information about the game, contests and updates, as well as for convenient interaction between the community and creators. The platform provides space for guides, creativity, discussion of ideas and joint detection of errors, contributing to the development of the game and inspiring new ideas.</a:t>
            </a:r>
          </a:p>
        </p:txBody>
      </p:sp>
      <p:sp>
        <p:nvSpPr>
          <p:cNvPr id="4" name="Subtitle 3">
            <a:extLst>
              <a:ext uri="{FF2B5EF4-FFF2-40B4-BE49-F238E27FC236}">
                <a16:creationId xmlns:a16="http://schemas.microsoft.com/office/drawing/2014/main" id="{260D053B-A40A-3228-B6D5-3371B9EE2E56}"/>
              </a:ext>
            </a:extLst>
          </p:cNvPr>
          <p:cNvSpPr>
            <a:spLocks noGrp="1"/>
          </p:cNvSpPr>
          <p:nvPr>
            <p:ph type="subTitle" idx="1"/>
          </p:nvPr>
        </p:nvSpPr>
        <p:spPr>
          <a:xfrm>
            <a:off x="293785" y="915478"/>
            <a:ext cx="11562303" cy="2387865"/>
          </a:xfrm>
        </p:spPr>
        <p:txBody>
          <a:bodyPr/>
          <a:lstStyle/>
          <a:p>
            <a:r>
              <a:rPr lang="en-US" dirty="0"/>
              <a:t>review</a:t>
            </a:r>
          </a:p>
        </p:txBody>
      </p:sp>
      <p:sp>
        <p:nvSpPr>
          <p:cNvPr id="3" name="Slide Number Placeholder 2">
            <a:extLst>
              <a:ext uri="{FF2B5EF4-FFF2-40B4-BE49-F238E27FC236}">
                <a16:creationId xmlns:a16="http://schemas.microsoft.com/office/drawing/2014/main" id="{A6A971A9-0C5C-DDFC-67F9-2E5A55F12F67}"/>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Tree>
    <p:extLst>
      <p:ext uri="{BB962C8B-B14F-4D97-AF65-F5344CB8AC3E}">
        <p14:creationId xmlns:p14="http://schemas.microsoft.com/office/powerpoint/2010/main" val="1397193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dirty="0"/>
              <a:t>Resources</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470150"/>
            <a:ext cx="7420819" cy="3676649"/>
          </a:xfrm>
        </p:spPr>
        <p:txBody>
          <a:bodyPr/>
          <a:lstStyle/>
          <a:p>
            <a:r>
              <a:rPr lang="en-US" dirty="0"/>
              <a:t>Python, HTML languages</a:t>
            </a:r>
          </a:p>
          <a:p>
            <a:r>
              <a:rPr lang="en-US" dirty="0"/>
              <a:t>Django, Pillow frameworks</a:t>
            </a:r>
          </a:p>
          <a:p>
            <a:r>
              <a:rPr lang="en-US" dirty="0" err="1"/>
              <a:t>SQLlite</a:t>
            </a:r>
            <a:endParaRPr lang="en-US" dirty="0"/>
          </a:p>
          <a:p>
            <a:r>
              <a:rPr lang="en-US" dirty="0" err="1"/>
              <a:t>Boostrap</a:t>
            </a:r>
            <a:r>
              <a:rPr lang="en-US" dirty="0"/>
              <a:t> 5</a:t>
            </a:r>
          </a:p>
          <a:p>
            <a:r>
              <a:rPr lang="en-US" dirty="0"/>
              <a:t>GitHub  </a:t>
            </a:r>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4</a:t>
            </a:fld>
            <a:endParaRPr lang="en-US" dirty="0"/>
          </a:p>
        </p:txBody>
      </p:sp>
    </p:spTree>
    <p:extLst>
      <p:ext uri="{BB962C8B-B14F-4D97-AF65-F5344CB8AC3E}">
        <p14:creationId xmlns:p14="http://schemas.microsoft.com/office/powerpoint/2010/main" val="1962637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080EDA-9421-FC5C-35E3-7820C99DDA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768E18-2AE2-5195-A57F-BEA48C148193}"/>
              </a:ext>
            </a:extLst>
          </p:cNvPr>
          <p:cNvSpPr>
            <a:spLocks noGrp="1"/>
          </p:cNvSpPr>
          <p:nvPr>
            <p:ph type="title"/>
          </p:nvPr>
        </p:nvSpPr>
        <p:spPr>
          <a:xfrm>
            <a:off x="3305669" y="113097"/>
            <a:ext cx="7420819" cy="1656304"/>
          </a:xfrm>
        </p:spPr>
        <p:txBody>
          <a:bodyPr/>
          <a:lstStyle/>
          <a:p>
            <a:r>
              <a:rPr lang="en-US" dirty="0"/>
              <a:t>Settings</a:t>
            </a:r>
          </a:p>
        </p:txBody>
      </p:sp>
      <p:sp>
        <p:nvSpPr>
          <p:cNvPr id="4" name="Content Placeholder 3">
            <a:extLst>
              <a:ext uri="{FF2B5EF4-FFF2-40B4-BE49-F238E27FC236}">
                <a16:creationId xmlns:a16="http://schemas.microsoft.com/office/drawing/2014/main" id="{302FF4DE-A22C-2CDE-B52A-B0EA2DF7E5FA}"/>
              </a:ext>
            </a:extLst>
          </p:cNvPr>
          <p:cNvSpPr>
            <a:spLocks noGrp="1"/>
          </p:cNvSpPr>
          <p:nvPr>
            <p:ph sz="quarter" idx="31"/>
          </p:nvPr>
        </p:nvSpPr>
        <p:spPr>
          <a:xfrm>
            <a:off x="3305669" y="2470150"/>
            <a:ext cx="7420819" cy="3676649"/>
          </a:xfrm>
        </p:spPr>
        <p:txBody>
          <a:bodyPr/>
          <a:lstStyle/>
          <a:p>
            <a:r>
              <a:rPr lang="en-US" dirty="0"/>
              <a:t>Core in python </a:t>
            </a:r>
            <a:r>
              <a:rPr lang="en-US" dirty="0" err="1"/>
              <a:t>django</a:t>
            </a:r>
            <a:endParaRPr lang="en-US" dirty="0"/>
          </a:p>
          <a:p>
            <a:r>
              <a:rPr lang="en-US" dirty="0"/>
              <a:t>For images I use Pillow </a:t>
            </a:r>
          </a:p>
          <a:p>
            <a:r>
              <a:rPr lang="en-US" dirty="0"/>
              <a:t>Front end styles is HTML + </a:t>
            </a:r>
            <a:r>
              <a:rPr lang="en-US" dirty="0" err="1"/>
              <a:t>Boostrap</a:t>
            </a:r>
            <a:r>
              <a:rPr lang="en-US" dirty="0"/>
              <a:t> 5</a:t>
            </a:r>
          </a:p>
          <a:p>
            <a:r>
              <a:rPr lang="en-US" dirty="0"/>
              <a:t>Git for control versions </a:t>
            </a:r>
          </a:p>
          <a:p>
            <a:r>
              <a:rPr lang="en-US" dirty="0" err="1"/>
              <a:t>SQLlite</a:t>
            </a:r>
            <a:r>
              <a:rPr lang="en-US" dirty="0"/>
              <a:t> for store data </a:t>
            </a:r>
          </a:p>
        </p:txBody>
      </p:sp>
      <p:sp>
        <p:nvSpPr>
          <p:cNvPr id="3" name="Slide Number Placeholder 2">
            <a:extLst>
              <a:ext uri="{FF2B5EF4-FFF2-40B4-BE49-F238E27FC236}">
                <a16:creationId xmlns:a16="http://schemas.microsoft.com/office/drawing/2014/main" id="{0BF41A7B-EDD7-DC10-7A02-817159D1E6D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5</a:t>
            </a:fld>
            <a:endParaRPr lang="en-US" dirty="0"/>
          </a:p>
        </p:txBody>
      </p:sp>
    </p:spTree>
    <p:extLst>
      <p:ext uri="{BB962C8B-B14F-4D97-AF65-F5344CB8AC3E}">
        <p14:creationId xmlns:p14="http://schemas.microsoft.com/office/powerpoint/2010/main" val="908779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EFE388-CD0B-9671-4D4E-D6D8004C8851}"/>
              </a:ext>
            </a:extLst>
          </p:cNvPr>
          <p:cNvSpPr>
            <a:spLocks noGrp="1"/>
          </p:cNvSpPr>
          <p:nvPr>
            <p:ph type="title"/>
          </p:nvPr>
        </p:nvSpPr>
        <p:spPr>
          <a:xfrm>
            <a:off x="799891" y="511762"/>
            <a:ext cx="4960830" cy="609672"/>
          </a:xfrm>
        </p:spPr>
        <p:txBody>
          <a:bodyPr/>
          <a:lstStyle/>
          <a:p>
            <a:r>
              <a:rPr lang="en-US" dirty="0"/>
              <a:t>Structure </a:t>
            </a:r>
          </a:p>
        </p:txBody>
      </p:sp>
      <p:sp>
        <p:nvSpPr>
          <p:cNvPr id="5" name="Subtitle 4">
            <a:extLst>
              <a:ext uri="{FF2B5EF4-FFF2-40B4-BE49-F238E27FC236}">
                <a16:creationId xmlns:a16="http://schemas.microsoft.com/office/drawing/2014/main" id="{BE4E0F37-0AD5-833C-CBE5-EAE02EC46069}"/>
              </a:ext>
            </a:extLst>
          </p:cNvPr>
          <p:cNvSpPr>
            <a:spLocks noGrp="1"/>
          </p:cNvSpPr>
          <p:nvPr>
            <p:ph type="subTitle" idx="1"/>
          </p:nvPr>
        </p:nvSpPr>
        <p:spPr>
          <a:xfrm>
            <a:off x="802640" y="1242205"/>
            <a:ext cx="4958081" cy="4630276"/>
          </a:xfrm>
        </p:spPr>
        <p:txBody>
          <a:bodyPr/>
          <a:lstStyle/>
          <a:p>
            <a:pPr marL="342900" indent="-342900">
              <a:buFont typeface="Arial" panose="020B0604020202020204" pitchFamily="34" charset="0"/>
              <a:buChar char="•"/>
            </a:pPr>
            <a:r>
              <a:rPr lang="en-US" sz="2000" dirty="0"/>
              <a:t>Game forum is core</a:t>
            </a:r>
          </a:p>
          <a:p>
            <a:pPr marL="342900" indent="-342900">
              <a:buFont typeface="Arial" panose="020B0604020202020204" pitchFamily="34" charset="0"/>
              <a:buChar char="•"/>
            </a:pPr>
            <a:r>
              <a:rPr lang="en-US" sz="2000" dirty="0"/>
              <a:t>Template store styles</a:t>
            </a:r>
          </a:p>
          <a:p>
            <a:pPr marL="342900" indent="-342900">
              <a:buFont typeface="Arial" panose="020B0604020202020204" pitchFamily="34" charset="0"/>
              <a:buChar char="•"/>
            </a:pPr>
            <a:r>
              <a:rPr lang="en-US" sz="2000" dirty="0"/>
              <a:t>Media for storing photos that we download from Pillow</a:t>
            </a:r>
          </a:p>
          <a:p>
            <a:pPr marL="342900" indent="-342900">
              <a:buFont typeface="Arial" panose="020B0604020202020204" pitchFamily="34" charset="0"/>
              <a:buChar char="•"/>
            </a:pPr>
            <a:r>
              <a:rPr lang="en-US" sz="2000" dirty="0"/>
              <a:t>Venv virtual environment to avoid conflicts</a:t>
            </a:r>
            <a:endParaRPr lang="ru-RU" sz="2000" dirty="0"/>
          </a:p>
          <a:p>
            <a:pPr marL="342900" indent="-342900">
              <a:buFont typeface="Arial" panose="020B0604020202020204" pitchFamily="34" charset="0"/>
              <a:buChar char="•"/>
            </a:pPr>
            <a:r>
              <a:rPr lang="en-US" sz="2000" dirty="0"/>
              <a:t>Db us database</a:t>
            </a:r>
          </a:p>
          <a:p>
            <a:pPr marL="342900" indent="-342900">
              <a:buFont typeface="Arial" panose="020B0604020202020204" pitchFamily="34" charset="0"/>
              <a:buChar char="•"/>
            </a:pPr>
            <a:r>
              <a:rPr lang="en-US" sz="2000" dirty="0"/>
              <a:t>Others is apps</a:t>
            </a:r>
          </a:p>
        </p:txBody>
      </p:sp>
      <p:pic>
        <p:nvPicPr>
          <p:cNvPr id="8" name="Picture Placeholder 7" descr="A blue and purple spirals">
            <a:extLst>
              <a:ext uri="{FF2B5EF4-FFF2-40B4-BE49-F238E27FC236}">
                <a16:creationId xmlns:a16="http://schemas.microsoft.com/office/drawing/2014/main" id="{E1DBD4C7-D952-4426-40FD-8799F80F821F}"/>
              </a:ext>
            </a:extLst>
          </p:cNvPr>
          <p:cNvPicPr>
            <a:picLocks noGrp="1" noChangeAspect="1"/>
          </p:cNvPicPr>
          <p:nvPr>
            <p:ph type="pic" sz="quarter" idx="13"/>
          </p:nvPr>
        </p:nvPicPr>
        <p:blipFill>
          <a:blip r:embed="rId3"/>
          <a:srcRect t="31" b="31"/>
          <a:stretch/>
        </p:blipFill>
        <p:spPr>
          <a:xfrm>
            <a:off x="6497638" y="336550"/>
            <a:ext cx="5322887" cy="6184900"/>
          </a:xfrm>
        </p:spPr>
      </p:pic>
      <p:sp>
        <p:nvSpPr>
          <p:cNvPr id="4" name="Slide Number Placeholder 3">
            <a:extLst>
              <a:ext uri="{FF2B5EF4-FFF2-40B4-BE49-F238E27FC236}">
                <a16:creationId xmlns:a16="http://schemas.microsoft.com/office/drawing/2014/main" id="{67D6EA54-3083-FB0D-9011-2353791B0495}"/>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6</a:t>
            </a:fld>
            <a:endParaRPr lang="en-US" dirty="0"/>
          </a:p>
        </p:txBody>
      </p:sp>
      <p:pic>
        <p:nvPicPr>
          <p:cNvPr id="9" name="Рисунок 8">
            <a:extLst>
              <a:ext uri="{FF2B5EF4-FFF2-40B4-BE49-F238E27FC236}">
                <a16:creationId xmlns:a16="http://schemas.microsoft.com/office/drawing/2014/main" id="{E33698E9-8634-FD14-1F88-8310530D427D}"/>
              </a:ext>
            </a:extLst>
          </p:cNvPr>
          <p:cNvPicPr>
            <a:picLocks noChangeAspect="1"/>
          </p:cNvPicPr>
          <p:nvPr/>
        </p:nvPicPr>
        <p:blipFill>
          <a:blip r:embed="rId4"/>
          <a:stretch>
            <a:fillRect/>
          </a:stretch>
        </p:blipFill>
        <p:spPr>
          <a:xfrm>
            <a:off x="6497638" y="336550"/>
            <a:ext cx="5322887" cy="6188572"/>
          </a:xfrm>
          <a:prstGeom prst="rect">
            <a:avLst/>
          </a:prstGeom>
        </p:spPr>
      </p:pic>
    </p:spTree>
    <p:extLst>
      <p:ext uri="{BB962C8B-B14F-4D97-AF65-F5344CB8AC3E}">
        <p14:creationId xmlns:p14="http://schemas.microsoft.com/office/powerpoint/2010/main" val="598144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a:extLst>
            <a:ext uri="{FF2B5EF4-FFF2-40B4-BE49-F238E27FC236}">
              <a16:creationId xmlns:a16="http://schemas.microsoft.com/office/drawing/2014/main" id="{C3203529-2B27-E78F-2B56-2D7569AD9B6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6459FCC-F80B-11A0-4FA3-F554C9215D9E}"/>
              </a:ext>
            </a:extLst>
          </p:cNvPr>
          <p:cNvSpPr>
            <a:spLocks noGrp="1"/>
          </p:cNvSpPr>
          <p:nvPr>
            <p:ph type="title"/>
          </p:nvPr>
        </p:nvSpPr>
        <p:spPr>
          <a:xfrm>
            <a:off x="6726238" y="855342"/>
            <a:ext cx="4960830" cy="609672"/>
          </a:xfrm>
        </p:spPr>
        <p:txBody>
          <a:bodyPr/>
          <a:lstStyle/>
          <a:p>
            <a:r>
              <a:rPr lang="en-US" dirty="0"/>
              <a:t>Structure </a:t>
            </a:r>
          </a:p>
        </p:txBody>
      </p:sp>
      <p:sp>
        <p:nvSpPr>
          <p:cNvPr id="5" name="Subtitle 4">
            <a:extLst>
              <a:ext uri="{FF2B5EF4-FFF2-40B4-BE49-F238E27FC236}">
                <a16:creationId xmlns:a16="http://schemas.microsoft.com/office/drawing/2014/main" id="{6D2D8D0B-A678-831A-F8B0-B8C345CFF650}"/>
              </a:ext>
            </a:extLst>
          </p:cNvPr>
          <p:cNvSpPr>
            <a:spLocks noGrp="1"/>
          </p:cNvSpPr>
          <p:nvPr>
            <p:ph type="subTitle" idx="1"/>
          </p:nvPr>
        </p:nvSpPr>
        <p:spPr>
          <a:xfrm>
            <a:off x="6728987" y="1585785"/>
            <a:ext cx="4958081" cy="4630276"/>
          </a:xfrm>
        </p:spPr>
        <p:txBody>
          <a:bodyPr/>
          <a:lstStyle/>
          <a:p>
            <a:pPr marL="342900" indent="-342900">
              <a:buFont typeface="Arial" panose="020B0604020202020204" pitchFamily="34" charset="0"/>
              <a:buChar char="•"/>
            </a:pPr>
            <a:r>
              <a:rPr lang="en-US" sz="2000" dirty="0"/>
              <a:t>In installed apps we SHOW(INITIALIZE</a:t>
            </a:r>
            <a:r>
              <a:rPr lang="ru-RU" sz="2000" dirty="0"/>
              <a:t>)</a:t>
            </a:r>
            <a:r>
              <a:rPr lang="en-US" sz="2000" dirty="0"/>
              <a:t>APP</a:t>
            </a:r>
          </a:p>
          <a:p>
            <a:pPr marL="342900" indent="-342900">
              <a:buFont typeface="Arial" panose="020B0604020202020204" pitchFamily="34" charset="0"/>
              <a:buChar char="•"/>
            </a:pPr>
            <a:r>
              <a:rPr lang="en-US" sz="2000" dirty="0"/>
              <a:t>AUTH_USER_MODELS WE SHOW US METHOD FOR AUTH</a:t>
            </a:r>
          </a:p>
          <a:p>
            <a:pPr marL="342900" indent="-342900">
              <a:buFont typeface="Arial" panose="020B0604020202020204" pitchFamily="34" charset="0"/>
              <a:buChar char="•"/>
            </a:pPr>
            <a:r>
              <a:rPr lang="en-US" sz="2000" dirty="0"/>
              <a:t>MEDIA FOR PILLOW WORK WE CREATE A MEDIA FOLDER WHERE WE STORE IMAGES</a:t>
            </a:r>
          </a:p>
        </p:txBody>
      </p:sp>
      <p:sp>
        <p:nvSpPr>
          <p:cNvPr id="4" name="Slide Number Placeholder 3">
            <a:extLst>
              <a:ext uri="{FF2B5EF4-FFF2-40B4-BE49-F238E27FC236}">
                <a16:creationId xmlns:a16="http://schemas.microsoft.com/office/drawing/2014/main" id="{8CB124C6-788E-9FA3-547A-39F45A6EAA84}"/>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7</a:t>
            </a:fld>
            <a:endParaRPr lang="en-US" dirty="0"/>
          </a:p>
        </p:txBody>
      </p:sp>
      <p:pic>
        <p:nvPicPr>
          <p:cNvPr id="6" name="Рисунок 5" descr="Изображение выглядит как текст, снимок экрана, программное обеспечение, дисплей&#10;&#10;Контент, сгенерированный ИИ, может содержать ошибки.">
            <a:extLst>
              <a:ext uri="{FF2B5EF4-FFF2-40B4-BE49-F238E27FC236}">
                <a16:creationId xmlns:a16="http://schemas.microsoft.com/office/drawing/2014/main" id="{3C26531F-88E2-2141-0BE6-F63B1039DDDF}"/>
              </a:ext>
            </a:extLst>
          </p:cNvPr>
          <p:cNvPicPr>
            <a:picLocks noChangeAspect="1"/>
          </p:cNvPicPr>
          <p:nvPr/>
        </p:nvPicPr>
        <p:blipFill>
          <a:blip r:embed="rId3"/>
          <a:stretch>
            <a:fillRect/>
          </a:stretch>
        </p:blipFill>
        <p:spPr>
          <a:xfrm>
            <a:off x="307829" y="223860"/>
            <a:ext cx="5322886" cy="6184900"/>
          </a:xfrm>
          <a:prstGeom prst="rect">
            <a:avLst/>
          </a:prstGeom>
        </p:spPr>
      </p:pic>
    </p:spTree>
    <p:extLst>
      <p:ext uri="{BB962C8B-B14F-4D97-AF65-F5344CB8AC3E}">
        <p14:creationId xmlns:p14="http://schemas.microsoft.com/office/powerpoint/2010/main" val="3302392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8" y="-1590520"/>
            <a:ext cx="6327105" cy="3373973"/>
          </a:xfrm>
        </p:spPr>
        <p:txBody>
          <a:bodyPr anchor="b"/>
          <a:lstStyle/>
          <a:p>
            <a:r>
              <a:rPr lang="en-US" dirty="0"/>
              <a:t>plans</a:t>
            </a:r>
          </a:p>
        </p:txBody>
      </p:sp>
      <p:sp>
        <p:nvSpPr>
          <p:cNvPr id="6" name="Subtitle 5">
            <a:extLst>
              <a:ext uri="{FF2B5EF4-FFF2-40B4-BE49-F238E27FC236}">
                <a16:creationId xmlns:a16="http://schemas.microsoft.com/office/drawing/2014/main" id="{C15774B0-D971-67D7-27EB-FDB82B3A58CD}"/>
              </a:ext>
            </a:extLst>
          </p:cNvPr>
          <p:cNvSpPr>
            <a:spLocks noGrp="1"/>
          </p:cNvSpPr>
          <p:nvPr>
            <p:ph type="subTitle" idx="1"/>
          </p:nvPr>
        </p:nvSpPr>
        <p:spPr>
          <a:xfrm>
            <a:off x="2932448" y="2228701"/>
            <a:ext cx="6327105" cy="2653771"/>
          </a:xfrm>
        </p:spPr>
        <p:txBody>
          <a:bodyPr/>
          <a:lstStyle/>
          <a:p>
            <a:r>
              <a:rPr lang="en-US" sz="2000" dirty="0"/>
              <a:t>Registration and login – users can register via email, social networks or a game account.</a:t>
            </a:r>
          </a:p>
          <a:p>
            <a:endParaRPr lang="en-US" sz="2000" dirty="0"/>
          </a:p>
          <a:p>
            <a:r>
              <a:rPr lang="en-US" sz="2000" dirty="0"/>
              <a:t>Creating publications – users can post news, guides, creative works, error reports, adding text, images and tags.</a:t>
            </a:r>
          </a:p>
          <a:p>
            <a:endParaRPr lang="en-US" sz="2000" dirty="0"/>
          </a:p>
          <a:p>
            <a:r>
              <a:rPr lang="en-US" sz="2000" dirty="0"/>
              <a:t>Searching and filtering – the system provides convenient filters by category, popularity, date, topic and keywords.</a:t>
            </a:r>
          </a:p>
          <a:p>
            <a:endParaRPr lang="en-US" sz="2000" dirty="0"/>
          </a:p>
        </p:txBody>
      </p:sp>
    </p:spTree>
    <p:extLst>
      <p:ext uri="{BB962C8B-B14F-4D97-AF65-F5344CB8AC3E}">
        <p14:creationId xmlns:p14="http://schemas.microsoft.com/office/powerpoint/2010/main" val="1330733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91F04-BEC6-D0AB-1E4F-29AFC1BF105C}"/>
            </a:ext>
          </a:extLst>
        </p:cNvPr>
        <p:cNvGrpSpPr/>
        <p:nvPr/>
      </p:nvGrpSpPr>
      <p:grpSpPr>
        <a:xfrm>
          <a:off x="0" y="0"/>
          <a:ext cx="0" cy="0"/>
          <a:chOff x="0" y="0"/>
          <a:chExt cx="0" cy="0"/>
        </a:xfrm>
      </p:grpSpPr>
      <p:sp>
        <p:nvSpPr>
          <p:cNvPr id="3" name="Rectangle 2" hidden="1">
            <a:extLst>
              <a:ext uri="{FF2B5EF4-FFF2-40B4-BE49-F238E27FC236}">
                <a16:creationId xmlns:a16="http://schemas.microsoft.com/office/drawing/2014/main" id="{B6ECB680-3563-2F32-D475-715C8E8EAA84}"/>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B5C12034-8841-1382-CF78-0B9293CB3A1A}"/>
              </a:ext>
            </a:extLst>
          </p:cNvPr>
          <p:cNvSpPr>
            <a:spLocks noGrp="1"/>
          </p:cNvSpPr>
          <p:nvPr>
            <p:ph type="title"/>
          </p:nvPr>
        </p:nvSpPr>
        <p:spPr>
          <a:xfrm>
            <a:off x="2932448" y="-1590520"/>
            <a:ext cx="6327105" cy="3373973"/>
          </a:xfrm>
        </p:spPr>
        <p:txBody>
          <a:bodyPr anchor="b"/>
          <a:lstStyle/>
          <a:p>
            <a:r>
              <a:rPr lang="en-US" dirty="0"/>
              <a:t>plans</a:t>
            </a:r>
          </a:p>
        </p:txBody>
      </p:sp>
      <p:sp>
        <p:nvSpPr>
          <p:cNvPr id="6" name="Subtitle 5">
            <a:extLst>
              <a:ext uri="{FF2B5EF4-FFF2-40B4-BE49-F238E27FC236}">
                <a16:creationId xmlns:a16="http://schemas.microsoft.com/office/drawing/2014/main" id="{C5FE9D0E-904E-7607-4141-DEE81FB6D1A9}"/>
              </a:ext>
            </a:extLst>
          </p:cNvPr>
          <p:cNvSpPr>
            <a:spLocks noGrp="1"/>
          </p:cNvSpPr>
          <p:nvPr>
            <p:ph type="subTitle" idx="1"/>
          </p:nvPr>
        </p:nvSpPr>
        <p:spPr>
          <a:xfrm>
            <a:off x="2932448" y="2259012"/>
            <a:ext cx="6327105" cy="2339975"/>
          </a:xfrm>
        </p:spPr>
        <p:txBody>
          <a:bodyPr/>
          <a:lstStyle/>
          <a:p>
            <a:endParaRPr lang="en-US" sz="2000" dirty="0"/>
          </a:p>
          <a:p>
            <a:r>
              <a:rPr lang="en-US" sz="2000" dirty="0"/>
              <a:t>User interaction – the ability to comment, rate publications, chat and suggest ideas.</a:t>
            </a:r>
          </a:p>
          <a:p>
            <a:endParaRPr lang="en-US" sz="2000" dirty="0"/>
          </a:p>
          <a:p>
            <a:r>
              <a:rPr lang="en-US" sz="2000" dirty="0"/>
              <a:t>Moderation system – administrators and moderators check publications, remove inappropriate content and manage users.</a:t>
            </a:r>
          </a:p>
        </p:txBody>
      </p:sp>
    </p:spTree>
    <p:extLst>
      <p:ext uri="{BB962C8B-B14F-4D97-AF65-F5344CB8AC3E}">
        <p14:creationId xmlns:p14="http://schemas.microsoft.com/office/powerpoint/2010/main" val="153025056"/>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34b80b2b-edf7-4ac3-908f-171484edf2f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Документ" ma:contentTypeID="0x010100C65E473A3E373B4B9E4B39E7AFB54B6A" ma:contentTypeVersion="6" ma:contentTypeDescription="Создание документа." ma:contentTypeScope="" ma:versionID="d18101974b5a5652cb9780593fc9447e">
  <xsd:schema xmlns:xsd="http://www.w3.org/2001/XMLSchema" xmlns:xs="http://www.w3.org/2001/XMLSchema" xmlns:p="http://schemas.microsoft.com/office/2006/metadata/properties" xmlns:ns3="34b80b2b-edf7-4ac3-908f-171484edf2fb" targetNamespace="http://schemas.microsoft.com/office/2006/metadata/properties" ma:root="true" ma:fieldsID="c250093b2392c7ba1e26540d27d93a99" ns3:_="">
    <xsd:import namespace="34b80b2b-edf7-4ac3-908f-171484edf2fb"/>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b80b2b-edf7-4ac3-908f-171484edf2fb"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контента"/>
        <xsd:element ref="dc:title" minOccurs="0" maxOccurs="1" ma:index="4" ma:displayName="Назван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05301E-11B3-4B9D-A588-21F3C9809371}">
  <ds:schemaRefs>
    <ds:schemaRef ds:uri="http://schemas.microsoft.com/office/2006/metadata/properties"/>
    <ds:schemaRef ds:uri="http://schemas.microsoft.com/office/2006/documentManagement/types"/>
    <ds:schemaRef ds:uri="http://purl.org/dc/elements/1.1/"/>
    <ds:schemaRef ds:uri="34b80b2b-edf7-4ac3-908f-171484edf2fb"/>
    <ds:schemaRef ds:uri="http://purl.org/dc/terms/"/>
    <ds:schemaRef ds:uri="http://schemas.microsoft.com/office/infopath/2007/PartnerControls"/>
    <ds:schemaRef ds:uri="http://purl.org/dc/dcmitype/"/>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5C7ACA4A-2464-4E9F-8DC5-72B04ABF861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b80b2b-edf7-4ac3-908f-171484edf2f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{2538B7EF-0414-4FF8-9012-AF8553D83EA9}tf11936837_win32</Template>
  <TotalTime>51</TotalTime>
  <Words>606</Words>
  <Application>Microsoft Office PowerPoint</Application>
  <PresentationFormat>Широкоэкранный</PresentationFormat>
  <Paragraphs>136</Paragraphs>
  <Slides>20</Slides>
  <Notes>15</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20</vt:i4>
      </vt:variant>
    </vt:vector>
  </HeadingPairs>
  <TitlesOfParts>
    <vt:vector size="25" baseType="lpstr">
      <vt:lpstr>Arial</vt:lpstr>
      <vt:lpstr>Arial Nova</vt:lpstr>
      <vt:lpstr>Biome</vt:lpstr>
      <vt:lpstr>Calibri</vt:lpstr>
      <vt:lpstr>Custom</vt:lpstr>
      <vt:lpstr>Golden exp</vt:lpstr>
      <vt:lpstr>content</vt:lpstr>
      <vt:lpstr>This project is a web platform that unites players and developers. It is designed to host information about the game, contests and updates, as well as for convenient interaction between the community and creators. The platform provides space for guides, creativity, discussion of ideas and joint detection of errors, contributing to the development of the game and inspiring new ideas.</vt:lpstr>
      <vt:lpstr>Resources</vt:lpstr>
      <vt:lpstr>Settings</vt:lpstr>
      <vt:lpstr>Structure </vt:lpstr>
      <vt:lpstr>Structure </vt:lpstr>
      <vt:lpstr>plans</vt:lpstr>
      <vt:lpstr>plans</vt:lpstr>
      <vt:lpstr>Realize</vt:lpstr>
      <vt:lpstr>Problems and solution</vt:lpstr>
      <vt:lpstr>NAVIGATING Q&amp;A SESSIONS</vt:lpstr>
      <vt:lpstr>Презентация PowerPoint</vt:lpstr>
      <vt:lpstr>Презентация PowerPoint</vt:lpstr>
      <vt:lpstr>Презентация PowerPoint</vt:lpstr>
      <vt:lpstr>Презентация PowerPoint</vt:lpstr>
      <vt:lpstr>SPEAKING IMPACT</vt:lpstr>
      <vt:lpstr>Use functions</vt:lpstr>
      <vt:lpstr>A little time and the project will be ready due to lack of time and resources (Internet access) the project was unable to implement two functions out of 6, otherwise it is ready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Islam Aitkazy</dc:creator>
  <cp:lastModifiedBy>Islam Aitkazy</cp:lastModifiedBy>
  <cp:revision>1</cp:revision>
  <dcterms:created xsi:type="dcterms:W3CDTF">2025-04-29T15:03:18Z</dcterms:created>
  <dcterms:modified xsi:type="dcterms:W3CDTF">2025-04-29T15:54:54Z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0x010100C65E473A3E373B4B9E4B39E7AFB54B6A</vt:lpwstr>
  </property>
</Properties>
</file>