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2" r:id="rId2"/>
    <p:sldId id="261" r:id="rId3"/>
    <p:sldId id="263" r:id="rId4"/>
    <p:sldId id="264" r:id="rId5"/>
    <p:sldId id="265" r:id="rId6"/>
    <p:sldId id="266" r:id="rId7"/>
    <p:sldId id="267" r:id="rId8"/>
    <p:sldId id="268" r:id="rId9"/>
    <p:sldId id="256" r:id="rId10"/>
    <p:sldId id="257" r:id="rId11"/>
    <p:sldId id="258" r:id="rId12"/>
    <p:sldId id="260" r:id="rId13"/>
    <p:sldId id="259"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4" d="100"/>
          <a:sy n="74" d="100"/>
        </p:scale>
        <p:origin x="4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CB15C6-4F56-48FD-B6E7-821132C8FD99}" type="datetimeFigureOut">
              <a:rPr lang="fr-FR" smtClean="0"/>
              <a:t>24/02/2023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4EB8BB-4C4F-4032-A431-42BA9F567B65}" type="slidenum">
              <a:rPr lang="fr-FR" smtClean="0"/>
              <a:t>‹N°›</a:t>
            </a:fld>
            <a:endParaRPr lang="fr-FR"/>
          </a:p>
        </p:txBody>
      </p:sp>
    </p:spTree>
    <p:extLst>
      <p:ext uri="{BB962C8B-B14F-4D97-AF65-F5344CB8AC3E}">
        <p14:creationId xmlns:p14="http://schemas.microsoft.com/office/powerpoint/2010/main" val="1335504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A4EB8BB-4C4F-4032-A431-42BA9F567B65}" type="slidenum">
              <a:rPr lang="fr-FR" smtClean="0"/>
              <a:t>2</a:t>
            </a:fld>
            <a:endParaRPr lang="fr-FR"/>
          </a:p>
        </p:txBody>
      </p:sp>
    </p:spTree>
    <p:extLst>
      <p:ext uri="{BB962C8B-B14F-4D97-AF65-F5344CB8AC3E}">
        <p14:creationId xmlns:p14="http://schemas.microsoft.com/office/powerpoint/2010/main" val="2567058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A4EB8BB-4C4F-4032-A431-42BA9F567B65}" type="slidenum">
              <a:rPr lang="fr-FR" smtClean="0"/>
              <a:t>10</a:t>
            </a:fld>
            <a:endParaRPr lang="fr-FR"/>
          </a:p>
        </p:txBody>
      </p:sp>
    </p:spTree>
    <p:extLst>
      <p:ext uri="{BB962C8B-B14F-4D97-AF65-F5344CB8AC3E}">
        <p14:creationId xmlns:p14="http://schemas.microsoft.com/office/powerpoint/2010/main" val="1362004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1FC66AF5-F7D5-41DF-97AC-DC41914BB4C7}" type="datetimeFigureOut">
              <a:rPr lang="fr-FR" smtClean="0"/>
              <a:t>24/02/2023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6F7D793-41D0-4DD5-B6CE-C3E2BD5D82A1}" type="slidenum">
              <a:rPr lang="fr-FR" smtClean="0"/>
              <a:t>‹N°›</a:t>
            </a:fld>
            <a:endParaRPr lang="fr-FR"/>
          </a:p>
        </p:txBody>
      </p:sp>
    </p:spTree>
    <p:extLst>
      <p:ext uri="{BB962C8B-B14F-4D97-AF65-F5344CB8AC3E}">
        <p14:creationId xmlns:p14="http://schemas.microsoft.com/office/powerpoint/2010/main" val="1155565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FC66AF5-F7D5-41DF-97AC-DC41914BB4C7}" type="datetimeFigureOut">
              <a:rPr lang="fr-FR" smtClean="0"/>
              <a:t>24/02/2023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6F7D793-41D0-4DD5-B6CE-C3E2BD5D82A1}" type="slidenum">
              <a:rPr lang="fr-FR" smtClean="0"/>
              <a:t>‹N°›</a:t>
            </a:fld>
            <a:endParaRPr lang="fr-FR"/>
          </a:p>
        </p:txBody>
      </p:sp>
    </p:spTree>
    <p:extLst>
      <p:ext uri="{BB962C8B-B14F-4D97-AF65-F5344CB8AC3E}">
        <p14:creationId xmlns:p14="http://schemas.microsoft.com/office/powerpoint/2010/main" val="594914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FC66AF5-F7D5-41DF-97AC-DC41914BB4C7}" type="datetimeFigureOut">
              <a:rPr lang="fr-FR" smtClean="0"/>
              <a:t>24/02/2023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6F7D793-41D0-4DD5-B6CE-C3E2BD5D82A1}" type="slidenum">
              <a:rPr lang="fr-FR" smtClean="0"/>
              <a:t>‹N°›</a:t>
            </a:fld>
            <a:endParaRPr lang="fr-FR"/>
          </a:p>
        </p:txBody>
      </p:sp>
    </p:spTree>
    <p:extLst>
      <p:ext uri="{BB962C8B-B14F-4D97-AF65-F5344CB8AC3E}">
        <p14:creationId xmlns:p14="http://schemas.microsoft.com/office/powerpoint/2010/main" val="388453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FC66AF5-F7D5-41DF-97AC-DC41914BB4C7}" type="datetimeFigureOut">
              <a:rPr lang="fr-FR" smtClean="0"/>
              <a:t>24/02/2023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6F7D793-41D0-4DD5-B6CE-C3E2BD5D82A1}" type="slidenum">
              <a:rPr lang="fr-FR" smtClean="0"/>
              <a:t>‹N°›</a:t>
            </a:fld>
            <a:endParaRPr lang="fr-FR"/>
          </a:p>
        </p:txBody>
      </p:sp>
    </p:spTree>
    <p:extLst>
      <p:ext uri="{BB962C8B-B14F-4D97-AF65-F5344CB8AC3E}">
        <p14:creationId xmlns:p14="http://schemas.microsoft.com/office/powerpoint/2010/main" val="4062288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1FC66AF5-F7D5-41DF-97AC-DC41914BB4C7}" type="datetimeFigureOut">
              <a:rPr lang="fr-FR" smtClean="0"/>
              <a:t>24/02/2023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6F7D793-41D0-4DD5-B6CE-C3E2BD5D82A1}" type="slidenum">
              <a:rPr lang="fr-FR" smtClean="0"/>
              <a:t>‹N°›</a:t>
            </a:fld>
            <a:endParaRPr lang="fr-FR"/>
          </a:p>
        </p:txBody>
      </p:sp>
    </p:spTree>
    <p:extLst>
      <p:ext uri="{BB962C8B-B14F-4D97-AF65-F5344CB8AC3E}">
        <p14:creationId xmlns:p14="http://schemas.microsoft.com/office/powerpoint/2010/main" val="66283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1FC66AF5-F7D5-41DF-97AC-DC41914BB4C7}" type="datetimeFigureOut">
              <a:rPr lang="fr-FR" smtClean="0"/>
              <a:t>24/02/2023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6F7D793-41D0-4DD5-B6CE-C3E2BD5D82A1}" type="slidenum">
              <a:rPr lang="fr-FR" smtClean="0"/>
              <a:t>‹N°›</a:t>
            </a:fld>
            <a:endParaRPr lang="fr-FR"/>
          </a:p>
        </p:txBody>
      </p:sp>
    </p:spTree>
    <p:extLst>
      <p:ext uri="{BB962C8B-B14F-4D97-AF65-F5344CB8AC3E}">
        <p14:creationId xmlns:p14="http://schemas.microsoft.com/office/powerpoint/2010/main" val="3761891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1FC66AF5-F7D5-41DF-97AC-DC41914BB4C7}" type="datetimeFigureOut">
              <a:rPr lang="fr-FR" smtClean="0"/>
              <a:t>24/02/2023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6F7D793-41D0-4DD5-B6CE-C3E2BD5D82A1}" type="slidenum">
              <a:rPr lang="fr-FR" smtClean="0"/>
              <a:t>‹N°›</a:t>
            </a:fld>
            <a:endParaRPr lang="fr-FR"/>
          </a:p>
        </p:txBody>
      </p:sp>
    </p:spTree>
    <p:extLst>
      <p:ext uri="{BB962C8B-B14F-4D97-AF65-F5344CB8AC3E}">
        <p14:creationId xmlns:p14="http://schemas.microsoft.com/office/powerpoint/2010/main" val="821876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1FC66AF5-F7D5-41DF-97AC-DC41914BB4C7}" type="datetimeFigureOut">
              <a:rPr lang="fr-FR" smtClean="0"/>
              <a:t>24/02/2023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6F7D793-41D0-4DD5-B6CE-C3E2BD5D82A1}" type="slidenum">
              <a:rPr lang="fr-FR" smtClean="0"/>
              <a:t>‹N°›</a:t>
            </a:fld>
            <a:endParaRPr lang="fr-FR"/>
          </a:p>
        </p:txBody>
      </p:sp>
    </p:spTree>
    <p:extLst>
      <p:ext uri="{BB962C8B-B14F-4D97-AF65-F5344CB8AC3E}">
        <p14:creationId xmlns:p14="http://schemas.microsoft.com/office/powerpoint/2010/main" val="3887485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1FC66AF5-F7D5-41DF-97AC-DC41914BB4C7}" type="datetimeFigureOut">
              <a:rPr lang="fr-FR" smtClean="0"/>
              <a:t>24/02/2023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6F7D793-41D0-4DD5-B6CE-C3E2BD5D82A1}" type="slidenum">
              <a:rPr lang="fr-FR" smtClean="0"/>
              <a:t>‹N°›</a:t>
            </a:fld>
            <a:endParaRPr lang="fr-FR"/>
          </a:p>
        </p:txBody>
      </p:sp>
    </p:spTree>
    <p:extLst>
      <p:ext uri="{BB962C8B-B14F-4D97-AF65-F5344CB8AC3E}">
        <p14:creationId xmlns:p14="http://schemas.microsoft.com/office/powerpoint/2010/main" val="605602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1FC66AF5-F7D5-41DF-97AC-DC41914BB4C7}" type="datetimeFigureOut">
              <a:rPr lang="fr-FR" smtClean="0"/>
              <a:t>24/02/2023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6F7D793-41D0-4DD5-B6CE-C3E2BD5D82A1}" type="slidenum">
              <a:rPr lang="fr-FR" smtClean="0"/>
              <a:t>‹N°›</a:t>
            </a:fld>
            <a:endParaRPr lang="fr-FR"/>
          </a:p>
        </p:txBody>
      </p:sp>
    </p:spTree>
    <p:extLst>
      <p:ext uri="{BB962C8B-B14F-4D97-AF65-F5344CB8AC3E}">
        <p14:creationId xmlns:p14="http://schemas.microsoft.com/office/powerpoint/2010/main" val="3544617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1FC66AF5-F7D5-41DF-97AC-DC41914BB4C7}" type="datetimeFigureOut">
              <a:rPr lang="fr-FR" smtClean="0"/>
              <a:t>24/02/2023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6F7D793-41D0-4DD5-B6CE-C3E2BD5D82A1}" type="slidenum">
              <a:rPr lang="fr-FR" smtClean="0"/>
              <a:t>‹N°›</a:t>
            </a:fld>
            <a:endParaRPr lang="fr-FR"/>
          </a:p>
        </p:txBody>
      </p:sp>
    </p:spTree>
    <p:extLst>
      <p:ext uri="{BB962C8B-B14F-4D97-AF65-F5344CB8AC3E}">
        <p14:creationId xmlns:p14="http://schemas.microsoft.com/office/powerpoint/2010/main" val="967673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C66AF5-F7D5-41DF-97AC-DC41914BB4C7}" type="datetimeFigureOut">
              <a:rPr lang="fr-FR" smtClean="0"/>
              <a:t>24/02/2023</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7D793-41D0-4DD5-B6CE-C3E2BD5D82A1}" type="slidenum">
              <a:rPr lang="fr-FR" smtClean="0"/>
              <a:t>‹N°›</a:t>
            </a:fld>
            <a:endParaRPr lang="fr-FR"/>
          </a:p>
        </p:txBody>
      </p:sp>
    </p:spTree>
    <p:extLst>
      <p:ext uri="{BB962C8B-B14F-4D97-AF65-F5344CB8AC3E}">
        <p14:creationId xmlns:p14="http://schemas.microsoft.com/office/powerpoint/2010/main" val="19448011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Pentagone 20"/>
          <p:cNvSpPr/>
          <p:nvPr/>
        </p:nvSpPr>
        <p:spPr>
          <a:xfrm>
            <a:off x="0" y="0"/>
            <a:ext cx="6499274" cy="6858000"/>
          </a:xfrm>
          <a:prstGeom prst="homePlat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 name="Titre 1"/>
          <p:cNvSpPr>
            <a:spLocks noGrp="1"/>
          </p:cNvSpPr>
          <p:nvPr>
            <p:ph type="ctrTitle"/>
          </p:nvPr>
        </p:nvSpPr>
        <p:spPr>
          <a:xfrm>
            <a:off x="84406" y="2304377"/>
            <a:ext cx="5022166" cy="1893668"/>
          </a:xfrm>
        </p:spPr>
        <p:txBody>
          <a:bodyPr>
            <a:normAutofit fontScale="90000"/>
          </a:bodyPr>
          <a:lstStyle/>
          <a:p>
            <a:r>
              <a:rPr lang="fr-FR" b="1" dirty="0" smtClean="0">
                <a:solidFill>
                  <a:schemeClr val="bg1"/>
                </a:solidFill>
                <a:effectLst>
                  <a:reflection blurRad="6350" stA="60000" endA="900" endPos="60000" dist="60007" dir="5400000" sy="-100000" algn="bl" rotWithShape="0"/>
                </a:effectLst>
              </a:rPr>
              <a:t>Le principe de fonctionnement de  GLPI</a:t>
            </a:r>
            <a:endParaRPr lang="fr-FR" b="1" dirty="0">
              <a:solidFill>
                <a:schemeClr val="bg1"/>
              </a:solidFill>
              <a:effectLst>
                <a:reflection blurRad="6350" stA="60000" endA="900" endPos="60000" dist="60007" dir="5400000" sy="-100000" algn="bl" rotWithShape="0"/>
              </a:effectLst>
            </a:endParaRPr>
          </a:p>
        </p:txBody>
      </p:sp>
      <p:pic>
        <p:nvPicPr>
          <p:cNvPr id="13" name="Image 12"/>
          <p:cNvPicPr>
            <a:picLocks noChangeAspect="1"/>
          </p:cNvPicPr>
          <p:nvPr/>
        </p:nvPicPr>
        <p:blipFill>
          <a:blip r:embed="rId2"/>
          <a:stretch>
            <a:fillRect/>
          </a:stretch>
        </p:blipFill>
        <p:spPr>
          <a:xfrm>
            <a:off x="6865033" y="1879979"/>
            <a:ext cx="5008099" cy="3098041"/>
          </a:xfrm>
          <a:prstGeom prst="rect">
            <a:avLst/>
          </a:prstGeom>
        </p:spPr>
      </p:pic>
    </p:spTree>
    <p:extLst>
      <p:ext uri="{BB962C8B-B14F-4D97-AF65-F5344CB8AC3E}">
        <p14:creationId xmlns:p14="http://schemas.microsoft.com/office/powerpoint/2010/main" val="296803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09515" y="512760"/>
            <a:ext cx="10053851" cy="369332"/>
          </a:xfrm>
          <a:prstGeom prst="rect">
            <a:avLst/>
          </a:prstGeom>
        </p:spPr>
        <p:txBody>
          <a:bodyPr wrap="square">
            <a:spAutoFit/>
          </a:bodyPr>
          <a:lstStyle/>
          <a:p>
            <a:r>
              <a:rPr lang="fr-FR" dirty="0" smtClean="0"/>
              <a:t>Le système de Gestion Libre de Parc Informatique, dans notre cas a trois acteurs:</a:t>
            </a:r>
            <a:endParaRPr lang="fr-FR" dirty="0"/>
          </a:p>
        </p:txBody>
      </p:sp>
      <p:grpSp>
        <p:nvGrpSpPr>
          <p:cNvPr id="29" name="Google Shape;517;p25"/>
          <p:cNvGrpSpPr/>
          <p:nvPr/>
        </p:nvGrpSpPr>
        <p:grpSpPr>
          <a:xfrm>
            <a:off x="5510150" y="1418353"/>
            <a:ext cx="1739989" cy="2842337"/>
            <a:chOff x="4513863" y="1295523"/>
            <a:chExt cx="1739989" cy="2842337"/>
          </a:xfrm>
        </p:grpSpPr>
        <p:sp>
          <p:nvSpPr>
            <p:cNvPr id="30" name="Google Shape;518;p25"/>
            <p:cNvSpPr/>
            <p:nvPr/>
          </p:nvSpPr>
          <p:spPr>
            <a:xfrm>
              <a:off x="4513865" y="2356250"/>
              <a:ext cx="1547515" cy="1781610"/>
            </a:xfrm>
            <a:custGeom>
              <a:avLst/>
              <a:gdLst/>
              <a:ahLst/>
              <a:cxnLst/>
              <a:rect l="l" t="t" r="r" b="b"/>
              <a:pathLst>
                <a:path w="25063" h="37113" extrusionOk="0">
                  <a:moveTo>
                    <a:pt x="0" y="1"/>
                  </a:moveTo>
                  <a:lnTo>
                    <a:pt x="0" y="37112"/>
                  </a:lnTo>
                  <a:lnTo>
                    <a:pt x="25063" y="37112"/>
                  </a:lnTo>
                  <a:lnTo>
                    <a:pt x="25063" y="1"/>
                  </a:lnTo>
                  <a:close/>
                </a:path>
              </a:pathLst>
            </a:custGeom>
            <a:solidFill>
              <a:schemeClr val="lt2"/>
            </a:solidFill>
            <a:ln>
              <a:noFill/>
            </a:ln>
          </p:spPr>
          <p:txBody>
            <a:bodyPr spcFirstLastPara="1" wrap="square" lIns="91425" tIns="91425" rIns="91425" bIns="91425" anchor="ctr" anchorCtr="0">
              <a:noAutofit/>
            </a:bodyPr>
            <a:lstStyle/>
            <a:p>
              <a:pPr lvl="0" algn="ctr">
                <a:buClr>
                  <a:schemeClr val="dk1"/>
                </a:buClr>
                <a:buSzPts val="1100"/>
              </a:pPr>
              <a:r>
                <a:rPr lang="fr-FR" b="1" dirty="0" smtClean="0"/>
                <a:t>utilisateur</a:t>
              </a:r>
              <a:endParaRPr b="1" dirty="0">
                <a:solidFill>
                  <a:srgbClr val="434343"/>
                </a:solidFill>
                <a:latin typeface="Roboto"/>
                <a:ea typeface="Roboto"/>
                <a:cs typeface="Roboto"/>
                <a:sym typeface="Roboto"/>
              </a:endParaRPr>
            </a:p>
          </p:txBody>
        </p:sp>
        <p:grpSp>
          <p:nvGrpSpPr>
            <p:cNvPr id="31" name="Google Shape;519;p25"/>
            <p:cNvGrpSpPr/>
            <p:nvPr/>
          </p:nvGrpSpPr>
          <p:grpSpPr>
            <a:xfrm>
              <a:off x="4513863" y="1295523"/>
              <a:ext cx="1739989" cy="1060791"/>
              <a:chOff x="7267425" y="1264748"/>
              <a:chExt cx="1739989" cy="1060791"/>
            </a:xfrm>
          </p:grpSpPr>
          <p:sp>
            <p:nvSpPr>
              <p:cNvPr id="34" name="Google Shape;520;p25"/>
              <p:cNvSpPr/>
              <p:nvPr/>
            </p:nvSpPr>
            <p:spPr>
              <a:xfrm>
                <a:off x="7754129" y="1264748"/>
                <a:ext cx="1253286" cy="1060791"/>
              </a:xfrm>
              <a:custGeom>
                <a:avLst/>
                <a:gdLst/>
                <a:ahLst/>
                <a:cxnLst/>
                <a:rect l="l" t="t" r="r" b="b"/>
                <a:pathLst>
                  <a:path w="29611" h="25063" extrusionOk="0">
                    <a:moveTo>
                      <a:pt x="0" y="0"/>
                    </a:moveTo>
                    <a:lnTo>
                      <a:pt x="0" y="25063"/>
                    </a:lnTo>
                    <a:lnTo>
                      <a:pt x="25063" y="25063"/>
                    </a:lnTo>
                    <a:lnTo>
                      <a:pt x="25063" y="18979"/>
                    </a:lnTo>
                    <a:cubicBezTo>
                      <a:pt x="25063" y="18693"/>
                      <a:pt x="25301" y="18455"/>
                      <a:pt x="25598" y="18455"/>
                    </a:cubicBezTo>
                    <a:cubicBezTo>
                      <a:pt x="25777" y="18455"/>
                      <a:pt x="25944" y="18550"/>
                      <a:pt x="26039" y="18693"/>
                    </a:cubicBezTo>
                    <a:cubicBezTo>
                      <a:pt x="26384" y="19193"/>
                      <a:pt x="26956" y="19526"/>
                      <a:pt x="27599" y="19526"/>
                    </a:cubicBezTo>
                    <a:cubicBezTo>
                      <a:pt x="28718" y="19526"/>
                      <a:pt x="29611" y="18550"/>
                      <a:pt x="29480" y="17407"/>
                    </a:cubicBezTo>
                    <a:cubicBezTo>
                      <a:pt x="29385" y="16574"/>
                      <a:pt x="28718" y="15883"/>
                      <a:pt x="27884" y="15764"/>
                    </a:cubicBezTo>
                    <a:cubicBezTo>
                      <a:pt x="27791" y="15751"/>
                      <a:pt x="27699" y="15745"/>
                      <a:pt x="27609" y="15745"/>
                    </a:cubicBezTo>
                    <a:cubicBezTo>
                      <a:pt x="26958" y="15745"/>
                      <a:pt x="26384" y="16072"/>
                      <a:pt x="26039" y="16574"/>
                    </a:cubicBezTo>
                    <a:cubicBezTo>
                      <a:pt x="25944" y="16728"/>
                      <a:pt x="25777" y="16812"/>
                      <a:pt x="25598" y="16812"/>
                    </a:cubicBezTo>
                    <a:cubicBezTo>
                      <a:pt x="25301" y="16812"/>
                      <a:pt x="25063" y="16574"/>
                      <a:pt x="25063" y="16288"/>
                    </a:cubicBezTo>
                    <a:lnTo>
                      <a:pt x="2506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21;p25"/>
              <p:cNvSpPr/>
              <p:nvPr/>
            </p:nvSpPr>
            <p:spPr>
              <a:xfrm>
                <a:off x="7267425" y="1264750"/>
                <a:ext cx="1192498" cy="1060782"/>
              </a:xfrm>
              <a:custGeom>
                <a:avLst/>
                <a:gdLst/>
                <a:ahLst/>
                <a:cxnLst/>
                <a:rect l="l" t="t" r="r" b="b"/>
                <a:pathLst>
                  <a:path w="25063" h="37113" extrusionOk="0">
                    <a:moveTo>
                      <a:pt x="0" y="1"/>
                    </a:moveTo>
                    <a:lnTo>
                      <a:pt x="0" y="37112"/>
                    </a:lnTo>
                    <a:lnTo>
                      <a:pt x="25063" y="37112"/>
                    </a:lnTo>
                    <a:lnTo>
                      <a:pt x="250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 name="Google Shape;524;p25"/>
          <p:cNvGrpSpPr/>
          <p:nvPr/>
        </p:nvGrpSpPr>
        <p:grpSpPr>
          <a:xfrm>
            <a:off x="3901845" y="1908569"/>
            <a:ext cx="1739989" cy="2842337"/>
            <a:chOff x="2890138" y="1764523"/>
            <a:chExt cx="1739989" cy="2842337"/>
          </a:xfrm>
        </p:grpSpPr>
        <p:sp>
          <p:nvSpPr>
            <p:cNvPr id="37" name="Google Shape;525;p25"/>
            <p:cNvSpPr/>
            <p:nvPr/>
          </p:nvSpPr>
          <p:spPr>
            <a:xfrm>
              <a:off x="2890140" y="2825250"/>
              <a:ext cx="1547515" cy="1781610"/>
            </a:xfrm>
            <a:custGeom>
              <a:avLst/>
              <a:gdLst/>
              <a:ahLst/>
              <a:cxnLst/>
              <a:rect l="l" t="t" r="r" b="b"/>
              <a:pathLst>
                <a:path w="25063" h="37113" extrusionOk="0">
                  <a:moveTo>
                    <a:pt x="0" y="1"/>
                  </a:moveTo>
                  <a:lnTo>
                    <a:pt x="0" y="37112"/>
                  </a:lnTo>
                  <a:lnTo>
                    <a:pt x="25063" y="37112"/>
                  </a:lnTo>
                  <a:lnTo>
                    <a:pt x="25063" y="1"/>
                  </a:lnTo>
                  <a:close/>
                </a:path>
              </a:pathLst>
            </a:custGeom>
            <a:solidFill>
              <a:schemeClr val="lt2"/>
            </a:solidFill>
            <a:ln>
              <a:noFill/>
            </a:ln>
          </p:spPr>
          <p:txBody>
            <a:bodyPr spcFirstLastPara="1" wrap="square" lIns="91425" tIns="91425" rIns="91425" bIns="91425" anchor="ctr" anchorCtr="0">
              <a:noAutofit/>
            </a:bodyPr>
            <a:lstStyle/>
            <a:p>
              <a:pPr lvl="0" algn="ctr">
                <a:buClr>
                  <a:schemeClr val="dk1"/>
                </a:buClr>
                <a:buSzPts val="1100"/>
              </a:pPr>
              <a:r>
                <a:rPr lang="fr-FR" b="1" dirty="0" smtClean="0"/>
                <a:t>technicien</a:t>
              </a:r>
              <a:endParaRPr b="1" dirty="0">
                <a:solidFill>
                  <a:srgbClr val="434343"/>
                </a:solidFill>
                <a:latin typeface="Roboto"/>
                <a:ea typeface="Roboto"/>
                <a:cs typeface="Roboto"/>
                <a:sym typeface="Roboto"/>
              </a:endParaRPr>
            </a:p>
          </p:txBody>
        </p:sp>
        <p:grpSp>
          <p:nvGrpSpPr>
            <p:cNvPr id="38" name="Google Shape;526;p25"/>
            <p:cNvGrpSpPr/>
            <p:nvPr/>
          </p:nvGrpSpPr>
          <p:grpSpPr>
            <a:xfrm>
              <a:off x="2890138" y="1764523"/>
              <a:ext cx="1739989" cy="1060791"/>
              <a:chOff x="7267425" y="1264748"/>
              <a:chExt cx="1739989" cy="1060791"/>
            </a:xfrm>
          </p:grpSpPr>
          <p:sp>
            <p:nvSpPr>
              <p:cNvPr id="41" name="Google Shape;527;p25"/>
              <p:cNvSpPr/>
              <p:nvPr/>
            </p:nvSpPr>
            <p:spPr>
              <a:xfrm>
                <a:off x="7754129" y="1264748"/>
                <a:ext cx="1253286" cy="1060791"/>
              </a:xfrm>
              <a:custGeom>
                <a:avLst/>
                <a:gdLst/>
                <a:ahLst/>
                <a:cxnLst/>
                <a:rect l="l" t="t" r="r" b="b"/>
                <a:pathLst>
                  <a:path w="29611" h="25063" extrusionOk="0">
                    <a:moveTo>
                      <a:pt x="0" y="0"/>
                    </a:moveTo>
                    <a:lnTo>
                      <a:pt x="0" y="25063"/>
                    </a:lnTo>
                    <a:lnTo>
                      <a:pt x="25063" y="25063"/>
                    </a:lnTo>
                    <a:lnTo>
                      <a:pt x="25063" y="18979"/>
                    </a:lnTo>
                    <a:cubicBezTo>
                      <a:pt x="25063" y="18693"/>
                      <a:pt x="25301" y="18455"/>
                      <a:pt x="25598" y="18455"/>
                    </a:cubicBezTo>
                    <a:cubicBezTo>
                      <a:pt x="25777" y="18455"/>
                      <a:pt x="25944" y="18550"/>
                      <a:pt x="26039" y="18693"/>
                    </a:cubicBezTo>
                    <a:cubicBezTo>
                      <a:pt x="26384" y="19193"/>
                      <a:pt x="26956" y="19526"/>
                      <a:pt x="27599" y="19526"/>
                    </a:cubicBezTo>
                    <a:cubicBezTo>
                      <a:pt x="28718" y="19526"/>
                      <a:pt x="29611" y="18550"/>
                      <a:pt x="29480" y="17407"/>
                    </a:cubicBezTo>
                    <a:cubicBezTo>
                      <a:pt x="29385" y="16574"/>
                      <a:pt x="28718" y="15883"/>
                      <a:pt x="27884" y="15764"/>
                    </a:cubicBezTo>
                    <a:cubicBezTo>
                      <a:pt x="27791" y="15751"/>
                      <a:pt x="27699" y="15745"/>
                      <a:pt x="27609" y="15745"/>
                    </a:cubicBezTo>
                    <a:cubicBezTo>
                      <a:pt x="26958" y="15745"/>
                      <a:pt x="26384" y="16072"/>
                      <a:pt x="26039" y="16574"/>
                    </a:cubicBezTo>
                    <a:cubicBezTo>
                      <a:pt x="25944" y="16728"/>
                      <a:pt x="25777" y="16812"/>
                      <a:pt x="25598" y="16812"/>
                    </a:cubicBezTo>
                    <a:cubicBezTo>
                      <a:pt x="25301" y="16812"/>
                      <a:pt x="25063" y="16574"/>
                      <a:pt x="25063" y="16288"/>
                    </a:cubicBezTo>
                    <a:lnTo>
                      <a:pt x="250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28;p25"/>
              <p:cNvSpPr/>
              <p:nvPr/>
            </p:nvSpPr>
            <p:spPr>
              <a:xfrm>
                <a:off x="7267425" y="1264750"/>
                <a:ext cx="1192498" cy="1060782"/>
              </a:xfrm>
              <a:custGeom>
                <a:avLst/>
                <a:gdLst/>
                <a:ahLst/>
                <a:cxnLst/>
                <a:rect l="l" t="t" r="r" b="b"/>
                <a:pathLst>
                  <a:path w="25063" h="37113" extrusionOk="0">
                    <a:moveTo>
                      <a:pt x="0" y="1"/>
                    </a:moveTo>
                    <a:lnTo>
                      <a:pt x="0" y="37112"/>
                    </a:lnTo>
                    <a:lnTo>
                      <a:pt x="25063" y="37112"/>
                    </a:lnTo>
                    <a:lnTo>
                      <a:pt x="250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3" name="Google Shape;531;p25"/>
          <p:cNvGrpSpPr/>
          <p:nvPr/>
        </p:nvGrpSpPr>
        <p:grpSpPr>
          <a:xfrm>
            <a:off x="2019870" y="1418353"/>
            <a:ext cx="1982820" cy="2842337"/>
            <a:chOff x="1266413" y="1295523"/>
            <a:chExt cx="1739989" cy="2842337"/>
          </a:xfrm>
        </p:grpSpPr>
        <p:sp>
          <p:nvSpPr>
            <p:cNvPr id="44" name="Google Shape;532;p25"/>
            <p:cNvSpPr/>
            <p:nvPr/>
          </p:nvSpPr>
          <p:spPr>
            <a:xfrm>
              <a:off x="1266415" y="2356250"/>
              <a:ext cx="1547515" cy="1781610"/>
            </a:xfrm>
            <a:custGeom>
              <a:avLst/>
              <a:gdLst/>
              <a:ahLst/>
              <a:cxnLst/>
              <a:rect l="l" t="t" r="r" b="b"/>
              <a:pathLst>
                <a:path w="25063" h="37113" extrusionOk="0">
                  <a:moveTo>
                    <a:pt x="0" y="1"/>
                  </a:moveTo>
                  <a:lnTo>
                    <a:pt x="0" y="37112"/>
                  </a:lnTo>
                  <a:lnTo>
                    <a:pt x="25063" y="37112"/>
                  </a:lnTo>
                  <a:lnTo>
                    <a:pt x="25063" y="1"/>
                  </a:lnTo>
                  <a:close/>
                </a:path>
              </a:pathLst>
            </a:custGeom>
            <a:solidFill>
              <a:schemeClr val="lt2"/>
            </a:solidFill>
            <a:ln>
              <a:noFill/>
            </a:ln>
          </p:spPr>
          <p:txBody>
            <a:bodyPr spcFirstLastPara="1" wrap="square" lIns="91425" tIns="91425" rIns="91425" bIns="91425" anchor="ctr" anchorCtr="0">
              <a:noAutofit/>
            </a:bodyPr>
            <a:lstStyle/>
            <a:p>
              <a:pPr lvl="0" algn="ctr">
                <a:buClr>
                  <a:schemeClr val="dk1"/>
                </a:buClr>
                <a:buSzPts val="1100"/>
              </a:pPr>
              <a:r>
                <a:rPr lang="fr-FR" b="1" dirty="0" smtClean="0"/>
                <a:t>administrateur</a:t>
              </a:r>
              <a:endParaRPr b="1" dirty="0">
                <a:solidFill>
                  <a:srgbClr val="434343"/>
                </a:solidFill>
                <a:latin typeface="Roboto"/>
                <a:ea typeface="Roboto"/>
                <a:cs typeface="Roboto"/>
                <a:sym typeface="Roboto"/>
              </a:endParaRPr>
            </a:p>
          </p:txBody>
        </p:sp>
        <p:grpSp>
          <p:nvGrpSpPr>
            <p:cNvPr id="45" name="Google Shape;533;p25"/>
            <p:cNvGrpSpPr/>
            <p:nvPr/>
          </p:nvGrpSpPr>
          <p:grpSpPr>
            <a:xfrm>
              <a:off x="1266413" y="1295523"/>
              <a:ext cx="1739989" cy="1060791"/>
              <a:chOff x="7267425" y="1264748"/>
              <a:chExt cx="1739989" cy="1060791"/>
            </a:xfrm>
          </p:grpSpPr>
          <p:sp>
            <p:nvSpPr>
              <p:cNvPr id="48" name="Google Shape;534;p25"/>
              <p:cNvSpPr/>
              <p:nvPr/>
            </p:nvSpPr>
            <p:spPr>
              <a:xfrm>
                <a:off x="7754129" y="1264748"/>
                <a:ext cx="1253286" cy="1060791"/>
              </a:xfrm>
              <a:custGeom>
                <a:avLst/>
                <a:gdLst/>
                <a:ahLst/>
                <a:cxnLst/>
                <a:rect l="l" t="t" r="r" b="b"/>
                <a:pathLst>
                  <a:path w="29611" h="25063" extrusionOk="0">
                    <a:moveTo>
                      <a:pt x="0" y="0"/>
                    </a:moveTo>
                    <a:lnTo>
                      <a:pt x="0" y="25063"/>
                    </a:lnTo>
                    <a:lnTo>
                      <a:pt x="25063" y="25063"/>
                    </a:lnTo>
                    <a:lnTo>
                      <a:pt x="25063" y="18979"/>
                    </a:lnTo>
                    <a:cubicBezTo>
                      <a:pt x="25063" y="18693"/>
                      <a:pt x="25301" y="18455"/>
                      <a:pt x="25598" y="18455"/>
                    </a:cubicBezTo>
                    <a:cubicBezTo>
                      <a:pt x="25777" y="18455"/>
                      <a:pt x="25944" y="18550"/>
                      <a:pt x="26039" y="18693"/>
                    </a:cubicBezTo>
                    <a:cubicBezTo>
                      <a:pt x="26384" y="19193"/>
                      <a:pt x="26956" y="19526"/>
                      <a:pt x="27599" y="19526"/>
                    </a:cubicBezTo>
                    <a:cubicBezTo>
                      <a:pt x="28718" y="19526"/>
                      <a:pt x="29611" y="18550"/>
                      <a:pt x="29480" y="17407"/>
                    </a:cubicBezTo>
                    <a:cubicBezTo>
                      <a:pt x="29385" y="16574"/>
                      <a:pt x="28718" y="15883"/>
                      <a:pt x="27884" y="15764"/>
                    </a:cubicBezTo>
                    <a:cubicBezTo>
                      <a:pt x="27791" y="15751"/>
                      <a:pt x="27699" y="15745"/>
                      <a:pt x="27609" y="15745"/>
                    </a:cubicBezTo>
                    <a:cubicBezTo>
                      <a:pt x="26958" y="15745"/>
                      <a:pt x="26384" y="16072"/>
                      <a:pt x="26039" y="16574"/>
                    </a:cubicBezTo>
                    <a:cubicBezTo>
                      <a:pt x="25944" y="16728"/>
                      <a:pt x="25777" y="16812"/>
                      <a:pt x="25598" y="16812"/>
                    </a:cubicBezTo>
                    <a:cubicBezTo>
                      <a:pt x="25301" y="16812"/>
                      <a:pt x="25063" y="16574"/>
                      <a:pt x="25063" y="16288"/>
                    </a:cubicBezTo>
                    <a:lnTo>
                      <a:pt x="2506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535;p25"/>
              <p:cNvSpPr/>
              <p:nvPr/>
            </p:nvSpPr>
            <p:spPr>
              <a:xfrm>
                <a:off x="7267425" y="1264750"/>
                <a:ext cx="1192498" cy="1060782"/>
              </a:xfrm>
              <a:custGeom>
                <a:avLst/>
                <a:gdLst/>
                <a:ahLst/>
                <a:cxnLst/>
                <a:rect l="l" t="t" r="r" b="b"/>
                <a:pathLst>
                  <a:path w="25063" h="37113" extrusionOk="0">
                    <a:moveTo>
                      <a:pt x="0" y="1"/>
                    </a:moveTo>
                    <a:lnTo>
                      <a:pt x="0" y="37112"/>
                    </a:lnTo>
                    <a:lnTo>
                      <a:pt x="25063" y="37112"/>
                    </a:lnTo>
                    <a:lnTo>
                      <a:pt x="250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0" name="Google Shape;199;p18"/>
          <p:cNvSpPr/>
          <p:nvPr/>
        </p:nvSpPr>
        <p:spPr>
          <a:xfrm>
            <a:off x="2311735" y="1436361"/>
            <a:ext cx="1011278" cy="1012911"/>
          </a:xfrm>
          <a:custGeom>
            <a:avLst/>
            <a:gdLst/>
            <a:ahLst/>
            <a:cxnLst/>
            <a:rect l="l" t="t" r="r" b="b"/>
            <a:pathLst>
              <a:path w="7347" h="7359" extrusionOk="0">
                <a:moveTo>
                  <a:pt x="7347" y="3680"/>
                </a:moveTo>
                <a:cubicBezTo>
                  <a:pt x="7347" y="5716"/>
                  <a:pt x="5703" y="7359"/>
                  <a:pt x="3667" y="7359"/>
                </a:cubicBezTo>
                <a:cubicBezTo>
                  <a:pt x="1643" y="7359"/>
                  <a:pt x="0" y="5716"/>
                  <a:pt x="0" y="3680"/>
                </a:cubicBezTo>
                <a:cubicBezTo>
                  <a:pt x="0" y="1656"/>
                  <a:pt x="1643" y="1"/>
                  <a:pt x="3667" y="1"/>
                </a:cubicBezTo>
                <a:cubicBezTo>
                  <a:pt x="5703" y="1"/>
                  <a:pt x="7347" y="1656"/>
                  <a:pt x="7347" y="368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00;p18"/>
          <p:cNvSpPr/>
          <p:nvPr/>
        </p:nvSpPr>
        <p:spPr>
          <a:xfrm>
            <a:off x="2563268" y="1720506"/>
            <a:ext cx="473774" cy="427931"/>
          </a:xfrm>
          <a:custGeom>
            <a:avLst/>
            <a:gdLst/>
            <a:ahLst/>
            <a:cxnLst/>
            <a:rect l="l" t="t" r="r" b="b"/>
            <a:pathLst>
              <a:path w="3442" h="3109" extrusionOk="0">
                <a:moveTo>
                  <a:pt x="2311" y="1489"/>
                </a:moveTo>
                <a:cubicBezTo>
                  <a:pt x="2477" y="1334"/>
                  <a:pt x="2585" y="1108"/>
                  <a:pt x="2585" y="858"/>
                </a:cubicBezTo>
                <a:cubicBezTo>
                  <a:pt x="2585" y="394"/>
                  <a:pt x="2192" y="1"/>
                  <a:pt x="1727" y="1"/>
                </a:cubicBezTo>
                <a:cubicBezTo>
                  <a:pt x="1251" y="1"/>
                  <a:pt x="870" y="394"/>
                  <a:pt x="870" y="858"/>
                </a:cubicBezTo>
                <a:cubicBezTo>
                  <a:pt x="870" y="1108"/>
                  <a:pt x="977" y="1334"/>
                  <a:pt x="1144" y="1489"/>
                </a:cubicBezTo>
                <a:cubicBezTo>
                  <a:pt x="477" y="1727"/>
                  <a:pt x="1" y="2358"/>
                  <a:pt x="1" y="3109"/>
                </a:cubicBezTo>
                <a:lnTo>
                  <a:pt x="334" y="3109"/>
                </a:lnTo>
                <a:cubicBezTo>
                  <a:pt x="334" y="2347"/>
                  <a:pt x="965" y="1715"/>
                  <a:pt x="1727" y="1715"/>
                </a:cubicBezTo>
                <a:cubicBezTo>
                  <a:pt x="2489" y="1715"/>
                  <a:pt x="3109" y="2347"/>
                  <a:pt x="3109" y="3109"/>
                </a:cubicBezTo>
                <a:lnTo>
                  <a:pt x="3442" y="3109"/>
                </a:lnTo>
                <a:cubicBezTo>
                  <a:pt x="3442" y="2358"/>
                  <a:pt x="2966" y="1727"/>
                  <a:pt x="2311" y="1489"/>
                </a:cubicBezTo>
                <a:close/>
                <a:moveTo>
                  <a:pt x="1727" y="334"/>
                </a:moveTo>
                <a:cubicBezTo>
                  <a:pt x="2013" y="334"/>
                  <a:pt x="2251" y="572"/>
                  <a:pt x="2251" y="858"/>
                </a:cubicBezTo>
                <a:cubicBezTo>
                  <a:pt x="2251" y="1156"/>
                  <a:pt x="2013" y="1382"/>
                  <a:pt x="1727" y="1382"/>
                </a:cubicBezTo>
                <a:cubicBezTo>
                  <a:pt x="1430" y="1382"/>
                  <a:pt x="1204" y="1156"/>
                  <a:pt x="1204" y="858"/>
                </a:cubicBezTo>
                <a:cubicBezTo>
                  <a:pt x="1204" y="572"/>
                  <a:pt x="1430" y="334"/>
                  <a:pt x="1727" y="334"/>
                </a:cubicBezTo>
                <a:close/>
              </a:path>
            </a:pathLst>
          </a:custGeom>
          <a:solidFill>
            <a:srgbClr val="92D050"/>
          </a:solidFill>
          <a:ln>
            <a:solidFill>
              <a:srgbClr val="92D05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91;p18"/>
          <p:cNvSpPr/>
          <p:nvPr/>
        </p:nvSpPr>
        <p:spPr>
          <a:xfrm>
            <a:off x="4146015" y="1935169"/>
            <a:ext cx="1011278" cy="1012911"/>
          </a:xfrm>
          <a:custGeom>
            <a:avLst/>
            <a:gdLst/>
            <a:ahLst/>
            <a:cxnLst/>
            <a:rect l="l" t="t" r="r" b="b"/>
            <a:pathLst>
              <a:path w="7347" h="7359" extrusionOk="0">
                <a:moveTo>
                  <a:pt x="7346" y="3680"/>
                </a:moveTo>
                <a:cubicBezTo>
                  <a:pt x="7346" y="5716"/>
                  <a:pt x="5703" y="7359"/>
                  <a:pt x="3679" y="7359"/>
                </a:cubicBezTo>
                <a:cubicBezTo>
                  <a:pt x="1643" y="7359"/>
                  <a:pt x="0" y="5716"/>
                  <a:pt x="0" y="3680"/>
                </a:cubicBezTo>
                <a:cubicBezTo>
                  <a:pt x="0" y="1656"/>
                  <a:pt x="1643" y="1"/>
                  <a:pt x="3679" y="1"/>
                </a:cubicBezTo>
                <a:cubicBezTo>
                  <a:pt x="5703" y="1"/>
                  <a:pt x="7346" y="1656"/>
                  <a:pt x="7346" y="368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93;p18"/>
          <p:cNvSpPr/>
          <p:nvPr/>
        </p:nvSpPr>
        <p:spPr>
          <a:xfrm>
            <a:off x="4445458" y="2264289"/>
            <a:ext cx="429452" cy="429582"/>
          </a:xfrm>
          <a:custGeom>
            <a:avLst/>
            <a:gdLst/>
            <a:ahLst/>
            <a:cxnLst/>
            <a:rect l="l" t="t" r="r" b="b"/>
            <a:pathLst>
              <a:path w="3120" h="3121" extrusionOk="0">
                <a:moveTo>
                  <a:pt x="2751" y="1203"/>
                </a:moveTo>
                <a:cubicBezTo>
                  <a:pt x="2703" y="1180"/>
                  <a:pt x="2632" y="1156"/>
                  <a:pt x="2596" y="1132"/>
                </a:cubicBezTo>
                <a:cubicBezTo>
                  <a:pt x="2608" y="1084"/>
                  <a:pt x="2632" y="1013"/>
                  <a:pt x="2656" y="953"/>
                </a:cubicBezTo>
                <a:cubicBezTo>
                  <a:pt x="2715" y="787"/>
                  <a:pt x="2799" y="596"/>
                  <a:pt x="2656" y="453"/>
                </a:cubicBezTo>
                <a:cubicBezTo>
                  <a:pt x="2632" y="430"/>
                  <a:pt x="2572" y="382"/>
                  <a:pt x="2465" y="382"/>
                </a:cubicBezTo>
                <a:cubicBezTo>
                  <a:pt x="2370" y="382"/>
                  <a:pt x="2263" y="430"/>
                  <a:pt x="2168" y="465"/>
                </a:cubicBezTo>
                <a:cubicBezTo>
                  <a:pt x="2108" y="489"/>
                  <a:pt x="2037" y="513"/>
                  <a:pt x="1989" y="525"/>
                </a:cubicBezTo>
                <a:cubicBezTo>
                  <a:pt x="1965" y="489"/>
                  <a:pt x="1929" y="418"/>
                  <a:pt x="1917" y="370"/>
                </a:cubicBezTo>
                <a:cubicBezTo>
                  <a:pt x="1846" y="203"/>
                  <a:pt x="1751" y="1"/>
                  <a:pt x="1560" y="1"/>
                </a:cubicBezTo>
                <a:cubicBezTo>
                  <a:pt x="1370" y="1"/>
                  <a:pt x="1275" y="203"/>
                  <a:pt x="1203" y="370"/>
                </a:cubicBezTo>
                <a:cubicBezTo>
                  <a:pt x="1179" y="418"/>
                  <a:pt x="1155" y="489"/>
                  <a:pt x="1132" y="525"/>
                </a:cubicBezTo>
                <a:cubicBezTo>
                  <a:pt x="1084" y="513"/>
                  <a:pt x="1013" y="489"/>
                  <a:pt x="953" y="465"/>
                </a:cubicBezTo>
                <a:cubicBezTo>
                  <a:pt x="846" y="430"/>
                  <a:pt x="751" y="382"/>
                  <a:pt x="644" y="382"/>
                </a:cubicBezTo>
                <a:cubicBezTo>
                  <a:pt x="548" y="382"/>
                  <a:pt x="489" y="430"/>
                  <a:pt x="453" y="453"/>
                </a:cubicBezTo>
                <a:cubicBezTo>
                  <a:pt x="322" y="596"/>
                  <a:pt x="393" y="787"/>
                  <a:pt x="465" y="953"/>
                </a:cubicBezTo>
                <a:cubicBezTo>
                  <a:pt x="477" y="1013"/>
                  <a:pt x="513" y="1084"/>
                  <a:pt x="524" y="1132"/>
                </a:cubicBezTo>
                <a:cubicBezTo>
                  <a:pt x="489" y="1156"/>
                  <a:pt x="417" y="1180"/>
                  <a:pt x="370" y="1203"/>
                </a:cubicBezTo>
                <a:cubicBezTo>
                  <a:pt x="203" y="1275"/>
                  <a:pt x="1" y="1370"/>
                  <a:pt x="1" y="1561"/>
                </a:cubicBezTo>
                <a:cubicBezTo>
                  <a:pt x="1" y="1751"/>
                  <a:pt x="203" y="1846"/>
                  <a:pt x="370" y="1918"/>
                </a:cubicBezTo>
                <a:cubicBezTo>
                  <a:pt x="417" y="1942"/>
                  <a:pt x="489" y="1965"/>
                  <a:pt x="524" y="1989"/>
                </a:cubicBezTo>
                <a:cubicBezTo>
                  <a:pt x="513" y="2037"/>
                  <a:pt x="477" y="2120"/>
                  <a:pt x="465" y="2168"/>
                </a:cubicBezTo>
                <a:cubicBezTo>
                  <a:pt x="393" y="2335"/>
                  <a:pt x="322" y="2525"/>
                  <a:pt x="453" y="2668"/>
                </a:cubicBezTo>
                <a:cubicBezTo>
                  <a:pt x="489" y="2692"/>
                  <a:pt x="548" y="2739"/>
                  <a:pt x="644" y="2739"/>
                </a:cubicBezTo>
                <a:cubicBezTo>
                  <a:pt x="751" y="2739"/>
                  <a:pt x="846" y="2692"/>
                  <a:pt x="953" y="2656"/>
                </a:cubicBezTo>
                <a:cubicBezTo>
                  <a:pt x="1013" y="2632"/>
                  <a:pt x="1084" y="2608"/>
                  <a:pt x="1132" y="2596"/>
                </a:cubicBezTo>
                <a:cubicBezTo>
                  <a:pt x="1155" y="2632"/>
                  <a:pt x="1179" y="2704"/>
                  <a:pt x="1203" y="2751"/>
                </a:cubicBezTo>
                <a:cubicBezTo>
                  <a:pt x="1275" y="2918"/>
                  <a:pt x="1370" y="3120"/>
                  <a:pt x="1560" y="3120"/>
                </a:cubicBezTo>
                <a:cubicBezTo>
                  <a:pt x="1751" y="3120"/>
                  <a:pt x="1846" y="2918"/>
                  <a:pt x="1917" y="2751"/>
                </a:cubicBezTo>
                <a:cubicBezTo>
                  <a:pt x="1929" y="2704"/>
                  <a:pt x="1965" y="2632"/>
                  <a:pt x="1989" y="2596"/>
                </a:cubicBezTo>
                <a:cubicBezTo>
                  <a:pt x="2037" y="2608"/>
                  <a:pt x="2108" y="2632"/>
                  <a:pt x="2168" y="2656"/>
                </a:cubicBezTo>
                <a:cubicBezTo>
                  <a:pt x="2263" y="2692"/>
                  <a:pt x="2370" y="2739"/>
                  <a:pt x="2465" y="2739"/>
                </a:cubicBezTo>
                <a:cubicBezTo>
                  <a:pt x="2560" y="2739"/>
                  <a:pt x="2632" y="2692"/>
                  <a:pt x="2656" y="2668"/>
                </a:cubicBezTo>
                <a:cubicBezTo>
                  <a:pt x="2799" y="2525"/>
                  <a:pt x="2715" y="2335"/>
                  <a:pt x="2656" y="2168"/>
                </a:cubicBezTo>
                <a:cubicBezTo>
                  <a:pt x="2632" y="2120"/>
                  <a:pt x="2608" y="2037"/>
                  <a:pt x="2596" y="1989"/>
                </a:cubicBezTo>
                <a:cubicBezTo>
                  <a:pt x="2632" y="1965"/>
                  <a:pt x="2703" y="1942"/>
                  <a:pt x="2751" y="1918"/>
                </a:cubicBezTo>
                <a:cubicBezTo>
                  <a:pt x="2918" y="1846"/>
                  <a:pt x="3120" y="1751"/>
                  <a:pt x="3120" y="1561"/>
                </a:cubicBezTo>
                <a:cubicBezTo>
                  <a:pt x="3120" y="1370"/>
                  <a:pt x="2918" y="1275"/>
                  <a:pt x="2751" y="1203"/>
                </a:cubicBezTo>
                <a:close/>
                <a:moveTo>
                  <a:pt x="2620" y="1608"/>
                </a:moveTo>
                <a:cubicBezTo>
                  <a:pt x="2477" y="1680"/>
                  <a:pt x="2334" y="1739"/>
                  <a:pt x="2287" y="1858"/>
                </a:cubicBezTo>
                <a:cubicBezTo>
                  <a:pt x="2227" y="1989"/>
                  <a:pt x="2287" y="2144"/>
                  <a:pt x="2346" y="2287"/>
                </a:cubicBezTo>
                <a:cubicBezTo>
                  <a:pt x="2358" y="2311"/>
                  <a:pt x="2370" y="2346"/>
                  <a:pt x="2382" y="2382"/>
                </a:cubicBezTo>
                <a:cubicBezTo>
                  <a:pt x="2346" y="2370"/>
                  <a:pt x="2310" y="2358"/>
                  <a:pt x="2287" y="2346"/>
                </a:cubicBezTo>
                <a:cubicBezTo>
                  <a:pt x="2132" y="2287"/>
                  <a:pt x="1977" y="2239"/>
                  <a:pt x="1858" y="2287"/>
                </a:cubicBezTo>
                <a:cubicBezTo>
                  <a:pt x="1739" y="2335"/>
                  <a:pt x="1679" y="2477"/>
                  <a:pt x="1608" y="2620"/>
                </a:cubicBezTo>
                <a:cubicBezTo>
                  <a:pt x="1596" y="2656"/>
                  <a:pt x="1572" y="2704"/>
                  <a:pt x="1560" y="2739"/>
                </a:cubicBezTo>
                <a:cubicBezTo>
                  <a:pt x="1536" y="2704"/>
                  <a:pt x="1525" y="2656"/>
                  <a:pt x="1501" y="2620"/>
                </a:cubicBezTo>
                <a:cubicBezTo>
                  <a:pt x="1441" y="2477"/>
                  <a:pt x="1382" y="2335"/>
                  <a:pt x="1263" y="2287"/>
                </a:cubicBezTo>
                <a:cubicBezTo>
                  <a:pt x="1227" y="2275"/>
                  <a:pt x="1191" y="2263"/>
                  <a:pt x="1144" y="2263"/>
                </a:cubicBezTo>
                <a:cubicBezTo>
                  <a:pt x="1048" y="2263"/>
                  <a:pt x="941" y="2311"/>
                  <a:pt x="834" y="2346"/>
                </a:cubicBezTo>
                <a:cubicBezTo>
                  <a:pt x="810" y="2358"/>
                  <a:pt x="763" y="2370"/>
                  <a:pt x="739" y="2382"/>
                </a:cubicBezTo>
                <a:cubicBezTo>
                  <a:pt x="751" y="2346"/>
                  <a:pt x="763" y="2311"/>
                  <a:pt x="774" y="2287"/>
                </a:cubicBezTo>
                <a:cubicBezTo>
                  <a:pt x="822" y="2144"/>
                  <a:pt x="882" y="1989"/>
                  <a:pt x="834" y="1858"/>
                </a:cubicBezTo>
                <a:cubicBezTo>
                  <a:pt x="774" y="1739"/>
                  <a:pt x="644" y="1680"/>
                  <a:pt x="501" y="1608"/>
                </a:cubicBezTo>
                <a:cubicBezTo>
                  <a:pt x="465" y="1596"/>
                  <a:pt x="417" y="1584"/>
                  <a:pt x="382" y="1561"/>
                </a:cubicBezTo>
                <a:cubicBezTo>
                  <a:pt x="417" y="1537"/>
                  <a:pt x="465" y="1525"/>
                  <a:pt x="501" y="1513"/>
                </a:cubicBezTo>
                <a:cubicBezTo>
                  <a:pt x="644" y="1442"/>
                  <a:pt x="774" y="1382"/>
                  <a:pt x="834" y="1263"/>
                </a:cubicBezTo>
                <a:cubicBezTo>
                  <a:pt x="882" y="1132"/>
                  <a:pt x="822" y="977"/>
                  <a:pt x="774" y="834"/>
                </a:cubicBezTo>
                <a:cubicBezTo>
                  <a:pt x="763" y="811"/>
                  <a:pt x="751" y="775"/>
                  <a:pt x="739" y="739"/>
                </a:cubicBezTo>
                <a:cubicBezTo>
                  <a:pt x="763" y="751"/>
                  <a:pt x="810" y="763"/>
                  <a:pt x="834" y="775"/>
                </a:cubicBezTo>
                <a:cubicBezTo>
                  <a:pt x="977" y="834"/>
                  <a:pt x="1144" y="882"/>
                  <a:pt x="1263" y="834"/>
                </a:cubicBezTo>
                <a:cubicBezTo>
                  <a:pt x="1382" y="787"/>
                  <a:pt x="1441" y="644"/>
                  <a:pt x="1501" y="501"/>
                </a:cubicBezTo>
                <a:cubicBezTo>
                  <a:pt x="1525" y="465"/>
                  <a:pt x="1536" y="430"/>
                  <a:pt x="1560" y="382"/>
                </a:cubicBezTo>
                <a:cubicBezTo>
                  <a:pt x="1572" y="430"/>
                  <a:pt x="1596" y="465"/>
                  <a:pt x="1608" y="501"/>
                </a:cubicBezTo>
                <a:cubicBezTo>
                  <a:pt x="1679" y="644"/>
                  <a:pt x="1739" y="787"/>
                  <a:pt x="1858" y="834"/>
                </a:cubicBezTo>
                <a:cubicBezTo>
                  <a:pt x="1977" y="882"/>
                  <a:pt x="2132" y="834"/>
                  <a:pt x="2287" y="775"/>
                </a:cubicBezTo>
                <a:cubicBezTo>
                  <a:pt x="2310" y="763"/>
                  <a:pt x="2346" y="751"/>
                  <a:pt x="2382" y="739"/>
                </a:cubicBezTo>
                <a:cubicBezTo>
                  <a:pt x="2370" y="775"/>
                  <a:pt x="2358" y="811"/>
                  <a:pt x="2346" y="834"/>
                </a:cubicBezTo>
                <a:cubicBezTo>
                  <a:pt x="2287" y="977"/>
                  <a:pt x="2239" y="1132"/>
                  <a:pt x="2287" y="1263"/>
                </a:cubicBezTo>
                <a:cubicBezTo>
                  <a:pt x="2334" y="1382"/>
                  <a:pt x="2477" y="1442"/>
                  <a:pt x="2620" y="1513"/>
                </a:cubicBezTo>
                <a:cubicBezTo>
                  <a:pt x="2656" y="1525"/>
                  <a:pt x="2691" y="1537"/>
                  <a:pt x="2727" y="1561"/>
                </a:cubicBezTo>
                <a:cubicBezTo>
                  <a:pt x="2691" y="1584"/>
                  <a:pt x="2656" y="1596"/>
                  <a:pt x="2620" y="1608"/>
                </a:cubicBezTo>
                <a:close/>
              </a:path>
            </a:pathLst>
          </a:custGeom>
          <a:solidFill>
            <a:srgbClr val="0070C0"/>
          </a:solidFill>
          <a:ln>
            <a:solidFill>
              <a:srgbClr val="0070C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94;p18"/>
          <p:cNvSpPr/>
          <p:nvPr/>
        </p:nvSpPr>
        <p:spPr>
          <a:xfrm>
            <a:off x="4610754" y="2449272"/>
            <a:ext cx="84076" cy="61991"/>
          </a:xfrm>
          <a:custGeom>
            <a:avLst/>
            <a:gdLst/>
            <a:ahLst/>
            <a:cxnLst/>
            <a:rect l="l" t="t" r="r" b="b"/>
            <a:pathLst>
              <a:path w="596" h="597" extrusionOk="0">
                <a:moveTo>
                  <a:pt x="596" y="299"/>
                </a:moveTo>
                <a:cubicBezTo>
                  <a:pt x="596" y="465"/>
                  <a:pt x="453" y="596"/>
                  <a:pt x="298" y="596"/>
                </a:cubicBezTo>
                <a:cubicBezTo>
                  <a:pt x="132" y="596"/>
                  <a:pt x="1" y="465"/>
                  <a:pt x="1" y="299"/>
                </a:cubicBezTo>
                <a:cubicBezTo>
                  <a:pt x="1" y="132"/>
                  <a:pt x="132" y="1"/>
                  <a:pt x="298" y="1"/>
                </a:cubicBezTo>
                <a:cubicBezTo>
                  <a:pt x="453" y="1"/>
                  <a:pt x="596" y="132"/>
                  <a:pt x="596" y="299"/>
                </a:cubicBezTo>
                <a:close/>
              </a:path>
            </a:pathLst>
          </a:custGeom>
          <a:solidFill>
            <a:srgbClr val="0070C0"/>
          </a:solidFill>
          <a:ln>
            <a:solidFill>
              <a:srgbClr val="0070C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91;p18"/>
          <p:cNvSpPr/>
          <p:nvPr/>
        </p:nvSpPr>
        <p:spPr>
          <a:xfrm>
            <a:off x="5787607" y="1452603"/>
            <a:ext cx="1011278" cy="1012911"/>
          </a:xfrm>
          <a:custGeom>
            <a:avLst/>
            <a:gdLst/>
            <a:ahLst/>
            <a:cxnLst/>
            <a:rect l="l" t="t" r="r" b="b"/>
            <a:pathLst>
              <a:path w="7347" h="7359" extrusionOk="0">
                <a:moveTo>
                  <a:pt x="7346" y="3680"/>
                </a:moveTo>
                <a:cubicBezTo>
                  <a:pt x="7346" y="5716"/>
                  <a:pt x="5703" y="7359"/>
                  <a:pt x="3679" y="7359"/>
                </a:cubicBezTo>
                <a:cubicBezTo>
                  <a:pt x="1643" y="7359"/>
                  <a:pt x="0" y="5716"/>
                  <a:pt x="0" y="3680"/>
                </a:cubicBezTo>
                <a:cubicBezTo>
                  <a:pt x="0" y="1656"/>
                  <a:pt x="1643" y="1"/>
                  <a:pt x="3679" y="1"/>
                </a:cubicBezTo>
                <a:cubicBezTo>
                  <a:pt x="5703" y="1"/>
                  <a:pt x="7346" y="1656"/>
                  <a:pt x="7346" y="368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12;p36"/>
          <p:cNvSpPr/>
          <p:nvPr/>
        </p:nvSpPr>
        <p:spPr>
          <a:xfrm>
            <a:off x="6171923" y="1824529"/>
            <a:ext cx="242646" cy="328655"/>
          </a:xfrm>
          <a:custGeom>
            <a:avLst/>
            <a:gdLst/>
            <a:ahLst/>
            <a:cxnLst/>
            <a:rect l="l" t="t" r="r" b="b"/>
            <a:pathLst>
              <a:path w="4704" h="6371" extrusionOk="0">
                <a:moveTo>
                  <a:pt x="3620" y="322"/>
                </a:moveTo>
                <a:lnTo>
                  <a:pt x="3620" y="1179"/>
                </a:lnTo>
                <a:cubicBezTo>
                  <a:pt x="3620" y="1322"/>
                  <a:pt x="3584" y="1453"/>
                  <a:pt x="3513" y="1596"/>
                </a:cubicBezTo>
                <a:lnTo>
                  <a:pt x="3441" y="1727"/>
                </a:lnTo>
                <a:cubicBezTo>
                  <a:pt x="3418" y="1750"/>
                  <a:pt x="3418" y="1774"/>
                  <a:pt x="3418" y="1798"/>
                </a:cubicBezTo>
                <a:lnTo>
                  <a:pt x="3418" y="2167"/>
                </a:lnTo>
                <a:cubicBezTo>
                  <a:pt x="3453" y="2465"/>
                  <a:pt x="3334" y="2751"/>
                  <a:pt x="3108" y="2965"/>
                </a:cubicBezTo>
                <a:cubicBezTo>
                  <a:pt x="2892" y="3158"/>
                  <a:pt x="2633" y="3275"/>
                  <a:pt x="2351" y="3275"/>
                </a:cubicBezTo>
                <a:cubicBezTo>
                  <a:pt x="2338" y="3275"/>
                  <a:pt x="2324" y="3275"/>
                  <a:pt x="2310" y="3274"/>
                </a:cubicBezTo>
                <a:cubicBezTo>
                  <a:pt x="1715" y="3263"/>
                  <a:pt x="1239" y="2739"/>
                  <a:pt x="1239" y="2108"/>
                </a:cubicBezTo>
                <a:lnTo>
                  <a:pt x="1239" y="1798"/>
                </a:lnTo>
                <a:cubicBezTo>
                  <a:pt x="1239" y="1774"/>
                  <a:pt x="1239" y="1739"/>
                  <a:pt x="1215" y="1727"/>
                </a:cubicBezTo>
                <a:lnTo>
                  <a:pt x="1143" y="1596"/>
                </a:lnTo>
                <a:cubicBezTo>
                  <a:pt x="1084" y="1453"/>
                  <a:pt x="1036" y="1322"/>
                  <a:pt x="1036" y="1179"/>
                </a:cubicBezTo>
                <a:cubicBezTo>
                  <a:pt x="1036" y="715"/>
                  <a:pt x="1429" y="322"/>
                  <a:pt x="1894" y="322"/>
                </a:cubicBezTo>
                <a:close/>
                <a:moveTo>
                  <a:pt x="2906" y="3513"/>
                </a:moveTo>
                <a:lnTo>
                  <a:pt x="2906" y="3751"/>
                </a:lnTo>
                <a:cubicBezTo>
                  <a:pt x="2906" y="3798"/>
                  <a:pt x="2918" y="3858"/>
                  <a:pt x="2918" y="3894"/>
                </a:cubicBezTo>
                <a:lnTo>
                  <a:pt x="2334" y="4334"/>
                </a:lnTo>
                <a:lnTo>
                  <a:pt x="1763" y="3894"/>
                </a:lnTo>
                <a:cubicBezTo>
                  <a:pt x="1775" y="3858"/>
                  <a:pt x="1775" y="3798"/>
                  <a:pt x="1775" y="3751"/>
                </a:cubicBezTo>
                <a:lnTo>
                  <a:pt x="1775" y="3513"/>
                </a:lnTo>
                <a:cubicBezTo>
                  <a:pt x="1929" y="3584"/>
                  <a:pt x="2096" y="3632"/>
                  <a:pt x="2286" y="3632"/>
                </a:cubicBezTo>
                <a:lnTo>
                  <a:pt x="2334" y="3632"/>
                </a:lnTo>
                <a:cubicBezTo>
                  <a:pt x="2525" y="3632"/>
                  <a:pt x="2727" y="3584"/>
                  <a:pt x="2906" y="3513"/>
                </a:cubicBezTo>
                <a:close/>
                <a:moveTo>
                  <a:pt x="1905" y="0"/>
                </a:moveTo>
                <a:cubicBezTo>
                  <a:pt x="1251" y="0"/>
                  <a:pt x="715" y="536"/>
                  <a:pt x="715" y="1191"/>
                </a:cubicBezTo>
                <a:cubicBezTo>
                  <a:pt x="715" y="1381"/>
                  <a:pt x="762" y="1572"/>
                  <a:pt x="846" y="1750"/>
                </a:cubicBezTo>
                <a:lnTo>
                  <a:pt x="893" y="1858"/>
                </a:lnTo>
                <a:lnTo>
                  <a:pt x="893" y="2120"/>
                </a:lnTo>
                <a:cubicBezTo>
                  <a:pt x="893" y="2596"/>
                  <a:pt x="1108" y="3013"/>
                  <a:pt x="1441" y="3298"/>
                </a:cubicBezTo>
                <a:lnTo>
                  <a:pt x="1441" y="3763"/>
                </a:lnTo>
                <a:cubicBezTo>
                  <a:pt x="1441" y="3834"/>
                  <a:pt x="1405" y="3906"/>
                  <a:pt x="1322" y="3941"/>
                </a:cubicBezTo>
                <a:lnTo>
                  <a:pt x="465" y="4263"/>
                </a:lnTo>
                <a:cubicBezTo>
                  <a:pt x="179" y="4370"/>
                  <a:pt x="0" y="4644"/>
                  <a:pt x="0" y="4941"/>
                </a:cubicBezTo>
                <a:lnTo>
                  <a:pt x="0" y="6203"/>
                </a:lnTo>
                <a:cubicBezTo>
                  <a:pt x="0" y="6299"/>
                  <a:pt x="72" y="6370"/>
                  <a:pt x="167" y="6370"/>
                </a:cubicBezTo>
                <a:cubicBezTo>
                  <a:pt x="251" y="6370"/>
                  <a:pt x="334" y="6299"/>
                  <a:pt x="334" y="6203"/>
                </a:cubicBezTo>
                <a:lnTo>
                  <a:pt x="334" y="4941"/>
                </a:lnTo>
                <a:cubicBezTo>
                  <a:pt x="334" y="4775"/>
                  <a:pt x="429" y="4644"/>
                  <a:pt x="572" y="4584"/>
                </a:cubicBezTo>
                <a:lnTo>
                  <a:pt x="1429" y="4251"/>
                </a:lnTo>
                <a:cubicBezTo>
                  <a:pt x="1477" y="4239"/>
                  <a:pt x="1513" y="4215"/>
                  <a:pt x="1560" y="4179"/>
                </a:cubicBezTo>
                <a:lnTo>
                  <a:pt x="2179" y="4644"/>
                </a:lnTo>
                <a:lnTo>
                  <a:pt x="2179" y="6203"/>
                </a:lnTo>
                <a:cubicBezTo>
                  <a:pt x="2179" y="6299"/>
                  <a:pt x="2251" y="6370"/>
                  <a:pt x="2334" y="6370"/>
                </a:cubicBezTo>
                <a:cubicBezTo>
                  <a:pt x="2429" y="6370"/>
                  <a:pt x="2501" y="6299"/>
                  <a:pt x="2501" y="6203"/>
                </a:cubicBezTo>
                <a:lnTo>
                  <a:pt x="2501" y="4644"/>
                </a:lnTo>
                <a:lnTo>
                  <a:pt x="3108" y="4179"/>
                </a:lnTo>
                <a:cubicBezTo>
                  <a:pt x="3156" y="4215"/>
                  <a:pt x="3203" y="4239"/>
                  <a:pt x="3239" y="4251"/>
                </a:cubicBezTo>
                <a:lnTo>
                  <a:pt x="4108" y="4584"/>
                </a:lnTo>
                <a:cubicBezTo>
                  <a:pt x="4251" y="4644"/>
                  <a:pt x="4346" y="4775"/>
                  <a:pt x="4346" y="4941"/>
                </a:cubicBezTo>
                <a:cubicBezTo>
                  <a:pt x="4346" y="5025"/>
                  <a:pt x="4418" y="5108"/>
                  <a:pt x="4513" y="5108"/>
                </a:cubicBezTo>
                <a:cubicBezTo>
                  <a:pt x="4596" y="5108"/>
                  <a:pt x="4668" y="5025"/>
                  <a:pt x="4668" y="4941"/>
                </a:cubicBezTo>
                <a:cubicBezTo>
                  <a:pt x="4703" y="4632"/>
                  <a:pt x="4525" y="4358"/>
                  <a:pt x="4239" y="4251"/>
                </a:cubicBezTo>
                <a:lnTo>
                  <a:pt x="3382" y="3929"/>
                </a:lnTo>
                <a:cubicBezTo>
                  <a:pt x="3310" y="3894"/>
                  <a:pt x="3263" y="3822"/>
                  <a:pt x="3263" y="3751"/>
                </a:cubicBezTo>
                <a:lnTo>
                  <a:pt x="3263" y="3322"/>
                </a:lnTo>
                <a:cubicBezTo>
                  <a:pt x="3310" y="3286"/>
                  <a:pt x="3334" y="3263"/>
                  <a:pt x="3370" y="3227"/>
                </a:cubicBezTo>
                <a:cubicBezTo>
                  <a:pt x="3644" y="2941"/>
                  <a:pt x="3810" y="2584"/>
                  <a:pt x="3810" y="2179"/>
                </a:cubicBezTo>
                <a:lnTo>
                  <a:pt x="3810" y="1858"/>
                </a:lnTo>
                <a:lnTo>
                  <a:pt x="3858" y="1750"/>
                </a:lnTo>
                <a:cubicBezTo>
                  <a:pt x="3941" y="1572"/>
                  <a:pt x="3989" y="1381"/>
                  <a:pt x="3989" y="1191"/>
                </a:cubicBezTo>
                <a:lnTo>
                  <a:pt x="3989" y="155"/>
                </a:lnTo>
                <a:cubicBezTo>
                  <a:pt x="3989" y="72"/>
                  <a:pt x="3918" y="0"/>
                  <a:pt x="3822" y="0"/>
                </a:cubicBezTo>
                <a:close/>
              </a:path>
            </a:pathLst>
          </a:custGeom>
          <a:solidFill>
            <a:srgbClr val="FFC000"/>
          </a:solidFill>
          <a:ln w="19050">
            <a:solidFill>
              <a:srgbClr val="FFC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Rectangle 59"/>
          <p:cNvSpPr/>
          <p:nvPr/>
        </p:nvSpPr>
        <p:spPr>
          <a:xfrm>
            <a:off x="596001" y="5241058"/>
            <a:ext cx="11151843" cy="923330"/>
          </a:xfrm>
          <a:prstGeom prst="rect">
            <a:avLst/>
          </a:prstGeom>
        </p:spPr>
        <p:txBody>
          <a:bodyPr wrap="square">
            <a:spAutoFit/>
          </a:bodyPr>
          <a:lstStyle/>
          <a:p>
            <a:r>
              <a:rPr lang="fr-FR" dirty="0" smtClean="0"/>
              <a:t>le système est définit comme une « boite noire », dont on ne connaît pas les fonctionnalités. Il est donc nécessaire de passer par une représentation plus détaillée et bien fonctionnelle. Dans un premier lieu, il faut définir les fonctionnalités des acteurs</a:t>
            </a:r>
            <a:endParaRPr lang="fr-FR" dirty="0"/>
          </a:p>
        </p:txBody>
      </p:sp>
    </p:spTree>
    <p:extLst>
      <p:ext uri="{BB962C8B-B14F-4D97-AF65-F5344CB8AC3E}">
        <p14:creationId xmlns:p14="http://schemas.microsoft.com/office/powerpoint/2010/main" val="1876419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wipe(left)">
                                      <p:cBhvr>
                                        <p:cTn id="12" dur="500"/>
                                        <p:tgtEl>
                                          <p:spTgt spid="50"/>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1"/>
                                        </p:tgtEl>
                                        <p:attrNameLst>
                                          <p:attrName>style.visibility</p:attrName>
                                        </p:attrNameLst>
                                      </p:cBhvr>
                                      <p:to>
                                        <p:strVal val="visible"/>
                                      </p:to>
                                    </p:set>
                                    <p:animEffect transition="in" filter="wipe(left)">
                                      <p:cBhvr>
                                        <p:cTn id="15" dur="500"/>
                                        <p:tgtEl>
                                          <p:spTgt spid="51"/>
                                        </p:tgtEl>
                                      </p:cBhvr>
                                    </p:animEffect>
                                  </p:childTnLst>
                                </p:cTn>
                              </p:par>
                              <p:par>
                                <p:cTn id="16" presetID="22" presetClass="entr" presetSubtype="8" fill="hold" nodeType="withEffect">
                                  <p:stCondLst>
                                    <p:cond delay="0"/>
                                  </p:stCondLst>
                                  <p:childTnLst>
                                    <p:set>
                                      <p:cBhvr>
                                        <p:cTn id="17" dur="1" fill="hold">
                                          <p:stCondLst>
                                            <p:cond delay="0"/>
                                          </p:stCondLst>
                                        </p:cTn>
                                        <p:tgtEl>
                                          <p:spTgt spid="43"/>
                                        </p:tgtEl>
                                        <p:attrNameLst>
                                          <p:attrName>style.visibility</p:attrName>
                                        </p:attrNameLst>
                                      </p:cBhvr>
                                      <p:to>
                                        <p:strVal val="visible"/>
                                      </p:to>
                                    </p:set>
                                    <p:animEffect transition="in" filter="wipe(left)">
                                      <p:cBhvr>
                                        <p:cTn id="18" dur="500"/>
                                        <p:tgtEl>
                                          <p:spTgt spid="4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wipe(left)">
                                      <p:cBhvr>
                                        <p:cTn id="23" dur="500"/>
                                        <p:tgtEl>
                                          <p:spTgt spid="36"/>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53"/>
                                        </p:tgtEl>
                                        <p:attrNameLst>
                                          <p:attrName>style.visibility</p:attrName>
                                        </p:attrNameLst>
                                      </p:cBhvr>
                                      <p:to>
                                        <p:strVal val="visible"/>
                                      </p:to>
                                    </p:set>
                                    <p:animEffect transition="in" filter="wipe(left)">
                                      <p:cBhvr>
                                        <p:cTn id="26" dur="500"/>
                                        <p:tgtEl>
                                          <p:spTgt spid="53"/>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56"/>
                                        </p:tgtEl>
                                        <p:attrNameLst>
                                          <p:attrName>style.visibility</p:attrName>
                                        </p:attrNameLst>
                                      </p:cBhvr>
                                      <p:to>
                                        <p:strVal val="visible"/>
                                      </p:to>
                                    </p:set>
                                    <p:animEffect transition="in" filter="wipe(left)">
                                      <p:cBhvr>
                                        <p:cTn id="29" dur="500"/>
                                        <p:tgtEl>
                                          <p:spTgt spid="5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wipe(left)">
                                      <p:cBhvr>
                                        <p:cTn id="34" dur="500"/>
                                        <p:tgtEl>
                                          <p:spTgt spid="29"/>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58"/>
                                        </p:tgtEl>
                                        <p:attrNameLst>
                                          <p:attrName>style.visibility</p:attrName>
                                        </p:attrNameLst>
                                      </p:cBhvr>
                                      <p:to>
                                        <p:strVal val="visible"/>
                                      </p:to>
                                    </p:set>
                                    <p:animEffect transition="in" filter="wipe(left)">
                                      <p:cBhvr>
                                        <p:cTn id="37" dur="500"/>
                                        <p:tgtEl>
                                          <p:spTgt spid="58"/>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59"/>
                                        </p:tgtEl>
                                        <p:attrNameLst>
                                          <p:attrName>style.visibility</p:attrName>
                                        </p:attrNameLst>
                                      </p:cBhvr>
                                      <p:to>
                                        <p:strVal val="visible"/>
                                      </p:to>
                                    </p:set>
                                    <p:animEffect transition="in" filter="wipe(left)">
                                      <p:cBhvr>
                                        <p:cTn id="40" dur="500"/>
                                        <p:tgtEl>
                                          <p:spTgt spid="5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60"/>
                                        </p:tgtEl>
                                        <p:attrNameLst>
                                          <p:attrName>style.visibility</p:attrName>
                                        </p:attrNameLst>
                                      </p:cBhvr>
                                      <p:to>
                                        <p:strVal val="visible"/>
                                      </p:to>
                                    </p:set>
                                    <p:animEffect transition="in" filter="wipe(left)">
                                      <p:cBhvr>
                                        <p:cTn id="45"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0" grpId="0" animBg="1"/>
      <p:bldP spid="51" grpId="0" animBg="1"/>
      <p:bldP spid="53" grpId="0" animBg="1"/>
      <p:bldP spid="56" grpId="0" animBg="1"/>
      <p:bldP spid="59" grpId="0" animBg="1"/>
      <p:bldP spid="58" grpId="0" animBg="1"/>
      <p:bldP spid="6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chemeClr val="accent6">
                    <a:lumMod val="75000"/>
                  </a:schemeClr>
                </a:solidFill>
              </a:rPr>
              <a:t>Cas d’utilisation « gérer le ticket » pour un utilisateur </a:t>
            </a:r>
            <a:endParaRPr lang="fr-FR" dirty="0">
              <a:solidFill>
                <a:schemeClr val="accent6">
                  <a:lumMod val="75000"/>
                </a:schemeClr>
              </a:solidFill>
            </a:endParaRPr>
          </a:p>
        </p:txBody>
      </p:sp>
      <p:cxnSp>
        <p:nvCxnSpPr>
          <p:cNvPr id="20" name="Google Shape;1899;p38"/>
          <p:cNvCxnSpPr>
            <a:stCxn id="39" idx="6"/>
            <a:endCxn id="78" idx="2"/>
          </p:cNvCxnSpPr>
          <p:nvPr/>
        </p:nvCxnSpPr>
        <p:spPr>
          <a:xfrm>
            <a:off x="6023417" y="1851988"/>
            <a:ext cx="2099700" cy="1873122"/>
          </a:xfrm>
          <a:prstGeom prst="straightConnector1">
            <a:avLst/>
          </a:prstGeom>
          <a:noFill/>
          <a:ln w="9525" cap="flat" cmpd="sng">
            <a:solidFill>
              <a:schemeClr val="dk2"/>
            </a:solidFill>
            <a:prstDash val="solid"/>
            <a:round/>
            <a:headEnd type="none" w="med" len="med"/>
            <a:tailEnd type="none" w="med" len="med"/>
          </a:ln>
        </p:spPr>
      </p:cxnSp>
      <p:sp>
        <p:nvSpPr>
          <p:cNvPr id="22" name="Google Shape;1898;p38"/>
          <p:cNvSpPr/>
          <p:nvPr/>
        </p:nvSpPr>
        <p:spPr>
          <a:xfrm>
            <a:off x="4230477" y="4328719"/>
            <a:ext cx="2224914" cy="74301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lgn="ctr"/>
            <a:r>
              <a:rPr lang="fr-FR" sz="1400" dirty="0" smtClean="0"/>
              <a:t>Annuler les tickets.</a:t>
            </a:r>
            <a:endParaRPr sz="1400" dirty="0"/>
          </a:p>
        </p:txBody>
      </p:sp>
      <p:cxnSp>
        <p:nvCxnSpPr>
          <p:cNvPr id="23" name="Google Shape;1893;p38"/>
          <p:cNvCxnSpPr/>
          <p:nvPr/>
        </p:nvCxnSpPr>
        <p:spPr>
          <a:xfrm flipV="1">
            <a:off x="2030623" y="1783149"/>
            <a:ext cx="1726029" cy="1420177"/>
          </a:xfrm>
          <a:prstGeom prst="straightConnector1">
            <a:avLst/>
          </a:prstGeom>
          <a:noFill/>
          <a:ln w="9525" cap="flat" cmpd="sng">
            <a:solidFill>
              <a:schemeClr val="dk2"/>
            </a:solidFill>
            <a:prstDash val="solid"/>
            <a:round/>
            <a:headEnd type="none" w="med" len="med"/>
            <a:tailEnd type="triangle" w="med" len="med"/>
          </a:ln>
        </p:spPr>
      </p:cxnSp>
      <p:cxnSp>
        <p:nvCxnSpPr>
          <p:cNvPr id="24" name="Google Shape;1895;p38"/>
          <p:cNvCxnSpPr>
            <a:endCxn id="29" idx="2"/>
          </p:cNvCxnSpPr>
          <p:nvPr/>
        </p:nvCxnSpPr>
        <p:spPr>
          <a:xfrm>
            <a:off x="1913812" y="3236781"/>
            <a:ext cx="2158823" cy="552449"/>
          </a:xfrm>
          <a:prstGeom prst="straightConnector1">
            <a:avLst/>
          </a:prstGeom>
          <a:noFill/>
          <a:ln w="9525" cap="flat" cmpd="sng">
            <a:solidFill>
              <a:schemeClr val="dk2"/>
            </a:solidFill>
            <a:prstDash val="solid"/>
            <a:round/>
            <a:headEnd type="none" w="med" len="med"/>
            <a:tailEnd type="triangle" w="med" len="med"/>
          </a:ln>
        </p:spPr>
      </p:cxnSp>
      <p:cxnSp>
        <p:nvCxnSpPr>
          <p:cNvPr id="25" name="Google Shape;1897;p38"/>
          <p:cNvCxnSpPr>
            <a:endCxn id="22" idx="2"/>
          </p:cNvCxnSpPr>
          <p:nvPr/>
        </p:nvCxnSpPr>
        <p:spPr>
          <a:xfrm>
            <a:off x="1848102" y="3289550"/>
            <a:ext cx="2382375" cy="1410679"/>
          </a:xfrm>
          <a:prstGeom prst="straightConnector1">
            <a:avLst/>
          </a:prstGeom>
          <a:noFill/>
          <a:ln w="9525" cap="flat" cmpd="sng">
            <a:solidFill>
              <a:schemeClr val="dk2"/>
            </a:solidFill>
            <a:prstDash val="solid"/>
            <a:round/>
            <a:headEnd type="none" w="med" len="med"/>
            <a:tailEnd type="triangle" w="med" len="med"/>
          </a:ln>
        </p:spPr>
      </p:cxnSp>
      <p:sp>
        <p:nvSpPr>
          <p:cNvPr id="27" name="Google Shape;1894;p38"/>
          <p:cNvSpPr/>
          <p:nvPr/>
        </p:nvSpPr>
        <p:spPr>
          <a:xfrm>
            <a:off x="4098775" y="2483470"/>
            <a:ext cx="2356616" cy="70043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lgn="ctr"/>
            <a:r>
              <a:rPr lang="fr-FR" sz="1400" dirty="0" smtClean="0"/>
              <a:t>recevoir des notifications</a:t>
            </a:r>
            <a:endParaRPr sz="1400" dirty="0"/>
          </a:p>
        </p:txBody>
      </p:sp>
      <p:sp>
        <p:nvSpPr>
          <p:cNvPr id="29" name="Google Shape;1896;p38"/>
          <p:cNvSpPr/>
          <p:nvPr/>
        </p:nvSpPr>
        <p:spPr>
          <a:xfrm>
            <a:off x="4072635" y="3424542"/>
            <a:ext cx="2232632" cy="729375"/>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lgn="ctr"/>
            <a:r>
              <a:rPr lang="fr-FR" sz="1400" dirty="0" smtClean="0"/>
              <a:t>Modifier les tickets</a:t>
            </a:r>
            <a:endParaRPr sz="1400" dirty="0"/>
          </a:p>
        </p:txBody>
      </p:sp>
      <p:cxnSp>
        <p:nvCxnSpPr>
          <p:cNvPr id="31" name="Google Shape;1899;p38"/>
          <p:cNvCxnSpPr>
            <a:stCxn id="27" idx="6"/>
            <a:endCxn id="78" idx="2"/>
          </p:cNvCxnSpPr>
          <p:nvPr/>
        </p:nvCxnSpPr>
        <p:spPr>
          <a:xfrm>
            <a:off x="6455391" y="2833686"/>
            <a:ext cx="1667726" cy="891424"/>
          </a:xfrm>
          <a:prstGeom prst="straightConnector1">
            <a:avLst/>
          </a:prstGeom>
          <a:noFill/>
          <a:ln w="9525" cap="flat" cmpd="sng">
            <a:solidFill>
              <a:schemeClr val="dk2"/>
            </a:solidFill>
            <a:prstDash val="solid"/>
            <a:round/>
            <a:headEnd type="none" w="med" len="med"/>
            <a:tailEnd type="none" w="med" len="med"/>
          </a:ln>
        </p:spPr>
      </p:cxnSp>
      <p:sp>
        <p:nvSpPr>
          <p:cNvPr id="38" name="Google Shape;1898;p38"/>
          <p:cNvSpPr/>
          <p:nvPr/>
        </p:nvSpPr>
        <p:spPr>
          <a:xfrm>
            <a:off x="4130192" y="5246540"/>
            <a:ext cx="2611802" cy="752065"/>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lgn="ctr"/>
            <a:r>
              <a:rPr lang="fr-FR" sz="1400" dirty="0" smtClean="0"/>
              <a:t>Visualiser le suivi des tickets</a:t>
            </a:r>
            <a:r>
              <a:rPr lang="fr-FR" sz="900" dirty="0" smtClean="0"/>
              <a:t>. </a:t>
            </a:r>
            <a:endParaRPr sz="900" dirty="0"/>
          </a:p>
        </p:txBody>
      </p:sp>
      <p:sp>
        <p:nvSpPr>
          <p:cNvPr id="39" name="Google Shape;1906;p38"/>
          <p:cNvSpPr/>
          <p:nvPr/>
        </p:nvSpPr>
        <p:spPr>
          <a:xfrm>
            <a:off x="3762179" y="1499725"/>
            <a:ext cx="2261238" cy="704526"/>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lgn="ctr"/>
            <a:r>
              <a:rPr lang="fr-FR" sz="1400" dirty="0" smtClean="0"/>
              <a:t>créer des tickets</a:t>
            </a:r>
            <a:endParaRPr sz="1400" dirty="0"/>
          </a:p>
        </p:txBody>
      </p:sp>
      <p:cxnSp>
        <p:nvCxnSpPr>
          <p:cNvPr id="40" name="Google Shape;1897;p38"/>
          <p:cNvCxnSpPr>
            <a:endCxn id="38" idx="2"/>
          </p:cNvCxnSpPr>
          <p:nvPr/>
        </p:nvCxnSpPr>
        <p:spPr>
          <a:xfrm>
            <a:off x="1901965" y="3345702"/>
            <a:ext cx="2228227" cy="2276871"/>
          </a:xfrm>
          <a:prstGeom prst="straightConnector1">
            <a:avLst/>
          </a:prstGeom>
          <a:noFill/>
          <a:ln w="9525" cap="flat" cmpd="sng">
            <a:solidFill>
              <a:schemeClr val="dk2"/>
            </a:solidFill>
            <a:prstDash val="solid"/>
            <a:round/>
            <a:headEnd type="none" w="med" len="med"/>
            <a:tailEnd type="triangle" w="med" len="med"/>
          </a:ln>
        </p:spPr>
      </p:cxnSp>
      <p:cxnSp>
        <p:nvCxnSpPr>
          <p:cNvPr id="41" name="Google Shape;1893;p38"/>
          <p:cNvCxnSpPr>
            <a:endCxn id="27" idx="2"/>
          </p:cNvCxnSpPr>
          <p:nvPr/>
        </p:nvCxnSpPr>
        <p:spPr>
          <a:xfrm flipV="1">
            <a:off x="1979428" y="2833686"/>
            <a:ext cx="2119347" cy="416054"/>
          </a:xfrm>
          <a:prstGeom prst="straightConnector1">
            <a:avLst/>
          </a:prstGeom>
          <a:noFill/>
          <a:ln w="9525" cap="flat" cmpd="sng">
            <a:solidFill>
              <a:schemeClr val="dk2"/>
            </a:solidFill>
            <a:prstDash val="solid"/>
            <a:round/>
            <a:headEnd type="none" w="med" len="med"/>
            <a:tailEnd type="triangle" w="med" len="med"/>
          </a:ln>
        </p:spPr>
      </p:cxnSp>
      <p:grpSp>
        <p:nvGrpSpPr>
          <p:cNvPr id="3" name="Google Shape;1916;p38"/>
          <p:cNvGrpSpPr/>
          <p:nvPr/>
        </p:nvGrpSpPr>
        <p:grpSpPr>
          <a:xfrm>
            <a:off x="1239312" y="2238234"/>
            <a:ext cx="985273" cy="2833506"/>
            <a:chOff x="2217389" y="2145281"/>
            <a:chExt cx="771968" cy="2035404"/>
          </a:xfrm>
        </p:grpSpPr>
        <p:sp>
          <p:nvSpPr>
            <p:cNvPr id="4" name="Google Shape;1917;p38"/>
            <p:cNvSpPr/>
            <p:nvPr/>
          </p:nvSpPr>
          <p:spPr>
            <a:xfrm>
              <a:off x="2315715" y="3791112"/>
              <a:ext cx="673642" cy="389572"/>
            </a:xfrm>
            <a:custGeom>
              <a:avLst/>
              <a:gdLst/>
              <a:ahLst/>
              <a:cxnLst/>
              <a:rect l="l" t="t" r="r" b="b"/>
              <a:pathLst>
                <a:path w="658819" h="381000" extrusionOk="0">
                  <a:moveTo>
                    <a:pt x="658819" y="190500"/>
                  </a:moveTo>
                  <a:cubicBezTo>
                    <a:pt x="658819" y="295710"/>
                    <a:pt x="511337" y="381000"/>
                    <a:pt x="329409" y="381000"/>
                  </a:cubicBezTo>
                  <a:cubicBezTo>
                    <a:pt x="147482" y="381000"/>
                    <a:pt x="0" y="295710"/>
                    <a:pt x="0" y="190500"/>
                  </a:cubicBezTo>
                  <a:cubicBezTo>
                    <a:pt x="0" y="85290"/>
                    <a:pt x="147481" y="0"/>
                    <a:pt x="329409" y="0"/>
                  </a:cubicBezTo>
                  <a:cubicBezTo>
                    <a:pt x="511337" y="0"/>
                    <a:pt x="658819" y="85290"/>
                    <a:pt x="658819" y="19050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 name="Google Shape;1918;p38"/>
            <p:cNvSpPr/>
            <p:nvPr/>
          </p:nvSpPr>
          <p:spPr>
            <a:xfrm>
              <a:off x="2657140" y="3935803"/>
              <a:ext cx="195392" cy="151201"/>
            </a:xfrm>
            <a:custGeom>
              <a:avLst/>
              <a:gdLst/>
              <a:ahLst/>
              <a:cxnLst/>
              <a:rect l="l" t="t" r="r" b="b"/>
              <a:pathLst>
                <a:path w="191092" h="147874" extrusionOk="0">
                  <a:moveTo>
                    <a:pt x="175923" y="5"/>
                  </a:moveTo>
                  <a:cubicBezTo>
                    <a:pt x="153005" y="19055"/>
                    <a:pt x="118866" y="1625"/>
                    <a:pt x="117534" y="3339"/>
                  </a:cubicBezTo>
                  <a:cubicBezTo>
                    <a:pt x="90651" y="28352"/>
                    <a:pt x="62427" y="51879"/>
                    <a:pt x="32995" y="73824"/>
                  </a:cubicBezTo>
                  <a:cubicBezTo>
                    <a:pt x="18731" y="85064"/>
                    <a:pt x="-3522" y="100113"/>
                    <a:pt x="472" y="121449"/>
                  </a:cubicBezTo>
                  <a:cubicBezTo>
                    <a:pt x="7699" y="160121"/>
                    <a:pt x="69511" y="148214"/>
                    <a:pt x="92810" y="136403"/>
                  </a:cubicBezTo>
                  <a:cubicBezTo>
                    <a:pt x="116108" y="124592"/>
                    <a:pt x="135127" y="104971"/>
                    <a:pt x="157189" y="91255"/>
                  </a:cubicBezTo>
                  <a:cubicBezTo>
                    <a:pt x="172975" y="81730"/>
                    <a:pt x="188475" y="76396"/>
                    <a:pt x="190948" y="56489"/>
                  </a:cubicBezTo>
                  <a:cubicBezTo>
                    <a:pt x="192564" y="44678"/>
                    <a:pt x="180202" y="-566"/>
                    <a:pt x="175923"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1919;p38"/>
            <p:cNvSpPr/>
            <p:nvPr/>
          </p:nvSpPr>
          <p:spPr>
            <a:xfrm>
              <a:off x="2658204" y="3985466"/>
              <a:ext cx="194423" cy="101603"/>
            </a:xfrm>
            <a:custGeom>
              <a:avLst/>
              <a:gdLst/>
              <a:ahLst/>
              <a:cxnLst/>
              <a:rect l="l" t="t" r="r" b="b"/>
              <a:pathLst>
                <a:path w="190145" h="99367" extrusionOk="0">
                  <a:moveTo>
                    <a:pt x="189715" y="0"/>
                  </a:moveTo>
                  <a:cubicBezTo>
                    <a:pt x="186767" y="19050"/>
                    <a:pt x="171457" y="24289"/>
                    <a:pt x="155861" y="34004"/>
                  </a:cubicBezTo>
                  <a:cubicBezTo>
                    <a:pt x="133419" y="47911"/>
                    <a:pt x="113639" y="68104"/>
                    <a:pt x="90340" y="79915"/>
                  </a:cubicBezTo>
                  <a:cubicBezTo>
                    <a:pt x="68849" y="90774"/>
                    <a:pt x="15120" y="101632"/>
                    <a:pt x="0" y="74009"/>
                  </a:cubicBezTo>
                  <a:cubicBezTo>
                    <a:pt x="8178" y="111347"/>
                    <a:pt x="68849" y="99632"/>
                    <a:pt x="91957" y="87916"/>
                  </a:cubicBezTo>
                  <a:cubicBezTo>
                    <a:pt x="115065" y="76200"/>
                    <a:pt x="134275" y="56483"/>
                    <a:pt x="156336" y="42767"/>
                  </a:cubicBezTo>
                  <a:cubicBezTo>
                    <a:pt x="172122" y="33242"/>
                    <a:pt x="187623" y="27908"/>
                    <a:pt x="190095" y="8001"/>
                  </a:cubicBezTo>
                  <a:cubicBezTo>
                    <a:pt x="190229" y="5325"/>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 name="Google Shape;1920;p38"/>
            <p:cNvSpPr/>
            <p:nvPr/>
          </p:nvSpPr>
          <p:spPr>
            <a:xfrm>
              <a:off x="2457350" y="3860101"/>
              <a:ext cx="195266" cy="145651"/>
            </a:xfrm>
            <a:custGeom>
              <a:avLst/>
              <a:gdLst/>
              <a:ahLst/>
              <a:cxnLst/>
              <a:rect l="l" t="t" r="r" b="b"/>
              <a:pathLst>
                <a:path w="190969" h="142446" extrusionOk="0">
                  <a:moveTo>
                    <a:pt x="173186" y="102"/>
                  </a:moveTo>
                  <a:cubicBezTo>
                    <a:pt x="150268" y="19152"/>
                    <a:pt x="110138" y="-1613"/>
                    <a:pt x="108522" y="102"/>
                  </a:cubicBezTo>
                  <a:cubicBezTo>
                    <a:pt x="84624" y="24276"/>
                    <a:pt x="59386" y="47079"/>
                    <a:pt x="32921" y="68396"/>
                  </a:cubicBezTo>
                  <a:cubicBezTo>
                    <a:pt x="18657" y="79636"/>
                    <a:pt x="-3596" y="94685"/>
                    <a:pt x="493" y="116021"/>
                  </a:cubicBezTo>
                  <a:cubicBezTo>
                    <a:pt x="7626" y="154693"/>
                    <a:pt x="69437" y="142786"/>
                    <a:pt x="92736" y="130975"/>
                  </a:cubicBezTo>
                  <a:cubicBezTo>
                    <a:pt x="116034" y="119164"/>
                    <a:pt x="135148" y="99543"/>
                    <a:pt x="157210" y="85827"/>
                  </a:cubicBezTo>
                  <a:cubicBezTo>
                    <a:pt x="172901" y="76302"/>
                    <a:pt x="188402" y="70968"/>
                    <a:pt x="190874" y="51061"/>
                  </a:cubicBezTo>
                  <a:cubicBezTo>
                    <a:pt x="192300" y="39249"/>
                    <a:pt x="177275" y="-374"/>
                    <a:pt x="173186" y="10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1921;p38"/>
            <p:cNvSpPr/>
            <p:nvPr/>
          </p:nvSpPr>
          <p:spPr>
            <a:xfrm>
              <a:off x="2457756" y="3906656"/>
              <a:ext cx="194423" cy="101614"/>
            </a:xfrm>
            <a:custGeom>
              <a:avLst/>
              <a:gdLst/>
              <a:ahLst/>
              <a:cxnLst/>
              <a:rect l="l" t="t" r="r" b="b"/>
              <a:pathLst>
                <a:path w="190145" h="99378" extrusionOk="0">
                  <a:moveTo>
                    <a:pt x="189715" y="0"/>
                  </a:moveTo>
                  <a:cubicBezTo>
                    <a:pt x="186767" y="19050"/>
                    <a:pt x="171457" y="24289"/>
                    <a:pt x="155861" y="34004"/>
                  </a:cubicBezTo>
                  <a:cubicBezTo>
                    <a:pt x="133418" y="48006"/>
                    <a:pt x="113639" y="68104"/>
                    <a:pt x="90340" y="79915"/>
                  </a:cubicBezTo>
                  <a:cubicBezTo>
                    <a:pt x="68849" y="90869"/>
                    <a:pt x="15120" y="101727"/>
                    <a:pt x="0" y="74104"/>
                  </a:cubicBezTo>
                  <a:cubicBezTo>
                    <a:pt x="8178" y="111347"/>
                    <a:pt x="68944" y="99631"/>
                    <a:pt x="91957" y="87916"/>
                  </a:cubicBezTo>
                  <a:cubicBezTo>
                    <a:pt x="114970" y="76200"/>
                    <a:pt x="134274" y="56579"/>
                    <a:pt x="156431" y="42767"/>
                  </a:cubicBezTo>
                  <a:cubicBezTo>
                    <a:pt x="172122" y="33242"/>
                    <a:pt x="187622" y="27908"/>
                    <a:pt x="190095" y="8001"/>
                  </a:cubicBezTo>
                  <a:cubicBezTo>
                    <a:pt x="190228" y="5324"/>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1922;p38"/>
            <p:cNvSpPr/>
            <p:nvPr/>
          </p:nvSpPr>
          <p:spPr>
            <a:xfrm>
              <a:off x="2506461" y="2987362"/>
              <a:ext cx="335881" cy="964766"/>
            </a:xfrm>
            <a:custGeom>
              <a:avLst/>
              <a:gdLst/>
              <a:ahLst/>
              <a:cxnLst/>
              <a:rect l="l" t="t" r="r" b="b"/>
              <a:pathLst>
                <a:path w="328490" h="943536" extrusionOk="0">
                  <a:moveTo>
                    <a:pt x="324560" y="81915"/>
                  </a:moveTo>
                  <a:cubicBezTo>
                    <a:pt x="323514" y="116681"/>
                    <a:pt x="312673" y="267367"/>
                    <a:pt x="307918" y="347091"/>
                  </a:cubicBezTo>
                  <a:cubicBezTo>
                    <a:pt x="303163" y="426815"/>
                    <a:pt x="301927" y="524637"/>
                    <a:pt x="301927" y="524637"/>
                  </a:cubicBezTo>
                  <a:cubicBezTo>
                    <a:pt x="301927" y="524637"/>
                    <a:pt x="315716" y="582740"/>
                    <a:pt x="324560" y="651034"/>
                  </a:cubicBezTo>
                  <a:cubicBezTo>
                    <a:pt x="333403" y="719328"/>
                    <a:pt x="324560" y="934879"/>
                    <a:pt x="324560" y="934879"/>
                  </a:cubicBezTo>
                  <a:cubicBezTo>
                    <a:pt x="306701" y="946423"/>
                    <a:pt x="283745" y="946423"/>
                    <a:pt x="265886" y="934879"/>
                  </a:cubicBezTo>
                  <a:cubicBezTo>
                    <a:pt x="265886" y="934879"/>
                    <a:pt x="229274" y="762381"/>
                    <a:pt x="212252" y="684657"/>
                  </a:cubicBezTo>
                  <a:cubicBezTo>
                    <a:pt x="195230" y="606933"/>
                    <a:pt x="192378" y="562166"/>
                    <a:pt x="183724" y="513969"/>
                  </a:cubicBezTo>
                  <a:cubicBezTo>
                    <a:pt x="173073" y="455676"/>
                    <a:pt x="150060" y="183642"/>
                    <a:pt x="150060" y="183642"/>
                  </a:cubicBezTo>
                  <a:lnTo>
                    <a:pt x="140551" y="184214"/>
                  </a:lnTo>
                  <a:lnTo>
                    <a:pt x="116206" y="491490"/>
                  </a:lnTo>
                  <a:cubicBezTo>
                    <a:pt x="123766" y="514131"/>
                    <a:pt x="128959" y="537496"/>
                    <a:pt x="131707" y="561213"/>
                  </a:cubicBezTo>
                  <a:cubicBezTo>
                    <a:pt x="138363" y="611219"/>
                    <a:pt x="124670" y="862870"/>
                    <a:pt x="124670" y="862870"/>
                  </a:cubicBezTo>
                  <a:cubicBezTo>
                    <a:pt x="104700" y="873966"/>
                    <a:pt x="80213" y="872938"/>
                    <a:pt x="61241" y="860203"/>
                  </a:cubicBezTo>
                  <a:cubicBezTo>
                    <a:pt x="61241" y="860203"/>
                    <a:pt x="0" y="526828"/>
                    <a:pt x="0" y="476250"/>
                  </a:cubicBezTo>
                  <a:cubicBezTo>
                    <a:pt x="0" y="442722"/>
                    <a:pt x="5706" y="0"/>
                    <a:pt x="5706"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1923;p38"/>
            <p:cNvSpPr/>
            <p:nvPr/>
          </p:nvSpPr>
          <p:spPr>
            <a:xfrm>
              <a:off x="2582229" y="2387101"/>
              <a:ext cx="215046" cy="209600"/>
            </a:xfrm>
            <a:custGeom>
              <a:avLst/>
              <a:gdLst/>
              <a:ahLst/>
              <a:cxnLst/>
              <a:rect l="l" t="t" r="r" b="b"/>
              <a:pathLst>
                <a:path w="210314" h="204988" extrusionOk="0">
                  <a:moveTo>
                    <a:pt x="167279" y="0"/>
                  </a:moveTo>
                  <a:cubicBezTo>
                    <a:pt x="167279" y="0"/>
                    <a:pt x="163380" y="75629"/>
                    <a:pt x="165092" y="82391"/>
                  </a:cubicBezTo>
                  <a:cubicBezTo>
                    <a:pt x="166804" y="89154"/>
                    <a:pt x="199707" y="110966"/>
                    <a:pt x="209312" y="119158"/>
                  </a:cubicBezTo>
                  <a:cubicBezTo>
                    <a:pt x="218916" y="127349"/>
                    <a:pt x="157104" y="188214"/>
                    <a:pt x="127054" y="202025"/>
                  </a:cubicBezTo>
                  <a:cubicBezTo>
                    <a:pt x="97004" y="215836"/>
                    <a:pt x="1719" y="179451"/>
                    <a:pt x="102" y="132588"/>
                  </a:cubicBezTo>
                  <a:cubicBezTo>
                    <a:pt x="-1515" y="85725"/>
                    <a:pt x="16363" y="46387"/>
                    <a:pt x="31008" y="44291"/>
                  </a:cubicBezTo>
                  <a:cubicBezTo>
                    <a:pt x="45653" y="42196"/>
                    <a:pt x="167279" y="0"/>
                    <a:pt x="167279"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924;p38"/>
            <p:cNvSpPr/>
            <p:nvPr/>
          </p:nvSpPr>
          <p:spPr>
            <a:xfrm>
              <a:off x="2243240" y="2453762"/>
              <a:ext cx="324472" cy="463496"/>
            </a:xfrm>
            <a:custGeom>
              <a:avLst/>
              <a:gdLst/>
              <a:ahLst/>
              <a:cxnLst/>
              <a:rect l="l" t="t" r="r" b="b"/>
              <a:pathLst>
                <a:path w="317332" h="453297" extrusionOk="0">
                  <a:moveTo>
                    <a:pt x="317332" y="2194"/>
                  </a:moveTo>
                  <a:cubicBezTo>
                    <a:pt x="317332" y="2194"/>
                    <a:pt x="296887" y="-29144"/>
                    <a:pt x="222237" y="145069"/>
                  </a:cubicBezTo>
                  <a:cubicBezTo>
                    <a:pt x="147588" y="319281"/>
                    <a:pt x="101562" y="365001"/>
                    <a:pt x="68088" y="408340"/>
                  </a:cubicBezTo>
                  <a:cubicBezTo>
                    <a:pt x="37848" y="447773"/>
                    <a:pt x="22918" y="385099"/>
                    <a:pt x="22918" y="385099"/>
                  </a:cubicBezTo>
                  <a:cubicBezTo>
                    <a:pt x="22918" y="385099"/>
                    <a:pt x="46977" y="354714"/>
                    <a:pt x="26912" y="354714"/>
                  </a:cubicBezTo>
                  <a:cubicBezTo>
                    <a:pt x="15691" y="355381"/>
                    <a:pt x="0" y="378526"/>
                    <a:pt x="0" y="378526"/>
                  </a:cubicBezTo>
                  <a:lnTo>
                    <a:pt x="25581" y="419484"/>
                  </a:lnTo>
                  <a:lnTo>
                    <a:pt x="92147" y="453298"/>
                  </a:lnTo>
                  <a:cubicBezTo>
                    <a:pt x="92147" y="453298"/>
                    <a:pt x="173644" y="378241"/>
                    <a:pt x="199985" y="331949"/>
                  </a:cubicBezTo>
                  <a:cubicBezTo>
                    <a:pt x="228514" y="295468"/>
                    <a:pt x="271211" y="223078"/>
                    <a:pt x="271211" y="22307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925;p38"/>
            <p:cNvSpPr/>
            <p:nvPr/>
          </p:nvSpPr>
          <p:spPr>
            <a:xfrm>
              <a:off x="2217389" y="2839467"/>
              <a:ext cx="154848" cy="101346"/>
            </a:xfrm>
            <a:custGeom>
              <a:avLst/>
              <a:gdLst/>
              <a:ahLst/>
              <a:cxnLst/>
              <a:rect l="l" t="t" r="r" b="b"/>
              <a:pathLst>
                <a:path w="151441" h="99116" extrusionOk="0">
                  <a:moveTo>
                    <a:pt x="25622" y="35807"/>
                  </a:moveTo>
                  <a:cubicBezTo>
                    <a:pt x="24861" y="35236"/>
                    <a:pt x="4986" y="12090"/>
                    <a:pt x="4986" y="12090"/>
                  </a:cubicBezTo>
                  <a:cubicBezTo>
                    <a:pt x="4986" y="12090"/>
                    <a:pt x="-6901" y="1708"/>
                    <a:pt x="6032" y="946"/>
                  </a:cubicBezTo>
                  <a:cubicBezTo>
                    <a:pt x="18965" y="184"/>
                    <a:pt x="65086" y="89"/>
                    <a:pt x="65086" y="89"/>
                  </a:cubicBezTo>
                  <a:cubicBezTo>
                    <a:pt x="69803" y="-369"/>
                    <a:pt x="74510" y="955"/>
                    <a:pt x="78305" y="3803"/>
                  </a:cubicBezTo>
                  <a:cubicBezTo>
                    <a:pt x="84105" y="8375"/>
                    <a:pt x="150957" y="93148"/>
                    <a:pt x="150957" y="93148"/>
                  </a:cubicBezTo>
                  <a:cubicBezTo>
                    <a:pt x="150957" y="93148"/>
                    <a:pt x="153905" y="98291"/>
                    <a:pt x="145252" y="98863"/>
                  </a:cubicBezTo>
                  <a:cubicBezTo>
                    <a:pt x="136598" y="99434"/>
                    <a:pt x="80587" y="98863"/>
                    <a:pt x="80587" y="98863"/>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926;p38"/>
            <p:cNvSpPr/>
            <p:nvPr/>
          </p:nvSpPr>
          <p:spPr>
            <a:xfrm>
              <a:off x="2221873" y="2861121"/>
              <a:ext cx="101110" cy="84281"/>
            </a:xfrm>
            <a:custGeom>
              <a:avLst/>
              <a:gdLst/>
              <a:ahLst/>
              <a:cxnLst/>
              <a:rect l="l" t="t" r="r" b="b"/>
              <a:pathLst>
                <a:path w="98885" h="82426" extrusionOk="0">
                  <a:moveTo>
                    <a:pt x="15807" y="295"/>
                  </a:moveTo>
                  <a:cubicBezTo>
                    <a:pt x="15807" y="295"/>
                    <a:pt x="-3878" y="-3420"/>
                    <a:pt x="687" y="15534"/>
                  </a:cubicBezTo>
                  <a:cubicBezTo>
                    <a:pt x="5251" y="34489"/>
                    <a:pt x="33495" y="54111"/>
                    <a:pt x="33495" y="54111"/>
                  </a:cubicBezTo>
                  <a:lnTo>
                    <a:pt x="62974" y="78876"/>
                  </a:lnTo>
                  <a:cubicBezTo>
                    <a:pt x="70334" y="83610"/>
                    <a:pt x="79768" y="83610"/>
                    <a:pt x="87128" y="78876"/>
                  </a:cubicBezTo>
                  <a:cubicBezTo>
                    <a:pt x="94736" y="74113"/>
                    <a:pt x="105387" y="61159"/>
                    <a:pt x="93690" y="48872"/>
                  </a:cubicBezTo>
                  <a:cubicBezTo>
                    <a:pt x="81993" y="36585"/>
                    <a:pt x="71533" y="9629"/>
                    <a:pt x="41673" y="10772"/>
                  </a:cubicBezTo>
                  <a:cubicBezTo>
                    <a:pt x="41673" y="10772"/>
                    <a:pt x="40056" y="3628"/>
                    <a:pt x="22654" y="1247"/>
                  </a:cubicBezTo>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927;p38"/>
            <p:cNvSpPr/>
            <p:nvPr/>
          </p:nvSpPr>
          <p:spPr>
            <a:xfrm>
              <a:off x="2506235" y="2416390"/>
              <a:ext cx="349777" cy="704234"/>
            </a:xfrm>
            <a:custGeom>
              <a:avLst/>
              <a:gdLst/>
              <a:ahLst/>
              <a:cxnLst/>
              <a:rect l="l" t="t" r="r" b="b"/>
              <a:pathLst>
                <a:path w="342080" h="688737" extrusionOk="0">
                  <a:moveTo>
                    <a:pt x="250227" y="66733"/>
                  </a:moveTo>
                  <a:cubicBezTo>
                    <a:pt x="250227" y="66733"/>
                    <a:pt x="195357" y="148457"/>
                    <a:pt x="118901" y="156172"/>
                  </a:cubicBezTo>
                  <a:cubicBezTo>
                    <a:pt x="94841" y="132360"/>
                    <a:pt x="92654" y="47683"/>
                    <a:pt x="126033" y="20632"/>
                  </a:cubicBezTo>
                  <a:cubicBezTo>
                    <a:pt x="126033" y="20632"/>
                    <a:pt x="95317" y="-4229"/>
                    <a:pt x="74301" y="629"/>
                  </a:cubicBezTo>
                  <a:cubicBezTo>
                    <a:pt x="49433" y="14088"/>
                    <a:pt x="30395" y="36272"/>
                    <a:pt x="20857" y="62923"/>
                  </a:cubicBezTo>
                  <a:cubicBezTo>
                    <a:pt x="6783" y="106071"/>
                    <a:pt x="-1110" y="155792"/>
                    <a:pt x="126" y="236087"/>
                  </a:cubicBezTo>
                  <a:cubicBezTo>
                    <a:pt x="1363" y="316383"/>
                    <a:pt x="126" y="561557"/>
                    <a:pt x="126" y="561557"/>
                  </a:cubicBezTo>
                  <a:cubicBezTo>
                    <a:pt x="126" y="561557"/>
                    <a:pt x="10967" y="613468"/>
                    <a:pt x="80102" y="652044"/>
                  </a:cubicBezTo>
                  <a:cubicBezTo>
                    <a:pt x="149236" y="690620"/>
                    <a:pt x="200207" y="694335"/>
                    <a:pt x="247754" y="683381"/>
                  </a:cubicBezTo>
                  <a:cubicBezTo>
                    <a:pt x="286458" y="674333"/>
                    <a:pt x="318410" y="660712"/>
                    <a:pt x="331723" y="632613"/>
                  </a:cubicBezTo>
                  <a:cubicBezTo>
                    <a:pt x="328300" y="576320"/>
                    <a:pt x="303195" y="429540"/>
                    <a:pt x="312704" y="358769"/>
                  </a:cubicBezTo>
                  <a:cubicBezTo>
                    <a:pt x="322214" y="287999"/>
                    <a:pt x="336954" y="234944"/>
                    <a:pt x="341233" y="177794"/>
                  </a:cubicBezTo>
                  <a:cubicBezTo>
                    <a:pt x="345512" y="120644"/>
                    <a:pt x="333625" y="121692"/>
                    <a:pt x="305001" y="101594"/>
                  </a:cubicBezTo>
                  <a:cubicBezTo>
                    <a:pt x="287618" y="88650"/>
                    <a:pt x="269312" y="77001"/>
                    <a:pt x="250227" y="6673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928;p38"/>
            <p:cNvSpPr/>
            <p:nvPr/>
          </p:nvSpPr>
          <p:spPr>
            <a:xfrm>
              <a:off x="2790960" y="2560359"/>
              <a:ext cx="135542" cy="622117"/>
            </a:xfrm>
            <a:custGeom>
              <a:avLst/>
              <a:gdLst/>
              <a:ahLst/>
              <a:cxnLst/>
              <a:rect l="l" t="t" r="r" b="b"/>
              <a:pathLst>
                <a:path w="132559" h="608427" extrusionOk="0">
                  <a:moveTo>
                    <a:pt x="1779" y="533694"/>
                  </a:moveTo>
                  <a:cubicBezTo>
                    <a:pt x="13190" y="520931"/>
                    <a:pt x="32779" y="450160"/>
                    <a:pt x="44001" y="405488"/>
                  </a:cubicBezTo>
                  <a:cubicBezTo>
                    <a:pt x="54832" y="355339"/>
                    <a:pt x="57019" y="303694"/>
                    <a:pt x="50467" y="252802"/>
                  </a:cubicBezTo>
                  <a:cubicBezTo>
                    <a:pt x="40387" y="191842"/>
                    <a:pt x="12429" y="107451"/>
                    <a:pt x="4536" y="72494"/>
                  </a:cubicBezTo>
                  <a:cubicBezTo>
                    <a:pt x="-3357" y="37537"/>
                    <a:pt x="7104" y="22678"/>
                    <a:pt x="22604" y="8581"/>
                  </a:cubicBezTo>
                  <a:cubicBezTo>
                    <a:pt x="40767" y="-7993"/>
                    <a:pt x="67870" y="-3040"/>
                    <a:pt x="85367" y="45538"/>
                  </a:cubicBezTo>
                  <a:cubicBezTo>
                    <a:pt x="108199" y="112727"/>
                    <a:pt x="123538" y="182231"/>
                    <a:pt x="131108" y="252802"/>
                  </a:cubicBezTo>
                  <a:cubicBezTo>
                    <a:pt x="135206" y="305361"/>
                    <a:pt x="130614" y="358234"/>
                    <a:pt x="117509" y="409298"/>
                  </a:cubicBezTo>
                  <a:cubicBezTo>
                    <a:pt x="105813" y="456923"/>
                    <a:pt x="88981" y="491403"/>
                    <a:pt x="66728" y="535028"/>
                  </a:cubicBezTo>
                  <a:cubicBezTo>
                    <a:pt x="60737" y="546839"/>
                    <a:pt x="47044" y="580081"/>
                    <a:pt x="38200" y="604084"/>
                  </a:cubicBezTo>
                  <a:cubicBezTo>
                    <a:pt x="29356" y="628087"/>
                    <a:pt x="-8587" y="545315"/>
                    <a:pt x="1779" y="5336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929;p38"/>
            <p:cNvSpPr/>
            <p:nvPr/>
          </p:nvSpPr>
          <p:spPr>
            <a:xfrm>
              <a:off x="2573358" y="2169926"/>
              <a:ext cx="232033" cy="283078"/>
            </a:xfrm>
            <a:custGeom>
              <a:avLst/>
              <a:gdLst/>
              <a:ahLst/>
              <a:cxnLst/>
              <a:rect l="l" t="t" r="r" b="b"/>
              <a:pathLst>
                <a:path w="226927" h="276849" extrusionOk="0">
                  <a:moveTo>
                    <a:pt x="4992" y="100093"/>
                  </a:moveTo>
                  <a:lnTo>
                    <a:pt x="4992" y="100093"/>
                  </a:lnTo>
                  <a:cubicBezTo>
                    <a:pt x="14026" y="41324"/>
                    <a:pt x="56248" y="-3158"/>
                    <a:pt x="116729" y="176"/>
                  </a:cubicBezTo>
                  <a:cubicBezTo>
                    <a:pt x="180871" y="3548"/>
                    <a:pt x="230140" y="58374"/>
                    <a:pt x="226764" y="122620"/>
                  </a:cubicBezTo>
                  <a:cubicBezTo>
                    <a:pt x="224862" y="159005"/>
                    <a:pt x="206061" y="192400"/>
                    <a:pt x="175973" y="212869"/>
                  </a:cubicBezTo>
                  <a:cubicBezTo>
                    <a:pt x="173795" y="221746"/>
                    <a:pt x="170610" y="230347"/>
                    <a:pt x="166464" y="238491"/>
                  </a:cubicBezTo>
                  <a:cubicBezTo>
                    <a:pt x="145067" y="263542"/>
                    <a:pt x="80403" y="279068"/>
                    <a:pt x="61859" y="276591"/>
                  </a:cubicBezTo>
                  <a:cubicBezTo>
                    <a:pt x="37990" y="273162"/>
                    <a:pt x="25152" y="263161"/>
                    <a:pt x="13741" y="237062"/>
                  </a:cubicBezTo>
                  <a:cubicBezTo>
                    <a:pt x="-6229" y="190771"/>
                    <a:pt x="47" y="129144"/>
                    <a:pt x="4992" y="100093"/>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930;p38"/>
            <p:cNvSpPr/>
            <p:nvPr/>
          </p:nvSpPr>
          <p:spPr>
            <a:xfrm>
              <a:off x="2582180" y="2145281"/>
              <a:ext cx="245303" cy="242358"/>
            </a:xfrm>
            <a:custGeom>
              <a:avLst/>
              <a:gdLst/>
              <a:ahLst/>
              <a:cxnLst/>
              <a:rect l="l" t="t" r="r" b="b"/>
              <a:pathLst>
                <a:path w="239905" h="237025" extrusionOk="0">
                  <a:moveTo>
                    <a:pt x="167327" y="237026"/>
                  </a:moveTo>
                  <a:lnTo>
                    <a:pt x="167327" y="237026"/>
                  </a:lnTo>
                  <a:lnTo>
                    <a:pt x="161811" y="185781"/>
                  </a:lnTo>
                  <a:cubicBezTo>
                    <a:pt x="161811" y="185781"/>
                    <a:pt x="203558" y="77387"/>
                    <a:pt x="104754" y="98151"/>
                  </a:cubicBezTo>
                  <a:cubicBezTo>
                    <a:pt x="39519" y="111962"/>
                    <a:pt x="23163" y="117868"/>
                    <a:pt x="3383" y="74053"/>
                  </a:cubicBezTo>
                  <a:cubicBezTo>
                    <a:pt x="-16397" y="30238"/>
                    <a:pt x="53498" y="-9100"/>
                    <a:pt x="136516" y="1853"/>
                  </a:cubicBezTo>
                  <a:cubicBezTo>
                    <a:pt x="196036" y="7797"/>
                    <a:pt x="241026" y="58537"/>
                    <a:pt x="239884" y="118439"/>
                  </a:cubicBezTo>
                  <a:cubicBezTo>
                    <a:pt x="237222" y="150729"/>
                    <a:pt x="228663" y="215975"/>
                    <a:pt x="167327" y="23702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931;p38"/>
            <p:cNvSpPr/>
            <p:nvPr/>
          </p:nvSpPr>
          <p:spPr>
            <a:xfrm>
              <a:off x="2773661" y="2522433"/>
              <a:ext cx="151977" cy="206889"/>
            </a:xfrm>
            <a:custGeom>
              <a:avLst/>
              <a:gdLst/>
              <a:ahLst/>
              <a:cxnLst/>
              <a:rect l="l" t="t" r="r" b="b"/>
              <a:pathLst>
                <a:path w="148633" h="202336" extrusionOk="0">
                  <a:moveTo>
                    <a:pt x="148634" y="161388"/>
                  </a:moveTo>
                  <a:cubicBezTo>
                    <a:pt x="148634" y="161388"/>
                    <a:pt x="94810" y="215109"/>
                    <a:pt x="31001" y="199488"/>
                  </a:cubicBezTo>
                  <a:cubicBezTo>
                    <a:pt x="21491" y="193297"/>
                    <a:pt x="0" y="67757"/>
                    <a:pt x="0" y="67757"/>
                  </a:cubicBezTo>
                  <a:cubicBezTo>
                    <a:pt x="0" y="67757"/>
                    <a:pt x="0" y="-1775"/>
                    <a:pt x="53253" y="35"/>
                  </a:cubicBezTo>
                  <a:cubicBezTo>
                    <a:pt x="106506" y="1844"/>
                    <a:pt x="148634" y="161388"/>
                    <a:pt x="148634" y="16138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32;p38"/>
            <p:cNvSpPr/>
            <p:nvPr/>
          </p:nvSpPr>
          <p:spPr>
            <a:xfrm>
              <a:off x="2459309" y="2417031"/>
              <a:ext cx="123487" cy="199128"/>
            </a:xfrm>
            <a:custGeom>
              <a:avLst/>
              <a:gdLst/>
              <a:ahLst/>
              <a:cxnLst/>
              <a:rect l="l" t="t" r="r" b="b"/>
              <a:pathLst>
                <a:path w="120770" h="194746" extrusionOk="0">
                  <a:moveTo>
                    <a:pt x="46502" y="194215"/>
                  </a:moveTo>
                  <a:cubicBezTo>
                    <a:pt x="46502" y="194215"/>
                    <a:pt x="11602" y="198596"/>
                    <a:pt x="0" y="182213"/>
                  </a:cubicBezTo>
                  <a:cubicBezTo>
                    <a:pt x="2092" y="153638"/>
                    <a:pt x="48594" y="7906"/>
                    <a:pt x="120771" y="0"/>
                  </a:cubicBezTo>
                  <a:cubicBezTo>
                    <a:pt x="103197" y="15916"/>
                    <a:pt x="88011" y="34300"/>
                    <a:pt x="75696" y="54578"/>
                  </a:cubicBezTo>
                  <a:cubicBezTo>
                    <a:pt x="49925" y="97345"/>
                    <a:pt x="46502" y="194215"/>
                    <a:pt x="46502" y="1942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cxnSp>
        <p:nvCxnSpPr>
          <p:cNvPr id="72" name="Google Shape;1899;p38"/>
          <p:cNvCxnSpPr>
            <a:stCxn id="29" idx="6"/>
            <a:endCxn id="78" idx="2"/>
          </p:cNvCxnSpPr>
          <p:nvPr/>
        </p:nvCxnSpPr>
        <p:spPr>
          <a:xfrm flipV="1">
            <a:off x="6305267" y="3725110"/>
            <a:ext cx="1817850" cy="64120"/>
          </a:xfrm>
          <a:prstGeom prst="straightConnector1">
            <a:avLst/>
          </a:prstGeom>
          <a:noFill/>
          <a:ln w="9525" cap="flat" cmpd="sng">
            <a:solidFill>
              <a:schemeClr val="dk2"/>
            </a:solidFill>
            <a:prstDash val="solid"/>
            <a:round/>
            <a:headEnd type="none" w="med" len="med"/>
            <a:tailEnd type="none" w="med" len="med"/>
          </a:ln>
        </p:spPr>
      </p:cxnSp>
      <p:cxnSp>
        <p:nvCxnSpPr>
          <p:cNvPr id="73" name="Google Shape;1899;p38"/>
          <p:cNvCxnSpPr>
            <a:stCxn id="22" idx="6"/>
            <a:endCxn id="78" idx="2"/>
          </p:cNvCxnSpPr>
          <p:nvPr/>
        </p:nvCxnSpPr>
        <p:spPr>
          <a:xfrm flipV="1">
            <a:off x="6455391" y="3725110"/>
            <a:ext cx="1667726" cy="975119"/>
          </a:xfrm>
          <a:prstGeom prst="straightConnector1">
            <a:avLst/>
          </a:prstGeom>
          <a:noFill/>
          <a:ln w="9525" cap="flat" cmpd="sng">
            <a:solidFill>
              <a:schemeClr val="dk2"/>
            </a:solidFill>
            <a:prstDash val="solid"/>
            <a:round/>
            <a:headEnd type="none" w="med" len="med"/>
            <a:tailEnd type="none" w="med" len="med"/>
          </a:ln>
        </p:spPr>
      </p:cxnSp>
      <p:cxnSp>
        <p:nvCxnSpPr>
          <p:cNvPr id="74" name="Google Shape;1899;p38"/>
          <p:cNvCxnSpPr>
            <a:stCxn id="38" idx="6"/>
            <a:endCxn id="78" idx="2"/>
          </p:cNvCxnSpPr>
          <p:nvPr/>
        </p:nvCxnSpPr>
        <p:spPr>
          <a:xfrm flipV="1">
            <a:off x="6741994" y="3725110"/>
            <a:ext cx="1381123" cy="1897463"/>
          </a:xfrm>
          <a:prstGeom prst="straightConnector1">
            <a:avLst/>
          </a:prstGeom>
          <a:noFill/>
          <a:ln w="9525" cap="flat" cmpd="sng">
            <a:solidFill>
              <a:schemeClr val="dk2"/>
            </a:solidFill>
            <a:prstDash val="solid"/>
            <a:round/>
            <a:headEnd type="none" w="med" len="med"/>
            <a:tailEnd type="none" w="med" len="med"/>
          </a:ln>
        </p:spPr>
      </p:cxnSp>
      <p:sp>
        <p:nvSpPr>
          <p:cNvPr id="78" name="Google Shape;1900;p38"/>
          <p:cNvSpPr/>
          <p:nvPr/>
        </p:nvSpPr>
        <p:spPr>
          <a:xfrm>
            <a:off x="8123117" y="3410503"/>
            <a:ext cx="1405388" cy="629214"/>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300" dirty="0" smtClean="0"/>
              <a:t>    Include</a:t>
            </a:r>
            <a:endParaRPr sz="1300" dirty="0"/>
          </a:p>
        </p:txBody>
      </p:sp>
      <p:sp>
        <p:nvSpPr>
          <p:cNvPr id="79" name="Google Shape;1892;p38"/>
          <p:cNvSpPr/>
          <p:nvPr/>
        </p:nvSpPr>
        <p:spPr>
          <a:xfrm>
            <a:off x="9662615" y="3433816"/>
            <a:ext cx="2402007" cy="582587"/>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Auhentification</a:t>
            </a:r>
            <a:endParaRPr dirty="0"/>
          </a:p>
        </p:txBody>
      </p:sp>
      <p:cxnSp>
        <p:nvCxnSpPr>
          <p:cNvPr id="85" name="Google Shape;1899;p38"/>
          <p:cNvCxnSpPr>
            <a:stCxn id="79" idx="2"/>
            <a:endCxn id="78" idx="6"/>
          </p:cNvCxnSpPr>
          <p:nvPr/>
        </p:nvCxnSpPr>
        <p:spPr>
          <a:xfrm flipH="1">
            <a:off x="9528505" y="3725110"/>
            <a:ext cx="134110" cy="0"/>
          </a:xfrm>
          <a:prstGeom prst="straightConnector1">
            <a:avLst/>
          </a:prstGeom>
          <a:noFill/>
          <a:ln w="9525" cap="flat" cmpd="sng">
            <a:solidFill>
              <a:schemeClr val="dk2"/>
            </a:solidFill>
            <a:prstDash val="solid"/>
            <a:round/>
            <a:headEnd type="none" w="med" len="med"/>
            <a:tailEnd type="none" w="med" len="med"/>
          </a:ln>
        </p:spPr>
      </p:cxnSp>
      <p:sp>
        <p:nvSpPr>
          <p:cNvPr id="106" name="Google Shape;1933;p38"/>
          <p:cNvSpPr txBox="1"/>
          <p:nvPr/>
        </p:nvSpPr>
        <p:spPr>
          <a:xfrm>
            <a:off x="1099544" y="5136549"/>
            <a:ext cx="1316100" cy="800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dirty="0" smtClean="0">
                <a:solidFill>
                  <a:schemeClr val="accent3">
                    <a:lumMod val="75000"/>
                  </a:schemeClr>
                </a:solidFill>
              </a:rPr>
              <a:t>User</a:t>
            </a:r>
            <a:endParaRPr sz="2000" b="1" dirty="0">
              <a:solidFill>
                <a:schemeClr val="accent3">
                  <a:lumMod val="75000"/>
                </a:schemeClr>
              </a:solidFill>
            </a:endParaRPr>
          </a:p>
          <a:p>
            <a:pPr marL="0" lvl="0" indent="0" algn="ctr" rtl="0">
              <a:spcBef>
                <a:spcPts val="0"/>
              </a:spcBef>
              <a:spcAft>
                <a:spcPts val="0"/>
              </a:spcAft>
              <a:buNone/>
            </a:pPr>
            <a:endParaRPr sz="2000" dirty="0"/>
          </a:p>
        </p:txBody>
      </p:sp>
    </p:spTree>
    <p:extLst>
      <p:ext uri="{BB962C8B-B14F-4D97-AF65-F5344CB8AC3E}">
        <p14:creationId xmlns:p14="http://schemas.microsoft.com/office/powerpoint/2010/main" val="1308178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wipe(left)">
                                      <p:cBhvr>
                                        <p:cTn id="13" dur="500"/>
                                        <p:tgtEl>
                                          <p:spTgt spid="24"/>
                                        </p:tgtEl>
                                      </p:cBhvr>
                                    </p:animEffect>
                                  </p:childTnLst>
                                </p:cTn>
                              </p:par>
                              <p:par>
                                <p:cTn id="14" presetID="22" presetClass="entr" presetSubtype="8" fill="hold" nodeType="with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wipe(left)">
                                      <p:cBhvr>
                                        <p:cTn id="16" dur="500"/>
                                        <p:tgtEl>
                                          <p:spTgt spid="41"/>
                                        </p:tgtEl>
                                      </p:cBhvr>
                                    </p:animEffect>
                                  </p:childTnLst>
                                </p:cTn>
                              </p:par>
                              <p:par>
                                <p:cTn id="17" presetID="22" presetClass="entr" presetSubtype="8"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left)">
                                      <p:cBhvr>
                                        <p:cTn id="19" dur="500"/>
                                        <p:tgtEl>
                                          <p:spTgt spid="23"/>
                                        </p:tgtEl>
                                      </p:cBhvr>
                                    </p:animEffect>
                                  </p:childTnLst>
                                </p:cTn>
                              </p:par>
                              <p:par>
                                <p:cTn id="20" presetID="22" presetClass="entr" presetSubtype="8" fill="hold"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left)">
                                      <p:cBhvr>
                                        <p:cTn id="22" dur="500"/>
                                        <p:tgtEl>
                                          <p:spTgt spid="25"/>
                                        </p:tgtEl>
                                      </p:cBhvr>
                                    </p:animEffect>
                                  </p:childTnLst>
                                </p:cTn>
                              </p:par>
                              <p:par>
                                <p:cTn id="23" presetID="22" presetClass="entr" presetSubtype="8" fill="hold" nodeType="with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wipe(left)">
                                      <p:cBhvr>
                                        <p:cTn id="25" dur="500"/>
                                        <p:tgtEl>
                                          <p:spTgt spid="40"/>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wipe(left)">
                                      <p:cBhvr>
                                        <p:cTn id="28" dur="500"/>
                                        <p:tgtEl>
                                          <p:spTgt spid="38"/>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wipe(left)">
                                      <p:cBhvr>
                                        <p:cTn id="34" dur="500"/>
                                        <p:tgtEl>
                                          <p:spTgt spid="29"/>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left)">
                                      <p:cBhvr>
                                        <p:cTn id="37" dur="500"/>
                                        <p:tgtEl>
                                          <p:spTgt spid="27"/>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wipe(left)">
                                      <p:cBhvr>
                                        <p:cTn id="40" dur="500"/>
                                        <p:tgtEl>
                                          <p:spTgt spid="39"/>
                                        </p:tgtEl>
                                      </p:cBhvr>
                                    </p:animEffect>
                                  </p:childTnLst>
                                </p:cTn>
                              </p:par>
                              <p:par>
                                <p:cTn id="41" presetID="22" presetClass="entr" presetSubtype="8"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wipe(left)">
                                      <p:cBhvr>
                                        <p:cTn id="43" dur="500"/>
                                        <p:tgtEl>
                                          <p:spTgt spid="20"/>
                                        </p:tgtEl>
                                      </p:cBhvr>
                                    </p:animEffect>
                                  </p:childTnLst>
                                </p:cTn>
                              </p:par>
                              <p:par>
                                <p:cTn id="44" presetID="22" presetClass="entr" presetSubtype="8" fill="hold" nodeType="with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wipe(left)">
                                      <p:cBhvr>
                                        <p:cTn id="46" dur="500"/>
                                        <p:tgtEl>
                                          <p:spTgt spid="31"/>
                                        </p:tgtEl>
                                      </p:cBhvr>
                                    </p:animEffect>
                                  </p:childTnLst>
                                </p:cTn>
                              </p:par>
                              <p:par>
                                <p:cTn id="47" presetID="22" presetClass="entr" presetSubtype="8" fill="hold" nodeType="withEffect">
                                  <p:stCondLst>
                                    <p:cond delay="0"/>
                                  </p:stCondLst>
                                  <p:childTnLst>
                                    <p:set>
                                      <p:cBhvr>
                                        <p:cTn id="48" dur="1" fill="hold">
                                          <p:stCondLst>
                                            <p:cond delay="0"/>
                                          </p:stCondLst>
                                        </p:cTn>
                                        <p:tgtEl>
                                          <p:spTgt spid="72"/>
                                        </p:tgtEl>
                                        <p:attrNameLst>
                                          <p:attrName>style.visibility</p:attrName>
                                        </p:attrNameLst>
                                      </p:cBhvr>
                                      <p:to>
                                        <p:strVal val="visible"/>
                                      </p:to>
                                    </p:set>
                                    <p:animEffect transition="in" filter="wipe(left)">
                                      <p:cBhvr>
                                        <p:cTn id="49" dur="500"/>
                                        <p:tgtEl>
                                          <p:spTgt spid="72"/>
                                        </p:tgtEl>
                                      </p:cBhvr>
                                    </p:animEffect>
                                  </p:childTnLst>
                                </p:cTn>
                              </p:par>
                              <p:par>
                                <p:cTn id="50" presetID="22" presetClass="entr" presetSubtype="8" fill="hold" nodeType="withEffect">
                                  <p:stCondLst>
                                    <p:cond delay="0"/>
                                  </p:stCondLst>
                                  <p:childTnLst>
                                    <p:set>
                                      <p:cBhvr>
                                        <p:cTn id="51" dur="1" fill="hold">
                                          <p:stCondLst>
                                            <p:cond delay="0"/>
                                          </p:stCondLst>
                                        </p:cTn>
                                        <p:tgtEl>
                                          <p:spTgt spid="73"/>
                                        </p:tgtEl>
                                        <p:attrNameLst>
                                          <p:attrName>style.visibility</p:attrName>
                                        </p:attrNameLst>
                                      </p:cBhvr>
                                      <p:to>
                                        <p:strVal val="visible"/>
                                      </p:to>
                                    </p:set>
                                    <p:animEffect transition="in" filter="wipe(left)">
                                      <p:cBhvr>
                                        <p:cTn id="52" dur="500"/>
                                        <p:tgtEl>
                                          <p:spTgt spid="73"/>
                                        </p:tgtEl>
                                      </p:cBhvr>
                                    </p:animEffect>
                                  </p:childTnLst>
                                </p:cTn>
                              </p:par>
                              <p:par>
                                <p:cTn id="53" presetID="22" presetClass="entr" presetSubtype="8" fill="hold" nodeType="withEffect">
                                  <p:stCondLst>
                                    <p:cond delay="0"/>
                                  </p:stCondLst>
                                  <p:childTnLst>
                                    <p:set>
                                      <p:cBhvr>
                                        <p:cTn id="54" dur="1" fill="hold">
                                          <p:stCondLst>
                                            <p:cond delay="0"/>
                                          </p:stCondLst>
                                        </p:cTn>
                                        <p:tgtEl>
                                          <p:spTgt spid="74"/>
                                        </p:tgtEl>
                                        <p:attrNameLst>
                                          <p:attrName>style.visibility</p:attrName>
                                        </p:attrNameLst>
                                      </p:cBhvr>
                                      <p:to>
                                        <p:strVal val="visible"/>
                                      </p:to>
                                    </p:set>
                                    <p:animEffect transition="in" filter="wipe(left)">
                                      <p:cBhvr>
                                        <p:cTn id="55" dur="500"/>
                                        <p:tgtEl>
                                          <p:spTgt spid="74"/>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78"/>
                                        </p:tgtEl>
                                        <p:attrNameLst>
                                          <p:attrName>style.visibility</p:attrName>
                                        </p:attrNameLst>
                                      </p:cBhvr>
                                      <p:to>
                                        <p:strVal val="visible"/>
                                      </p:to>
                                    </p:set>
                                    <p:animEffect transition="in" filter="wipe(left)">
                                      <p:cBhvr>
                                        <p:cTn id="58" dur="500"/>
                                        <p:tgtEl>
                                          <p:spTgt spid="78"/>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79"/>
                                        </p:tgtEl>
                                        <p:attrNameLst>
                                          <p:attrName>style.visibility</p:attrName>
                                        </p:attrNameLst>
                                      </p:cBhvr>
                                      <p:to>
                                        <p:strVal val="visible"/>
                                      </p:to>
                                    </p:set>
                                    <p:animEffect transition="in" filter="wipe(left)">
                                      <p:cBhvr>
                                        <p:cTn id="61" dur="500"/>
                                        <p:tgtEl>
                                          <p:spTgt spid="79"/>
                                        </p:tgtEl>
                                      </p:cBhvr>
                                    </p:animEffect>
                                  </p:childTnLst>
                                </p:cTn>
                              </p:par>
                              <p:par>
                                <p:cTn id="62" presetID="22" presetClass="entr" presetSubtype="8" fill="hold" nodeType="withEffect">
                                  <p:stCondLst>
                                    <p:cond delay="0"/>
                                  </p:stCondLst>
                                  <p:childTnLst>
                                    <p:set>
                                      <p:cBhvr>
                                        <p:cTn id="63" dur="1" fill="hold">
                                          <p:stCondLst>
                                            <p:cond delay="0"/>
                                          </p:stCondLst>
                                        </p:cTn>
                                        <p:tgtEl>
                                          <p:spTgt spid="85"/>
                                        </p:tgtEl>
                                        <p:attrNameLst>
                                          <p:attrName>style.visibility</p:attrName>
                                        </p:attrNameLst>
                                      </p:cBhvr>
                                      <p:to>
                                        <p:strVal val="visible"/>
                                      </p:to>
                                    </p:set>
                                    <p:animEffect transition="in" filter="wipe(left)">
                                      <p:cBhvr>
                                        <p:cTn id="64" dur="500"/>
                                        <p:tgtEl>
                                          <p:spTgt spid="85"/>
                                        </p:tgtEl>
                                      </p:cBhvr>
                                    </p:animEffect>
                                  </p:childTnLst>
                                </p:cTn>
                              </p:par>
                              <p:par>
                                <p:cTn id="65" presetID="2" presetClass="entr" presetSubtype="8" fill="hold" grpId="0" nodeType="withEffect">
                                  <p:stCondLst>
                                    <p:cond delay="0"/>
                                  </p:stCondLst>
                                  <p:childTnLst>
                                    <p:set>
                                      <p:cBhvr>
                                        <p:cTn id="66" dur="1" fill="hold">
                                          <p:stCondLst>
                                            <p:cond delay="0"/>
                                          </p:stCondLst>
                                        </p:cTn>
                                        <p:tgtEl>
                                          <p:spTgt spid="106"/>
                                        </p:tgtEl>
                                        <p:attrNameLst>
                                          <p:attrName>style.visibility</p:attrName>
                                        </p:attrNameLst>
                                      </p:cBhvr>
                                      <p:to>
                                        <p:strVal val="visible"/>
                                      </p:to>
                                    </p:set>
                                    <p:anim calcmode="lin" valueType="num">
                                      <p:cBhvr additive="base">
                                        <p:cTn id="67" dur="500" fill="hold"/>
                                        <p:tgtEl>
                                          <p:spTgt spid="106"/>
                                        </p:tgtEl>
                                        <p:attrNameLst>
                                          <p:attrName>ppt_x</p:attrName>
                                        </p:attrNameLst>
                                      </p:cBhvr>
                                      <p:tavLst>
                                        <p:tav tm="0">
                                          <p:val>
                                            <p:strVal val="0-#ppt_w/2"/>
                                          </p:val>
                                        </p:tav>
                                        <p:tav tm="100000">
                                          <p:val>
                                            <p:strVal val="#ppt_x"/>
                                          </p:val>
                                        </p:tav>
                                      </p:tavLst>
                                    </p:anim>
                                    <p:anim calcmode="lin" valueType="num">
                                      <p:cBhvr additive="base">
                                        <p:cTn id="68" dur="500" fill="hold"/>
                                        <p:tgtEl>
                                          <p:spTgt spid="10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7" grpId="0" animBg="1"/>
      <p:bldP spid="29" grpId="0" animBg="1"/>
      <p:bldP spid="38" grpId="0" animBg="1"/>
      <p:bldP spid="39" grpId="0" animBg="1"/>
      <p:bldP spid="78" grpId="0" animBg="1"/>
      <p:bldP spid="79" grpId="0" animBg="1"/>
      <p:bldP spid="10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chemeClr val="accent6">
                    <a:lumMod val="75000"/>
                  </a:schemeClr>
                </a:solidFill>
              </a:rPr>
              <a:t>Cas d’utilisation « gérer le ticket » pour un Technicien</a:t>
            </a:r>
            <a:endParaRPr lang="fr-FR" dirty="0">
              <a:solidFill>
                <a:schemeClr val="accent6">
                  <a:lumMod val="75000"/>
                </a:schemeClr>
              </a:solidFill>
            </a:endParaRPr>
          </a:p>
        </p:txBody>
      </p:sp>
      <p:sp>
        <p:nvSpPr>
          <p:cNvPr id="4" name="Google Shape;1898;p38"/>
          <p:cNvSpPr/>
          <p:nvPr/>
        </p:nvSpPr>
        <p:spPr>
          <a:xfrm>
            <a:off x="3984330" y="5446543"/>
            <a:ext cx="3769084" cy="607664"/>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lgn="ctr"/>
            <a:r>
              <a:rPr lang="fr-FR" sz="1400" dirty="0" smtClean="0"/>
              <a:t>Visualiser les logiciels installés sur les postes</a:t>
            </a:r>
            <a:endParaRPr sz="1400" dirty="0"/>
          </a:p>
        </p:txBody>
      </p:sp>
      <p:cxnSp>
        <p:nvCxnSpPr>
          <p:cNvPr id="5" name="Google Shape;1893;p38"/>
          <p:cNvCxnSpPr>
            <a:endCxn id="11" idx="2"/>
          </p:cNvCxnSpPr>
          <p:nvPr/>
        </p:nvCxnSpPr>
        <p:spPr>
          <a:xfrm flipV="1">
            <a:off x="2214339" y="1355031"/>
            <a:ext cx="2558359" cy="2401029"/>
          </a:xfrm>
          <a:prstGeom prst="straightConnector1">
            <a:avLst/>
          </a:prstGeom>
          <a:noFill/>
          <a:ln w="9525" cap="flat" cmpd="sng">
            <a:solidFill>
              <a:schemeClr val="dk2"/>
            </a:solidFill>
            <a:prstDash val="solid"/>
            <a:round/>
            <a:headEnd type="none" w="med" len="med"/>
            <a:tailEnd type="triangle" w="med" len="med"/>
          </a:ln>
        </p:spPr>
      </p:cxnSp>
      <p:sp>
        <p:nvSpPr>
          <p:cNvPr id="6" name="Google Shape;1894;p38"/>
          <p:cNvSpPr/>
          <p:nvPr/>
        </p:nvSpPr>
        <p:spPr>
          <a:xfrm>
            <a:off x="4627626" y="1731523"/>
            <a:ext cx="3271348" cy="578642"/>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lgn="ctr"/>
            <a:r>
              <a:rPr lang="fr-FR" sz="1400" dirty="0" smtClean="0"/>
              <a:t>Ajouter les suivis des tickets</a:t>
            </a:r>
            <a:endParaRPr sz="1400" dirty="0"/>
          </a:p>
        </p:txBody>
      </p:sp>
      <p:sp>
        <p:nvSpPr>
          <p:cNvPr id="7" name="Google Shape;1906;p38"/>
          <p:cNvSpPr/>
          <p:nvPr/>
        </p:nvSpPr>
        <p:spPr>
          <a:xfrm>
            <a:off x="4104110" y="4003758"/>
            <a:ext cx="3751691" cy="598924"/>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lgn="ctr"/>
            <a:r>
              <a:rPr lang="fr-FR" sz="1400" dirty="0" smtClean="0"/>
              <a:t>Visualiser le </a:t>
            </a:r>
            <a:r>
              <a:rPr lang="fr-FR" sz="1400" dirty="0" err="1" smtClean="0"/>
              <a:t>map</a:t>
            </a:r>
            <a:r>
              <a:rPr lang="fr-FR" sz="1400" dirty="0" smtClean="0"/>
              <a:t> réseaux du système</a:t>
            </a:r>
            <a:endParaRPr sz="1400" dirty="0"/>
          </a:p>
        </p:txBody>
      </p:sp>
      <p:sp>
        <p:nvSpPr>
          <p:cNvPr id="8" name="Google Shape;1896;p38"/>
          <p:cNvSpPr/>
          <p:nvPr/>
        </p:nvSpPr>
        <p:spPr>
          <a:xfrm>
            <a:off x="4394984" y="2418294"/>
            <a:ext cx="3535337" cy="768332"/>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lgn="ctr"/>
            <a:r>
              <a:rPr lang="fr-FR" sz="1400" dirty="0" smtClean="0"/>
              <a:t>Attribuer les solutions aux tickets</a:t>
            </a:r>
            <a:endParaRPr sz="1000" dirty="0"/>
          </a:p>
        </p:txBody>
      </p:sp>
      <p:sp>
        <p:nvSpPr>
          <p:cNvPr id="9" name="Google Shape;1898;p38"/>
          <p:cNvSpPr/>
          <p:nvPr/>
        </p:nvSpPr>
        <p:spPr>
          <a:xfrm>
            <a:off x="4141402" y="3267396"/>
            <a:ext cx="3751691" cy="614513"/>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lgn="ctr"/>
            <a:r>
              <a:rPr lang="fr-FR" sz="1400" dirty="0" smtClean="0"/>
              <a:t>Gérer le stock des consommables</a:t>
            </a:r>
            <a:endParaRPr sz="1400" dirty="0"/>
          </a:p>
        </p:txBody>
      </p:sp>
      <p:sp>
        <p:nvSpPr>
          <p:cNvPr id="10" name="Google Shape;1898;p38"/>
          <p:cNvSpPr/>
          <p:nvPr/>
        </p:nvSpPr>
        <p:spPr>
          <a:xfrm>
            <a:off x="3891422" y="4734964"/>
            <a:ext cx="3769084" cy="595237"/>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lgn="ctr"/>
            <a:r>
              <a:rPr lang="fr-FR" sz="1400" dirty="0" smtClean="0"/>
              <a:t>Gérer les licences des logiciels</a:t>
            </a:r>
            <a:endParaRPr sz="1400" dirty="0"/>
          </a:p>
        </p:txBody>
      </p:sp>
      <p:sp>
        <p:nvSpPr>
          <p:cNvPr id="11" name="Google Shape;1906;p38"/>
          <p:cNvSpPr/>
          <p:nvPr/>
        </p:nvSpPr>
        <p:spPr>
          <a:xfrm>
            <a:off x="4772698" y="1062959"/>
            <a:ext cx="3188972" cy="584144"/>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lgn="ctr"/>
            <a:r>
              <a:rPr lang="fr-FR" sz="1400" dirty="0" smtClean="0"/>
              <a:t>Valider les tickets</a:t>
            </a:r>
            <a:endParaRPr sz="1400" dirty="0"/>
          </a:p>
        </p:txBody>
      </p:sp>
      <p:cxnSp>
        <p:nvCxnSpPr>
          <p:cNvPr id="12" name="Google Shape;1897;p38"/>
          <p:cNvCxnSpPr>
            <a:endCxn id="6" idx="2"/>
          </p:cNvCxnSpPr>
          <p:nvPr/>
        </p:nvCxnSpPr>
        <p:spPr>
          <a:xfrm flipV="1">
            <a:off x="2214339" y="2020844"/>
            <a:ext cx="2413287" cy="1735216"/>
          </a:xfrm>
          <a:prstGeom prst="straightConnector1">
            <a:avLst/>
          </a:prstGeom>
          <a:noFill/>
          <a:ln w="9525" cap="flat" cmpd="sng">
            <a:solidFill>
              <a:schemeClr val="dk2"/>
            </a:solidFill>
            <a:prstDash val="solid"/>
            <a:round/>
            <a:headEnd type="none" w="med" len="med"/>
            <a:tailEnd type="triangle" w="med" len="med"/>
          </a:ln>
        </p:spPr>
      </p:cxnSp>
      <p:cxnSp>
        <p:nvCxnSpPr>
          <p:cNvPr id="13" name="Google Shape;1897;p38"/>
          <p:cNvCxnSpPr>
            <a:endCxn id="8" idx="2"/>
          </p:cNvCxnSpPr>
          <p:nvPr/>
        </p:nvCxnSpPr>
        <p:spPr>
          <a:xfrm flipV="1">
            <a:off x="2214339" y="2802460"/>
            <a:ext cx="2180645" cy="953600"/>
          </a:xfrm>
          <a:prstGeom prst="straightConnector1">
            <a:avLst/>
          </a:prstGeom>
          <a:noFill/>
          <a:ln w="9525" cap="flat" cmpd="sng">
            <a:solidFill>
              <a:schemeClr val="dk2"/>
            </a:solidFill>
            <a:prstDash val="solid"/>
            <a:round/>
            <a:headEnd type="none" w="med" len="med"/>
            <a:tailEnd type="triangle" w="med" len="med"/>
          </a:ln>
        </p:spPr>
      </p:cxnSp>
      <p:cxnSp>
        <p:nvCxnSpPr>
          <p:cNvPr id="14" name="Google Shape;1897;p38"/>
          <p:cNvCxnSpPr>
            <a:endCxn id="9" idx="2"/>
          </p:cNvCxnSpPr>
          <p:nvPr/>
        </p:nvCxnSpPr>
        <p:spPr>
          <a:xfrm flipV="1">
            <a:off x="2214339" y="3574653"/>
            <a:ext cx="1927063" cy="181407"/>
          </a:xfrm>
          <a:prstGeom prst="straightConnector1">
            <a:avLst/>
          </a:prstGeom>
          <a:noFill/>
          <a:ln w="9525" cap="flat" cmpd="sng">
            <a:solidFill>
              <a:schemeClr val="dk2"/>
            </a:solidFill>
            <a:prstDash val="solid"/>
            <a:round/>
            <a:headEnd type="none" w="med" len="med"/>
            <a:tailEnd type="triangle" w="med" len="med"/>
          </a:ln>
        </p:spPr>
      </p:cxnSp>
      <p:cxnSp>
        <p:nvCxnSpPr>
          <p:cNvPr id="15" name="Google Shape;1897;p38"/>
          <p:cNvCxnSpPr>
            <a:endCxn id="7" idx="2"/>
          </p:cNvCxnSpPr>
          <p:nvPr/>
        </p:nvCxnSpPr>
        <p:spPr>
          <a:xfrm>
            <a:off x="2214339" y="3756060"/>
            <a:ext cx="1889771" cy="547160"/>
          </a:xfrm>
          <a:prstGeom prst="straightConnector1">
            <a:avLst/>
          </a:prstGeom>
          <a:noFill/>
          <a:ln w="9525" cap="flat" cmpd="sng">
            <a:solidFill>
              <a:schemeClr val="dk2"/>
            </a:solidFill>
            <a:prstDash val="solid"/>
            <a:round/>
            <a:headEnd type="none" w="med" len="med"/>
            <a:tailEnd type="triangle" w="med" len="med"/>
          </a:ln>
        </p:spPr>
      </p:cxnSp>
      <p:cxnSp>
        <p:nvCxnSpPr>
          <p:cNvPr id="16" name="Google Shape;1897;p38"/>
          <p:cNvCxnSpPr>
            <a:endCxn id="10" idx="2"/>
          </p:cNvCxnSpPr>
          <p:nvPr/>
        </p:nvCxnSpPr>
        <p:spPr>
          <a:xfrm>
            <a:off x="2214339" y="3756060"/>
            <a:ext cx="1677083" cy="1276523"/>
          </a:xfrm>
          <a:prstGeom prst="straightConnector1">
            <a:avLst/>
          </a:prstGeom>
          <a:noFill/>
          <a:ln w="9525" cap="flat" cmpd="sng">
            <a:solidFill>
              <a:schemeClr val="dk2"/>
            </a:solidFill>
            <a:prstDash val="solid"/>
            <a:round/>
            <a:headEnd type="none" w="med" len="med"/>
            <a:tailEnd type="triangle" w="med" len="med"/>
          </a:ln>
        </p:spPr>
      </p:cxnSp>
      <p:cxnSp>
        <p:nvCxnSpPr>
          <p:cNvPr id="17" name="Google Shape;1897;p38"/>
          <p:cNvCxnSpPr>
            <a:endCxn id="4" idx="2"/>
          </p:cNvCxnSpPr>
          <p:nvPr/>
        </p:nvCxnSpPr>
        <p:spPr>
          <a:xfrm>
            <a:off x="2214339" y="3756060"/>
            <a:ext cx="1769991" cy="1994315"/>
          </a:xfrm>
          <a:prstGeom prst="straightConnector1">
            <a:avLst/>
          </a:prstGeom>
          <a:noFill/>
          <a:ln w="9525" cap="flat" cmpd="sng">
            <a:solidFill>
              <a:schemeClr val="dk2"/>
            </a:solidFill>
            <a:prstDash val="solid"/>
            <a:round/>
            <a:headEnd type="none" w="med" len="med"/>
            <a:tailEnd type="triangle" w="med" len="med"/>
          </a:ln>
        </p:spPr>
      </p:cxnSp>
      <p:cxnSp>
        <p:nvCxnSpPr>
          <p:cNvPr id="18" name="Google Shape;1899;p38"/>
          <p:cNvCxnSpPr>
            <a:stCxn id="11" idx="6"/>
            <a:endCxn id="22" idx="2"/>
          </p:cNvCxnSpPr>
          <p:nvPr/>
        </p:nvCxnSpPr>
        <p:spPr>
          <a:xfrm>
            <a:off x="7961670" y="1355031"/>
            <a:ext cx="489926" cy="2677207"/>
          </a:xfrm>
          <a:prstGeom prst="straightConnector1">
            <a:avLst/>
          </a:prstGeom>
          <a:noFill/>
          <a:ln w="9525" cap="flat" cmpd="sng">
            <a:solidFill>
              <a:schemeClr val="dk2"/>
            </a:solidFill>
            <a:prstDash val="solid"/>
            <a:round/>
            <a:headEnd type="none" w="med" len="med"/>
            <a:tailEnd type="none" w="med" len="med"/>
          </a:ln>
        </p:spPr>
      </p:cxnSp>
      <p:cxnSp>
        <p:nvCxnSpPr>
          <p:cNvPr id="19" name="Google Shape;1899;p38"/>
          <p:cNvCxnSpPr>
            <a:stCxn id="6" idx="6"/>
            <a:endCxn id="22" idx="2"/>
          </p:cNvCxnSpPr>
          <p:nvPr/>
        </p:nvCxnSpPr>
        <p:spPr>
          <a:xfrm>
            <a:off x="7898974" y="2020844"/>
            <a:ext cx="552622" cy="2011394"/>
          </a:xfrm>
          <a:prstGeom prst="straightConnector1">
            <a:avLst/>
          </a:prstGeom>
          <a:noFill/>
          <a:ln w="9525" cap="flat" cmpd="sng">
            <a:solidFill>
              <a:schemeClr val="dk2"/>
            </a:solidFill>
            <a:prstDash val="solid"/>
            <a:round/>
            <a:headEnd type="none" w="med" len="med"/>
            <a:tailEnd type="none" w="med" len="med"/>
          </a:ln>
        </p:spPr>
      </p:cxnSp>
      <p:cxnSp>
        <p:nvCxnSpPr>
          <p:cNvPr id="20" name="Google Shape;1899;p38"/>
          <p:cNvCxnSpPr>
            <a:stCxn id="8" idx="6"/>
            <a:endCxn id="22" idx="2"/>
          </p:cNvCxnSpPr>
          <p:nvPr/>
        </p:nvCxnSpPr>
        <p:spPr>
          <a:xfrm>
            <a:off x="7930321" y="2802460"/>
            <a:ext cx="521275" cy="1229778"/>
          </a:xfrm>
          <a:prstGeom prst="straightConnector1">
            <a:avLst/>
          </a:prstGeom>
          <a:noFill/>
          <a:ln w="9525" cap="flat" cmpd="sng">
            <a:solidFill>
              <a:schemeClr val="dk2"/>
            </a:solidFill>
            <a:prstDash val="solid"/>
            <a:round/>
            <a:headEnd type="none" w="med" len="med"/>
            <a:tailEnd type="none" w="med" len="med"/>
          </a:ln>
        </p:spPr>
      </p:cxnSp>
      <p:cxnSp>
        <p:nvCxnSpPr>
          <p:cNvPr id="21" name="Google Shape;1899;p38"/>
          <p:cNvCxnSpPr>
            <a:stCxn id="9" idx="6"/>
            <a:endCxn id="22" idx="2"/>
          </p:cNvCxnSpPr>
          <p:nvPr/>
        </p:nvCxnSpPr>
        <p:spPr>
          <a:xfrm>
            <a:off x="7893093" y="3574653"/>
            <a:ext cx="558503" cy="457585"/>
          </a:xfrm>
          <a:prstGeom prst="straightConnector1">
            <a:avLst/>
          </a:prstGeom>
          <a:noFill/>
          <a:ln w="9525" cap="flat" cmpd="sng">
            <a:solidFill>
              <a:schemeClr val="dk2"/>
            </a:solidFill>
            <a:prstDash val="solid"/>
            <a:round/>
            <a:headEnd type="none" w="med" len="med"/>
            <a:tailEnd type="none" w="med" len="med"/>
          </a:ln>
        </p:spPr>
      </p:cxnSp>
      <p:sp>
        <p:nvSpPr>
          <p:cNvPr id="22" name="Google Shape;1900;p38"/>
          <p:cNvSpPr/>
          <p:nvPr/>
        </p:nvSpPr>
        <p:spPr>
          <a:xfrm>
            <a:off x="8451596" y="3717631"/>
            <a:ext cx="1405388" cy="629214"/>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300" dirty="0" smtClean="0"/>
              <a:t>    Include</a:t>
            </a:r>
            <a:endParaRPr sz="1300" dirty="0"/>
          </a:p>
        </p:txBody>
      </p:sp>
      <p:sp>
        <p:nvSpPr>
          <p:cNvPr id="23" name="Google Shape;1892;p38"/>
          <p:cNvSpPr/>
          <p:nvPr/>
        </p:nvSpPr>
        <p:spPr>
          <a:xfrm>
            <a:off x="10005037" y="3745285"/>
            <a:ext cx="2122735" cy="582587"/>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smtClean="0"/>
              <a:t>Auhentification</a:t>
            </a:r>
            <a:endParaRPr sz="1600" dirty="0"/>
          </a:p>
        </p:txBody>
      </p:sp>
      <p:cxnSp>
        <p:nvCxnSpPr>
          <p:cNvPr id="24" name="Google Shape;1899;p38"/>
          <p:cNvCxnSpPr>
            <a:stCxn id="23" idx="2"/>
            <a:endCxn id="22" idx="6"/>
          </p:cNvCxnSpPr>
          <p:nvPr/>
        </p:nvCxnSpPr>
        <p:spPr>
          <a:xfrm flipH="1" flipV="1">
            <a:off x="9856984" y="4032238"/>
            <a:ext cx="148053" cy="4341"/>
          </a:xfrm>
          <a:prstGeom prst="straightConnector1">
            <a:avLst/>
          </a:prstGeom>
          <a:noFill/>
          <a:ln w="9525" cap="flat" cmpd="sng">
            <a:solidFill>
              <a:schemeClr val="dk2"/>
            </a:solidFill>
            <a:prstDash val="solid"/>
            <a:round/>
            <a:headEnd type="none" w="med" len="med"/>
            <a:tailEnd type="none" w="med" len="med"/>
          </a:ln>
        </p:spPr>
      </p:cxnSp>
      <p:cxnSp>
        <p:nvCxnSpPr>
          <p:cNvPr id="25" name="Google Shape;1899;p38"/>
          <p:cNvCxnSpPr>
            <a:stCxn id="7" idx="6"/>
            <a:endCxn id="22" idx="2"/>
          </p:cNvCxnSpPr>
          <p:nvPr/>
        </p:nvCxnSpPr>
        <p:spPr>
          <a:xfrm flipV="1">
            <a:off x="7855801" y="4032238"/>
            <a:ext cx="595795" cy="270982"/>
          </a:xfrm>
          <a:prstGeom prst="straightConnector1">
            <a:avLst/>
          </a:prstGeom>
          <a:noFill/>
          <a:ln w="9525" cap="flat" cmpd="sng">
            <a:solidFill>
              <a:schemeClr val="dk2"/>
            </a:solidFill>
            <a:prstDash val="solid"/>
            <a:round/>
            <a:headEnd type="none" w="med" len="med"/>
            <a:tailEnd type="none" w="med" len="med"/>
          </a:ln>
        </p:spPr>
      </p:cxnSp>
      <p:cxnSp>
        <p:nvCxnSpPr>
          <p:cNvPr id="26" name="Google Shape;1899;p38"/>
          <p:cNvCxnSpPr>
            <a:stCxn id="10" idx="6"/>
            <a:endCxn id="22" idx="2"/>
          </p:cNvCxnSpPr>
          <p:nvPr/>
        </p:nvCxnSpPr>
        <p:spPr>
          <a:xfrm flipV="1">
            <a:off x="7660506" y="4032238"/>
            <a:ext cx="791090" cy="1000345"/>
          </a:xfrm>
          <a:prstGeom prst="straightConnector1">
            <a:avLst/>
          </a:prstGeom>
          <a:noFill/>
          <a:ln w="9525" cap="flat" cmpd="sng">
            <a:solidFill>
              <a:schemeClr val="dk2"/>
            </a:solidFill>
            <a:prstDash val="solid"/>
            <a:round/>
            <a:headEnd type="none" w="med" len="med"/>
            <a:tailEnd type="none" w="med" len="med"/>
          </a:ln>
        </p:spPr>
      </p:cxnSp>
      <p:cxnSp>
        <p:nvCxnSpPr>
          <p:cNvPr id="27" name="Google Shape;1899;p38"/>
          <p:cNvCxnSpPr>
            <a:stCxn id="4" idx="6"/>
            <a:endCxn id="22" idx="2"/>
          </p:cNvCxnSpPr>
          <p:nvPr/>
        </p:nvCxnSpPr>
        <p:spPr>
          <a:xfrm flipV="1">
            <a:off x="7753414" y="4032238"/>
            <a:ext cx="698182" cy="1718137"/>
          </a:xfrm>
          <a:prstGeom prst="straightConnector1">
            <a:avLst/>
          </a:prstGeom>
          <a:noFill/>
          <a:ln w="9525" cap="flat" cmpd="sng">
            <a:solidFill>
              <a:schemeClr val="dk2"/>
            </a:solidFill>
            <a:prstDash val="solid"/>
            <a:round/>
            <a:headEnd type="none" w="med" len="med"/>
            <a:tailEnd type="none" w="med" len="med"/>
          </a:ln>
        </p:spPr>
      </p:cxnSp>
      <p:sp>
        <p:nvSpPr>
          <p:cNvPr id="41" name="Google Shape;1898;p38"/>
          <p:cNvSpPr/>
          <p:nvPr/>
        </p:nvSpPr>
        <p:spPr>
          <a:xfrm>
            <a:off x="3984330" y="6187930"/>
            <a:ext cx="3769084" cy="607664"/>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lgn="ctr"/>
            <a:r>
              <a:rPr lang="fr-FR" sz="1400" dirty="0" smtClean="0"/>
              <a:t>Gérer l’inventaire</a:t>
            </a:r>
            <a:endParaRPr sz="1400" dirty="0"/>
          </a:p>
        </p:txBody>
      </p:sp>
      <p:cxnSp>
        <p:nvCxnSpPr>
          <p:cNvPr id="64" name="Google Shape;1897;p38"/>
          <p:cNvCxnSpPr>
            <a:endCxn id="41" idx="2"/>
          </p:cNvCxnSpPr>
          <p:nvPr/>
        </p:nvCxnSpPr>
        <p:spPr>
          <a:xfrm>
            <a:off x="2037432" y="3761871"/>
            <a:ext cx="1946898" cy="2729891"/>
          </a:xfrm>
          <a:prstGeom prst="straightConnector1">
            <a:avLst/>
          </a:prstGeom>
          <a:noFill/>
          <a:ln w="9525" cap="flat" cmpd="sng">
            <a:solidFill>
              <a:schemeClr val="dk2"/>
            </a:solidFill>
            <a:prstDash val="solid"/>
            <a:round/>
            <a:headEnd type="none" w="med" len="med"/>
            <a:tailEnd type="triangle" w="med" len="med"/>
          </a:ln>
        </p:spPr>
      </p:cxnSp>
      <p:cxnSp>
        <p:nvCxnSpPr>
          <p:cNvPr id="67" name="Google Shape;1899;p38"/>
          <p:cNvCxnSpPr>
            <a:stCxn id="41" idx="6"/>
            <a:endCxn id="22" idx="2"/>
          </p:cNvCxnSpPr>
          <p:nvPr/>
        </p:nvCxnSpPr>
        <p:spPr>
          <a:xfrm flipV="1">
            <a:off x="7753414" y="4032238"/>
            <a:ext cx="698182" cy="2459524"/>
          </a:xfrm>
          <a:prstGeom prst="straightConnector1">
            <a:avLst/>
          </a:prstGeom>
          <a:noFill/>
          <a:ln w="9525" cap="flat" cmpd="sng">
            <a:solidFill>
              <a:schemeClr val="dk2"/>
            </a:solidFill>
            <a:prstDash val="solid"/>
            <a:round/>
            <a:headEnd type="none" w="med" len="med"/>
            <a:tailEnd type="none" w="med" len="med"/>
          </a:ln>
        </p:spPr>
      </p:cxnSp>
      <p:pic>
        <p:nvPicPr>
          <p:cNvPr id="3" name="Image 2"/>
          <p:cNvPicPr>
            <a:picLocks noChangeAspect="1"/>
          </p:cNvPicPr>
          <p:nvPr/>
        </p:nvPicPr>
        <p:blipFill rotWithShape="1">
          <a:blip r:embed="rId2"/>
          <a:srcRect l="9463"/>
          <a:stretch/>
        </p:blipFill>
        <p:spPr>
          <a:xfrm>
            <a:off x="122338" y="1632796"/>
            <a:ext cx="2097230" cy="4224978"/>
          </a:xfrm>
          <a:prstGeom prst="rect">
            <a:avLst/>
          </a:prstGeom>
        </p:spPr>
      </p:pic>
      <p:sp>
        <p:nvSpPr>
          <p:cNvPr id="103" name="Rectangle 102"/>
          <p:cNvSpPr/>
          <p:nvPr/>
        </p:nvSpPr>
        <p:spPr>
          <a:xfrm>
            <a:off x="838200" y="5381043"/>
            <a:ext cx="1174039" cy="369332"/>
          </a:xfrm>
          <a:prstGeom prst="rect">
            <a:avLst/>
          </a:prstGeom>
        </p:spPr>
        <p:txBody>
          <a:bodyPr wrap="none">
            <a:spAutoFit/>
          </a:bodyPr>
          <a:lstStyle/>
          <a:p>
            <a:r>
              <a:rPr lang="fr-FR" b="1" dirty="0" smtClean="0">
                <a:solidFill>
                  <a:schemeClr val="accent3">
                    <a:lumMod val="75000"/>
                  </a:schemeClr>
                </a:solidFill>
              </a:rPr>
              <a:t>Technicien</a:t>
            </a:r>
            <a:endParaRPr lang="fr-FR" b="1" dirty="0">
              <a:solidFill>
                <a:schemeClr val="accent3">
                  <a:lumMod val="75000"/>
                </a:schemeClr>
              </a:solidFill>
            </a:endParaRPr>
          </a:p>
        </p:txBody>
      </p:sp>
    </p:spTree>
    <p:extLst>
      <p:ext uri="{BB962C8B-B14F-4D97-AF65-F5344CB8AC3E}">
        <p14:creationId xmlns:p14="http://schemas.microsoft.com/office/powerpoint/2010/main" val="3779450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500"/>
                                        <p:tgtEl>
                                          <p:spTgt spid="6"/>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500"/>
                                        <p:tgtEl>
                                          <p:spTgt spid="11"/>
                                        </p:tgtEl>
                                      </p:cBhvr>
                                    </p:animEffect>
                                  </p:childTnLst>
                                </p:cTn>
                              </p:par>
                              <p:par>
                                <p:cTn id="32" presetID="22" presetClass="entr" presetSubtype="8"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left)">
                                      <p:cBhvr>
                                        <p:cTn id="34" dur="500"/>
                                        <p:tgtEl>
                                          <p:spTgt spid="13"/>
                                        </p:tgtEl>
                                      </p:cBhvr>
                                    </p:animEffect>
                                  </p:childTnLst>
                                </p:cTn>
                              </p:par>
                              <p:par>
                                <p:cTn id="35" presetID="22" presetClass="entr" presetSubtype="8"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par>
                                <p:cTn id="38" presetID="22" presetClass="entr" presetSubtype="8" fill="hold"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left)">
                                      <p:cBhvr>
                                        <p:cTn id="40" dur="500"/>
                                        <p:tgtEl>
                                          <p:spTgt spid="15"/>
                                        </p:tgtEl>
                                      </p:cBhvr>
                                    </p:animEffect>
                                  </p:childTnLst>
                                </p:cTn>
                              </p:par>
                              <p:par>
                                <p:cTn id="41" presetID="22" presetClass="entr" presetSubtype="8"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left)">
                                      <p:cBhvr>
                                        <p:cTn id="43" dur="500"/>
                                        <p:tgtEl>
                                          <p:spTgt spid="16"/>
                                        </p:tgtEl>
                                      </p:cBhvr>
                                    </p:animEffect>
                                  </p:childTnLst>
                                </p:cTn>
                              </p:par>
                              <p:par>
                                <p:cTn id="44" presetID="22" presetClass="entr" presetSubtype="8" fill="hold"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wipe(left)">
                                      <p:cBhvr>
                                        <p:cTn id="46" dur="500"/>
                                        <p:tgtEl>
                                          <p:spTgt spid="17"/>
                                        </p:tgtEl>
                                      </p:cBhvr>
                                    </p:animEffect>
                                  </p:childTnLst>
                                </p:cTn>
                              </p:par>
                              <p:par>
                                <p:cTn id="47" presetID="22" presetClass="entr" presetSubtype="8"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wipe(left)">
                                      <p:cBhvr>
                                        <p:cTn id="49" dur="500"/>
                                        <p:tgtEl>
                                          <p:spTgt spid="18"/>
                                        </p:tgtEl>
                                      </p:cBhvr>
                                    </p:animEffect>
                                  </p:childTnLst>
                                </p:cTn>
                              </p:par>
                              <p:par>
                                <p:cTn id="50" presetID="22" presetClass="entr" presetSubtype="8" fill="hold"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left)">
                                      <p:cBhvr>
                                        <p:cTn id="52" dur="500"/>
                                        <p:tgtEl>
                                          <p:spTgt spid="19"/>
                                        </p:tgtEl>
                                      </p:cBhvr>
                                    </p:animEffect>
                                  </p:childTnLst>
                                </p:cTn>
                              </p:par>
                              <p:par>
                                <p:cTn id="53" presetID="22" presetClass="entr" presetSubtype="8" fill="hold"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wipe(left)">
                                      <p:cBhvr>
                                        <p:cTn id="55" dur="500"/>
                                        <p:tgtEl>
                                          <p:spTgt spid="20"/>
                                        </p:tgtEl>
                                      </p:cBhvr>
                                    </p:animEffect>
                                  </p:childTnLst>
                                </p:cTn>
                              </p:par>
                              <p:par>
                                <p:cTn id="56" presetID="22" presetClass="entr" presetSubtype="8" fill="hold"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wipe(left)">
                                      <p:cBhvr>
                                        <p:cTn id="58" dur="500"/>
                                        <p:tgtEl>
                                          <p:spTgt spid="21"/>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wipe(left)">
                                      <p:cBhvr>
                                        <p:cTn id="61" dur="500"/>
                                        <p:tgtEl>
                                          <p:spTgt spid="22"/>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wipe(left)">
                                      <p:cBhvr>
                                        <p:cTn id="64" dur="500"/>
                                        <p:tgtEl>
                                          <p:spTgt spid="23"/>
                                        </p:tgtEl>
                                      </p:cBhvr>
                                    </p:animEffect>
                                  </p:childTnLst>
                                </p:cTn>
                              </p:par>
                              <p:par>
                                <p:cTn id="65" presetID="22" presetClass="entr" presetSubtype="8" fill="hold"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wipe(left)">
                                      <p:cBhvr>
                                        <p:cTn id="67" dur="500"/>
                                        <p:tgtEl>
                                          <p:spTgt spid="24"/>
                                        </p:tgtEl>
                                      </p:cBhvr>
                                    </p:animEffect>
                                  </p:childTnLst>
                                </p:cTn>
                              </p:par>
                              <p:par>
                                <p:cTn id="68" presetID="22" presetClass="entr" presetSubtype="8" fill="hold"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wipe(left)">
                                      <p:cBhvr>
                                        <p:cTn id="70" dur="500"/>
                                        <p:tgtEl>
                                          <p:spTgt spid="25"/>
                                        </p:tgtEl>
                                      </p:cBhvr>
                                    </p:animEffect>
                                  </p:childTnLst>
                                </p:cTn>
                              </p:par>
                              <p:par>
                                <p:cTn id="71" presetID="22" presetClass="entr" presetSubtype="8" fill="hold"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wipe(left)">
                                      <p:cBhvr>
                                        <p:cTn id="73" dur="500"/>
                                        <p:tgtEl>
                                          <p:spTgt spid="26"/>
                                        </p:tgtEl>
                                      </p:cBhvr>
                                    </p:animEffect>
                                  </p:childTnLst>
                                </p:cTn>
                              </p:par>
                              <p:par>
                                <p:cTn id="74" presetID="22" presetClass="entr" presetSubtype="8" fill="hold" nodeType="with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wipe(left)">
                                      <p:cBhvr>
                                        <p:cTn id="76" dur="500"/>
                                        <p:tgtEl>
                                          <p:spTgt spid="27"/>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41"/>
                                        </p:tgtEl>
                                        <p:attrNameLst>
                                          <p:attrName>style.visibility</p:attrName>
                                        </p:attrNameLst>
                                      </p:cBhvr>
                                      <p:to>
                                        <p:strVal val="visible"/>
                                      </p:to>
                                    </p:set>
                                    <p:animEffect transition="in" filter="wipe(left)">
                                      <p:cBhvr>
                                        <p:cTn id="79" dur="500"/>
                                        <p:tgtEl>
                                          <p:spTgt spid="41"/>
                                        </p:tgtEl>
                                      </p:cBhvr>
                                    </p:animEffect>
                                  </p:childTnLst>
                                </p:cTn>
                              </p:par>
                              <p:par>
                                <p:cTn id="80" presetID="22" presetClass="entr" presetSubtype="8" fill="hold" nodeType="withEffect">
                                  <p:stCondLst>
                                    <p:cond delay="0"/>
                                  </p:stCondLst>
                                  <p:childTnLst>
                                    <p:set>
                                      <p:cBhvr>
                                        <p:cTn id="81" dur="1" fill="hold">
                                          <p:stCondLst>
                                            <p:cond delay="0"/>
                                          </p:stCondLst>
                                        </p:cTn>
                                        <p:tgtEl>
                                          <p:spTgt spid="64"/>
                                        </p:tgtEl>
                                        <p:attrNameLst>
                                          <p:attrName>style.visibility</p:attrName>
                                        </p:attrNameLst>
                                      </p:cBhvr>
                                      <p:to>
                                        <p:strVal val="visible"/>
                                      </p:to>
                                    </p:set>
                                    <p:animEffect transition="in" filter="wipe(left)">
                                      <p:cBhvr>
                                        <p:cTn id="82" dur="500"/>
                                        <p:tgtEl>
                                          <p:spTgt spid="64"/>
                                        </p:tgtEl>
                                      </p:cBhvr>
                                    </p:animEffect>
                                  </p:childTnLst>
                                </p:cTn>
                              </p:par>
                              <p:par>
                                <p:cTn id="83" presetID="22" presetClass="entr" presetSubtype="8" fill="hold" nodeType="withEffect">
                                  <p:stCondLst>
                                    <p:cond delay="0"/>
                                  </p:stCondLst>
                                  <p:childTnLst>
                                    <p:set>
                                      <p:cBhvr>
                                        <p:cTn id="84" dur="1" fill="hold">
                                          <p:stCondLst>
                                            <p:cond delay="0"/>
                                          </p:stCondLst>
                                        </p:cTn>
                                        <p:tgtEl>
                                          <p:spTgt spid="67"/>
                                        </p:tgtEl>
                                        <p:attrNameLst>
                                          <p:attrName>style.visibility</p:attrName>
                                        </p:attrNameLst>
                                      </p:cBhvr>
                                      <p:to>
                                        <p:strVal val="visible"/>
                                      </p:to>
                                    </p:set>
                                    <p:animEffect transition="in" filter="wipe(left)">
                                      <p:cBhvr>
                                        <p:cTn id="85"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11" grpId="0" animBg="1"/>
      <p:bldP spid="22" grpId="0" animBg="1"/>
      <p:bldP spid="23" grpId="0" animBg="1"/>
      <p:bldP spid="4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chemeClr val="accent6">
                    <a:lumMod val="75000"/>
                  </a:schemeClr>
                </a:solidFill>
              </a:rPr>
              <a:t>Cas d’utilisation « gérer le ticket » pour un administrateur </a:t>
            </a:r>
            <a:endParaRPr lang="fr-FR" dirty="0">
              <a:solidFill>
                <a:schemeClr val="accent6">
                  <a:lumMod val="75000"/>
                </a:schemeClr>
              </a:solidFill>
            </a:endParaRPr>
          </a:p>
        </p:txBody>
      </p:sp>
      <p:sp>
        <p:nvSpPr>
          <p:cNvPr id="9" name="Google Shape;1991;p40"/>
          <p:cNvSpPr txBox="1"/>
          <p:nvPr/>
        </p:nvSpPr>
        <p:spPr>
          <a:xfrm>
            <a:off x="0" y="5664280"/>
            <a:ext cx="2164173" cy="461635"/>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dirty="0" smtClean="0">
                <a:solidFill>
                  <a:schemeClr val="accent3">
                    <a:lumMod val="75000"/>
                  </a:schemeClr>
                </a:solidFill>
              </a:rPr>
              <a:t>Administrateur</a:t>
            </a:r>
            <a:endParaRPr sz="2000" b="1" dirty="0">
              <a:solidFill>
                <a:schemeClr val="accent3">
                  <a:lumMod val="75000"/>
                </a:schemeClr>
              </a:solidFill>
            </a:endParaRPr>
          </a:p>
        </p:txBody>
      </p:sp>
      <p:pic>
        <p:nvPicPr>
          <p:cNvPr id="10" name="Google Shape;1992;p40"/>
          <p:cNvPicPr preferRelativeResize="0"/>
          <p:nvPr/>
        </p:nvPicPr>
        <p:blipFill>
          <a:blip r:embed="rId2">
            <a:alphaModFix/>
          </a:blip>
          <a:stretch>
            <a:fillRect/>
          </a:stretch>
        </p:blipFill>
        <p:spPr>
          <a:xfrm>
            <a:off x="341195" y="2017940"/>
            <a:ext cx="1622292" cy="3278828"/>
          </a:xfrm>
          <a:prstGeom prst="rect">
            <a:avLst/>
          </a:prstGeom>
          <a:noFill/>
          <a:ln>
            <a:noFill/>
          </a:ln>
        </p:spPr>
      </p:pic>
      <p:sp>
        <p:nvSpPr>
          <p:cNvPr id="13" name="Google Shape;1898;p38"/>
          <p:cNvSpPr/>
          <p:nvPr/>
        </p:nvSpPr>
        <p:spPr>
          <a:xfrm>
            <a:off x="3853095" y="6146473"/>
            <a:ext cx="3472331" cy="607664"/>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lgn="ctr"/>
            <a:r>
              <a:rPr lang="fr-FR" sz="1400" dirty="0" smtClean="0"/>
              <a:t>Le contrôle du suivi des tickets</a:t>
            </a:r>
            <a:endParaRPr sz="1400" dirty="0"/>
          </a:p>
        </p:txBody>
      </p:sp>
      <p:cxnSp>
        <p:nvCxnSpPr>
          <p:cNvPr id="14" name="Google Shape;1893;p38"/>
          <p:cNvCxnSpPr>
            <a:stCxn id="10" idx="3"/>
            <a:endCxn id="27" idx="2"/>
          </p:cNvCxnSpPr>
          <p:nvPr/>
        </p:nvCxnSpPr>
        <p:spPr>
          <a:xfrm flipV="1">
            <a:off x="1963487" y="1496229"/>
            <a:ext cx="2770884" cy="2161125"/>
          </a:xfrm>
          <a:prstGeom prst="straightConnector1">
            <a:avLst/>
          </a:prstGeom>
          <a:noFill/>
          <a:ln w="9525" cap="flat" cmpd="sng">
            <a:solidFill>
              <a:schemeClr val="dk2"/>
            </a:solidFill>
            <a:prstDash val="solid"/>
            <a:round/>
            <a:headEnd type="none" w="med" len="med"/>
            <a:tailEnd type="triangle" w="med" len="med"/>
          </a:ln>
        </p:spPr>
      </p:cxnSp>
      <p:sp>
        <p:nvSpPr>
          <p:cNvPr id="17" name="Google Shape;1894;p38"/>
          <p:cNvSpPr/>
          <p:nvPr/>
        </p:nvSpPr>
        <p:spPr>
          <a:xfrm>
            <a:off x="4601745" y="2068230"/>
            <a:ext cx="3271348" cy="72404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lgn="ctr"/>
            <a:r>
              <a:rPr lang="fr-FR" sz="1400" dirty="0" smtClean="0"/>
              <a:t>Attribution d’intervenant à des tickets</a:t>
            </a:r>
            <a:endParaRPr sz="1400" dirty="0"/>
          </a:p>
        </p:txBody>
      </p:sp>
      <p:sp>
        <p:nvSpPr>
          <p:cNvPr id="18" name="Google Shape;1906;p38"/>
          <p:cNvSpPr/>
          <p:nvPr/>
        </p:nvSpPr>
        <p:spPr>
          <a:xfrm>
            <a:off x="4001471" y="4570197"/>
            <a:ext cx="3751691" cy="598924"/>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lgn="ctr"/>
            <a:r>
              <a:rPr lang="fr-FR" sz="1400" dirty="0" smtClean="0"/>
              <a:t>Suppression des tickets</a:t>
            </a:r>
            <a:endParaRPr sz="1400" dirty="0"/>
          </a:p>
        </p:txBody>
      </p:sp>
      <p:sp>
        <p:nvSpPr>
          <p:cNvPr id="19" name="Google Shape;1896;p38"/>
          <p:cNvSpPr/>
          <p:nvPr/>
        </p:nvSpPr>
        <p:spPr>
          <a:xfrm>
            <a:off x="4262613" y="2944698"/>
            <a:ext cx="3535337" cy="768332"/>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lgn="ctr"/>
            <a:r>
              <a:rPr lang="fr-FR" sz="1400" dirty="0"/>
              <a:t>A</a:t>
            </a:r>
            <a:r>
              <a:rPr lang="fr-FR" sz="1400" dirty="0" smtClean="0"/>
              <a:t>jout des tickets et la modification de leur état</a:t>
            </a:r>
            <a:endParaRPr sz="1000" dirty="0"/>
          </a:p>
        </p:txBody>
      </p:sp>
      <p:sp>
        <p:nvSpPr>
          <p:cNvPr id="24" name="Google Shape;1898;p38"/>
          <p:cNvSpPr/>
          <p:nvPr/>
        </p:nvSpPr>
        <p:spPr>
          <a:xfrm>
            <a:off x="4046259" y="3829905"/>
            <a:ext cx="3751691" cy="614513"/>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lgn="ctr"/>
            <a:r>
              <a:rPr lang="fr-FR" sz="1400" dirty="0" smtClean="0"/>
              <a:t>L’affectation des tickets, et planification des interventions </a:t>
            </a:r>
            <a:endParaRPr sz="1400" dirty="0"/>
          </a:p>
        </p:txBody>
      </p:sp>
      <p:sp>
        <p:nvSpPr>
          <p:cNvPr id="26" name="Google Shape;1898;p38"/>
          <p:cNvSpPr/>
          <p:nvPr/>
        </p:nvSpPr>
        <p:spPr>
          <a:xfrm>
            <a:off x="3853095" y="5286475"/>
            <a:ext cx="3769084" cy="595237"/>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lgn="ctr"/>
            <a:r>
              <a:rPr lang="fr-FR" sz="1400" dirty="0" smtClean="0"/>
              <a:t>L’association des temps aux tickets</a:t>
            </a:r>
            <a:endParaRPr sz="1400" dirty="0"/>
          </a:p>
        </p:txBody>
      </p:sp>
      <p:sp>
        <p:nvSpPr>
          <p:cNvPr id="27" name="Google Shape;1906;p38"/>
          <p:cNvSpPr/>
          <p:nvPr/>
        </p:nvSpPr>
        <p:spPr>
          <a:xfrm>
            <a:off x="4734371" y="1204157"/>
            <a:ext cx="3188972" cy="584144"/>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lgn="ctr"/>
            <a:r>
              <a:rPr lang="fr-FR" sz="1400" dirty="0" smtClean="0"/>
              <a:t>configuration du système</a:t>
            </a:r>
            <a:endParaRPr sz="1400" dirty="0"/>
          </a:p>
        </p:txBody>
      </p:sp>
      <p:cxnSp>
        <p:nvCxnSpPr>
          <p:cNvPr id="28" name="Google Shape;1897;p38"/>
          <p:cNvCxnSpPr>
            <a:stCxn id="10" idx="3"/>
            <a:endCxn id="17" idx="2"/>
          </p:cNvCxnSpPr>
          <p:nvPr/>
        </p:nvCxnSpPr>
        <p:spPr>
          <a:xfrm flipV="1">
            <a:off x="1963487" y="2430250"/>
            <a:ext cx="2638258" cy="1227104"/>
          </a:xfrm>
          <a:prstGeom prst="straightConnector1">
            <a:avLst/>
          </a:prstGeom>
          <a:noFill/>
          <a:ln w="9525" cap="flat" cmpd="sng">
            <a:solidFill>
              <a:schemeClr val="dk2"/>
            </a:solidFill>
            <a:prstDash val="solid"/>
            <a:round/>
            <a:headEnd type="none" w="med" len="med"/>
            <a:tailEnd type="triangle" w="med" len="med"/>
          </a:ln>
        </p:spPr>
      </p:cxnSp>
      <p:cxnSp>
        <p:nvCxnSpPr>
          <p:cNvPr id="44" name="Google Shape;1897;p38"/>
          <p:cNvCxnSpPr>
            <a:stCxn id="10" idx="3"/>
            <a:endCxn id="19" idx="2"/>
          </p:cNvCxnSpPr>
          <p:nvPr/>
        </p:nvCxnSpPr>
        <p:spPr>
          <a:xfrm flipV="1">
            <a:off x="1963487" y="3328864"/>
            <a:ext cx="2299126" cy="328490"/>
          </a:xfrm>
          <a:prstGeom prst="straightConnector1">
            <a:avLst/>
          </a:prstGeom>
          <a:noFill/>
          <a:ln w="9525" cap="flat" cmpd="sng">
            <a:solidFill>
              <a:schemeClr val="dk2"/>
            </a:solidFill>
            <a:prstDash val="solid"/>
            <a:round/>
            <a:headEnd type="none" w="med" len="med"/>
            <a:tailEnd type="triangle" w="med" len="med"/>
          </a:ln>
        </p:spPr>
      </p:cxnSp>
      <p:cxnSp>
        <p:nvCxnSpPr>
          <p:cNvPr id="58" name="Google Shape;1897;p38"/>
          <p:cNvCxnSpPr>
            <a:stCxn id="10" idx="3"/>
            <a:endCxn id="24" idx="2"/>
          </p:cNvCxnSpPr>
          <p:nvPr/>
        </p:nvCxnSpPr>
        <p:spPr>
          <a:xfrm>
            <a:off x="1963487" y="3657354"/>
            <a:ext cx="2082772" cy="479808"/>
          </a:xfrm>
          <a:prstGeom prst="straightConnector1">
            <a:avLst/>
          </a:prstGeom>
          <a:noFill/>
          <a:ln w="9525" cap="flat" cmpd="sng">
            <a:solidFill>
              <a:schemeClr val="dk2"/>
            </a:solidFill>
            <a:prstDash val="solid"/>
            <a:round/>
            <a:headEnd type="none" w="med" len="med"/>
            <a:tailEnd type="triangle" w="med" len="med"/>
          </a:ln>
        </p:spPr>
      </p:cxnSp>
      <p:cxnSp>
        <p:nvCxnSpPr>
          <p:cNvPr id="62" name="Google Shape;1897;p38"/>
          <p:cNvCxnSpPr>
            <a:stCxn id="10" idx="3"/>
            <a:endCxn id="18" idx="2"/>
          </p:cNvCxnSpPr>
          <p:nvPr/>
        </p:nvCxnSpPr>
        <p:spPr>
          <a:xfrm>
            <a:off x="1963487" y="3657354"/>
            <a:ext cx="2037984" cy="1212305"/>
          </a:xfrm>
          <a:prstGeom prst="straightConnector1">
            <a:avLst/>
          </a:prstGeom>
          <a:noFill/>
          <a:ln w="9525" cap="flat" cmpd="sng">
            <a:solidFill>
              <a:schemeClr val="dk2"/>
            </a:solidFill>
            <a:prstDash val="solid"/>
            <a:round/>
            <a:headEnd type="none" w="med" len="med"/>
            <a:tailEnd type="triangle" w="med" len="med"/>
          </a:ln>
        </p:spPr>
      </p:cxnSp>
      <p:cxnSp>
        <p:nvCxnSpPr>
          <p:cNvPr id="72" name="Google Shape;1897;p38"/>
          <p:cNvCxnSpPr>
            <a:stCxn id="10" idx="3"/>
            <a:endCxn id="26" idx="2"/>
          </p:cNvCxnSpPr>
          <p:nvPr/>
        </p:nvCxnSpPr>
        <p:spPr>
          <a:xfrm>
            <a:off x="1963487" y="3657354"/>
            <a:ext cx="1889608" cy="1926740"/>
          </a:xfrm>
          <a:prstGeom prst="straightConnector1">
            <a:avLst/>
          </a:prstGeom>
          <a:noFill/>
          <a:ln w="9525" cap="flat" cmpd="sng">
            <a:solidFill>
              <a:schemeClr val="dk2"/>
            </a:solidFill>
            <a:prstDash val="solid"/>
            <a:round/>
            <a:headEnd type="none" w="med" len="med"/>
            <a:tailEnd type="triangle" w="med" len="med"/>
          </a:ln>
        </p:spPr>
      </p:cxnSp>
      <p:cxnSp>
        <p:nvCxnSpPr>
          <p:cNvPr id="77" name="Google Shape;1897;p38"/>
          <p:cNvCxnSpPr>
            <a:stCxn id="10" idx="3"/>
            <a:endCxn id="13" idx="2"/>
          </p:cNvCxnSpPr>
          <p:nvPr/>
        </p:nvCxnSpPr>
        <p:spPr>
          <a:xfrm>
            <a:off x="1963487" y="3657354"/>
            <a:ext cx="1889608" cy="2792951"/>
          </a:xfrm>
          <a:prstGeom prst="straightConnector1">
            <a:avLst/>
          </a:prstGeom>
          <a:noFill/>
          <a:ln w="9525" cap="flat" cmpd="sng">
            <a:solidFill>
              <a:schemeClr val="dk2"/>
            </a:solidFill>
            <a:prstDash val="solid"/>
            <a:round/>
            <a:headEnd type="none" w="med" len="med"/>
            <a:tailEnd type="triangle" w="med" len="med"/>
          </a:ln>
        </p:spPr>
      </p:cxnSp>
      <p:cxnSp>
        <p:nvCxnSpPr>
          <p:cNvPr id="93" name="Google Shape;1899;p38"/>
          <p:cNvCxnSpPr>
            <a:stCxn id="27" idx="6"/>
            <a:endCxn id="97" idx="2"/>
          </p:cNvCxnSpPr>
          <p:nvPr/>
        </p:nvCxnSpPr>
        <p:spPr>
          <a:xfrm>
            <a:off x="7923343" y="1496229"/>
            <a:ext cx="249980" cy="2633582"/>
          </a:xfrm>
          <a:prstGeom prst="straightConnector1">
            <a:avLst/>
          </a:prstGeom>
          <a:noFill/>
          <a:ln w="9525" cap="flat" cmpd="sng">
            <a:solidFill>
              <a:schemeClr val="dk2"/>
            </a:solidFill>
            <a:prstDash val="solid"/>
            <a:round/>
            <a:headEnd type="none" w="med" len="med"/>
            <a:tailEnd type="none" w="med" len="med"/>
          </a:ln>
        </p:spPr>
      </p:cxnSp>
      <p:cxnSp>
        <p:nvCxnSpPr>
          <p:cNvPr id="94" name="Google Shape;1899;p38"/>
          <p:cNvCxnSpPr>
            <a:stCxn id="17" idx="6"/>
            <a:endCxn id="97" idx="2"/>
          </p:cNvCxnSpPr>
          <p:nvPr/>
        </p:nvCxnSpPr>
        <p:spPr>
          <a:xfrm>
            <a:off x="7873093" y="2430250"/>
            <a:ext cx="300230" cy="1699561"/>
          </a:xfrm>
          <a:prstGeom prst="straightConnector1">
            <a:avLst/>
          </a:prstGeom>
          <a:noFill/>
          <a:ln w="9525" cap="flat" cmpd="sng">
            <a:solidFill>
              <a:schemeClr val="dk2"/>
            </a:solidFill>
            <a:prstDash val="solid"/>
            <a:round/>
            <a:headEnd type="none" w="med" len="med"/>
            <a:tailEnd type="none" w="med" len="med"/>
          </a:ln>
        </p:spPr>
      </p:cxnSp>
      <p:cxnSp>
        <p:nvCxnSpPr>
          <p:cNvPr id="95" name="Google Shape;1899;p38"/>
          <p:cNvCxnSpPr>
            <a:stCxn id="19" idx="6"/>
            <a:endCxn id="97" idx="2"/>
          </p:cNvCxnSpPr>
          <p:nvPr/>
        </p:nvCxnSpPr>
        <p:spPr>
          <a:xfrm>
            <a:off x="7797950" y="3328864"/>
            <a:ext cx="375373" cy="800947"/>
          </a:xfrm>
          <a:prstGeom prst="straightConnector1">
            <a:avLst/>
          </a:prstGeom>
          <a:noFill/>
          <a:ln w="9525" cap="flat" cmpd="sng">
            <a:solidFill>
              <a:schemeClr val="dk2"/>
            </a:solidFill>
            <a:prstDash val="solid"/>
            <a:round/>
            <a:headEnd type="none" w="med" len="med"/>
            <a:tailEnd type="none" w="med" len="med"/>
          </a:ln>
        </p:spPr>
      </p:cxnSp>
      <p:cxnSp>
        <p:nvCxnSpPr>
          <p:cNvPr id="96" name="Google Shape;1899;p38"/>
          <p:cNvCxnSpPr>
            <a:stCxn id="24" idx="6"/>
            <a:endCxn id="97" idx="2"/>
          </p:cNvCxnSpPr>
          <p:nvPr/>
        </p:nvCxnSpPr>
        <p:spPr>
          <a:xfrm flipV="1">
            <a:off x="7797950" y="4129811"/>
            <a:ext cx="375373" cy="7351"/>
          </a:xfrm>
          <a:prstGeom prst="straightConnector1">
            <a:avLst/>
          </a:prstGeom>
          <a:noFill/>
          <a:ln w="9525" cap="flat" cmpd="sng">
            <a:solidFill>
              <a:schemeClr val="dk2"/>
            </a:solidFill>
            <a:prstDash val="solid"/>
            <a:round/>
            <a:headEnd type="none" w="med" len="med"/>
            <a:tailEnd type="none" w="med" len="med"/>
          </a:ln>
        </p:spPr>
      </p:cxnSp>
      <p:sp>
        <p:nvSpPr>
          <p:cNvPr id="97" name="Google Shape;1900;p38"/>
          <p:cNvSpPr/>
          <p:nvPr/>
        </p:nvSpPr>
        <p:spPr>
          <a:xfrm>
            <a:off x="8173323" y="3815204"/>
            <a:ext cx="1405388" cy="629214"/>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300" dirty="0" smtClean="0"/>
              <a:t>    Include</a:t>
            </a:r>
            <a:endParaRPr sz="1300" dirty="0"/>
          </a:p>
        </p:txBody>
      </p:sp>
      <p:sp>
        <p:nvSpPr>
          <p:cNvPr id="98" name="Google Shape;1892;p38"/>
          <p:cNvSpPr/>
          <p:nvPr/>
        </p:nvSpPr>
        <p:spPr>
          <a:xfrm>
            <a:off x="9744926" y="3845867"/>
            <a:ext cx="2383491" cy="582587"/>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Auhentification</a:t>
            </a:r>
            <a:endParaRPr dirty="0"/>
          </a:p>
        </p:txBody>
      </p:sp>
      <p:cxnSp>
        <p:nvCxnSpPr>
          <p:cNvPr id="99" name="Google Shape;1899;p38"/>
          <p:cNvCxnSpPr>
            <a:stCxn id="98" idx="2"/>
            <a:endCxn id="97" idx="6"/>
          </p:cNvCxnSpPr>
          <p:nvPr/>
        </p:nvCxnSpPr>
        <p:spPr>
          <a:xfrm flipH="1" flipV="1">
            <a:off x="9578711" y="4129811"/>
            <a:ext cx="166215" cy="7350"/>
          </a:xfrm>
          <a:prstGeom prst="straightConnector1">
            <a:avLst/>
          </a:prstGeom>
          <a:noFill/>
          <a:ln w="9525" cap="flat" cmpd="sng">
            <a:solidFill>
              <a:schemeClr val="dk2"/>
            </a:solidFill>
            <a:prstDash val="solid"/>
            <a:round/>
            <a:headEnd type="none" w="med" len="med"/>
            <a:tailEnd type="none" w="med" len="med"/>
          </a:ln>
        </p:spPr>
      </p:cxnSp>
      <p:cxnSp>
        <p:nvCxnSpPr>
          <p:cNvPr id="108" name="Google Shape;1899;p38"/>
          <p:cNvCxnSpPr>
            <a:stCxn id="18" idx="6"/>
            <a:endCxn id="97" idx="2"/>
          </p:cNvCxnSpPr>
          <p:nvPr/>
        </p:nvCxnSpPr>
        <p:spPr>
          <a:xfrm flipV="1">
            <a:off x="7753162" y="4129811"/>
            <a:ext cx="420161" cy="739848"/>
          </a:xfrm>
          <a:prstGeom prst="straightConnector1">
            <a:avLst/>
          </a:prstGeom>
          <a:noFill/>
          <a:ln w="9525" cap="flat" cmpd="sng">
            <a:solidFill>
              <a:schemeClr val="dk2"/>
            </a:solidFill>
            <a:prstDash val="solid"/>
            <a:round/>
            <a:headEnd type="none" w="med" len="med"/>
            <a:tailEnd type="none" w="med" len="med"/>
          </a:ln>
        </p:spPr>
      </p:cxnSp>
      <p:cxnSp>
        <p:nvCxnSpPr>
          <p:cNvPr id="109" name="Google Shape;1899;p38"/>
          <p:cNvCxnSpPr>
            <a:stCxn id="26" idx="6"/>
            <a:endCxn id="97" idx="2"/>
          </p:cNvCxnSpPr>
          <p:nvPr/>
        </p:nvCxnSpPr>
        <p:spPr>
          <a:xfrm flipV="1">
            <a:off x="7622179" y="4129811"/>
            <a:ext cx="551144" cy="1454283"/>
          </a:xfrm>
          <a:prstGeom prst="straightConnector1">
            <a:avLst/>
          </a:prstGeom>
          <a:noFill/>
          <a:ln w="9525" cap="flat" cmpd="sng">
            <a:solidFill>
              <a:schemeClr val="dk2"/>
            </a:solidFill>
            <a:prstDash val="solid"/>
            <a:round/>
            <a:headEnd type="none" w="med" len="med"/>
            <a:tailEnd type="none" w="med" len="med"/>
          </a:ln>
        </p:spPr>
      </p:cxnSp>
      <p:cxnSp>
        <p:nvCxnSpPr>
          <p:cNvPr id="110" name="Google Shape;1899;p38"/>
          <p:cNvCxnSpPr>
            <a:stCxn id="13" idx="6"/>
            <a:endCxn id="97" idx="2"/>
          </p:cNvCxnSpPr>
          <p:nvPr/>
        </p:nvCxnSpPr>
        <p:spPr>
          <a:xfrm flipV="1">
            <a:off x="7325426" y="4129811"/>
            <a:ext cx="847897" cy="2320494"/>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3664543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22" presetClass="entr" presetSubtype="8"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500"/>
                                        <p:tgtEl>
                                          <p:spTgt spid="14"/>
                                        </p:tgtEl>
                                      </p:cBhvr>
                                    </p:animEffect>
                                  </p:childTnLst>
                                </p:cTn>
                              </p:par>
                              <p:par>
                                <p:cTn id="14" presetID="22" presetClass="entr" presetSubtype="8" fill="hold"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wipe(left)">
                                      <p:cBhvr>
                                        <p:cTn id="16" dur="500"/>
                                        <p:tgtEl>
                                          <p:spTgt spid="28"/>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left)">
                                      <p:cBhvr>
                                        <p:cTn id="19" dur="500"/>
                                        <p:tgtEl>
                                          <p:spTgt spid="24"/>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wipe(left)">
                                      <p:cBhvr>
                                        <p:cTn id="22" dur="500"/>
                                        <p:tgtEl>
                                          <p:spTgt spid="26"/>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500"/>
                                        <p:tgtEl>
                                          <p:spTgt spid="13"/>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ipe(left)">
                                      <p:cBhvr>
                                        <p:cTn id="28" dur="500"/>
                                        <p:tgtEl>
                                          <p:spTgt spid="18"/>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left)">
                                      <p:cBhvr>
                                        <p:cTn id="31" dur="500"/>
                                        <p:tgtEl>
                                          <p:spTgt spid="19"/>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left)">
                                      <p:cBhvr>
                                        <p:cTn id="34" dur="500"/>
                                        <p:tgtEl>
                                          <p:spTgt spid="17"/>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left)">
                                      <p:cBhvr>
                                        <p:cTn id="37" dur="500"/>
                                        <p:tgtEl>
                                          <p:spTgt spid="27"/>
                                        </p:tgtEl>
                                      </p:cBhvr>
                                    </p:animEffect>
                                  </p:childTnLst>
                                </p:cTn>
                              </p:par>
                              <p:par>
                                <p:cTn id="38" presetID="22" presetClass="entr" presetSubtype="8" fill="hold" nodeType="with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wipe(left)">
                                      <p:cBhvr>
                                        <p:cTn id="40" dur="500"/>
                                        <p:tgtEl>
                                          <p:spTgt spid="44"/>
                                        </p:tgtEl>
                                      </p:cBhvr>
                                    </p:animEffect>
                                  </p:childTnLst>
                                </p:cTn>
                              </p:par>
                              <p:par>
                                <p:cTn id="41" presetID="22" presetClass="entr" presetSubtype="8" fill="hold" nodeType="withEffect">
                                  <p:stCondLst>
                                    <p:cond delay="0"/>
                                  </p:stCondLst>
                                  <p:childTnLst>
                                    <p:set>
                                      <p:cBhvr>
                                        <p:cTn id="42" dur="1" fill="hold">
                                          <p:stCondLst>
                                            <p:cond delay="0"/>
                                          </p:stCondLst>
                                        </p:cTn>
                                        <p:tgtEl>
                                          <p:spTgt spid="58"/>
                                        </p:tgtEl>
                                        <p:attrNameLst>
                                          <p:attrName>style.visibility</p:attrName>
                                        </p:attrNameLst>
                                      </p:cBhvr>
                                      <p:to>
                                        <p:strVal val="visible"/>
                                      </p:to>
                                    </p:set>
                                    <p:animEffect transition="in" filter="wipe(left)">
                                      <p:cBhvr>
                                        <p:cTn id="43" dur="500"/>
                                        <p:tgtEl>
                                          <p:spTgt spid="58"/>
                                        </p:tgtEl>
                                      </p:cBhvr>
                                    </p:animEffect>
                                  </p:childTnLst>
                                </p:cTn>
                              </p:par>
                              <p:par>
                                <p:cTn id="44" presetID="22" presetClass="entr" presetSubtype="8" fill="hold" nodeType="withEffect">
                                  <p:stCondLst>
                                    <p:cond delay="0"/>
                                  </p:stCondLst>
                                  <p:childTnLst>
                                    <p:set>
                                      <p:cBhvr>
                                        <p:cTn id="45" dur="1" fill="hold">
                                          <p:stCondLst>
                                            <p:cond delay="0"/>
                                          </p:stCondLst>
                                        </p:cTn>
                                        <p:tgtEl>
                                          <p:spTgt spid="62"/>
                                        </p:tgtEl>
                                        <p:attrNameLst>
                                          <p:attrName>style.visibility</p:attrName>
                                        </p:attrNameLst>
                                      </p:cBhvr>
                                      <p:to>
                                        <p:strVal val="visible"/>
                                      </p:to>
                                    </p:set>
                                    <p:animEffect transition="in" filter="wipe(left)">
                                      <p:cBhvr>
                                        <p:cTn id="46" dur="500"/>
                                        <p:tgtEl>
                                          <p:spTgt spid="62"/>
                                        </p:tgtEl>
                                      </p:cBhvr>
                                    </p:animEffect>
                                  </p:childTnLst>
                                </p:cTn>
                              </p:par>
                              <p:par>
                                <p:cTn id="47" presetID="22" presetClass="entr" presetSubtype="8" fill="hold" nodeType="withEffect">
                                  <p:stCondLst>
                                    <p:cond delay="0"/>
                                  </p:stCondLst>
                                  <p:childTnLst>
                                    <p:set>
                                      <p:cBhvr>
                                        <p:cTn id="48" dur="1" fill="hold">
                                          <p:stCondLst>
                                            <p:cond delay="0"/>
                                          </p:stCondLst>
                                        </p:cTn>
                                        <p:tgtEl>
                                          <p:spTgt spid="72"/>
                                        </p:tgtEl>
                                        <p:attrNameLst>
                                          <p:attrName>style.visibility</p:attrName>
                                        </p:attrNameLst>
                                      </p:cBhvr>
                                      <p:to>
                                        <p:strVal val="visible"/>
                                      </p:to>
                                    </p:set>
                                    <p:animEffect transition="in" filter="wipe(left)">
                                      <p:cBhvr>
                                        <p:cTn id="49" dur="500"/>
                                        <p:tgtEl>
                                          <p:spTgt spid="72"/>
                                        </p:tgtEl>
                                      </p:cBhvr>
                                    </p:animEffect>
                                  </p:childTnLst>
                                </p:cTn>
                              </p:par>
                              <p:par>
                                <p:cTn id="50" presetID="22" presetClass="entr" presetSubtype="8" fill="hold" nodeType="withEffect">
                                  <p:stCondLst>
                                    <p:cond delay="0"/>
                                  </p:stCondLst>
                                  <p:childTnLst>
                                    <p:set>
                                      <p:cBhvr>
                                        <p:cTn id="51" dur="1" fill="hold">
                                          <p:stCondLst>
                                            <p:cond delay="0"/>
                                          </p:stCondLst>
                                        </p:cTn>
                                        <p:tgtEl>
                                          <p:spTgt spid="77"/>
                                        </p:tgtEl>
                                        <p:attrNameLst>
                                          <p:attrName>style.visibility</p:attrName>
                                        </p:attrNameLst>
                                      </p:cBhvr>
                                      <p:to>
                                        <p:strVal val="visible"/>
                                      </p:to>
                                    </p:set>
                                    <p:animEffect transition="in" filter="wipe(left)">
                                      <p:cBhvr>
                                        <p:cTn id="52" dur="500"/>
                                        <p:tgtEl>
                                          <p:spTgt spid="77"/>
                                        </p:tgtEl>
                                      </p:cBhvr>
                                    </p:animEffect>
                                  </p:childTnLst>
                                </p:cTn>
                              </p:par>
                              <p:par>
                                <p:cTn id="53" presetID="22" presetClass="entr" presetSubtype="8" fill="hold" nodeType="withEffect">
                                  <p:stCondLst>
                                    <p:cond delay="0"/>
                                  </p:stCondLst>
                                  <p:childTnLst>
                                    <p:set>
                                      <p:cBhvr>
                                        <p:cTn id="54" dur="1" fill="hold">
                                          <p:stCondLst>
                                            <p:cond delay="0"/>
                                          </p:stCondLst>
                                        </p:cTn>
                                        <p:tgtEl>
                                          <p:spTgt spid="93"/>
                                        </p:tgtEl>
                                        <p:attrNameLst>
                                          <p:attrName>style.visibility</p:attrName>
                                        </p:attrNameLst>
                                      </p:cBhvr>
                                      <p:to>
                                        <p:strVal val="visible"/>
                                      </p:to>
                                    </p:set>
                                    <p:animEffect transition="in" filter="wipe(left)">
                                      <p:cBhvr>
                                        <p:cTn id="55" dur="500"/>
                                        <p:tgtEl>
                                          <p:spTgt spid="93"/>
                                        </p:tgtEl>
                                      </p:cBhvr>
                                    </p:animEffect>
                                  </p:childTnLst>
                                </p:cTn>
                              </p:par>
                              <p:par>
                                <p:cTn id="56" presetID="22" presetClass="entr" presetSubtype="8" fill="hold" nodeType="withEffect">
                                  <p:stCondLst>
                                    <p:cond delay="0"/>
                                  </p:stCondLst>
                                  <p:childTnLst>
                                    <p:set>
                                      <p:cBhvr>
                                        <p:cTn id="57" dur="1" fill="hold">
                                          <p:stCondLst>
                                            <p:cond delay="0"/>
                                          </p:stCondLst>
                                        </p:cTn>
                                        <p:tgtEl>
                                          <p:spTgt spid="94"/>
                                        </p:tgtEl>
                                        <p:attrNameLst>
                                          <p:attrName>style.visibility</p:attrName>
                                        </p:attrNameLst>
                                      </p:cBhvr>
                                      <p:to>
                                        <p:strVal val="visible"/>
                                      </p:to>
                                    </p:set>
                                    <p:animEffect transition="in" filter="wipe(left)">
                                      <p:cBhvr>
                                        <p:cTn id="58" dur="500"/>
                                        <p:tgtEl>
                                          <p:spTgt spid="94"/>
                                        </p:tgtEl>
                                      </p:cBhvr>
                                    </p:animEffect>
                                  </p:childTnLst>
                                </p:cTn>
                              </p:par>
                              <p:par>
                                <p:cTn id="59" presetID="22" presetClass="entr" presetSubtype="8" fill="hold" nodeType="withEffect">
                                  <p:stCondLst>
                                    <p:cond delay="0"/>
                                  </p:stCondLst>
                                  <p:childTnLst>
                                    <p:set>
                                      <p:cBhvr>
                                        <p:cTn id="60" dur="1" fill="hold">
                                          <p:stCondLst>
                                            <p:cond delay="0"/>
                                          </p:stCondLst>
                                        </p:cTn>
                                        <p:tgtEl>
                                          <p:spTgt spid="95"/>
                                        </p:tgtEl>
                                        <p:attrNameLst>
                                          <p:attrName>style.visibility</p:attrName>
                                        </p:attrNameLst>
                                      </p:cBhvr>
                                      <p:to>
                                        <p:strVal val="visible"/>
                                      </p:to>
                                    </p:set>
                                    <p:animEffect transition="in" filter="wipe(left)">
                                      <p:cBhvr>
                                        <p:cTn id="61" dur="500"/>
                                        <p:tgtEl>
                                          <p:spTgt spid="95"/>
                                        </p:tgtEl>
                                      </p:cBhvr>
                                    </p:animEffect>
                                  </p:childTnLst>
                                </p:cTn>
                              </p:par>
                              <p:par>
                                <p:cTn id="62" presetID="22" presetClass="entr" presetSubtype="8" fill="hold" nodeType="withEffect">
                                  <p:stCondLst>
                                    <p:cond delay="0"/>
                                  </p:stCondLst>
                                  <p:childTnLst>
                                    <p:set>
                                      <p:cBhvr>
                                        <p:cTn id="63" dur="1" fill="hold">
                                          <p:stCondLst>
                                            <p:cond delay="0"/>
                                          </p:stCondLst>
                                        </p:cTn>
                                        <p:tgtEl>
                                          <p:spTgt spid="96"/>
                                        </p:tgtEl>
                                        <p:attrNameLst>
                                          <p:attrName>style.visibility</p:attrName>
                                        </p:attrNameLst>
                                      </p:cBhvr>
                                      <p:to>
                                        <p:strVal val="visible"/>
                                      </p:to>
                                    </p:set>
                                    <p:animEffect transition="in" filter="wipe(left)">
                                      <p:cBhvr>
                                        <p:cTn id="64" dur="500"/>
                                        <p:tgtEl>
                                          <p:spTgt spid="96"/>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97"/>
                                        </p:tgtEl>
                                        <p:attrNameLst>
                                          <p:attrName>style.visibility</p:attrName>
                                        </p:attrNameLst>
                                      </p:cBhvr>
                                      <p:to>
                                        <p:strVal val="visible"/>
                                      </p:to>
                                    </p:set>
                                    <p:animEffect transition="in" filter="wipe(left)">
                                      <p:cBhvr>
                                        <p:cTn id="67" dur="500"/>
                                        <p:tgtEl>
                                          <p:spTgt spid="97"/>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98"/>
                                        </p:tgtEl>
                                        <p:attrNameLst>
                                          <p:attrName>style.visibility</p:attrName>
                                        </p:attrNameLst>
                                      </p:cBhvr>
                                      <p:to>
                                        <p:strVal val="visible"/>
                                      </p:to>
                                    </p:set>
                                    <p:animEffect transition="in" filter="wipe(left)">
                                      <p:cBhvr>
                                        <p:cTn id="70" dur="500"/>
                                        <p:tgtEl>
                                          <p:spTgt spid="98"/>
                                        </p:tgtEl>
                                      </p:cBhvr>
                                    </p:animEffect>
                                  </p:childTnLst>
                                </p:cTn>
                              </p:par>
                              <p:par>
                                <p:cTn id="71" presetID="22" presetClass="entr" presetSubtype="8" fill="hold" nodeType="withEffect">
                                  <p:stCondLst>
                                    <p:cond delay="0"/>
                                  </p:stCondLst>
                                  <p:childTnLst>
                                    <p:set>
                                      <p:cBhvr>
                                        <p:cTn id="72" dur="1" fill="hold">
                                          <p:stCondLst>
                                            <p:cond delay="0"/>
                                          </p:stCondLst>
                                        </p:cTn>
                                        <p:tgtEl>
                                          <p:spTgt spid="99"/>
                                        </p:tgtEl>
                                        <p:attrNameLst>
                                          <p:attrName>style.visibility</p:attrName>
                                        </p:attrNameLst>
                                      </p:cBhvr>
                                      <p:to>
                                        <p:strVal val="visible"/>
                                      </p:to>
                                    </p:set>
                                    <p:animEffect transition="in" filter="wipe(left)">
                                      <p:cBhvr>
                                        <p:cTn id="73" dur="500"/>
                                        <p:tgtEl>
                                          <p:spTgt spid="99"/>
                                        </p:tgtEl>
                                      </p:cBhvr>
                                    </p:animEffect>
                                  </p:childTnLst>
                                </p:cTn>
                              </p:par>
                              <p:par>
                                <p:cTn id="74" presetID="22" presetClass="entr" presetSubtype="8" fill="hold" nodeType="withEffect">
                                  <p:stCondLst>
                                    <p:cond delay="0"/>
                                  </p:stCondLst>
                                  <p:childTnLst>
                                    <p:set>
                                      <p:cBhvr>
                                        <p:cTn id="75" dur="1" fill="hold">
                                          <p:stCondLst>
                                            <p:cond delay="0"/>
                                          </p:stCondLst>
                                        </p:cTn>
                                        <p:tgtEl>
                                          <p:spTgt spid="108"/>
                                        </p:tgtEl>
                                        <p:attrNameLst>
                                          <p:attrName>style.visibility</p:attrName>
                                        </p:attrNameLst>
                                      </p:cBhvr>
                                      <p:to>
                                        <p:strVal val="visible"/>
                                      </p:to>
                                    </p:set>
                                    <p:animEffect transition="in" filter="wipe(left)">
                                      <p:cBhvr>
                                        <p:cTn id="76" dur="500"/>
                                        <p:tgtEl>
                                          <p:spTgt spid="108"/>
                                        </p:tgtEl>
                                      </p:cBhvr>
                                    </p:animEffect>
                                  </p:childTnLst>
                                </p:cTn>
                              </p:par>
                              <p:par>
                                <p:cTn id="77" presetID="22" presetClass="entr" presetSubtype="8" fill="hold" nodeType="withEffect">
                                  <p:stCondLst>
                                    <p:cond delay="0"/>
                                  </p:stCondLst>
                                  <p:childTnLst>
                                    <p:set>
                                      <p:cBhvr>
                                        <p:cTn id="78" dur="1" fill="hold">
                                          <p:stCondLst>
                                            <p:cond delay="0"/>
                                          </p:stCondLst>
                                        </p:cTn>
                                        <p:tgtEl>
                                          <p:spTgt spid="109"/>
                                        </p:tgtEl>
                                        <p:attrNameLst>
                                          <p:attrName>style.visibility</p:attrName>
                                        </p:attrNameLst>
                                      </p:cBhvr>
                                      <p:to>
                                        <p:strVal val="visible"/>
                                      </p:to>
                                    </p:set>
                                    <p:animEffect transition="in" filter="wipe(left)">
                                      <p:cBhvr>
                                        <p:cTn id="79" dur="500"/>
                                        <p:tgtEl>
                                          <p:spTgt spid="109"/>
                                        </p:tgtEl>
                                      </p:cBhvr>
                                    </p:animEffect>
                                  </p:childTnLst>
                                </p:cTn>
                              </p:par>
                              <p:par>
                                <p:cTn id="80" presetID="22" presetClass="entr" presetSubtype="8" fill="hold" nodeType="withEffect">
                                  <p:stCondLst>
                                    <p:cond delay="0"/>
                                  </p:stCondLst>
                                  <p:childTnLst>
                                    <p:set>
                                      <p:cBhvr>
                                        <p:cTn id="81" dur="1" fill="hold">
                                          <p:stCondLst>
                                            <p:cond delay="0"/>
                                          </p:stCondLst>
                                        </p:cTn>
                                        <p:tgtEl>
                                          <p:spTgt spid="110"/>
                                        </p:tgtEl>
                                        <p:attrNameLst>
                                          <p:attrName>style.visibility</p:attrName>
                                        </p:attrNameLst>
                                      </p:cBhvr>
                                      <p:to>
                                        <p:strVal val="visible"/>
                                      </p:to>
                                    </p:set>
                                    <p:animEffect transition="in" filter="wipe(left)">
                                      <p:cBhvr>
                                        <p:cTn id="82"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animBg="1"/>
      <p:bldP spid="17" grpId="0" animBg="1"/>
      <p:bldP spid="18" grpId="0" animBg="1"/>
      <p:bldP spid="19" grpId="0" animBg="1"/>
      <p:bldP spid="24" grpId="0" animBg="1"/>
      <p:bldP spid="26" grpId="0" animBg="1"/>
      <p:bldP spid="27" grpId="0" animBg="1"/>
      <p:bldP spid="97" grpId="0" animBg="1"/>
      <p:bldP spid="9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519">
            <a:extLst>
              <a:ext uri="{FF2B5EF4-FFF2-40B4-BE49-F238E27FC236}">
                <a16:creationId xmlns="" xmlns:a16="http://schemas.microsoft.com/office/drawing/2014/main" id="{4CE3823B-30BB-4248-8759-987654B5AC20}"/>
              </a:ext>
            </a:extLst>
          </p:cNvPr>
          <p:cNvGrpSpPr/>
          <p:nvPr/>
        </p:nvGrpSpPr>
        <p:grpSpPr>
          <a:xfrm>
            <a:off x="2059075" y="1695760"/>
            <a:ext cx="4130461" cy="4506000"/>
            <a:chOff x="1872960" y="2370676"/>
            <a:chExt cx="3846926" cy="4112913"/>
          </a:xfrm>
        </p:grpSpPr>
        <p:sp>
          <p:nvSpPr>
            <p:cNvPr id="6" name="Rectangle 5">
              <a:extLst>
                <a:ext uri="{FF2B5EF4-FFF2-40B4-BE49-F238E27FC236}">
                  <a16:creationId xmlns="" xmlns:a16="http://schemas.microsoft.com/office/drawing/2014/main" id="{746B88B2-93CF-4DCF-84E8-ED26823CFA66}"/>
                </a:ext>
              </a:extLst>
            </p:cNvPr>
            <p:cNvSpPr/>
            <p:nvPr/>
          </p:nvSpPr>
          <p:spPr>
            <a:xfrm rot="379497">
              <a:off x="3717267" y="2370676"/>
              <a:ext cx="407504" cy="387860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US" sz="1350" kern="1200">
                <a:solidFill>
                  <a:prstClr val="white"/>
                </a:solidFill>
              </a:endParaRPr>
            </a:p>
          </p:txBody>
        </p:sp>
        <p:grpSp>
          <p:nvGrpSpPr>
            <p:cNvPr id="7" name="Graphic 21">
              <a:extLst>
                <a:ext uri="{FF2B5EF4-FFF2-40B4-BE49-F238E27FC236}">
                  <a16:creationId xmlns="" xmlns:a16="http://schemas.microsoft.com/office/drawing/2014/main" id="{E04374D1-2FF2-4EB7-997D-D5C629BFED90}"/>
                </a:ext>
              </a:extLst>
            </p:cNvPr>
            <p:cNvGrpSpPr/>
            <p:nvPr/>
          </p:nvGrpSpPr>
          <p:grpSpPr>
            <a:xfrm rot="20913020">
              <a:off x="4357242" y="2775889"/>
              <a:ext cx="1362644" cy="3542171"/>
              <a:chOff x="6345806" y="24392"/>
              <a:chExt cx="2637543" cy="6856255"/>
            </a:xfrm>
          </p:grpSpPr>
          <p:sp>
            <p:nvSpPr>
              <p:cNvPr id="10" name="Freeform: Shape 525">
                <a:extLst>
                  <a:ext uri="{FF2B5EF4-FFF2-40B4-BE49-F238E27FC236}">
                    <a16:creationId xmlns="" xmlns:a16="http://schemas.microsoft.com/office/drawing/2014/main" id="{BEE6A4F2-0B42-469E-B8C2-BA2750020179}"/>
                  </a:ext>
                </a:extLst>
              </p:cNvPr>
              <p:cNvSpPr/>
              <p:nvPr/>
            </p:nvSpPr>
            <p:spPr>
              <a:xfrm>
                <a:off x="8124452" y="6260946"/>
                <a:ext cx="858897" cy="619701"/>
              </a:xfrm>
              <a:custGeom>
                <a:avLst/>
                <a:gdLst>
                  <a:gd name="connsiteX0" fmla="*/ 735832 w 858897"/>
                  <a:gd name="connsiteY0" fmla="*/ 12738 h 619701"/>
                  <a:gd name="connsiteX1" fmla="*/ 713445 w 858897"/>
                  <a:gd name="connsiteY1" fmla="*/ 52 h 619701"/>
                  <a:gd name="connsiteX2" fmla="*/ 391066 w 858897"/>
                  <a:gd name="connsiteY2" fmla="*/ 17215 h 619701"/>
                  <a:gd name="connsiteX3" fmla="*/ 298532 w 858897"/>
                  <a:gd name="connsiteY3" fmla="*/ 287357 h 619701"/>
                  <a:gd name="connsiteX4" fmla="*/ 168685 w 858897"/>
                  <a:gd name="connsiteY4" fmla="*/ 408248 h 619701"/>
                  <a:gd name="connsiteX5" fmla="*/ 97792 w 858897"/>
                  <a:gd name="connsiteY5" fmla="*/ 424666 h 619701"/>
                  <a:gd name="connsiteX6" fmla="*/ 3765 w 858897"/>
                  <a:gd name="connsiteY6" fmla="*/ 561229 h 619701"/>
                  <a:gd name="connsiteX7" fmla="*/ 79136 w 858897"/>
                  <a:gd name="connsiteY7" fmla="*/ 616451 h 619701"/>
                  <a:gd name="connsiteX8" fmla="*/ 240325 w 858897"/>
                  <a:gd name="connsiteY8" fmla="*/ 604511 h 619701"/>
                  <a:gd name="connsiteX9" fmla="*/ 516436 w 858897"/>
                  <a:gd name="connsiteY9" fmla="*/ 525409 h 619701"/>
                  <a:gd name="connsiteX10" fmla="*/ 613448 w 858897"/>
                  <a:gd name="connsiteY10" fmla="*/ 479888 h 619701"/>
                  <a:gd name="connsiteX11" fmla="*/ 825382 w 858897"/>
                  <a:gd name="connsiteY11" fmla="*/ 415711 h 619701"/>
                  <a:gd name="connsiteX12" fmla="*/ 853739 w 858897"/>
                  <a:gd name="connsiteY12" fmla="*/ 373175 h 619701"/>
                  <a:gd name="connsiteX13" fmla="*/ 757473 w 858897"/>
                  <a:gd name="connsiteY13" fmla="*/ 70945 h 619701"/>
                  <a:gd name="connsiteX14" fmla="*/ 735832 w 858897"/>
                  <a:gd name="connsiteY14" fmla="*/ 12738 h 619701"/>
                  <a:gd name="connsiteX15" fmla="*/ 735832 w 858897"/>
                  <a:gd name="connsiteY15" fmla="*/ 12738 h 619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58897" h="619701">
                    <a:moveTo>
                      <a:pt x="735832" y="12738"/>
                    </a:moveTo>
                    <a:cubicBezTo>
                      <a:pt x="729862" y="6768"/>
                      <a:pt x="725385" y="-695"/>
                      <a:pt x="713445" y="52"/>
                    </a:cubicBezTo>
                    <a:cubicBezTo>
                      <a:pt x="612702" y="3783"/>
                      <a:pt x="491810" y="9007"/>
                      <a:pt x="391066" y="17215"/>
                    </a:cubicBezTo>
                    <a:cubicBezTo>
                      <a:pt x="366440" y="109004"/>
                      <a:pt x="341068" y="200792"/>
                      <a:pt x="298532" y="287357"/>
                    </a:cubicBezTo>
                    <a:cubicBezTo>
                      <a:pt x="272413" y="340340"/>
                      <a:pt x="236594" y="388100"/>
                      <a:pt x="168685" y="408248"/>
                    </a:cubicBezTo>
                    <a:cubicBezTo>
                      <a:pt x="144805" y="414964"/>
                      <a:pt x="120925" y="418696"/>
                      <a:pt x="97792" y="424666"/>
                    </a:cubicBezTo>
                    <a:cubicBezTo>
                      <a:pt x="29883" y="440337"/>
                      <a:pt x="-13399" y="503768"/>
                      <a:pt x="3765" y="561229"/>
                    </a:cubicBezTo>
                    <a:cubicBezTo>
                      <a:pt x="13466" y="595556"/>
                      <a:pt x="41823" y="611227"/>
                      <a:pt x="79136" y="616451"/>
                    </a:cubicBezTo>
                    <a:cubicBezTo>
                      <a:pt x="132865" y="623913"/>
                      <a:pt x="187341" y="617943"/>
                      <a:pt x="240325" y="604511"/>
                    </a:cubicBezTo>
                    <a:cubicBezTo>
                      <a:pt x="332859" y="580631"/>
                      <a:pt x="424648" y="553020"/>
                      <a:pt x="516436" y="525409"/>
                    </a:cubicBezTo>
                    <a:cubicBezTo>
                      <a:pt x="551509" y="514962"/>
                      <a:pt x="582105" y="496305"/>
                      <a:pt x="613448" y="479888"/>
                    </a:cubicBezTo>
                    <a:cubicBezTo>
                      <a:pt x="679864" y="446307"/>
                      <a:pt x="752996" y="431382"/>
                      <a:pt x="825382" y="415711"/>
                    </a:cubicBezTo>
                    <a:cubicBezTo>
                      <a:pt x="858963" y="408248"/>
                      <a:pt x="864933" y="400040"/>
                      <a:pt x="853739" y="373175"/>
                    </a:cubicBezTo>
                    <a:cubicBezTo>
                      <a:pt x="814934" y="273178"/>
                      <a:pt x="795532" y="170196"/>
                      <a:pt x="757473" y="70945"/>
                    </a:cubicBezTo>
                    <a:cubicBezTo>
                      <a:pt x="749265" y="51543"/>
                      <a:pt x="743295" y="32140"/>
                      <a:pt x="735832" y="12738"/>
                    </a:cubicBezTo>
                    <a:lnTo>
                      <a:pt x="735832" y="12738"/>
                    </a:lnTo>
                    <a:close/>
                  </a:path>
                </a:pathLst>
              </a:custGeom>
              <a:solidFill>
                <a:schemeClr val="tx2">
                  <a:lumMod val="75000"/>
                </a:schemeClr>
              </a:solidFill>
              <a:ln w="7453" cap="flat">
                <a:solidFill>
                  <a:schemeClr val="bg2">
                    <a:lumMod val="60000"/>
                    <a:lumOff val="40000"/>
                  </a:schemeClr>
                </a:solidFill>
                <a:prstDash val="solid"/>
                <a:miter/>
              </a:ln>
            </p:spPr>
            <p:txBody>
              <a:bodyPr rtlCol="0" anchor="ctr"/>
              <a:lstStyle/>
              <a:p>
                <a:pPr>
                  <a:buClrTx/>
                  <a:buFontTx/>
                  <a:buNone/>
                </a:pPr>
                <a:endParaRPr lang="en-US" sz="1350" kern="1200">
                  <a:ea typeface="Arial Unicode MS"/>
                  <a:cs typeface="+mn-cs"/>
                </a:endParaRPr>
              </a:p>
            </p:txBody>
          </p:sp>
          <p:sp>
            <p:nvSpPr>
              <p:cNvPr id="11" name="Freeform: Shape 526">
                <a:extLst>
                  <a:ext uri="{FF2B5EF4-FFF2-40B4-BE49-F238E27FC236}">
                    <a16:creationId xmlns="" xmlns:a16="http://schemas.microsoft.com/office/drawing/2014/main" id="{AFC332C2-496D-4EA7-8411-C531448B9201}"/>
                  </a:ext>
                </a:extLst>
              </p:cNvPr>
              <p:cNvSpPr/>
              <p:nvPr/>
            </p:nvSpPr>
            <p:spPr>
              <a:xfrm>
                <a:off x="7057861" y="5939844"/>
                <a:ext cx="708420" cy="735092"/>
              </a:xfrm>
              <a:custGeom>
                <a:avLst/>
                <a:gdLst>
                  <a:gd name="connsiteX0" fmla="*/ 251724 w 708420"/>
                  <a:gd name="connsiteY0" fmla="*/ 54744 h 735092"/>
                  <a:gd name="connsiteX1" fmla="*/ 275604 w 708420"/>
                  <a:gd name="connsiteY1" fmla="*/ 49520 h 735092"/>
                  <a:gd name="connsiteX2" fmla="*/ 406197 w 708420"/>
                  <a:gd name="connsiteY2" fmla="*/ 30118 h 735092"/>
                  <a:gd name="connsiteX3" fmla="*/ 524104 w 708420"/>
                  <a:gd name="connsiteY3" fmla="*/ 268 h 735092"/>
                  <a:gd name="connsiteX4" fmla="*/ 542014 w 708420"/>
                  <a:gd name="connsiteY4" fmla="*/ 68923 h 735092"/>
                  <a:gd name="connsiteX5" fmla="*/ 673353 w 708420"/>
                  <a:gd name="connsiteY5" fmla="*/ 345780 h 735092"/>
                  <a:gd name="connsiteX6" fmla="*/ 706188 w 708420"/>
                  <a:gd name="connsiteY6" fmla="*/ 425628 h 735092"/>
                  <a:gd name="connsiteX7" fmla="*/ 671861 w 708420"/>
                  <a:gd name="connsiteY7" fmla="*/ 488313 h 735092"/>
                  <a:gd name="connsiteX8" fmla="*/ 576341 w 708420"/>
                  <a:gd name="connsiteY8" fmla="*/ 520402 h 735092"/>
                  <a:gd name="connsiteX9" fmla="*/ 524850 w 708420"/>
                  <a:gd name="connsiteY9" fmla="*/ 576370 h 735092"/>
                  <a:gd name="connsiteX10" fmla="*/ 491269 w 708420"/>
                  <a:gd name="connsiteY10" fmla="*/ 612190 h 735092"/>
                  <a:gd name="connsiteX11" fmla="*/ 152473 w 708420"/>
                  <a:gd name="connsiteY11" fmla="*/ 732335 h 735092"/>
                  <a:gd name="connsiteX12" fmla="*/ 16657 w 708420"/>
                  <a:gd name="connsiteY12" fmla="*/ 667412 h 735092"/>
                  <a:gd name="connsiteX13" fmla="*/ 36805 w 708420"/>
                  <a:gd name="connsiteY13" fmla="*/ 518909 h 735092"/>
                  <a:gd name="connsiteX14" fmla="*/ 180831 w 708420"/>
                  <a:gd name="connsiteY14" fmla="*/ 307722 h 735092"/>
                  <a:gd name="connsiteX15" fmla="*/ 251724 w 708420"/>
                  <a:gd name="connsiteY15" fmla="*/ 54744 h 735092"/>
                  <a:gd name="connsiteX16" fmla="*/ 251724 w 708420"/>
                  <a:gd name="connsiteY16" fmla="*/ 54744 h 735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08420" h="735092">
                    <a:moveTo>
                      <a:pt x="251724" y="54744"/>
                    </a:moveTo>
                    <a:cubicBezTo>
                      <a:pt x="258440" y="45789"/>
                      <a:pt x="268142" y="49520"/>
                      <a:pt x="275604" y="49520"/>
                    </a:cubicBezTo>
                    <a:cubicBezTo>
                      <a:pt x="319633" y="47282"/>
                      <a:pt x="363661" y="42058"/>
                      <a:pt x="406197" y="30118"/>
                    </a:cubicBezTo>
                    <a:cubicBezTo>
                      <a:pt x="437540" y="21163"/>
                      <a:pt x="492015" y="8477"/>
                      <a:pt x="524104" y="268"/>
                    </a:cubicBezTo>
                    <a:cubicBezTo>
                      <a:pt x="536790" y="-3463"/>
                      <a:pt x="535298" y="32357"/>
                      <a:pt x="542014" y="68923"/>
                    </a:cubicBezTo>
                    <a:cubicBezTo>
                      <a:pt x="574102" y="166681"/>
                      <a:pt x="627832" y="253992"/>
                      <a:pt x="673353" y="345780"/>
                    </a:cubicBezTo>
                    <a:cubicBezTo>
                      <a:pt x="686039" y="371153"/>
                      <a:pt x="698726" y="397271"/>
                      <a:pt x="706188" y="425628"/>
                    </a:cubicBezTo>
                    <a:cubicBezTo>
                      <a:pt x="713651" y="458463"/>
                      <a:pt x="702457" y="477119"/>
                      <a:pt x="671861" y="488313"/>
                    </a:cubicBezTo>
                    <a:cubicBezTo>
                      <a:pt x="640518" y="499506"/>
                      <a:pt x="606937" y="505477"/>
                      <a:pt x="576341" y="520402"/>
                    </a:cubicBezTo>
                    <a:cubicBezTo>
                      <a:pt x="551715" y="533088"/>
                      <a:pt x="530074" y="546520"/>
                      <a:pt x="524850" y="576370"/>
                    </a:cubicBezTo>
                    <a:cubicBezTo>
                      <a:pt x="521119" y="595026"/>
                      <a:pt x="506194" y="604727"/>
                      <a:pt x="491269" y="612190"/>
                    </a:cubicBezTo>
                    <a:cubicBezTo>
                      <a:pt x="383810" y="667412"/>
                      <a:pt x="271873" y="711441"/>
                      <a:pt x="152473" y="732335"/>
                    </a:cubicBezTo>
                    <a:cubicBezTo>
                      <a:pt x="89043" y="743529"/>
                      <a:pt x="45014" y="720396"/>
                      <a:pt x="16657" y="667412"/>
                    </a:cubicBezTo>
                    <a:cubicBezTo>
                      <a:pt x="-10954" y="618160"/>
                      <a:pt x="-4238" y="567415"/>
                      <a:pt x="36805" y="518909"/>
                    </a:cubicBezTo>
                    <a:cubicBezTo>
                      <a:pt x="92028" y="453986"/>
                      <a:pt x="146504" y="388316"/>
                      <a:pt x="180831" y="307722"/>
                    </a:cubicBezTo>
                    <a:cubicBezTo>
                      <a:pt x="212919" y="225635"/>
                      <a:pt x="241277" y="142055"/>
                      <a:pt x="251724" y="54744"/>
                    </a:cubicBezTo>
                    <a:lnTo>
                      <a:pt x="251724" y="54744"/>
                    </a:lnTo>
                    <a:close/>
                  </a:path>
                </a:pathLst>
              </a:custGeom>
              <a:solidFill>
                <a:schemeClr val="tx2">
                  <a:lumMod val="75000"/>
                </a:schemeClr>
              </a:solidFill>
              <a:ln w="7453" cap="flat">
                <a:solidFill>
                  <a:schemeClr val="bg2">
                    <a:lumMod val="60000"/>
                    <a:lumOff val="40000"/>
                  </a:schemeClr>
                </a:solidFill>
                <a:prstDash val="solid"/>
                <a:miter/>
              </a:ln>
            </p:spPr>
            <p:txBody>
              <a:bodyPr rtlCol="0" anchor="ctr"/>
              <a:lstStyle/>
              <a:p>
                <a:pPr>
                  <a:buClrTx/>
                  <a:buFontTx/>
                  <a:buNone/>
                </a:pPr>
                <a:endParaRPr lang="en-US" sz="1350" kern="1200">
                  <a:ea typeface="Arial Unicode MS"/>
                  <a:cs typeface="+mn-cs"/>
                </a:endParaRPr>
              </a:p>
            </p:txBody>
          </p:sp>
          <p:sp>
            <p:nvSpPr>
              <p:cNvPr id="12" name="Freeform: Shape 527">
                <a:extLst>
                  <a:ext uri="{FF2B5EF4-FFF2-40B4-BE49-F238E27FC236}">
                    <a16:creationId xmlns="" xmlns:a16="http://schemas.microsoft.com/office/drawing/2014/main" id="{3B5D76D6-69DE-4B2A-8BBA-E31D7D75E5F7}"/>
                  </a:ext>
                </a:extLst>
              </p:cNvPr>
              <p:cNvSpPr/>
              <p:nvPr/>
            </p:nvSpPr>
            <p:spPr>
              <a:xfrm>
                <a:off x="6887011" y="3372068"/>
                <a:ext cx="2021036" cy="2986906"/>
              </a:xfrm>
              <a:custGeom>
                <a:avLst/>
                <a:gdLst>
                  <a:gd name="connsiteX0" fmla="*/ 512126 w 2021035"/>
                  <a:gd name="connsiteY0" fmla="*/ 219605 h 2986906"/>
                  <a:gd name="connsiteX1" fmla="*/ 847191 w 2021035"/>
                  <a:gd name="connsiteY1" fmla="*/ 109161 h 2986906"/>
                  <a:gd name="connsiteX2" fmla="*/ 1379264 w 2021035"/>
                  <a:gd name="connsiteY2" fmla="*/ 3194 h 2986906"/>
                  <a:gd name="connsiteX3" fmla="*/ 1464336 w 2021035"/>
                  <a:gd name="connsiteY3" fmla="*/ 5432 h 2986906"/>
                  <a:gd name="connsiteX4" fmla="*/ 1494932 w 2021035"/>
                  <a:gd name="connsiteY4" fmla="*/ 42745 h 2986906"/>
                  <a:gd name="connsiteX5" fmla="*/ 1605377 w 2021035"/>
                  <a:gd name="connsiteY5" fmla="*/ 246470 h 2986906"/>
                  <a:gd name="connsiteX6" fmla="*/ 1638211 w 2021035"/>
                  <a:gd name="connsiteY6" fmla="*/ 638995 h 2986906"/>
                  <a:gd name="connsiteX7" fmla="*/ 1571049 w 2021035"/>
                  <a:gd name="connsiteY7" fmla="*/ 818094 h 2986906"/>
                  <a:gd name="connsiteX8" fmla="*/ 1500156 w 2021035"/>
                  <a:gd name="connsiteY8" fmla="*/ 1033013 h 2986906"/>
                  <a:gd name="connsiteX9" fmla="*/ 1536722 w 2021035"/>
                  <a:gd name="connsiteY9" fmla="*/ 1367331 h 2986906"/>
                  <a:gd name="connsiteX10" fmla="*/ 1564333 w 2021035"/>
                  <a:gd name="connsiteY10" fmla="*/ 1554639 h 2986906"/>
                  <a:gd name="connsiteX11" fmla="*/ 1666569 w 2021035"/>
                  <a:gd name="connsiteY11" fmla="*/ 1868062 h 2986906"/>
                  <a:gd name="connsiteX12" fmla="*/ 1915069 w 2021035"/>
                  <a:gd name="connsiteY12" fmla="*/ 2392673 h 2986906"/>
                  <a:gd name="connsiteX13" fmla="*/ 2021036 w 2021035"/>
                  <a:gd name="connsiteY13" fmla="*/ 2924000 h 2986906"/>
                  <a:gd name="connsiteX14" fmla="*/ 1644181 w 2021035"/>
                  <a:gd name="connsiteY14" fmla="*/ 2976238 h 2986906"/>
                  <a:gd name="connsiteX15" fmla="*/ 1259865 w 2021035"/>
                  <a:gd name="connsiteY15" fmla="*/ 2136711 h 2986906"/>
                  <a:gd name="connsiteX16" fmla="*/ 987485 w 2021035"/>
                  <a:gd name="connsiteY16" fmla="*/ 1666576 h 2986906"/>
                  <a:gd name="connsiteX17" fmla="*/ 886742 w 2021035"/>
                  <a:gd name="connsiteY17" fmla="*/ 1435240 h 2986906"/>
                  <a:gd name="connsiteX18" fmla="*/ 785998 w 2021035"/>
                  <a:gd name="connsiteY18" fmla="*/ 1077042 h 2986906"/>
                  <a:gd name="connsiteX19" fmla="*/ 595706 w 2021035"/>
                  <a:gd name="connsiteY19" fmla="*/ 1319572 h 2986906"/>
                  <a:gd name="connsiteX20" fmla="*/ 644212 w 2021035"/>
                  <a:gd name="connsiteY20" fmla="*/ 1584489 h 2986906"/>
                  <a:gd name="connsiteX21" fmla="*/ 703911 w 2021035"/>
                  <a:gd name="connsiteY21" fmla="*/ 2568041 h 2986906"/>
                  <a:gd name="connsiteX22" fmla="*/ 376309 w 2021035"/>
                  <a:gd name="connsiteY22" fmla="*/ 2524759 h 2986906"/>
                  <a:gd name="connsiteX23" fmla="*/ 201 w 2021035"/>
                  <a:gd name="connsiteY23" fmla="*/ 1167337 h 2986906"/>
                  <a:gd name="connsiteX24" fmla="*/ 250194 w 2021035"/>
                  <a:gd name="connsiteY24" fmla="*/ 711381 h 2986906"/>
                  <a:gd name="connsiteX25" fmla="*/ 347952 w 2021035"/>
                  <a:gd name="connsiteY25" fmla="*/ 506164 h 2986906"/>
                  <a:gd name="connsiteX26" fmla="*/ 362877 w 2021035"/>
                  <a:gd name="connsiteY26" fmla="*/ 450941 h 2986906"/>
                  <a:gd name="connsiteX27" fmla="*/ 480037 w 2021035"/>
                  <a:gd name="connsiteY27" fmla="*/ 245724 h 2986906"/>
                  <a:gd name="connsiteX28" fmla="*/ 512126 w 2021035"/>
                  <a:gd name="connsiteY28" fmla="*/ 219605 h 2986906"/>
                  <a:gd name="connsiteX29" fmla="*/ 512126 w 2021035"/>
                  <a:gd name="connsiteY29" fmla="*/ 219605 h 2986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021035" h="2986906">
                    <a:moveTo>
                      <a:pt x="512126" y="219605"/>
                    </a:moveTo>
                    <a:cubicBezTo>
                      <a:pt x="620332" y="173338"/>
                      <a:pt x="730776" y="132294"/>
                      <a:pt x="847191" y="109161"/>
                    </a:cubicBezTo>
                    <a:cubicBezTo>
                      <a:pt x="1024797" y="75580"/>
                      <a:pt x="1200165" y="31551"/>
                      <a:pt x="1379264" y="3194"/>
                    </a:cubicBezTo>
                    <a:cubicBezTo>
                      <a:pt x="1408368" y="-2030"/>
                      <a:pt x="1436725" y="-538"/>
                      <a:pt x="1464336" y="5432"/>
                    </a:cubicBezTo>
                    <a:cubicBezTo>
                      <a:pt x="1474784" y="18119"/>
                      <a:pt x="1483738" y="33043"/>
                      <a:pt x="1494932" y="42745"/>
                    </a:cubicBezTo>
                    <a:cubicBezTo>
                      <a:pt x="1565079" y="100206"/>
                      <a:pt x="1565079" y="171845"/>
                      <a:pt x="1605377" y="246470"/>
                    </a:cubicBezTo>
                    <a:cubicBezTo>
                      <a:pt x="1662837" y="351691"/>
                      <a:pt x="1654629" y="536760"/>
                      <a:pt x="1638211" y="638995"/>
                    </a:cubicBezTo>
                    <a:cubicBezTo>
                      <a:pt x="1618063" y="711381"/>
                      <a:pt x="1591198" y="746454"/>
                      <a:pt x="1571049" y="818094"/>
                    </a:cubicBezTo>
                    <a:cubicBezTo>
                      <a:pt x="1556871" y="868093"/>
                      <a:pt x="1497171" y="1010626"/>
                      <a:pt x="1500156" y="1033013"/>
                    </a:cubicBezTo>
                    <a:cubicBezTo>
                      <a:pt x="1512842" y="1144204"/>
                      <a:pt x="1525528" y="1255394"/>
                      <a:pt x="1536722" y="1367331"/>
                    </a:cubicBezTo>
                    <a:cubicBezTo>
                      <a:pt x="1543438" y="1430016"/>
                      <a:pt x="1545677" y="1493447"/>
                      <a:pt x="1564333" y="1554639"/>
                    </a:cubicBezTo>
                    <a:cubicBezTo>
                      <a:pt x="1571049" y="1575534"/>
                      <a:pt x="1590452" y="1692695"/>
                      <a:pt x="1666569" y="1868062"/>
                    </a:cubicBezTo>
                    <a:cubicBezTo>
                      <a:pt x="1668061" y="1871047"/>
                      <a:pt x="1841190" y="2206112"/>
                      <a:pt x="1915069" y="2392673"/>
                    </a:cubicBezTo>
                    <a:cubicBezTo>
                      <a:pt x="1972530" y="2539684"/>
                      <a:pt x="1998648" y="2763558"/>
                      <a:pt x="2021036" y="2924000"/>
                    </a:cubicBezTo>
                    <a:cubicBezTo>
                      <a:pt x="1972530" y="2994147"/>
                      <a:pt x="1686717" y="2995640"/>
                      <a:pt x="1644181" y="2976238"/>
                    </a:cubicBezTo>
                    <a:cubicBezTo>
                      <a:pt x="1559856" y="2938179"/>
                      <a:pt x="1315833" y="2261334"/>
                      <a:pt x="1259865" y="2136711"/>
                    </a:cubicBezTo>
                    <a:cubicBezTo>
                      <a:pt x="1220314" y="2048654"/>
                      <a:pt x="1018081" y="1734484"/>
                      <a:pt x="987485" y="1666576"/>
                    </a:cubicBezTo>
                    <a:cubicBezTo>
                      <a:pt x="968082" y="1626279"/>
                      <a:pt x="904652" y="1475537"/>
                      <a:pt x="886742" y="1435240"/>
                    </a:cubicBezTo>
                    <a:cubicBezTo>
                      <a:pt x="847191" y="1347929"/>
                      <a:pt x="813610" y="1168083"/>
                      <a:pt x="785998" y="1077042"/>
                    </a:cubicBezTo>
                    <a:cubicBezTo>
                      <a:pt x="775551" y="1043461"/>
                      <a:pt x="659136" y="1224798"/>
                      <a:pt x="595706" y="1319572"/>
                    </a:cubicBezTo>
                    <a:cubicBezTo>
                      <a:pt x="513618" y="1442702"/>
                      <a:pt x="597198" y="1438225"/>
                      <a:pt x="644212" y="1584489"/>
                    </a:cubicBezTo>
                    <a:cubicBezTo>
                      <a:pt x="727045" y="1842690"/>
                      <a:pt x="695703" y="2345660"/>
                      <a:pt x="703911" y="2568041"/>
                    </a:cubicBezTo>
                    <a:cubicBezTo>
                      <a:pt x="476306" y="2644158"/>
                      <a:pt x="415114" y="2726245"/>
                      <a:pt x="376309" y="2524759"/>
                    </a:cubicBezTo>
                    <a:cubicBezTo>
                      <a:pt x="174823" y="1465836"/>
                      <a:pt x="21096" y="1406136"/>
                      <a:pt x="201" y="1167337"/>
                    </a:cubicBezTo>
                    <a:cubicBezTo>
                      <a:pt x="-7261" y="1080773"/>
                      <a:pt x="194971" y="766603"/>
                      <a:pt x="250194" y="711381"/>
                    </a:cubicBezTo>
                    <a:cubicBezTo>
                      <a:pt x="305416" y="656159"/>
                      <a:pt x="338997" y="585265"/>
                      <a:pt x="347952" y="506164"/>
                    </a:cubicBezTo>
                    <a:cubicBezTo>
                      <a:pt x="350191" y="487507"/>
                      <a:pt x="354668" y="467359"/>
                      <a:pt x="362877" y="450941"/>
                    </a:cubicBezTo>
                    <a:cubicBezTo>
                      <a:pt x="399443" y="382286"/>
                      <a:pt x="441233" y="314378"/>
                      <a:pt x="480037" y="245724"/>
                    </a:cubicBezTo>
                    <a:cubicBezTo>
                      <a:pt x="485261" y="233037"/>
                      <a:pt x="494216" y="220351"/>
                      <a:pt x="512126" y="219605"/>
                    </a:cubicBezTo>
                    <a:lnTo>
                      <a:pt x="512126" y="219605"/>
                    </a:lnTo>
                    <a:close/>
                  </a:path>
                </a:pathLst>
              </a:custGeom>
              <a:solidFill>
                <a:schemeClr val="accent3">
                  <a:lumMod val="75000"/>
                </a:schemeClr>
              </a:solidFill>
              <a:ln w="7453" cap="flat">
                <a:solidFill>
                  <a:schemeClr val="accent3">
                    <a:lumMod val="75000"/>
                  </a:schemeClr>
                </a:solidFill>
                <a:prstDash val="solid"/>
                <a:miter/>
              </a:ln>
            </p:spPr>
            <p:txBody>
              <a:bodyPr rtlCol="0" anchor="ctr"/>
              <a:lstStyle/>
              <a:p>
                <a:pPr>
                  <a:buClrTx/>
                  <a:buFontTx/>
                  <a:buNone/>
                </a:pPr>
                <a:endParaRPr lang="en-US" sz="1350" kern="1200">
                  <a:ea typeface="Arial Unicode MS"/>
                  <a:cs typeface="+mn-cs"/>
                </a:endParaRPr>
              </a:p>
            </p:txBody>
          </p:sp>
          <p:sp>
            <p:nvSpPr>
              <p:cNvPr id="13" name="Freeform: Shape 528">
                <a:extLst>
                  <a:ext uri="{FF2B5EF4-FFF2-40B4-BE49-F238E27FC236}">
                    <a16:creationId xmlns="" xmlns:a16="http://schemas.microsoft.com/office/drawing/2014/main" id="{35299633-4FD3-4A9C-940A-DEEDBEACB163}"/>
                  </a:ext>
                </a:extLst>
              </p:cNvPr>
              <p:cNvSpPr/>
              <p:nvPr/>
            </p:nvSpPr>
            <p:spPr>
              <a:xfrm>
                <a:off x="6345806" y="24392"/>
                <a:ext cx="1184667" cy="1866589"/>
              </a:xfrm>
              <a:custGeom>
                <a:avLst/>
                <a:gdLst>
                  <a:gd name="connsiteX0" fmla="*/ 1184668 w 1184667"/>
                  <a:gd name="connsiteY0" fmla="*/ 1376306 h 1866589"/>
                  <a:gd name="connsiteX1" fmla="*/ 924974 w 1184667"/>
                  <a:gd name="connsiteY1" fmla="*/ 1830023 h 1866589"/>
                  <a:gd name="connsiteX2" fmla="*/ 901094 w 1184667"/>
                  <a:gd name="connsiteY2" fmla="*/ 1866589 h 1866589"/>
                  <a:gd name="connsiteX3" fmla="*/ 816022 w 1184667"/>
                  <a:gd name="connsiteY3" fmla="*/ 1791965 h 1866589"/>
                  <a:gd name="connsiteX4" fmla="*/ 391408 w 1184667"/>
                  <a:gd name="connsiteY4" fmla="*/ 1264369 h 1866589"/>
                  <a:gd name="connsiteX5" fmla="*/ 152610 w 1184667"/>
                  <a:gd name="connsiteY5" fmla="*/ 897216 h 1866589"/>
                  <a:gd name="connsiteX6" fmla="*/ 124252 w 1184667"/>
                  <a:gd name="connsiteY6" fmla="*/ 824830 h 1866589"/>
                  <a:gd name="connsiteX7" fmla="*/ 33210 w 1184667"/>
                  <a:gd name="connsiteY7" fmla="*/ 643492 h 1866589"/>
                  <a:gd name="connsiteX8" fmla="*/ 36941 w 1184667"/>
                  <a:gd name="connsiteY8" fmla="*/ 392007 h 1866589"/>
                  <a:gd name="connsiteX9" fmla="*/ 213056 w 1184667"/>
                  <a:gd name="connsiteY9" fmla="*/ 40525 h 1866589"/>
                  <a:gd name="connsiteX10" fmla="*/ 279471 w 1184667"/>
                  <a:gd name="connsiteY10" fmla="*/ 3213 h 1866589"/>
                  <a:gd name="connsiteX11" fmla="*/ 342902 w 1184667"/>
                  <a:gd name="connsiteY11" fmla="*/ 62167 h 1866589"/>
                  <a:gd name="connsiteX12" fmla="*/ 329470 w 1184667"/>
                  <a:gd name="connsiteY12" fmla="*/ 410663 h 1866589"/>
                  <a:gd name="connsiteX13" fmla="*/ 476480 w 1184667"/>
                  <a:gd name="connsiteY13" fmla="*/ 154701 h 1866589"/>
                  <a:gd name="connsiteX14" fmla="*/ 510061 w 1184667"/>
                  <a:gd name="connsiteY14" fmla="*/ 121866 h 1866589"/>
                  <a:gd name="connsiteX15" fmla="*/ 569761 w 1184667"/>
                  <a:gd name="connsiteY15" fmla="*/ 154701 h 1866589"/>
                  <a:gd name="connsiteX16" fmla="*/ 567522 w 1184667"/>
                  <a:gd name="connsiteY16" fmla="*/ 198730 h 1866589"/>
                  <a:gd name="connsiteX17" fmla="*/ 462302 w 1184667"/>
                  <a:gd name="connsiteY17" fmla="*/ 629313 h 1866589"/>
                  <a:gd name="connsiteX18" fmla="*/ 501106 w 1184667"/>
                  <a:gd name="connsiteY18" fmla="*/ 740504 h 1866589"/>
                  <a:gd name="connsiteX19" fmla="*/ 820500 w 1184667"/>
                  <a:gd name="connsiteY19" fmla="*/ 1016615 h 1866589"/>
                  <a:gd name="connsiteX20" fmla="*/ 1130192 w 1184667"/>
                  <a:gd name="connsiteY20" fmla="*/ 1318845 h 1866589"/>
                  <a:gd name="connsiteX21" fmla="*/ 1184668 w 1184667"/>
                  <a:gd name="connsiteY21" fmla="*/ 1376306 h 1866589"/>
                  <a:gd name="connsiteX22" fmla="*/ 1184668 w 1184667"/>
                  <a:gd name="connsiteY22" fmla="*/ 1376306 h 1866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84667" h="1866589">
                    <a:moveTo>
                      <a:pt x="1184668" y="1376306"/>
                    </a:moveTo>
                    <a:cubicBezTo>
                      <a:pt x="1098850" y="1527794"/>
                      <a:pt x="1012285" y="1678535"/>
                      <a:pt x="924974" y="1830023"/>
                    </a:cubicBezTo>
                    <a:cubicBezTo>
                      <a:pt x="917512" y="1842709"/>
                      <a:pt x="908557" y="1853903"/>
                      <a:pt x="901094" y="1866589"/>
                    </a:cubicBezTo>
                    <a:cubicBezTo>
                      <a:pt x="863782" y="1853157"/>
                      <a:pt x="839902" y="1820322"/>
                      <a:pt x="816022" y="1791965"/>
                    </a:cubicBezTo>
                    <a:cubicBezTo>
                      <a:pt x="669758" y="1621074"/>
                      <a:pt x="519016" y="1452423"/>
                      <a:pt x="391408" y="1264369"/>
                    </a:cubicBezTo>
                    <a:cubicBezTo>
                      <a:pt x="309321" y="1143477"/>
                      <a:pt x="222757" y="1025570"/>
                      <a:pt x="152610" y="897216"/>
                    </a:cubicBezTo>
                    <a:cubicBezTo>
                      <a:pt x="139923" y="874828"/>
                      <a:pt x="122760" y="853187"/>
                      <a:pt x="124252" y="824830"/>
                    </a:cubicBezTo>
                    <a:cubicBezTo>
                      <a:pt x="94402" y="763638"/>
                      <a:pt x="68284" y="700953"/>
                      <a:pt x="33210" y="643492"/>
                    </a:cubicBezTo>
                    <a:cubicBezTo>
                      <a:pt x="-19027" y="556928"/>
                      <a:pt x="-3356" y="471109"/>
                      <a:pt x="36941" y="392007"/>
                    </a:cubicBezTo>
                    <a:cubicBezTo>
                      <a:pt x="95895" y="275593"/>
                      <a:pt x="161565" y="162163"/>
                      <a:pt x="213056" y="40525"/>
                    </a:cubicBezTo>
                    <a:cubicBezTo>
                      <a:pt x="225742" y="11422"/>
                      <a:pt x="249622" y="-7981"/>
                      <a:pt x="279471" y="3213"/>
                    </a:cubicBezTo>
                    <a:cubicBezTo>
                      <a:pt x="305590" y="12168"/>
                      <a:pt x="339171" y="14407"/>
                      <a:pt x="342902" y="62167"/>
                    </a:cubicBezTo>
                    <a:cubicBezTo>
                      <a:pt x="351857" y="178581"/>
                      <a:pt x="352604" y="293503"/>
                      <a:pt x="329470" y="410663"/>
                    </a:cubicBezTo>
                    <a:cubicBezTo>
                      <a:pt x="348126" y="306935"/>
                      <a:pt x="439168" y="247235"/>
                      <a:pt x="476480" y="154701"/>
                    </a:cubicBezTo>
                    <a:cubicBezTo>
                      <a:pt x="482450" y="139776"/>
                      <a:pt x="491405" y="125597"/>
                      <a:pt x="510061" y="121866"/>
                    </a:cubicBezTo>
                    <a:cubicBezTo>
                      <a:pt x="554090" y="97986"/>
                      <a:pt x="565284" y="104703"/>
                      <a:pt x="569761" y="154701"/>
                    </a:cubicBezTo>
                    <a:cubicBezTo>
                      <a:pt x="571254" y="169626"/>
                      <a:pt x="569761" y="183805"/>
                      <a:pt x="567522" y="198730"/>
                    </a:cubicBezTo>
                    <a:cubicBezTo>
                      <a:pt x="537673" y="343501"/>
                      <a:pt x="501106" y="486780"/>
                      <a:pt x="462302" y="629313"/>
                    </a:cubicBezTo>
                    <a:cubicBezTo>
                      <a:pt x="449616" y="675581"/>
                      <a:pt x="460809" y="709162"/>
                      <a:pt x="501106" y="740504"/>
                    </a:cubicBezTo>
                    <a:cubicBezTo>
                      <a:pt x="618267" y="831546"/>
                      <a:pt x="716025" y="910648"/>
                      <a:pt x="820500" y="1016615"/>
                    </a:cubicBezTo>
                    <a:cubicBezTo>
                      <a:pt x="887662" y="1142731"/>
                      <a:pt x="1029449" y="1227803"/>
                      <a:pt x="1130192" y="1318845"/>
                    </a:cubicBezTo>
                    <a:cubicBezTo>
                      <a:pt x="1150341" y="1335262"/>
                      <a:pt x="1180937" y="1345710"/>
                      <a:pt x="1184668" y="1376306"/>
                    </a:cubicBezTo>
                    <a:lnTo>
                      <a:pt x="1184668" y="1376306"/>
                    </a:lnTo>
                    <a:close/>
                  </a:path>
                </a:pathLst>
              </a:custGeom>
              <a:solidFill>
                <a:srgbClr val="FEC082"/>
              </a:solidFill>
              <a:ln w="7453" cap="flat">
                <a:noFill/>
                <a:prstDash val="solid"/>
                <a:miter/>
              </a:ln>
            </p:spPr>
            <p:txBody>
              <a:bodyPr rtlCol="0" anchor="ctr"/>
              <a:lstStyle/>
              <a:p>
                <a:pPr>
                  <a:buClrTx/>
                  <a:buFontTx/>
                  <a:buNone/>
                </a:pPr>
                <a:endParaRPr lang="en-US" sz="1350" kern="1200">
                  <a:ea typeface="Arial Unicode MS"/>
                  <a:cs typeface="+mn-cs"/>
                </a:endParaRPr>
              </a:p>
            </p:txBody>
          </p:sp>
          <p:sp>
            <p:nvSpPr>
              <p:cNvPr id="14" name="Freeform: Shape 529">
                <a:extLst>
                  <a:ext uri="{FF2B5EF4-FFF2-40B4-BE49-F238E27FC236}">
                    <a16:creationId xmlns="" xmlns:a16="http://schemas.microsoft.com/office/drawing/2014/main" id="{3CC10CD1-F863-4A8A-9253-F8AEA70F7092}"/>
                  </a:ext>
                </a:extLst>
              </p:cNvPr>
              <p:cNvSpPr/>
              <p:nvPr/>
            </p:nvSpPr>
            <p:spPr>
              <a:xfrm>
                <a:off x="6473629" y="754443"/>
                <a:ext cx="2012852" cy="2998368"/>
              </a:xfrm>
              <a:custGeom>
                <a:avLst/>
                <a:gdLst>
                  <a:gd name="connsiteX0" fmla="*/ 1334449 w 2012852"/>
                  <a:gd name="connsiteY0" fmla="*/ 873114 h 2998368"/>
                  <a:gd name="connsiteX1" fmla="*/ 1571009 w 2012852"/>
                  <a:gd name="connsiteY1" fmla="*/ 1056690 h 2998368"/>
                  <a:gd name="connsiteX2" fmla="*/ 1718020 w 2012852"/>
                  <a:gd name="connsiteY2" fmla="*/ 1331309 h 2998368"/>
                  <a:gd name="connsiteX3" fmla="*/ 1716527 w 2012852"/>
                  <a:gd name="connsiteY3" fmla="*/ 1402948 h 2998368"/>
                  <a:gd name="connsiteX4" fmla="*/ 1737422 w 2012852"/>
                  <a:gd name="connsiteY4" fmla="*/ 1721595 h 2998368"/>
                  <a:gd name="connsiteX5" fmla="*/ 1811300 w 2012852"/>
                  <a:gd name="connsiteY5" fmla="*/ 2096957 h 2998368"/>
                  <a:gd name="connsiteX6" fmla="*/ 1879955 w 2012852"/>
                  <a:gd name="connsiteY6" fmla="*/ 2292473 h 2998368"/>
                  <a:gd name="connsiteX7" fmla="*/ 2001593 w 2012852"/>
                  <a:gd name="connsiteY7" fmla="*/ 2828278 h 2998368"/>
                  <a:gd name="connsiteX8" fmla="*/ 1509817 w 2012852"/>
                  <a:gd name="connsiteY8" fmla="*/ 2938722 h 2998368"/>
                  <a:gd name="connsiteX9" fmla="*/ 850136 w 2012852"/>
                  <a:gd name="connsiteY9" fmla="*/ 2940215 h 2998368"/>
                  <a:gd name="connsiteX10" fmla="*/ 785212 w 2012852"/>
                  <a:gd name="connsiteY10" fmla="*/ 2157403 h 2998368"/>
                  <a:gd name="connsiteX11" fmla="*/ 763571 w 2012852"/>
                  <a:gd name="connsiteY11" fmla="*/ 2051436 h 2998368"/>
                  <a:gd name="connsiteX12" fmla="*/ 738945 w 2012852"/>
                  <a:gd name="connsiteY12" fmla="*/ 1792489 h 2998368"/>
                  <a:gd name="connsiteX13" fmla="*/ 797152 w 2012852"/>
                  <a:gd name="connsiteY13" fmla="*/ 1341010 h 2998368"/>
                  <a:gd name="connsiteX14" fmla="*/ 803868 w 2012852"/>
                  <a:gd name="connsiteY14" fmla="*/ 1324592 h 2998368"/>
                  <a:gd name="connsiteX15" fmla="*/ 782973 w 2012852"/>
                  <a:gd name="connsiteY15" fmla="*/ 1196984 h 2998368"/>
                  <a:gd name="connsiteX16" fmla="*/ 761332 w 2012852"/>
                  <a:gd name="connsiteY16" fmla="*/ 1144747 h 2998368"/>
                  <a:gd name="connsiteX17" fmla="*/ 4639 w 2012852"/>
                  <a:gd name="connsiteY17" fmla="*/ 130599 h 2998368"/>
                  <a:gd name="connsiteX18" fmla="*/ 285974 w 2012852"/>
                  <a:gd name="connsiteY18" fmla="*/ 6 h 2998368"/>
                  <a:gd name="connsiteX19" fmla="*/ 960580 w 2012852"/>
                  <a:gd name="connsiteY19" fmla="*/ 651479 h 2998368"/>
                  <a:gd name="connsiteX20" fmla="*/ 1334449 w 2012852"/>
                  <a:gd name="connsiteY20" fmla="*/ 873114 h 2998368"/>
                  <a:gd name="connsiteX21" fmla="*/ 1334449 w 2012852"/>
                  <a:gd name="connsiteY21" fmla="*/ 873114 h 2998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012852" h="2998368">
                    <a:moveTo>
                      <a:pt x="1334449" y="873114"/>
                    </a:moveTo>
                    <a:cubicBezTo>
                      <a:pt x="1422506" y="923858"/>
                      <a:pt x="1499370" y="984304"/>
                      <a:pt x="1571009" y="1056690"/>
                    </a:cubicBezTo>
                    <a:cubicBezTo>
                      <a:pt x="1647126" y="1135792"/>
                      <a:pt x="1700110" y="1223849"/>
                      <a:pt x="1718020" y="1331309"/>
                    </a:cubicBezTo>
                    <a:cubicBezTo>
                      <a:pt x="1721751" y="1355188"/>
                      <a:pt x="1723244" y="1379815"/>
                      <a:pt x="1716527" y="1402948"/>
                    </a:cubicBezTo>
                    <a:cubicBezTo>
                      <a:pt x="1685185" y="1511154"/>
                      <a:pt x="1695632" y="1618613"/>
                      <a:pt x="1737422" y="1721595"/>
                    </a:cubicBezTo>
                    <a:cubicBezTo>
                      <a:pt x="1785182" y="1842487"/>
                      <a:pt x="1808316" y="1967856"/>
                      <a:pt x="1811300" y="2096957"/>
                    </a:cubicBezTo>
                    <a:cubicBezTo>
                      <a:pt x="1812793" y="2169343"/>
                      <a:pt x="1857568" y="2226804"/>
                      <a:pt x="1879955" y="2292473"/>
                    </a:cubicBezTo>
                    <a:cubicBezTo>
                      <a:pt x="1917268" y="2402172"/>
                      <a:pt x="2052338" y="2718580"/>
                      <a:pt x="2001593" y="2828278"/>
                    </a:cubicBezTo>
                    <a:cubicBezTo>
                      <a:pt x="1890403" y="2837233"/>
                      <a:pt x="1618769" y="2916335"/>
                      <a:pt x="1509817" y="2938722"/>
                    </a:cubicBezTo>
                    <a:cubicBezTo>
                      <a:pt x="1297883" y="2983497"/>
                      <a:pt x="959087" y="3046182"/>
                      <a:pt x="850136" y="2940215"/>
                    </a:cubicBezTo>
                    <a:cubicBezTo>
                      <a:pt x="814316" y="2905141"/>
                      <a:pt x="792675" y="2278295"/>
                      <a:pt x="785212" y="2157403"/>
                    </a:cubicBezTo>
                    <a:cubicBezTo>
                      <a:pt x="782973" y="2120090"/>
                      <a:pt x="778496" y="2085763"/>
                      <a:pt x="763571" y="2051436"/>
                    </a:cubicBezTo>
                    <a:cubicBezTo>
                      <a:pt x="733721" y="1986512"/>
                      <a:pt x="722528" y="1864128"/>
                      <a:pt x="738945" y="1792489"/>
                    </a:cubicBezTo>
                    <a:cubicBezTo>
                      <a:pt x="774765" y="1626822"/>
                      <a:pt x="736706" y="1499214"/>
                      <a:pt x="797152" y="1341010"/>
                    </a:cubicBezTo>
                    <a:cubicBezTo>
                      <a:pt x="799391" y="1335786"/>
                      <a:pt x="800883" y="1329816"/>
                      <a:pt x="803868" y="1324592"/>
                    </a:cubicBezTo>
                    <a:cubicBezTo>
                      <a:pt x="835211" y="1276086"/>
                      <a:pt x="844166" y="1232804"/>
                      <a:pt x="782973" y="1196984"/>
                    </a:cubicBezTo>
                    <a:cubicBezTo>
                      <a:pt x="766556" y="1188029"/>
                      <a:pt x="777750" y="1158179"/>
                      <a:pt x="761332" y="1144747"/>
                    </a:cubicBezTo>
                    <a:cubicBezTo>
                      <a:pt x="619546" y="1029825"/>
                      <a:pt x="-62523" y="249252"/>
                      <a:pt x="4639" y="130599"/>
                    </a:cubicBezTo>
                    <a:cubicBezTo>
                      <a:pt x="34489" y="78362"/>
                      <a:pt x="244930" y="44781"/>
                      <a:pt x="285974" y="6"/>
                    </a:cubicBezTo>
                    <a:cubicBezTo>
                      <a:pt x="293436" y="-2233"/>
                      <a:pt x="954610" y="647747"/>
                      <a:pt x="960580" y="651479"/>
                    </a:cubicBezTo>
                    <a:cubicBezTo>
                      <a:pt x="1180723" y="788041"/>
                      <a:pt x="1271765" y="770878"/>
                      <a:pt x="1334449" y="873114"/>
                    </a:cubicBezTo>
                    <a:lnTo>
                      <a:pt x="1334449" y="873114"/>
                    </a:lnTo>
                    <a:close/>
                  </a:path>
                </a:pathLst>
              </a:custGeom>
              <a:solidFill>
                <a:schemeClr val="tx2">
                  <a:lumMod val="50000"/>
                </a:schemeClr>
              </a:solidFill>
              <a:ln w="7453" cap="flat">
                <a:solidFill>
                  <a:schemeClr val="tx2">
                    <a:lumMod val="50000"/>
                  </a:schemeClr>
                </a:solidFill>
                <a:prstDash val="solid"/>
                <a:miter/>
              </a:ln>
            </p:spPr>
            <p:txBody>
              <a:bodyPr rtlCol="0" anchor="ctr"/>
              <a:lstStyle/>
              <a:p>
                <a:pPr>
                  <a:buClrTx/>
                  <a:buFontTx/>
                  <a:buNone/>
                </a:pPr>
                <a:endParaRPr lang="en-US" sz="1350" kern="1200" dirty="0">
                  <a:ea typeface="Arial Unicode MS"/>
                  <a:cs typeface="+mn-cs"/>
                </a:endParaRPr>
              </a:p>
            </p:txBody>
          </p:sp>
          <p:sp>
            <p:nvSpPr>
              <p:cNvPr id="15" name="Freeform: Shape 530">
                <a:extLst>
                  <a:ext uri="{FF2B5EF4-FFF2-40B4-BE49-F238E27FC236}">
                    <a16:creationId xmlns="" xmlns:a16="http://schemas.microsoft.com/office/drawing/2014/main" id="{696827A7-E3E4-4894-A363-57BAE2FEE6A9}"/>
                  </a:ext>
                </a:extLst>
              </p:cNvPr>
              <p:cNvSpPr/>
              <p:nvPr/>
            </p:nvSpPr>
            <p:spPr>
              <a:xfrm>
                <a:off x="6774532" y="707540"/>
                <a:ext cx="512527" cy="532576"/>
              </a:xfrm>
              <a:custGeom>
                <a:avLst/>
                <a:gdLst>
                  <a:gd name="connsiteX0" fmla="*/ 0 w 512527"/>
                  <a:gd name="connsiteY0" fmla="*/ 123310 h 532576"/>
                  <a:gd name="connsiteX1" fmla="*/ 132957 w 512527"/>
                  <a:gd name="connsiteY1" fmla="*/ 0 h 532576"/>
                  <a:gd name="connsiteX2" fmla="*/ 512528 w 512527"/>
                  <a:gd name="connsiteY2" fmla="*/ 409266 h 532576"/>
                  <a:gd name="connsiteX3" fmla="*/ 379571 w 512527"/>
                  <a:gd name="connsiteY3" fmla="*/ 532576 h 532576"/>
                </a:gdLst>
                <a:ahLst/>
                <a:cxnLst>
                  <a:cxn ang="0">
                    <a:pos x="connsiteX0" y="connsiteY0"/>
                  </a:cxn>
                  <a:cxn ang="0">
                    <a:pos x="connsiteX1" y="connsiteY1"/>
                  </a:cxn>
                  <a:cxn ang="0">
                    <a:pos x="connsiteX2" y="connsiteY2"/>
                  </a:cxn>
                  <a:cxn ang="0">
                    <a:pos x="connsiteX3" y="connsiteY3"/>
                  </a:cxn>
                </a:cxnLst>
                <a:rect l="l" t="t" r="r" b="b"/>
                <a:pathLst>
                  <a:path w="512527" h="532576">
                    <a:moveTo>
                      <a:pt x="0" y="123310"/>
                    </a:moveTo>
                    <a:lnTo>
                      <a:pt x="132957" y="0"/>
                    </a:lnTo>
                    <a:lnTo>
                      <a:pt x="512528" y="409266"/>
                    </a:lnTo>
                    <a:lnTo>
                      <a:pt x="379571" y="532576"/>
                    </a:lnTo>
                    <a:close/>
                  </a:path>
                </a:pathLst>
              </a:custGeom>
              <a:solidFill>
                <a:schemeClr val="tx2">
                  <a:lumMod val="50000"/>
                </a:schemeClr>
              </a:solidFill>
              <a:ln w="7453" cap="flat">
                <a:solidFill>
                  <a:schemeClr val="tx2">
                    <a:lumMod val="50000"/>
                  </a:schemeClr>
                </a:solidFill>
                <a:prstDash val="solid"/>
                <a:miter/>
              </a:ln>
            </p:spPr>
            <p:txBody>
              <a:bodyPr rtlCol="0" anchor="ctr"/>
              <a:lstStyle/>
              <a:p>
                <a:pPr>
                  <a:buClrTx/>
                  <a:buFontTx/>
                  <a:buNone/>
                </a:pPr>
                <a:endParaRPr lang="en-US" sz="1350" kern="1200">
                  <a:ea typeface="Arial Unicode MS"/>
                  <a:cs typeface="+mn-cs"/>
                </a:endParaRPr>
              </a:p>
            </p:txBody>
          </p:sp>
          <p:sp>
            <p:nvSpPr>
              <p:cNvPr id="16" name="Freeform: Shape 531">
                <a:extLst>
                  <a:ext uri="{FF2B5EF4-FFF2-40B4-BE49-F238E27FC236}">
                    <a16:creationId xmlns="" xmlns:a16="http://schemas.microsoft.com/office/drawing/2014/main" id="{DDAE91D7-8E81-4DFB-8A28-31C5A39EB852}"/>
                  </a:ext>
                </a:extLst>
              </p:cNvPr>
              <p:cNvSpPr/>
              <p:nvPr/>
            </p:nvSpPr>
            <p:spPr>
              <a:xfrm>
                <a:off x="7115561" y="1002405"/>
                <a:ext cx="741064" cy="622912"/>
              </a:xfrm>
              <a:custGeom>
                <a:avLst/>
                <a:gdLst>
                  <a:gd name="connsiteX0" fmla="*/ 366407 w 741064"/>
                  <a:gd name="connsiteY0" fmla="*/ 443067 h 622912"/>
                  <a:gd name="connsiteX1" fmla="*/ 105221 w 741064"/>
                  <a:gd name="connsiteY1" fmla="*/ 230387 h 622912"/>
                  <a:gd name="connsiteX2" fmla="*/ 0 w 741064"/>
                  <a:gd name="connsiteY2" fmla="*/ 97556 h 622912"/>
                  <a:gd name="connsiteX3" fmla="*/ 138056 w 741064"/>
                  <a:gd name="connsiteY3" fmla="*/ 41587 h 622912"/>
                  <a:gd name="connsiteX4" fmla="*/ 324617 w 741064"/>
                  <a:gd name="connsiteY4" fmla="*/ 5767 h 622912"/>
                  <a:gd name="connsiteX5" fmla="*/ 647742 w 741064"/>
                  <a:gd name="connsiteY5" fmla="*/ 201284 h 622912"/>
                  <a:gd name="connsiteX6" fmla="*/ 669383 w 741064"/>
                  <a:gd name="connsiteY6" fmla="*/ 298296 h 622912"/>
                  <a:gd name="connsiteX7" fmla="*/ 703710 w 741064"/>
                  <a:gd name="connsiteY7" fmla="*/ 341578 h 622912"/>
                  <a:gd name="connsiteX8" fmla="*/ 739530 w 741064"/>
                  <a:gd name="connsiteY8" fmla="*/ 352772 h 622912"/>
                  <a:gd name="connsiteX9" fmla="*/ 725351 w 741064"/>
                  <a:gd name="connsiteY9" fmla="*/ 387845 h 622912"/>
                  <a:gd name="connsiteX10" fmla="*/ 701471 w 741064"/>
                  <a:gd name="connsiteY10" fmla="*/ 479633 h 622912"/>
                  <a:gd name="connsiteX11" fmla="*/ 687293 w 741064"/>
                  <a:gd name="connsiteY11" fmla="*/ 622913 h 622912"/>
                  <a:gd name="connsiteX12" fmla="*/ 366407 w 741064"/>
                  <a:gd name="connsiteY12" fmla="*/ 443067 h 622912"/>
                  <a:gd name="connsiteX13" fmla="*/ 366407 w 741064"/>
                  <a:gd name="connsiteY13" fmla="*/ 443067 h 622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1064" h="622912">
                    <a:moveTo>
                      <a:pt x="366407" y="443067"/>
                    </a:moveTo>
                    <a:cubicBezTo>
                      <a:pt x="279096" y="372174"/>
                      <a:pt x="194024" y="299788"/>
                      <a:pt x="105221" y="230387"/>
                    </a:cubicBezTo>
                    <a:cubicBezTo>
                      <a:pt x="59700" y="195314"/>
                      <a:pt x="14179" y="150539"/>
                      <a:pt x="0" y="97556"/>
                    </a:cubicBezTo>
                    <a:cubicBezTo>
                      <a:pt x="26865" y="108749"/>
                      <a:pt x="121638" y="58004"/>
                      <a:pt x="138056" y="41587"/>
                    </a:cubicBezTo>
                    <a:cubicBezTo>
                      <a:pt x="192532" y="-14381"/>
                      <a:pt x="261186" y="544"/>
                      <a:pt x="324617" y="5767"/>
                    </a:cubicBezTo>
                    <a:cubicBezTo>
                      <a:pt x="466404" y="14722"/>
                      <a:pt x="567893" y="93078"/>
                      <a:pt x="647742" y="201284"/>
                    </a:cubicBezTo>
                    <a:cubicBezTo>
                      <a:pt x="669383" y="229641"/>
                      <a:pt x="687293" y="259491"/>
                      <a:pt x="669383" y="298296"/>
                    </a:cubicBezTo>
                    <a:cubicBezTo>
                      <a:pt x="656697" y="326653"/>
                      <a:pt x="670875" y="343070"/>
                      <a:pt x="703710" y="341578"/>
                    </a:cubicBezTo>
                    <a:cubicBezTo>
                      <a:pt x="716396" y="340085"/>
                      <a:pt x="732814" y="335608"/>
                      <a:pt x="739530" y="352772"/>
                    </a:cubicBezTo>
                    <a:cubicBezTo>
                      <a:pt x="744754" y="366204"/>
                      <a:pt x="735799" y="380383"/>
                      <a:pt x="725351" y="387845"/>
                    </a:cubicBezTo>
                    <a:cubicBezTo>
                      <a:pt x="689531" y="411725"/>
                      <a:pt x="694009" y="460977"/>
                      <a:pt x="701471" y="479633"/>
                    </a:cubicBezTo>
                    <a:cubicBezTo>
                      <a:pt x="723113" y="534109"/>
                      <a:pt x="705203" y="576645"/>
                      <a:pt x="687293" y="622913"/>
                    </a:cubicBezTo>
                    <a:cubicBezTo>
                      <a:pt x="604459" y="536348"/>
                      <a:pt x="464165" y="510229"/>
                      <a:pt x="366407" y="443067"/>
                    </a:cubicBezTo>
                    <a:lnTo>
                      <a:pt x="366407" y="443067"/>
                    </a:lnTo>
                    <a:close/>
                  </a:path>
                </a:pathLst>
              </a:custGeom>
              <a:solidFill>
                <a:srgbClr val="774200"/>
              </a:solidFill>
              <a:ln w="7453" cap="flat">
                <a:noFill/>
                <a:prstDash val="solid"/>
                <a:miter/>
              </a:ln>
            </p:spPr>
            <p:txBody>
              <a:bodyPr rtlCol="0" anchor="ctr"/>
              <a:lstStyle/>
              <a:p>
                <a:pPr>
                  <a:buClrTx/>
                  <a:buFontTx/>
                  <a:buNone/>
                </a:pPr>
                <a:endParaRPr lang="en-US" sz="1350" kern="1200">
                  <a:ea typeface="Arial Unicode MS"/>
                  <a:cs typeface="+mn-cs"/>
                </a:endParaRPr>
              </a:p>
            </p:txBody>
          </p:sp>
        </p:grpSp>
        <p:sp>
          <p:nvSpPr>
            <p:cNvPr id="8" name="Rectangle 7">
              <a:extLst>
                <a:ext uri="{FF2B5EF4-FFF2-40B4-BE49-F238E27FC236}">
                  <a16:creationId xmlns="" xmlns:a16="http://schemas.microsoft.com/office/drawing/2014/main" id="{7452BC81-ECE6-4940-8F6C-8C740CC2B0F7}"/>
                </a:ext>
              </a:extLst>
            </p:cNvPr>
            <p:cNvSpPr/>
            <p:nvPr/>
          </p:nvSpPr>
          <p:spPr>
            <a:xfrm rot="1166212">
              <a:off x="2880400" y="2424040"/>
              <a:ext cx="407504" cy="3878602"/>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US" sz="1350" kern="1200">
                <a:solidFill>
                  <a:prstClr val="white"/>
                </a:solidFill>
              </a:endParaRPr>
            </a:p>
          </p:txBody>
        </p:sp>
        <p:sp>
          <p:nvSpPr>
            <p:cNvPr id="9" name="Rectangle 8">
              <a:extLst>
                <a:ext uri="{FF2B5EF4-FFF2-40B4-BE49-F238E27FC236}">
                  <a16:creationId xmlns="" xmlns:a16="http://schemas.microsoft.com/office/drawing/2014/main" id="{2AF8A9E0-B1E3-428C-9F91-6374312978E7}"/>
                </a:ext>
              </a:extLst>
            </p:cNvPr>
            <p:cNvSpPr/>
            <p:nvPr/>
          </p:nvSpPr>
          <p:spPr>
            <a:xfrm rot="2048575">
              <a:off x="1872960" y="2604987"/>
              <a:ext cx="407504" cy="387860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US" sz="1350" kern="1200" dirty="0">
                <a:solidFill>
                  <a:prstClr val="white"/>
                </a:solidFill>
              </a:endParaRPr>
            </a:p>
          </p:txBody>
        </p:sp>
      </p:grpSp>
      <p:sp>
        <p:nvSpPr>
          <p:cNvPr id="5" name="Text Placeholder 10">
            <a:extLst>
              <a:ext uri="{FF2B5EF4-FFF2-40B4-BE49-F238E27FC236}">
                <a16:creationId xmlns="" xmlns:a16="http://schemas.microsoft.com/office/drawing/2014/main" id="{A1E8564C-C127-425B-88CA-B40E4EB37F66}"/>
              </a:ext>
            </a:extLst>
          </p:cNvPr>
          <p:cNvSpPr txBox="1">
            <a:spLocks/>
          </p:cNvSpPr>
          <p:nvPr/>
        </p:nvSpPr>
        <p:spPr>
          <a:xfrm rot="18259183">
            <a:off x="-20322" y="3332215"/>
            <a:ext cx="3729764" cy="477658"/>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10000"/>
              </a:lnSpc>
              <a:buClrTx/>
              <a:buNone/>
            </a:pPr>
            <a:r>
              <a:rPr lang="en-US" altLang="ko-KR" sz="1800" b="1" spc="450" dirty="0" smtClean="0">
                <a:solidFill>
                  <a:schemeClr val="accent1">
                    <a:lumMod val="75000"/>
                  </a:schemeClr>
                </a:solidFill>
                <a:latin typeface="Arial" panose="020B0604020202020204" pitchFamily="34" charset="0"/>
                <a:cs typeface="Arial" panose="020B0604020202020204" pitchFamily="34" charset="0"/>
              </a:rPr>
              <a:t>Panne </a:t>
            </a:r>
            <a:r>
              <a:rPr lang="en-US" altLang="ko-KR" sz="1800" b="1" spc="450" dirty="0" smtClean="0">
                <a:solidFill>
                  <a:schemeClr val="accent1">
                    <a:lumMod val="75000"/>
                  </a:schemeClr>
                </a:solidFill>
                <a:latin typeface="Arial" panose="020B0604020202020204" pitchFamily="34" charset="0"/>
                <a:cs typeface="Arial" panose="020B0604020202020204" pitchFamily="34" charset="0"/>
              </a:rPr>
              <a:t>d’equipment</a:t>
            </a:r>
            <a:r>
              <a:rPr lang="en-US" altLang="ko-KR" sz="1800" b="1" spc="450" dirty="0" smtClean="0">
                <a:solidFill>
                  <a:schemeClr val="accent1">
                    <a:lumMod val="75000"/>
                  </a:schemeClr>
                </a:solidFill>
                <a:latin typeface="Arial" panose="020B0604020202020204" pitchFamily="34" charset="0"/>
                <a:cs typeface="Arial" panose="020B0604020202020204" pitchFamily="34" charset="0"/>
              </a:rPr>
              <a:t>…</a:t>
            </a:r>
            <a:endParaRPr lang="en-US" altLang="ko-KR" b="1" spc="450" dirty="0">
              <a:solidFill>
                <a:schemeClr val="accent1">
                  <a:lumMod val="75000"/>
                </a:schemeClr>
              </a:solidFill>
              <a:latin typeface="Arial" panose="020B0604020202020204" pitchFamily="34" charset="0"/>
              <a:cs typeface="Arial" panose="020B0604020202020204" pitchFamily="34" charset="0"/>
            </a:endParaRPr>
          </a:p>
        </p:txBody>
      </p:sp>
      <p:sp>
        <p:nvSpPr>
          <p:cNvPr id="17" name="ZoneTexte 16"/>
          <p:cNvSpPr txBox="1"/>
          <p:nvPr/>
        </p:nvSpPr>
        <p:spPr>
          <a:xfrm>
            <a:off x="5619060" y="6132843"/>
            <a:ext cx="941093" cy="369332"/>
          </a:xfrm>
          <a:prstGeom prst="rect">
            <a:avLst/>
          </a:prstGeom>
          <a:noFill/>
        </p:spPr>
        <p:txBody>
          <a:bodyPr wrap="square" rtlCol="0">
            <a:spAutoFit/>
          </a:bodyPr>
          <a:lstStyle/>
          <a:p>
            <a:r>
              <a:rPr lang="fr-FR" b="1" dirty="0" smtClean="0">
                <a:solidFill>
                  <a:schemeClr val="accent3">
                    <a:lumMod val="75000"/>
                  </a:schemeClr>
                </a:solidFill>
              </a:rPr>
              <a:t>GLPI</a:t>
            </a:r>
            <a:endParaRPr lang="fr-FR" sz="1800" b="1" dirty="0">
              <a:solidFill>
                <a:schemeClr val="accent3">
                  <a:lumMod val="75000"/>
                </a:schemeClr>
              </a:solidFill>
            </a:endParaRPr>
          </a:p>
        </p:txBody>
      </p:sp>
      <p:sp>
        <p:nvSpPr>
          <p:cNvPr id="18" name="Rectangle 17"/>
          <p:cNvSpPr/>
          <p:nvPr/>
        </p:nvSpPr>
        <p:spPr>
          <a:xfrm>
            <a:off x="5661028" y="1976143"/>
            <a:ext cx="6457939" cy="1200329"/>
          </a:xfrm>
          <a:prstGeom prst="rect">
            <a:avLst/>
          </a:prstGeom>
        </p:spPr>
        <p:txBody>
          <a:bodyPr wrap="square">
            <a:spAutoFit/>
          </a:bodyPr>
          <a:lstStyle/>
          <a:p>
            <a:r>
              <a:rPr lang="fr-FR" b="0" i="0" dirty="0" smtClean="0">
                <a:effectLst/>
                <a:latin typeface="Arial" panose="020B0604020202020204" pitchFamily="34" charset="0"/>
                <a:cs typeface="Arial" panose="020B0604020202020204" pitchFamily="34" charset="0"/>
              </a:rPr>
              <a:t>Lorsque vous rencontrez des soucis ou souhaitez faire une demande concernant l’informatique, la téléphonie ou les services audiovisuels, vous avez la possibilité de créer un « ticket » dans l’interface GLPI. </a:t>
            </a:r>
            <a:endParaRPr lang="fr-FR" dirty="0">
              <a:latin typeface="Arial" panose="020B0604020202020204" pitchFamily="34" charset="0"/>
              <a:cs typeface="Arial" panose="020B0604020202020204" pitchFamily="34" charset="0"/>
            </a:endParaRPr>
          </a:p>
        </p:txBody>
      </p:sp>
      <p:sp>
        <p:nvSpPr>
          <p:cNvPr id="19" name="Rectangle 18"/>
          <p:cNvSpPr/>
          <p:nvPr/>
        </p:nvSpPr>
        <p:spPr>
          <a:xfrm>
            <a:off x="5661028" y="1075634"/>
            <a:ext cx="6096000" cy="646331"/>
          </a:xfrm>
          <a:prstGeom prst="rect">
            <a:avLst/>
          </a:prstGeom>
        </p:spPr>
        <p:txBody>
          <a:bodyPr>
            <a:spAutoFit/>
          </a:bodyPr>
          <a:lstStyle/>
          <a:p>
            <a:r>
              <a:rPr lang="fr-FR" b="1" i="0" dirty="0" smtClean="0">
                <a:solidFill>
                  <a:srgbClr val="271A38"/>
                </a:solidFill>
                <a:effectLst/>
                <a:latin typeface="Inter"/>
              </a:rPr>
              <a:t>GLPI</a:t>
            </a:r>
            <a:r>
              <a:rPr lang="fr-FR" b="0" i="0" dirty="0" smtClean="0">
                <a:solidFill>
                  <a:srgbClr val="271A38"/>
                </a:solidFill>
                <a:effectLst/>
                <a:latin typeface="Inter"/>
              </a:rPr>
              <a:t>  traite et se protège contre les pannes, les pertes de données, etc.</a:t>
            </a:r>
            <a:endParaRPr lang="fr-FR" dirty="0"/>
          </a:p>
        </p:txBody>
      </p:sp>
      <p:sp>
        <p:nvSpPr>
          <p:cNvPr id="20" name="Rectangle 19"/>
          <p:cNvSpPr/>
          <p:nvPr/>
        </p:nvSpPr>
        <p:spPr>
          <a:xfrm rot="18214877">
            <a:off x="-728809" y="2807085"/>
            <a:ext cx="3557384" cy="369332"/>
          </a:xfrm>
          <a:prstGeom prst="rect">
            <a:avLst/>
          </a:prstGeom>
        </p:spPr>
        <p:txBody>
          <a:bodyPr wrap="none">
            <a:spAutoFit/>
          </a:bodyPr>
          <a:lstStyle/>
          <a:p>
            <a:r>
              <a:rPr lang="fr-FR" b="1" i="0" dirty="0" smtClean="0">
                <a:solidFill>
                  <a:schemeClr val="accent1">
                    <a:lumMod val="75000"/>
                  </a:schemeClr>
                </a:solidFill>
                <a:effectLst/>
                <a:latin typeface="Arial" panose="020B0604020202020204" pitchFamily="34" charset="0"/>
                <a:cs typeface="Arial" panose="020B0604020202020204" pitchFamily="34" charset="0"/>
              </a:rPr>
              <a:t>les défaillances de messagerie</a:t>
            </a:r>
            <a:endParaRPr lang="fr-FR" b="1" dirty="0">
              <a:solidFill>
                <a:schemeClr val="accent1">
                  <a:lumMod val="75000"/>
                </a:schemeClr>
              </a:solidFill>
              <a:latin typeface="Arial" panose="020B0604020202020204" pitchFamily="34" charset="0"/>
              <a:cs typeface="Arial" panose="020B0604020202020204" pitchFamily="34" charset="0"/>
            </a:endParaRPr>
          </a:p>
        </p:txBody>
      </p:sp>
      <p:sp>
        <p:nvSpPr>
          <p:cNvPr id="22" name="Rectangle 21"/>
          <p:cNvSpPr/>
          <p:nvPr/>
        </p:nvSpPr>
        <p:spPr>
          <a:xfrm rot="18222520">
            <a:off x="-488313" y="2764222"/>
            <a:ext cx="4117836" cy="646331"/>
          </a:xfrm>
          <a:prstGeom prst="rect">
            <a:avLst/>
          </a:prstGeom>
        </p:spPr>
        <p:txBody>
          <a:bodyPr wrap="square">
            <a:spAutoFit/>
          </a:bodyPr>
          <a:lstStyle/>
          <a:p>
            <a:r>
              <a:rPr lang="fr-FR" b="1" i="0" dirty="0" smtClean="0">
                <a:solidFill>
                  <a:schemeClr val="accent1">
                    <a:lumMod val="75000"/>
                  </a:schemeClr>
                </a:solidFill>
                <a:effectLst/>
                <a:latin typeface="Arial" panose="020B0604020202020204" pitchFamily="34" charset="0"/>
                <a:cs typeface="Arial" panose="020B0604020202020204" pitchFamily="34" charset="0"/>
              </a:rPr>
              <a:t>les ruptures de connexion au réseau de l’entreprise</a:t>
            </a:r>
            <a:endParaRPr lang="fr-FR" dirty="0">
              <a:solidFill>
                <a:schemeClr val="accent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47543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anim calcmode="lin" valueType="num">
                                      <p:cBhvr>
                                        <p:cTn id="18" dur="1000" fill="hold"/>
                                        <p:tgtEl>
                                          <p:spTgt spid="19"/>
                                        </p:tgtEl>
                                        <p:attrNameLst>
                                          <p:attrName>ppt_x</p:attrName>
                                        </p:attrNameLst>
                                      </p:cBhvr>
                                      <p:tavLst>
                                        <p:tav tm="0">
                                          <p:val>
                                            <p:strVal val="#ppt_x"/>
                                          </p:val>
                                        </p:tav>
                                        <p:tav tm="100000">
                                          <p:val>
                                            <p:strVal val="#ppt_x"/>
                                          </p:val>
                                        </p:tav>
                                      </p:tavLst>
                                    </p:anim>
                                    <p:anim calcmode="lin" valueType="num">
                                      <p:cBhvr>
                                        <p:cTn id="1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6"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down)">
                                      <p:cBhvr>
                                        <p:cTn id="24" dur="580">
                                          <p:stCondLst>
                                            <p:cond delay="0"/>
                                          </p:stCondLst>
                                        </p:cTn>
                                        <p:tgtEl>
                                          <p:spTgt spid="5"/>
                                        </p:tgtEl>
                                      </p:cBhvr>
                                    </p:animEffect>
                                    <p:anim calcmode="lin" valueType="num">
                                      <p:cBhvr>
                                        <p:cTn id="25"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30" dur="26">
                                          <p:stCondLst>
                                            <p:cond delay="650"/>
                                          </p:stCondLst>
                                        </p:cTn>
                                        <p:tgtEl>
                                          <p:spTgt spid="5"/>
                                        </p:tgtEl>
                                      </p:cBhvr>
                                      <p:to x="100000" y="60000"/>
                                    </p:animScale>
                                    <p:animScale>
                                      <p:cBhvr>
                                        <p:cTn id="31" dur="166" decel="50000">
                                          <p:stCondLst>
                                            <p:cond delay="676"/>
                                          </p:stCondLst>
                                        </p:cTn>
                                        <p:tgtEl>
                                          <p:spTgt spid="5"/>
                                        </p:tgtEl>
                                      </p:cBhvr>
                                      <p:to x="100000" y="100000"/>
                                    </p:animScale>
                                    <p:animScale>
                                      <p:cBhvr>
                                        <p:cTn id="32" dur="26">
                                          <p:stCondLst>
                                            <p:cond delay="1312"/>
                                          </p:stCondLst>
                                        </p:cTn>
                                        <p:tgtEl>
                                          <p:spTgt spid="5"/>
                                        </p:tgtEl>
                                      </p:cBhvr>
                                      <p:to x="100000" y="80000"/>
                                    </p:animScale>
                                    <p:animScale>
                                      <p:cBhvr>
                                        <p:cTn id="33" dur="166" decel="50000">
                                          <p:stCondLst>
                                            <p:cond delay="1338"/>
                                          </p:stCondLst>
                                        </p:cTn>
                                        <p:tgtEl>
                                          <p:spTgt spid="5"/>
                                        </p:tgtEl>
                                      </p:cBhvr>
                                      <p:to x="100000" y="100000"/>
                                    </p:animScale>
                                    <p:animScale>
                                      <p:cBhvr>
                                        <p:cTn id="34" dur="26">
                                          <p:stCondLst>
                                            <p:cond delay="1642"/>
                                          </p:stCondLst>
                                        </p:cTn>
                                        <p:tgtEl>
                                          <p:spTgt spid="5"/>
                                        </p:tgtEl>
                                      </p:cBhvr>
                                      <p:to x="100000" y="90000"/>
                                    </p:animScale>
                                    <p:animScale>
                                      <p:cBhvr>
                                        <p:cTn id="35" dur="166" decel="50000">
                                          <p:stCondLst>
                                            <p:cond delay="1668"/>
                                          </p:stCondLst>
                                        </p:cTn>
                                        <p:tgtEl>
                                          <p:spTgt spid="5"/>
                                        </p:tgtEl>
                                      </p:cBhvr>
                                      <p:to x="100000" y="100000"/>
                                    </p:animScale>
                                    <p:animScale>
                                      <p:cBhvr>
                                        <p:cTn id="36" dur="26">
                                          <p:stCondLst>
                                            <p:cond delay="1808"/>
                                          </p:stCondLst>
                                        </p:cTn>
                                        <p:tgtEl>
                                          <p:spTgt spid="5"/>
                                        </p:tgtEl>
                                      </p:cBhvr>
                                      <p:to x="100000" y="95000"/>
                                    </p:animScale>
                                    <p:animScale>
                                      <p:cBhvr>
                                        <p:cTn id="37" dur="166" decel="50000">
                                          <p:stCondLst>
                                            <p:cond delay="1834"/>
                                          </p:stCondLst>
                                        </p:cTn>
                                        <p:tgtEl>
                                          <p:spTgt spid="5"/>
                                        </p:tgtEl>
                                      </p:cBhvr>
                                      <p:to x="100000" y="100000"/>
                                    </p:animScale>
                                  </p:childTnLst>
                                </p:cTn>
                              </p:par>
                            </p:childTnLst>
                          </p:cTn>
                        </p:par>
                      </p:childTnLst>
                    </p:cTn>
                  </p:par>
                  <p:par>
                    <p:cTn id="38" fill="hold">
                      <p:stCondLst>
                        <p:cond delay="indefinite"/>
                      </p:stCondLst>
                      <p:childTnLst>
                        <p:par>
                          <p:cTn id="39" fill="hold">
                            <p:stCondLst>
                              <p:cond delay="0"/>
                            </p:stCondLst>
                            <p:childTnLst>
                              <p:par>
                                <p:cTn id="40" presetID="26" presetClass="entr" presetSubtype="0"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down)">
                                      <p:cBhvr>
                                        <p:cTn id="42" dur="580">
                                          <p:stCondLst>
                                            <p:cond delay="0"/>
                                          </p:stCondLst>
                                        </p:cTn>
                                        <p:tgtEl>
                                          <p:spTgt spid="22"/>
                                        </p:tgtEl>
                                      </p:cBhvr>
                                    </p:animEffect>
                                    <p:anim calcmode="lin" valueType="num">
                                      <p:cBhvr>
                                        <p:cTn id="43"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44"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45"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46"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47"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48" dur="26">
                                          <p:stCondLst>
                                            <p:cond delay="650"/>
                                          </p:stCondLst>
                                        </p:cTn>
                                        <p:tgtEl>
                                          <p:spTgt spid="22"/>
                                        </p:tgtEl>
                                      </p:cBhvr>
                                      <p:to x="100000" y="60000"/>
                                    </p:animScale>
                                    <p:animScale>
                                      <p:cBhvr>
                                        <p:cTn id="49" dur="166" decel="50000">
                                          <p:stCondLst>
                                            <p:cond delay="676"/>
                                          </p:stCondLst>
                                        </p:cTn>
                                        <p:tgtEl>
                                          <p:spTgt spid="22"/>
                                        </p:tgtEl>
                                      </p:cBhvr>
                                      <p:to x="100000" y="100000"/>
                                    </p:animScale>
                                    <p:animScale>
                                      <p:cBhvr>
                                        <p:cTn id="50" dur="26">
                                          <p:stCondLst>
                                            <p:cond delay="1312"/>
                                          </p:stCondLst>
                                        </p:cTn>
                                        <p:tgtEl>
                                          <p:spTgt spid="22"/>
                                        </p:tgtEl>
                                      </p:cBhvr>
                                      <p:to x="100000" y="80000"/>
                                    </p:animScale>
                                    <p:animScale>
                                      <p:cBhvr>
                                        <p:cTn id="51" dur="166" decel="50000">
                                          <p:stCondLst>
                                            <p:cond delay="1338"/>
                                          </p:stCondLst>
                                        </p:cTn>
                                        <p:tgtEl>
                                          <p:spTgt spid="22"/>
                                        </p:tgtEl>
                                      </p:cBhvr>
                                      <p:to x="100000" y="100000"/>
                                    </p:animScale>
                                    <p:animScale>
                                      <p:cBhvr>
                                        <p:cTn id="52" dur="26">
                                          <p:stCondLst>
                                            <p:cond delay="1642"/>
                                          </p:stCondLst>
                                        </p:cTn>
                                        <p:tgtEl>
                                          <p:spTgt spid="22"/>
                                        </p:tgtEl>
                                      </p:cBhvr>
                                      <p:to x="100000" y="90000"/>
                                    </p:animScale>
                                    <p:animScale>
                                      <p:cBhvr>
                                        <p:cTn id="53" dur="166" decel="50000">
                                          <p:stCondLst>
                                            <p:cond delay="1668"/>
                                          </p:stCondLst>
                                        </p:cTn>
                                        <p:tgtEl>
                                          <p:spTgt spid="22"/>
                                        </p:tgtEl>
                                      </p:cBhvr>
                                      <p:to x="100000" y="100000"/>
                                    </p:animScale>
                                    <p:animScale>
                                      <p:cBhvr>
                                        <p:cTn id="54" dur="26">
                                          <p:stCondLst>
                                            <p:cond delay="1808"/>
                                          </p:stCondLst>
                                        </p:cTn>
                                        <p:tgtEl>
                                          <p:spTgt spid="22"/>
                                        </p:tgtEl>
                                      </p:cBhvr>
                                      <p:to x="100000" y="95000"/>
                                    </p:animScale>
                                    <p:animScale>
                                      <p:cBhvr>
                                        <p:cTn id="55" dur="166" decel="50000">
                                          <p:stCondLst>
                                            <p:cond delay="1834"/>
                                          </p:stCondLst>
                                        </p:cTn>
                                        <p:tgtEl>
                                          <p:spTgt spid="22"/>
                                        </p:tgtEl>
                                      </p:cBhvr>
                                      <p:to x="100000" y="100000"/>
                                    </p:animScale>
                                  </p:childTnLst>
                                </p:cTn>
                              </p:par>
                            </p:childTnLst>
                          </p:cTn>
                        </p:par>
                      </p:childTnLst>
                    </p:cTn>
                  </p:par>
                  <p:par>
                    <p:cTn id="56" fill="hold">
                      <p:stCondLst>
                        <p:cond delay="indefinite"/>
                      </p:stCondLst>
                      <p:childTnLst>
                        <p:par>
                          <p:cTn id="57" fill="hold">
                            <p:stCondLst>
                              <p:cond delay="0"/>
                            </p:stCondLst>
                            <p:childTnLst>
                              <p:par>
                                <p:cTn id="58" presetID="26" presetClass="entr" presetSubtype="0" fill="hold" grpId="0" nodeType="click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wipe(down)">
                                      <p:cBhvr>
                                        <p:cTn id="60" dur="580">
                                          <p:stCondLst>
                                            <p:cond delay="0"/>
                                          </p:stCondLst>
                                        </p:cTn>
                                        <p:tgtEl>
                                          <p:spTgt spid="20"/>
                                        </p:tgtEl>
                                      </p:cBhvr>
                                    </p:animEffect>
                                    <p:anim calcmode="lin" valueType="num">
                                      <p:cBhvr>
                                        <p:cTn id="61"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62"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63"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64"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65"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66" dur="26">
                                          <p:stCondLst>
                                            <p:cond delay="650"/>
                                          </p:stCondLst>
                                        </p:cTn>
                                        <p:tgtEl>
                                          <p:spTgt spid="20"/>
                                        </p:tgtEl>
                                      </p:cBhvr>
                                      <p:to x="100000" y="60000"/>
                                    </p:animScale>
                                    <p:animScale>
                                      <p:cBhvr>
                                        <p:cTn id="67" dur="166" decel="50000">
                                          <p:stCondLst>
                                            <p:cond delay="676"/>
                                          </p:stCondLst>
                                        </p:cTn>
                                        <p:tgtEl>
                                          <p:spTgt spid="20"/>
                                        </p:tgtEl>
                                      </p:cBhvr>
                                      <p:to x="100000" y="100000"/>
                                    </p:animScale>
                                    <p:animScale>
                                      <p:cBhvr>
                                        <p:cTn id="68" dur="26">
                                          <p:stCondLst>
                                            <p:cond delay="1312"/>
                                          </p:stCondLst>
                                        </p:cTn>
                                        <p:tgtEl>
                                          <p:spTgt spid="20"/>
                                        </p:tgtEl>
                                      </p:cBhvr>
                                      <p:to x="100000" y="80000"/>
                                    </p:animScale>
                                    <p:animScale>
                                      <p:cBhvr>
                                        <p:cTn id="69" dur="166" decel="50000">
                                          <p:stCondLst>
                                            <p:cond delay="1338"/>
                                          </p:stCondLst>
                                        </p:cTn>
                                        <p:tgtEl>
                                          <p:spTgt spid="20"/>
                                        </p:tgtEl>
                                      </p:cBhvr>
                                      <p:to x="100000" y="100000"/>
                                    </p:animScale>
                                    <p:animScale>
                                      <p:cBhvr>
                                        <p:cTn id="70" dur="26">
                                          <p:stCondLst>
                                            <p:cond delay="1642"/>
                                          </p:stCondLst>
                                        </p:cTn>
                                        <p:tgtEl>
                                          <p:spTgt spid="20"/>
                                        </p:tgtEl>
                                      </p:cBhvr>
                                      <p:to x="100000" y="90000"/>
                                    </p:animScale>
                                    <p:animScale>
                                      <p:cBhvr>
                                        <p:cTn id="71" dur="166" decel="50000">
                                          <p:stCondLst>
                                            <p:cond delay="1668"/>
                                          </p:stCondLst>
                                        </p:cTn>
                                        <p:tgtEl>
                                          <p:spTgt spid="20"/>
                                        </p:tgtEl>
                                      </p:cBhvr>
                                      <p:to x="100000" y="100000"/>
                                    </p:animScale>
                                    <p:animScale>
                                      <p:cBhvr>
                                        <p:cTn id="72" dur="26">
                                          <p:stCondLst>
                                            <p:cond delay="1808"/>
                                          </p:stCondLst>
                                        </p:cTn>
                                        <p:tgtEl>
                                          <p:spTgt spid="20"/>
                                        </p:tgtEl>
                                      </p:cBhvr>
                                      <p:to x="100000" y="95000"/>
                                    </p:animScale>
                                    <p:animScale>
                                      <p:cBhvr>
                                        <p:cTn id="73" dur="166" decel="50000">
                                          <p:stCondLst>
                                            <p:cond delay="1834"/>
                                          </p:stCondLst>
                                        </p:cTn>
                                        <p:tgtEl>
                                          <p:spTgt spid="20"/>
                                        </p:tgtEl>
                                      </p:cBhvr>
                                      <p:to x="100000" y="100000"/>
                                    </p:animScale>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grpId="0" nodeType="clickEffect">
                                  <p:stCondLst>
                                    <p:cond delay="0"/>
                                  </p:stCondLst>
                                  <p:childTnLst>
                                    <p:set>
                                      <p:cBhvr>
                                        <p:cTn id="77" dur="1" fill="hold">
                                          <p:stCondLst>
                                            <p:cond delay="0"/>
                                          </p:stCondLst>
                                        </p:cTn>
                                        <p:tgtEl>
                                          <p:spTgt spid="18"/>
                                        </p:tgtEl>
                                        <p:attrNameLst>
                                          <p:attrName>style.visibility</p:attrName>
                                        </p:attrNameLst>
                                      </p:cBhvr>
                                      <p:to>
                                        <p:strVal val="visible"/>
                                      </p:to>
                                    </p:set>
                                    <p:animEffect transition="in" filter="fade">
                                      <p:cBhvr>
                                        <p:cTn id="78" dur="1000"/>
                                        <p:tgtEl>
                                          <p:spTgt spid="18"/>
                                        </p:tgtEl>
                                      </p:cBhvr>
                                    </p:animEffect>
                                    <p:anim calcmode="lin" valueType="num">
                                      <p:cBhvr>
                                        <p:cTn id="79" dur="1000" fill="hold"/>
                                        <p:tgtEl>
                                          <p:spTgt spid="18"/>
                                        </p:tgtEl>
                                        <p:attrNameLst>
                                          <p:attrName>ppt_x</p:attrName>
                                        </p:attrNameLst>
                                      </p:cBhvr>
                                      <p:tavLst>
                                        <p:tav tm="0">
                                          <p:val>
                                            <p:strVal val="#ppt_x"/>
                                          </p:val>
                                        </p:tav>
                                        <p:tav tm="100000">
                                          <p:val>
                                            <p:strVal val="#ppt_x"/>
                                          </p:val>
                                        </p:tav>
                                      </p:tavLst>
                                    </p:anim>
                                    <p:anim calcmode="lin" valueType="num">
                                      <p:cBhvr>
                                        <p:cTn id="80"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7" grpId="0"/>
      <p:bldP spid="18" grpId="0"/>
      <p:bldP spid="19" grpId="0"/>
      <p:bldP spid="20" grpId="0"/>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67235" y="390883"/>
            <a:ext cx="11787389" cy="1325563"/>
          </a:xfrm>
        </p:spPr>
        <p:txBody>
          <a:bodyPr/>
          <a:lstStyle/>
          <a:p>
            <a:r>
              <a:rPr lang="fr-FR" dirty="0" smtClean="0">
                <a:solidFill>
                  <a:schemeClr val="accent6">
                    <a:lumMod val="75000"/>
                  </a:schemeClr>
                </a:solidFill>
              </a:rPr>
              <a:t>Votre responsabilisé  en tant que Gestionnaire du parc informatique </a:t>
            </a:r>
            <a:endParaRPr lang="fr-FR" dirty="0">
              <a:solidFill>
                <a:schemeClr val="accent6">
                  <a:lumMod val="75000"/>
                </a:schemeClr>
              </a:solidFill>
            </a:endParaRPr>
          </a:p>
        </p:txBody>
      </p:sp>
      <p:sp>
        <p:nvSpPr>
          <p:cNvPr id="3" name="ZoneTexte 2"/>
          <p:cNvSpPr txBox="1"/>
          <p:nvPr/>
        </p:nvSpPr>
        <p:spPr>
          <a:xfrm>
            <a:off x="570963" y="2459865"/>
            <a:ext cx="11050073" cy="646331"/>
          </a:xfrm>
          <a:prstGeom prst="rect">
            <a:avLst/>
          </a:prstGeom>
          <a:noFill/>
        </p:spPr>
        <p:txBody>
          <a:bodyPr wrap="square" rtlCol="0">
            <a:spAutoFit/>
          </a:bodyPr>
          <a:lstStyle/>
          <a:p>
            <a:r>
              <a:rPr lang="fr-FR" dirty="0" smtClean="0"/>
              <a:t>Garantie le bon fonctionnement du parc informatique par 4 principales tâches : </a:t>
            </a:r>
          </a:p>
          <a:p>
            <a:r>
              <a:rPr lang="fr-FR" dirty="0" smtClean="0"/>
              <a:t> </a:t>
            </a:r>
            <a:endParaRPr lang="fr-FR" dirty="0"/>
          </a:p>
        </p:txBody>
      </p:sp>
      <p:grpSp>
        <p:nvGrpSpPr>
          <p:cNvPr id="4" name="Group 176">
            <a:extLst>
              <a:ext uri="{FF2B5EF4-FFF2-40B4-BE49-F238E27FC236}">
                <a16:creationId xmlns="" xmlns:a16="http://schemas.microsoft.com/office/drawing/2014/main" id="{40311B91-C540-4BAF-B34B-E3117224CB7A}"/>
              </a:ext>
            </a:extLst>
          </p:cNvPr>
          <p:cNvGrpSpPr/>
          <p:nvPr/>
        </p:nvGrpSpPr>
        <p:grpSpPr>
          <a:xfrm>
            <a:off x="515340" y="3224031"/>
            <a:ext cx="3580141" cy="506831"/>
            <a:chOff x="817123" y="2128296"/>
            <a:chExt cx="3498084" cy="564201"/>
          </a:xfrm>
        </p:grpSpPr>
        <p:sp>
          <p:nvSpPr>
            <p:cNvPr id="5" name="Oval 177">
              <a:extLst>
                <a:ext uri="{FF2B5EF4-FFF2-40B4-BE49-F238E27FC236}">
                  <a16:creationId xmlns="" xmlns:a16="http://schemas.microsoft.com/office/drawing/2014/main" id="{B84447D1-774A-4710-9F5C-29B7F2EAAA80}"/>
                </a:ext>
              </a:extLst>
            </p:cNvPr>
            <p:cNvSpPr/>
            <p:nvPr/>
          </p:nvSpPr>
          <p:spPr>
            <a:xfrm>
              <a:off x="817123" y="2128296"/>
              <a:ext cx="564201" cy="56420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US" sz="1350" kern="1200">
                <a:solidFill>
                  <a:prstClr val="white"/>
                </a:solidFill>
              </a:endParaRPr>
            </a:p>
          </p:txBody>
        </p:sp>
        <p:sp>
          <p:nvSpPr>
            <p:cNvPr id="6" name="Arrow: Pentagon 178">
              <a:extLst>
                <a:ext uri="{FF2B5EF4-FFF2-40B4-BE49-F238E27FC236}">
                  <a16:creationId xmlns="" xmlns:a16="http://schemas.microsoft.com/office/drawing/2014/main" id="{518B69A6-F96D-45F7-BB32-B3E303F966B9}"/>
                </a:ext>
              </a:extLst>
            </p:cNvPr>
            <p:cNvSpPr/>
            <p:nvPr/>
          </p:nvSpPr>
          <p:spPr>
            <a:xfrm>
              <a:off x="1619472" y="2128296"/>
              <a:ext cx="2695735" cy="564201"/>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US" sz="1350" kern="1200">
                <a:solidFill>
                  <a:prstClr val="white"/>
                </a:solidFill>
              </a:endParaRPr>
            </a:p>
          </p:txBody>
        </p:sp>
        <p:sp>
          <p:nvSpPr>
            <p:cNvPr id="7" name="TextBox 179">
              <a:extLst>
                <a:ext uri="{FF2B5EF4-FFF2-40B4-BE49-F238E27FC236}">
                  <a16:creationId xmlns="" xmlns:a16="http://schemas.microsoft.com/office/drawing/2014/main" id="{2CEC0BAC-87CB-4FD1-87DE-498FF6AD2DB4}"/>
                </a:ext>
              </a:extLst>
            </p:cNvPr>
            <p:cNvSpPr txBox="1"/>
            <p:nvPr/>
          </p:nvSpPr>
          <p:spPr>
            <a:xfrm>
              <a:off x="2227634" y="2190472"/>
              <a:ext cx="1527242" cy="376876"/>
            </a:xfrm>
            <a:prstGeom prst="rect">
              <a:avLst/>
            </a:prstGeom>
            <a:noFill/>
          </p:spPr>
          <p:txBody>
            <a:bodyPr wrap="square" rtlCol="0">
              <a:spAutoFit/>
            </a:bodyPr>
            <a:lstStyle/>
            <a:p>
              <a:r>
                <a:rPr lang="fr-FR" sz="1600" b="1" dirty="0" err="1">
                  <a:solidFill>
                    <a:schemeClr val="bg1"/>
                  </a:solidFill>
                </a:rPr>
                <a:t>Inventoring</a:t>
              </a:r>
              <a:r>
                <a:rPr lang="fr-FR" sz="1600" b="1" dirty="0">
                  <a:solidFill>
                    <a:schemeClr val="bg1"/>
                  </a:solidFill>
                </a:rPr>
                <a:t> </a:t>
              </a:r>
            </a:p>
          </p:txBody>
        </p:sp>
        <p:sp>
          <p:nvSpPr>
            <p:cNvPr id="8" name="TextBox 180">
              <a:extLst>
                <a:ext uri="{FF2B5EF4-FFF2-40B4-BE49-F238E27FC236}">
                  <a16:creationId xmlns="" xmlns:a16="http://schemas.microsoft.com/office/drawing/2014/main" id="{54FDEF31-695B-4ADE-A637-1D34B4BD0395}"/>
                </a:ext>
              </a:extLst>
            </p:cNvPr>
            <p:cNvSpPr txBox="1"/>
            <p:nvPr/>
          </p:nvSpPr>
          <p:spPr>
            <a:xfrm>
              <a:off x="885394" y="2170645"/>
              <a:ext cx="427659" cy="411138"/>
            </a:xfrm>
            <a:prstGeom prst="rect">
              <a:avLst/>
            </a:prstGeom>
            <a:noFill/>
          </p:spPr>
          <p:txBody>
            <a:bodyPr wrap="square" rtlCol="0">
              <a:spAutoFit/>
            </a:bodyPr>
            <a:lstStyle/>
            <a:p>
              <a:pPr algn="ctr">
                <a:buClrTx/>
                <a:buFontTx/>
                <a:buNone/>
              </a:pPr>
              <a:r>
                <a:rPr lang="en-US" altLang="ko-KR" b="1" kern="1200" dirty="0" smtClean="0">
                  <a:solidFill>
                    <a:prstClr val="white"/>
                  </a:solidFill>
                  <a:ea typeface="Arial Unicode MS"/>
                  <a:cs typeface="Arial" pitchFamily="34" charset="0"/>
                </a:rPr>
                <a:t>1</a:t>
              </a:r>
              <a:endParaRPr lang="ko-KR" altLang="en-US" b="1" kern="1200" dirty="0">
                <a:solidFill>
                  <a:prstClr val="white"/>
                </a:solidFill>
                <a:ea typeface="Arial Unicode MS"/>
                <a:cs typeface="Arial" pitchFamily="34" charset="0"/>
              </a:endParaRPr>
            </a:p>
          </p:txBody>
        </p:sp>
      </p:grpSp>
      <p:grpSp>
        <p:nvGrpSpPr>
          <p:cNvPr id="9" name="Group 181">
            <a:extLst>
              <a:ext uri="{FF2B5EF4-FFF2-40B4-BE49-F238E27FC236}">
                <a16:creationId xmlns="" xmlns:a16="http://schemas.microsoft.com/office/drawing/2014/main" id="{454761A0-4089-44C1-A390-FBB1DB91F16F}"/>
              </a:ext>
            </a:extLst>
          </p:cNvPr>
          <p:cNvGrpSpPr/>
          <p:nvPr/>
        </p:nvGrpSpPr>
        <p:grpSpPr>
          <a:xfrm>
            <a:off x="515340" y="3849615"/>
            <a:ext cx="3577983" cy="518541"/>
            <a:chOff x="817123" y="2128296"/>
            <a:chExt cx="3498728" cy="564201"/>
          </a:xfrm>
        </p:grpSpPr>
        <p:sp>
          <p:nvSpPr>
            <p:cNvPr id="10" name="Oval 182">
              <a:extLst>
                <a:ext uri="{FF2B5EF4-FFF2-40B4-BE49-F238E27FC236}">
                  <a16:creationId xmlns="" xmlns:a16="http://schemas.microsoft.com/office/drawing/2014/main" id="{389DF602-8D4D-4340-B0F9-B440D8D08DA4}"/>
                </a:ext>
              </a:extLst>
            </p:cNvPr>
            <p:cNvSpPr/>
            <p:nvPr/>
          </p:nvSpPr>
          <p:spPr>
            <a:xfrm>
              <a:off x="817123" y="2128296"/>
              <a:ext cx="564201" cy="564201"/>
            </a:xfrm>
            <a:prstGeom prst="ellipse">
              <a:avLst/>
            </a:prstGeom>
            <a:solidFill>
              <a:srgbClr val="1DC1A2"/>
            </a:solidFill>
            <a:ln>
              <a:solidFill>
                <a:srgbClr val="1DC1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US" sz="1350" kern="1200">
                <a:solidFill>
                  <a:prstClr val="white"/>
                </a:solidFill>
              </a:endParaRPr>
            </a:p>
          </p:txBody>
        </p:sp>
        <p:sp>
          <p:nvSpPr>
            <p:cNvPr id="11" name="Arrow: Pentagon 183">
              <a:extLst>
                <a:ext uri="{FF2B5EF4-FFF2-40B4-BE49-F238E27FC236}">
                  <a16:creationId xmlns="" xmlns:a16="http://schemas.microsoft.com/office/drawing/2014/main" id="{3B42E2E7-F3F7-4E2E-9BF6-9BACD939E3AA}"/>
                </a:ext>
              </a:extLst>
            </p:cNvPr>
            <p:cNvSpPr/>
            <p:nvPr/>
          </p:nvSpPr>
          <p:spPr>
            <a:xfrm>
              <a:off x="1619472" y="2128296"/>
              <a:ext cx="2696379" cy="564201"/>
            </a:xfrm>
            <a:prstGeom prst="homePlate">
              <a:avLst/>
            </a:prstGeom>
            <a:solidFill>
              <a:srgbClr val="1DC1A2"/>
            </a:solidFill>
            <a:ln>
              <a:solidFill>
                <a:srgbClr val="1DC1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US" sz="1350" kern="1200">
                <a:solidFill>
                  <a:prstClr val="white"/>
                </a:solidFill>
              </a:endParaRPr>
            </a:p>
          </p:txBody>
        </p:sp>
        <p:sp>
          <p:nvSpPr>
            <p:cNvPr id="12" name="TextBox 184">
              <a:extLst>
                <a:ext uri="{FF2B5EF4-FFF2-40B4-BE49-F238E27FC236}">
                  <a16:creationId xmlns="" xmlns:a16="http://schemas.microsoft.com/office/drawing/2014/main" id="{DCF5A64B-ED62-4982-B892-30D2FA9E9B89}"/>
                </a:ext>
              </a:extLst>
            </p:cNvPr>
            <p:cNvSpPr txBox="1"/>
            <p:nvPr/>
          </p:nvSpPr>
          <p:spPr>
            <a:xfrm>
              <a:off x="1692614" y="2256508"/>
              <a:ext cx="1527242" cy="369332"/>
            </a:xfrm>
            <a:prstGeom prst="rect">
              <a:avLst/>
            </a:prstGeom>
            <a:noFill/>
          </p:spPr>
          <p:txBody>
            <a:bodyPr wrap="square" rtlCol="0">
              <a:spAutoFit/>
            </a:bodyPr>
            <a:lstStyle/>
            <a:p>
              <a:pPr algn="ctr">
                <a:buClrTx/>
                <a:buFontTx/>
                <a:buNone/>
              </a:pPr>
              <a:endParaRPr lang="ko-KR" altLang="en-US" sz="1200" b="1" kern="1200" dirty="0">
                <a:solidFill>
                  <a:schemeClr val="bg1"/>
                </a:solidFill>
                <a:ea typeface="Arial Unicode MS"/>
                <a:cs typeface="Arial" pitchFamily="34" charset="0"/>
              </a:endParaRPr>
            </a:p>
          </p:txBody>
        </p:sp>
        <p:sp>
          <p:nvSpPr>
            <p:cNvPr id="13" name="TextBox 185">
              <a:extLst>
                <a:ext uri="{FF2B5EF4-FFF2-40B4-BE49-F238E27FC236}">
                  <a16:creationId xmlns="" xmlns:a16="http://schemas.microsoft.com/office/drawing/2014/main" id="{FC4729F8-50B8-4C41-8077-2D750CF1A0BE}"/>
                </a:ext>
              </a:extLst>
            </p:cNvPr>
            <p:cNvSpPr txBox="1"/>
            <p:nvPr/>
          </p:nvSpPr>
          <p:spPr>
            <a:xfrm>
              <a:off x="896186" y="2184841"/>
              <a:ext cx="427659" cy="401853"/>
            </a:xfrm>
            <a:prstGeom prst="rect">
              <a:avLst/>
            </a:prstGeom>
            <a:noFill/>
          </p:spPr>
          <p:txBody>
            <a:bodyPr wrap="square" rtlCol="0">
              <a:spAutoFit/>
            </a:bodyPr>
            <a:lstStyle/>
            <a:p>
              <a:pPr algn="ctr">
                <a:buClrTx/>
                <a:buFontTx/>
                <a:buNone/>
              </a:pPr>
              <a:r>
                <a:rPr lang="en-US" altLang="ko-KR" b="1" kern="1200" dirty="0" smtClean="0">
                  <a:solidFill>
                    <a:prstClr val="white"/>
                  </a:solidFill>
                  <a:ea typeface="Arial Unicode MS"/>
                  <a:cs typeface="Arial" pitchFamily="34" charset="0"/>
                </a:rPr>
                <a:t>2</a:t>
              </a:r>
              <a:endParaRPr lang="ko-KR" altLang="en-US" b="1" kern="1200" dirty="0">
                <a:solidFill>
                  <a:prstClr val="white"/>
                </a:solidFill>
                <a:ea typeface="Arial Unicode MS"/>
                <a:cs typeface="Arial" pitchFamily="34" charset="0"/>
              </a:endParaRPr>
            </a:p>
          </p:txBody>
        </p:sp>
      </p:grpSp>
      <p:grpSp>
        <p:nvGrpSpPr>
          <p:cNvPr id="14" name="Group 186">
            <a:extLst>
              <a:ext uri="{FF2B5EF4-FFF2-40B4-BE49-F238E27FC236}">
                <a16:creationId xmlns="" xmlns:a16="http://schemas.microsoft.com/office/drawing/2014/main" id="{6406C599-49AA-485E-AF69-FB9C81D26E5C}"/>
              </a:ext>
            </a:extLst>
          </p:cNvPr>
          <p:cNvGrpSpPr/>
          <p:nvPr/>
        </p:nvGrpSpPr>
        <p:grpSpPr>
          <a:xfrm>
            <a:off x="515340" y="4575983"/>
            <a:ext cx="3580141" cy="548132"/>
            <a:chOff x="817123" y="2128296"/>
            <a:chExt cx="3498084" cy="564201"/>
          </a:xfrm>
        </p:grpSpPr>
        <p:sp>
          <p:nvSpPr>
            <p:cNvPr id="15" name="Oval 187">
              <a:extLst>
                <a:ext uri="{FF2B5EF4-FFF2-40B4-BE49-F238E27FC236}">
                  <a16:creationId xmlns="" xmlns:a16="http://schemas.microsoft.com/office/drawing/2014/main" id="{473FAC22-DA0B-4E95-8731-8D20748C3F5F}"/>
                </a:ext>
              </a:extLst>
            </p:cNvPr>
            <p:cNvSpPr/>
            <p:nvPr/>
          </p:nvSpPr>
          <p:spPr>
            <a:xfrm>
              <a:off x="817123" y="2128296"/>
              <a:ext cx="564201" cy="564201"/>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US" sz="1350" kern="1200">
                <a:solidFill>
                  <a:prstClr val="white"/>
                </a:solidFill>
              </a:endParaRPr>
            </a:p>
          </p:txBody>
        </p:sp>
        <p:sp>
          <p:nvSpPr>
            <p:cNvPr id="16" name="Arrow: Pentagon 188">
              <a:extLst>
                <a:ext uri="{FF2B5EF4-FFF2-40B4-BE49-F238E27FC236}">
                  <a16:creationId xmlns="" xmlns:a16="http://schemas.microsoft.com/office/drawing/2014/main" id="{6B363A99-E750-4C09-A7CB-B273F2E6F8BC}"/>
                </a:ext>
              </a:extLst>
            </p:cNvPr>
            <p:cNvSpPr/>
            <p:nvPr/>
          </p:nvSpPr>
          <p:spPr>
            <a:xfrm>
              <a:off x="1619472" y="2128296"/>
              <a:ext cx="2695735" cy="551292"/>
            </a:xfrm>
            <a:prstGeom prst="homePlat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US" sz="1350" kern="1200">
                <a:solidFill>
                  <a:prstClr val="white"/>
                </a:solidFill>
              </a:endParaRPr>
            </a:p>
          </p:txBody>
        </p:sp>
        <p:sp>
          <p:nvSpPr>
            <p:cNvPr id="17" name="TextBox 189">
              <a:extLst>
                <a:ext uri="{FF2B5EF4-FFF2-40B4-BE49-F238E27FC236}">
                  <a16:creationId xmlns="" xmlns:a16="http://schemas.microsoft.com/office/drawing/2014/main" id="{B15264E1-62E0-44D3-A7E4-8F9560D59DBF}"/>
                </a:ext>
              </a:extLst>
            </p:cNvPr>
            <p:cNvSpPr txBox="1"/>
            <p:nvPr/>
          </p:nvSpPr>
          <p:spPr>
            <a:xfrm>
              <a:off x="1800289" y="2236581"/>
              <a:ext cx="2418894" cy="348479"/>
            </a:xfrm>
            <a:prstGeom prst="rect">
              <a:avLst/>
            </a:prstGeom>
            <a:noFill/>
          </p:spPr>
          <p:txBody>
            <a:bodyPr wrap="square" rtlCol="0">
              <a:spAutoFit/>
            </a:bodyPr>
            <a:lstStyle/>
            <a:p>
              <a:r>
                <a:rPr lang="fr-FR" sz="1600" b="1" dirty="0">
                  <a:solidFill>
                    <a:schemeClr val="bg1"/>
                  </a:solidFill>
                </a:rPr>
                <a:t>Gestion administrative </a:t>
              </a:r>
            </a:p>
          </p:txBody>
        </p:sp>
        <p:sp>
          <p:nvSpPr>
            <p:cNvPr id="18" name="TextBox 190">
              <a:extLst>
                <a:ext uri="{FF2B5EF4-FFF2-40B4-BE49-F238E27FC236}">
                  <a16:creationId xmlns="" xmlns:a16="http://schemas.microsoft.com/office/drawing/2014/main" id="{81AB0374-2D73-4F28-99A0-158E98EA4E03}"/>
                </a:ext>
              </a:extLst>
            </p:cNvPr>
            <p:cNvSpPr txBox="1"/>
            <p:nvPr/>
          </p:nvSpPr>
          <p:spPr>
            <a:xfrm>
              <a:off x="897459" y="2214866"/>
              <a:ext cx="427659" cy="380159"/>
            </a:xfrm>
            <a:prstGeom prst="rect">
              <a:avLst/>
            </a:prstGeom>
            <a:noFill/>
          </p:spPr>
          <p:txBody>
            <a:bodyPr wrap="square" rtlCol="0">
              <a:spAutoFit/>
            </a:bodyPr>
            <a:lstStyle/>
            <a:p>
              <a:pPr algn="ctr">
                <a:buClrTx/>
                <a:buFontTx/>
                <a:buNone/>
              </a:pPr>
              <a:r>
                <a:rPr lang="en-US" altLang="ko-KR" b="1" kern="1200" dirty="0" smtClean="0">
                  <a:solidFill>
                    <a:prstClr val="white"/>
                  </a:solidFill>
                  <a:ea typeface="Arial Unicode MS"/>
                  <a:cs typeface="Arial" pitchFamily="34" charset="0"/>
                </a:rPr>
                <a:t>3</a:t>
              </a:r>
              <a:endParaRPr lang="ko-KR" altLang="en-US" b="1" kern="1200" dirty="0">
                <a:solidFill>
                  <a:prstClr val="white"/>
                </a:solidFill>
                <a:ea typeface="Arial Unicode MS"/>
                <a:cs typeface="Arial" pitchFamily="34" charset="0"/>
              </a:endParaRPr>
            </a:p>
          </p:txBody>
        </p:sp>
      </p:grpSp>
      <p:grpSp>
        <p:nvGrpSpPr>
          <p:cNvPr id="19" name="Group 191">
            <a:extLst>
              <a:ext uri="{FF2B5EF4-FFF2-40B4-BE49-F238E27FC236}">
                <a16:creationId xmlns="" xmlns:a16="http://schemas.microsoft.com/office/drawing/2014/main" id="{4CBA1F88-F070-465F-8E5E-29805D957073}"/>
              </a:ext>
            </a:extLst>
          </p:cNvPr>
          <p:cNvGrpSpPr/>
          <p:nvPr/>
        </p:nvGrpSpPr>
        <p:grpSpPr>
          <a:xfrm>
            <a:off x="515340" y="5409395"/>
            <a:ext cx="3577983" cy="525698"/>
            <a:chOff x="817123" y="2089763"/>
            <a:chExt cx="3587355" cy="602734"/>
          </a:xfrm>
        </p:grpSpPr>
        <p:sp>
          <p:nvSpPr>
            <p:cNvPr id="20" name="Oval 192">
              <a:extLst>
                <a:ext uri="{FF2B5EF4-FFF2-40B4-BE49-F238E27FC236}">
                  <a16:creationId xmlns="" xmlns:a16="http://schemas.microsoft.com/office/drawing/2014/main" id="{51DDC86C-F12A-488F-9C97-92EC4102988D}"/>
                </a:ext>
              </a:extLst>
            </p:cNvPr>
            <p:cNvSpPr/>
            <p:nvPr/>
          </p:nvSpPr>
          <p:spPr>
            <a:xfrm>
              <a:off x="817123" y="2128296"/>
              <a:ext cx="564201" cy="564201"/>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US" sz="1350" kern="1200">
                <a:solidFill>
                  <a:prstClr val="white"/>
                </a:solidFill>
              </a:endParaRPr>
            </a:p>
          </p:txBody>
        </p:sp>
        <p:sp>
          <p:nvSpPr>
            <p:cNvPr id="21" name="Arrow: Pentagon 193">
              <a:extLst>
                <a:ext uri="{FF2B5EF4-FFF2-40B4-BE49-F238E27FC236}">
                  <a16:creationId xmlns="" xmlns:a16="http://schemas.microsoft.com/office/drawing/2014/main" id="{64F3318C-5329-445A-816A-BBBFB637D766}"/>
                </a:ext>
              </a:extLst>
            </p:cNvPr>
            <p:cNvSpPr/>
            <p:nvPr/>
          </p:nvSpPr>
          <p:spPr>
            <a:xfrm>
              <a:off x="1639796" y="2089763"/>
              <a:ext cx="2764682" cy="602734"/>
            </a:xfrm>
            <a:prstGeom prst="homePlat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US" sz="1350" kern="1200">
                <a:solidFill>
                  <a:prstClr val="white"/>
                </a:solidFill>
              </a:endParaRPr>
            </a:p>
          </p:txBody>
        </p:sp>
        <p:sp>
          <p:nvSpPr>
            <p:cNvPr id="22" name="TextBox 194">
              <a:extLst>
                <a:ext uri="{FF2B5EF4-FFF2-40B4-BE49-F238E27FC236}">
                  <a16:creationId xmlns="" xmlns:a16="http://schemas.microsoft.com/office/drawing/2014/main" id="{64B9586D-7035-4214-B153-50B766A6636F}"/>
                </a:ext>
              </a:extLst>
            </p:cNvPr>
            <p:cNvSpPr txBox="1"/>
            <p:nvPr/>
          </p:nvSpPr>
          <p:spPr>
            <a:xfrm>
              <a:off x="1714791" y="2197047"/>
              <a:ext cx="2476108" cy="388166"/>
            </a:xfrm>
            <a:prstGeom prst="rect">
              <a:avLst/>
            </a:prstGeom>
            <a:noFill/>
          </p:spPr>
          <p:txBody>
            <a:bodyPr wrap="square" rtlCol="0">
              <a:spAutoFit/>
            </a:bodyPr>
            <a:lstStyle/>
            <a:p>
              <a:r>
                <a:rPr lang="fr-FR" sz="1600" b="1" dirty="0">
                  <a:solidFill>
                    <a:schemeClr val="bg1"/>
                  </a:solidFill>
                </a:rPr>
                <a:t>Suivi financier du matériel </a:t>
              </a:r>
            </a:p>
          </p:txBody>
        </p:sp>
        <p:sp>
          <p:nvSpPr>
            <p:cNvPr id="23" name="TextBox 195">
              <a:extLst>
                <a:ext uri="{FF2B5EF4-FFF2-40B4-BE49-F238E27FC236}">
                  <a16:creationId xmlns="" xmlns:a16="http://schemas.microsoft.com/office/drawing/2014/main" id="{6F4A8417-92B7-4248-B1C4-016234B3CBD1}"/>
                </a:ext>
              </a:extLst>
            </p:cNvPr>
            <p:cNvSpPr txBox="1"/>
            <p:nvPr/>
          </p:nvSpPr>
          <p:spPr>
            <a:xfrm>
              <a:off x="885393" y="2211079"/>
              <a:ext cx="427659" cy="423455"/>
            </a:xfrm>
            <a:prstGeom prst="rect">
              <a:avLst/>
            </a:prstGeom>
            <a:noFill/>
          </p:spPr>
          <p:txBody>
            <a:bodyPr wrap="square" rtlCol="0">
              <a:spAutoFit/>
            </a:bodyPr>
            <a:lstStyle/>
            <a:p>
              <a:pPr algn="ctr">
                <a:buClrTx/>
                <a:buFontTx/>
                <a:buNone/>
              </a:pPr>
              <a:r>
                <a:rPr lang="en-US" altLang="ko-KR" b="1" kern="1200" dirty="0" smtClean="0">
                  <a:solidFill>
                    <a:prstClr val="white"/>
                  </a:solidFill>
                  <a:ea typeface="Arial Unicode MS"/>
                  <a:cs typeface="Arial" pitchFamily="34" charset="0"/>
                </a:rPr>
                <a:t>4</a:t>
              </a:r>
              <a:endParaRPr lang="ko-KR" altLang="en-US" b="1" kern="1200" dirty="0">
                <a:solidFill>
                  <a:prstClr val="white"/>
                </a:solidFill>
                <a:ea typeface="Arial Unicode MS"/>
                <a:cs typeface="Arial" pitchFamily="34" charset="0"/>
              </a:endParaRPr>
            </a:p>
          </p:txBody>
        </p:sp>
      </p:grpSp>
      <p:sp>
        <p:nvSpPr>
          <p:cNvPr id="24" name="Rectangle 23"/>
          <p:cNvSpPr/>
          <p:nvPr/>
        </p:nvSpPr>
        <p:spPr>
          <a:xfrm>
            <a:off x="1565934" y="3939608"/>
            <a:ext cx="2573912" cy="338554"/>
          </a:xfrm>
          <a:prstGeom prst="rect">
            <a:avLst/>
          </a:prstGeom>
        </p:spPr>
        <p:txBody>
          <a:bodyPr wrap="square">
            <a:spAutoFit/>
          </a:bodyPr>
          <a:lstStyle/>
          <a:p>
            <a:r>
              <a:rPr lang="fr-FR" sz="1600" b="1" dirty="0">
                <a:solidFill>
                  <a:schemeClr val="bg1"/>
                </a:solidFill>
              </a:rPr>
              <a:t>Continuité de service </a:t>
            </a:r>
          </a:p>
        </p:txBody>
      </p:sp>
    </p:spTree>
    <p:extLst>
      <p:ext uri="{BB962C8B-B14F-4D97-AF65-F5344CB8AC3E}">
        <p14:creationId xmlns:p14="http://schemas.microsoft.com/office/powerpoint/2010/main" val="2015700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7"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left)">
                                      <p:cBhvr>
                                        <p:cTn id="25" dur="500"/>
                                        <p:tgtEl>
                                          <p:spTgt spid="24"/>
                                        </p:tgtEl>
                                      </p:cBhvr>
                                    </p:animEffect>
                                  </p:childTnLst>
                                </p:cTn>
                              </p:par>
                              <p:par>
                                <p:cTn id="26" presetID="22" presetClass="entr" presetSubtype="8"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left)">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left)">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ipe(left)">
                                      <p:cBhvr>
                                        <p:cTn id="3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solidFill>
                  <a:schemeClr val="accent6">
                    <a:lumMod val="75000"/>
                  </a:schemeClr>
                </a:solidFill>
              </a:rPr>
              <a:t>Organiser le plus possible l’ensemble de votre parc</a:t>
            </a:r>
            <a:endParaRPr lang="fr-FR" dirty="0">
              <a:solidFill>
                <a:schemeClr val="accent6">
                  <a:lumMod val="75000"/>
                </a:schemeClr>
              </a:solidFill>
            </a:endParaRPr>
          </a:p>
        </p:txBody>
      </p:sp>
      <p:sp>
        <p:nvSpPr>
          <p:cNvPr id="3" name="ZoneTexte 2"/>
          <p:cNvSpPr txBox="1"/>
          <p:nvPr/>
        </p:nvSpPr>
        <p:spPr>
          <a:xfrm>
            <a:off x="373487" y="1970468"/>
            <a:ext cx="11578107" cy="677108"/>
          </a:xfrm>
          <a:prstGeom prst="rect">
            <a:avLst/>
          </a:prstGeom>
          <a:noFill/>
        </p:spPr>
        <p:txBody>
          <a:bodyPr wrap="square" rtlCol="0">
            <a:spAutoFit/>
          </a:bodyPr>
          <a:lstStyle/>
          <a:p>
            <a:r>
              <a:rPr lang="fr-FR" dirty="0" smtClean="0"/>
              <a:t>Vous pouvez utiliser 2 plan organisationnel différents :</a:t>
            </a:r>
          </a:p>
          <a:p>
            <a:r>
              <a:rPr lang="fr-FR" sz="2000" b="1" dirty="0" smtClean="0"/>
              <a:t>1.Plan de nommage </a:t>
            </a:r>
            <a:r>
              <a:rPr lang="fr-FR" sz="2000" b="1" dirty="0"/>
              <a:t>:</a:t>
            </a:r>
            <a:endParaRPr lang="fr-FR" sz="2000" b="1" dirty="0" smtClean="0"/>
          </a:p>
        </p:txBody>
      </p:sp>
      <p:cxnSp>
        <p:nvCxnSpPr>
          <p:cNvPr id="7" name="Connecteur droit 6"/>
          <p:cNvCxnSpPr/>
          <p:nvPr/>
        </p:nvCxnSpPr>
        <p:spPr>
          <a:xfrm flipH="1">
            <a:off x="3400023" y="3201574"/>
            <a:ext cx="70833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ZoneTexte 8"/>
          <p:cNvSpPr txBox="1"/>
          <p:nvPr/>
        </p:nvSpPr>
        <p:spPr>
          <a:xfrm>
            <a:off x="3400023" y="3281299"/>
            <a:ext cx="721217" cy="400110"/>
          </a:xfrm>
          <a:prstGeom prst="rect">
            <a:avLst/>
          </a:prstGeom>
          <a:noFill/>
        </p:spPr>
        <p:txBody>
          <a:bodyPr wrap="square" rtlCol="0">
            <a:spAutoFit/>
          </a:bodyPr>
          <a:lstStyle/>
          <a:p>
            <a:r>
              <a:rPr lang="fr-FR" sz="2000" b="1" dirty="0" smtClean="0">
                <a:solidFill>
                  <a:srgbClr val="FF0000"/>
                </a:solidFill>
              </a:rPr>
              <a:t>Type</a:t>
            </a:r>
            <a:endParaRPr lang="fr-FR" sz="2000" b="1" dirty="0">
              <a:solidFill>
                <a:srgbClr val="FF0000"/>
              </a:solidFill>
            </a:endParaRPr>
          </a:p>
        </p:txBody>
      </p:sp>
      <p:cxnSp>
        <p:nvCxnSpPr>
          <p:cNvPr id="12" name="Connecteur droit 11"/>
          <p:cNvCxnSpPr/>
          <p:nvPr/>
        </p:nvCxnSpPr>
        <p:spPr>
          <a:xfrm flipH="1">
            <a:off x="4273641" y="3201574"/>
            <a:ext cx="708339"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13" name="ZoneTexte 12"/>
          <p:cNvSpPr txBox="1"/>
          <p:nvPr/>
        </p:nvSpPr>
        <p:spPr>
          <a:xfrm>
            <a:off x="4273641" y="3281299"/>
            <a:ext cx="708339" cy="400110"/>
          </a:xfrm>
          <a:prstGeom prst="rect">
            <a:avLst/>
          </a:prstGeom>
          <a:noFill/>
        </p:spPr>
        <p:txBody>
          <a:bodyPr wrap="square" rtlCol="0">
            <a:spAutoFit/>
          </a:bodyPr>
          <a:lstStyle/>
          <a:p>
            <a:r>
              <a:rPr lang="fr-FR" sz="2000" b="1" dirty="0" smtClean="0">
                <a:solidFill>
                  <a:srgbClr val="FFC000"/>
                </a:solidFill>
              </a:rPr>
              <a:t>Lieu</a:t>
            </a:r>
            <a:endParaRPr lang="fr-FR" sz="2000" b="1" dirty="0">
              <a:solidFill>
                <a:srgbClr val="FFC000"/>
              </a:solidFill>
            </a:endParaRPr>
          </a:p>
        </p:txBody>
      </p:sp>
      <p:cxnSp>
        <p:nvCxnSpPr>
          <p:cNvPr id="14" name="Connecteur droit 13"/>
          <p:cNvCxnSpPr/>
          <p:nvPr/>
        </p:nvCxnSpPr>
        <p:spPr>
          <a:xfrm flipH="1">
            <a:off x="5121501" y="3201574"/>
            <a:ext cx="1549754"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15" name="ZoneTexte 14"/>
          <p:cNvSpPr txBox="1"/>
          <p:nvPr/>
        </p:nvSpPr>
        <p:spPr>
          <a:xfrm>
            <a:off x="5134381" y="3281299"/>
            <a:ext cx="1584101" cy="400110"/>
          </a:xfrm>
          <a:prstGeom prst="rect">
            <a:avLst/>
          </a:prstGeom>
          <a:noFill/>
        </p:spPr>
        <p:txBody>
          <a:bodyPr wrap="square" rtlCol="0">
            <a:spAutoFit/>
          </a:bodyPr>
          <a:lstStyle/>
          <a:p>
            <a:r>
              <a:rPr lang="fr-FR" sz="2000" b="1" dirty="0" smtClean="0">
                <a:solidFill>
                  <a:srgbClr val="0070C0"/>
                </a:solidFill>
              </a:rPr>
              <a:t>Date d’achat</a:t>
            </a:r>
            <a:endParaRPr lang="fr-FR" sz="2000" b="1" dirty="0">
              <a:solidFill>
                <a:srgbClr val="0070C0"/>
              </a:solidFill>
            </a:endParaRPr>
          </a:p>
        </p:txBody>
      </p:sp>
      <p:cxnSp>
        <p:nvCxnSpPr>
          <p:cNvPr id="17" name="Connecteur droit 16"/>
          <p:cNvCxnSpPr/>
          <p:nvPr/>
        </p:nvCxnSpPr>
        <p:spPr>
          <a:xfrm flipH="1">
            <a:off x="6858002" y="3201574"/>
            <a:ext cx="1848116" cy="7613"/>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19" name="ZoneTexte 18"/>
          <p:cNvSpPr txBox="1"/>
          <p:nvPr/>
        </p:nvSpPr>
        <p:spPr>
          <a:xfrm>
            <a:off x="6870883" y="3281299"/>
            <a:ext cx="2037010" cy="400110"/>
          </a:xfrm>
          <a:prstGeom prst="rect">
            <a:avLst/>
          </a:prstGeom>
          <a:noFill/>
        </p:spPr>
        <p:txBody>
          <a:bodyPr wrap="square" rtlCol="0">
            <a:spAutoFit/>
          </a:bodyPr>
          <a:lstStyle/>
          <a:p>
            <a:r>
              <a:rPr lang="fr-FR" sz="2000" b="1" dirty="0" smtClean="0">
                <a:solidFill>
                  <a:srgbClr val="00B050"/>
                </a:solidFill>
              </a:rPr>
              <a:t>Numéro d’achat</a:t>
            </a:r>
            <a:endParaRPr lang="fr-FR" sz="2000" b="1" dirty="0">
              <a:solidFill>
                <a:srgbClr val="00B050"/>
              </a:solidFill>
            </a:endParaRPr>
          </a:p>
        </p:txBody>
      </p:sp>
      <p:sp>
        <p:nvSpPr>
          <p:cNvPr id="21" name="ZoneTexte 20"/>
          <p:cNvSpPr txBox="1"/>
          <p:nvPr/>
        </p:nvSpPr>
        <p:spPr>
          <a:xfrm>
            <a:off x="206062" y="3812146"/>
            <a:ext cx="11487955" cy="1015663"/>
          </a:xfrm>
          <a:prstGeom prst="rect">
            <a:avLst/>
          </a:prstGeom>
          <a:noFill/>
        </p:spPr>
        <p:txBody>
          <a:bodyPr wrap="square" rtlCol="0">
            <a:spAutoFit/>
          </a:bodyPr>
          <a:lstStyle/>
          <a:p>
            <a:r>
              <a:rPr lang="fr-FR" sz="2000" b="1" dirty="0" smtClean="0"/>
              <a:t>   2.Plan d’</a:t>
            </a:r>
            <a:r>
              <a:rPr lang="fr-FR" sz="2000" b="1" dirty="0" err="1" smtClean="0"/>
              <a:t>addressage</a:t>
            </a:r>
            <a:r>
              <a:rPr lang="fr-FR" sz="2000" b="1" dirty="0" smtClean="0"/>
              <a:t> :</a:t>
            </a:r>
          </a:p>
          <a:p>
            <a:r>
              <a:rPr lang="fr-FR" sz="2000" dirty="0" smtClean="0">
                <a:solidFill>
                  <a:schemeClr val="bg2">
                    <a:lumMod val="25000"/>
                  </a:schemeClr>
                </a:solidFill>
              </a:rPr>
              <a:t>Exemple : </a:t>
            </a:r>
          </a:p>
          <a:p>
            <a:r>
              <a:rPr lang="fr-FR" sz="2000" dirty="0" smtClean="0">
                <a:solidFill>
                  <a:schemeClr val="bg2">
                    <a:lumMod val="25000"/>
                  </a:schemeClr>
                </a:solidFill>
              </a:rPr>
              <a:t>@IP</a:t>
            </a:r>
            <a:r>
              <a:rPr lang="fr-FR" sz="2000" dirty="0" smtClean="0">
                <a:solidFill>
                  <a:schemeClr val="bg2">
                    <a:lumMod val="25000"/>
                  </a:schemeClr>
                </a:solidFill>
              </a:rPr>
              <a:t>:</a:t>
            </a:r>
            <a:endParaRPr lang="fr-FR" sz="2000" dirty="0" smtClean="0">
              <a:solidFill>
                <a:schemeClr val="bg2">
                  <a:lumMod val="25000"/>
                </a:schemeClr>
              </a:solidFill>
            </a:endParaRPr>
          </a:p>
        </p:txBody>
      </p:sp>
      <p:sp>
        <p:nvSpPr>
          <p:cNvPr id="22" name="ZoneTexte 21"/>
          <p:cNvSpPr txBox="1"/>
          <p:nvPr/>
        </p:nvSpPr>
        <p:spPr>
          <a:xfrm>
            <a:off x="206062" y="4327604"/>
            <a:ext cx="11578107" cy="400110"/>
          </a:xfrm>
          <a:prstGeom prst="rect">
            <a:avLst/>
          </a:prstGeom>
          <a:noFill/>
        </p:spPr>
        <p:txBody>
          <a:bodyPr wrap="square" rtlCol="0">
            <a:spAutoFit/>
          </a:bodyPr>
          <a:lstStyle/>
          <a:p>
            <a:r>
              <a:rPr lang="fr-FR" sz="2000" b="1" dirty="0" smtClean="0"/>
              <a:t>                                     </a:t>
            </a:r>
          </a:p>
        </p:txBody>
      </p:sp>
      <p:cxnSp>
        <p:nvCxnSpPr>
          <p:cNvPr id="23" name="Connecteur droit 22"/>
          <p:cNvCxnSpPr/>
          <p:nvPr/>
        </p:nvCxnSpPr>
        <p:spPr>
          <a:xfrm flipH="1">
            <a:off x="2846231" y="5029391"/>
            <a:ext cx="55379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ZoneTexte 23"/>
          <p:cNvSpPr txBox="1"/>
          <p:nvPr/>
        </p:nvSpPr>
        <p:spPr>
          <a:xfrm>
            <a:off x="2756079" y="5056191"/>
            <a:ext cx="721217" cy="400110"/>
          </a:xfrm>
          <a:prstGeom prst="rect">
            <a:avLst/>
          </a:prstGeom>
          <a:noFill/>
        </p:spPr>
        <p:txBody>
          <a:bodyPr wrap="square" rtlCol="0">
            <a:spAutoFit/>
          </a:bodyPr>
          <a:lstStyle/>
          <a:p>
            <a:r>
              <a:rPr lang="fr-FR" sz="2000" b="1" dirty="0" smtClean="0">
                <a:solidFill>
                  <a:srgbClr val="FF0000"/>
                </a:solidFill>
              </a:rPr>
              <a:t>N° </a:t>
            </a:r>
            <a:r>
              <a:rPr lang="fr-FR" sz="2000" b="1" dirty="0" err="1" smtClean="0">
                <a:solidFill>
                  <a:srgbClr val="FF0000"/>
                </a:solidFill>
              </a:rPr>
              <a:t>rx</a:t>
            </a:r>
            <a:endParaRPr lang="fr-FR" sz="2000" b="1" dirty="0">
              <a:solidFill>
                <a:srgbClr val="FF0000"/>
              </a:solidFill>
            </a:endParaRPr>
          </a:p>
        </p:txBody>
      </p:sp>
      <p:cxnSp>
        <p:nvCxnSpPr>
          <p:cNvPr id="25" name="Connecteur droit 24"/>
          <p:cNvCxnSpPr/>
          <p:nvPr/>
        </p:nvCxnSpPr>
        <p:spPr>
          <a:xfrm flipH="1">
            <a:off x="3567449" y="5029391"/>
            <a:ext cx="506569"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26" name="ZoneTexte 25"/>
          <p:cNvSpPr txBox="1"/>
          <p:nvPr/>
        </p:nvSpPr>
        <p:spPr>
          <a:xfrm>
            <a:off x="3567448" y="5066267"/>
            <a:ext cx="708339" cy="400110"/>
          </a:xfrm>
          <a:prstGeom prst="rect">
            <a:avLst/>
          </a:prstGeom>
          <a:noFill/>
        </p:spPr>
        <p:txBody>
          <a:bodyPr wrap="square" rtlCol="0">
            <a:spAutoFit/>
          </a:bodyPr>
          <a:lstStyle/>
          <a:p>
            <a:r>
              <a:rPr lang="fr-FR" sz="2000" b="1" dirty="0" smtClean="0">
                <a:solidFill>
                  <a:srgbClr val="FFC000"/>
                </a:solidFill>
              </a:rPr>
              <a:t>Site</a:t>
            </a:r>
            <a:endParaRPr lang="fr-FR" sz="2000" b="1" dirty="0">
              <a:solidFill>
                <a:srgbClr val="FFC000"/>
              </a:solidFill>
            </a:endParaRPr>
          </a:p>
        </p:txBody>
      </p:sp>
      <p:cxnSp>
        <p:nvCxnSpPr>
          <p:cNvPr id="27" name="Connecteur droit 26"/>
          <p:cNvCxnSpPr/>
          <p:nvPr/>
        </p:nvCxnSpPr>
        <p:spPr>
          <a:xfrm flipH="1">
            <a:off x="4194221" y="5029391"/>
            <a:ext cx="1150511"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28" name="ZoneTexte 27"/>
          <p:cNvSpPr txBox="1"/>
          <p:nvPr/>
        </p:nvSpPr>
        <p:spPr>
          <a:xfrm>
            <a:off x="4206026" y="5057588"/>
            <a:ext cx="1584101" cy="400110"/>
          </a:xfrm>
          <a:prstGeom prst="rect">
            <a:avLst/>
          </a:prstGeom>
          <a:noFill/>
        </p:spPr>
        <p:txBody>
          <a:bodyPr wrap="square" rtlCol="0">
            <a:spAutoFit/>
          </a:bodyPr>
          <a:lstStyle/>
          <a:p>
            <a:r>
              <a:rPr lang="fr-FR" sz="2000" b="1" dirty="0" smtClean="0">
                <a:solidFill>
                  <a:srgbClr val="0070C0"/>
                </a:solidFill>
              </a:rPr>
              <a:t>N° bureau</a:t>
            </a:r>
            <a:endParaRPr lang="fr-FR" sz="2000" b="1" dirty="0">
              <a:solidFill>
                <a:srgbClr val="0070C0"/>
              </a:solidFill>
            </a:endParaRPr>
          </a:p>
        </p:txBody>
      </p:sp>
      <p:cxnSp>
        <p:nvCxnSpPr>
          <p:cNvPr id="29" name="Connecteur droit 28"/>
          <p:cNvCxnSpPr/>
          <p:nvPr/>
        </p:nvCxnSpPr>
        <p:spPr>
          <a:xfrm flipH="1" flipV="1">
            <a:off x="5523964" y="5022846"/>
            <a:ext cx="1018505" cy="12644"/>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30" name="ZoneTexte 29"/>
          <p:cNvSpPr txBox="1"/>
          <p:nvPr/>
        </p:nvSpPr>
        <p:spPr>
          <a:xfrm>
            <a:off x="5523964" y="5056191"/>
            <a:ext cx="2037010" cy="400110"/>
          </a:xfrm>
          <a:prstGeom prst="rect">
            <a:avLst/>
          </a:prstGeom>
          <a:noFill/>
        </p:spPr>
        <p:txBody>
          <a:bodyPr wrap="square" rtlCol="0">
            <a:spAutoFit/>
          </a:bodyPr>
          <a:lstStyle/>
          <a:p>
            <a:r>
              <a:rPr lang="fr-FR" sz="2000" b="1" dirty="0" smtClean="0">
                <a:solidFill>
                  <a:srgbClr val="00B050"/>
                </a:solidFill>
              </a:rPr>
              <a:t>N° poste</a:t>
            </a:r>
            <a:endParaRPr lang="fr-FR" sz="2000" b="1" dirty="0">
              <a:solidFill>
                <a:srgbClr val="00B050"/>
              </a:solidFill>
            </a:endParaRPr>
          </a:p>
        </p:txBody>
      </p:sp>
      <p:sp>
        <p:nvSpPr>
          <p:cNvPr id="4" name="Rectangle 3"/>
          <p:cNvSpPr/>
          <p:nvPr/>
        </p:nvSpPr>
        <p:spPr>
          <a:xfrm>
            <a:off x="3345992" y="2792380"/>
            <a:ext cx="5298245" cy="369332"/>
          </a:xfrm>
          <a:prstGeom prst="rect">
            <a:avLst/>
          </a:prstGeom>
        </p:spPr>
        <p:txBody>
          <a:bodyPr wrap="none">
            <a:spAutoFit/>
          </a:bodyPr>
          <a:lstStyle/>
          <a:p>
            <a:r>
              <a:rPr lang="fr-FR" b="1" dirty="0" smtClean="0">
                <a:solidFill>
                  <a:srgbClr val="FF0000"/>
                </a:solidFill>
              </a:rPr>
              <a:t>XXXX   </a:t>
            </a:r>
            <a:r>
              <a:rPr lang="fr-FR" dirty="0" smtClean="0"/>
              <a:t> </a:t>
            </a:r>
            <a:r>
              <a:rPr lang="fr-FR" dirty="0"/>
              <a:t>. </a:t>
            </a:r>
            <a:r>
              <a:rPr lang="fr-FR" b="1" dirty="0">
                <a:solidFill>
                  <a:srgbClr val="FFC000"/>
                </a:solidFill>
              </a:rPr>
              <a:t>XXXXX </a:t>
            </a:r>
            <a:r>
              <a:rPr lang="fr-FR" dirty="0" smtClean="0"/>
              <a:t>.     </a:t>
            </a:r>
            <a:r>
              <a:rPr lang="fr-FR" b="1" dirty="0">
                <a:solidFill>
                  <a:schemeClr val="accent1">
                    <a:lumMod val="75000"/>
                  </a:schemeClr>
                </a:solidFill>
              </a:rPr>
              <a:t>XXXXXXXXXXX </a:t>
            </a:r>
            <a:r>
              <a:rPr lang="fr-FR" dirty="0"/>
              <a:t> . </a:t>
            </a:r>
            <a:r>
              <a:rPr lang="fr-FR" b="1" dirty="0">
                <a:solidFill>
                  <a:srgbClr val="00B050"/>
                </a:solidFill>
              </a:rPr>
              <a:t>XXXXXXXXXXXXX</a:t>
            </a:r>
            <a:endParaRPr lang="fr-FR" b="1" dirty="0">
              <a:solidFill>
                <a:srgbClr val="00B050"/>
              </a:solidFill>
            </a:endParaRPr>
          </a:p>
        </p:txBody>
      </p:sp>
      <p:sp>
        <p:nvSpPr>
          <p:cNvPr id="5" name="Rectangle 4"/>
          <p:cNvSpPr/>
          <p:nvPr/>
        </p:nvSpPr>
        <p:spPr>
          <a:xfrm>
            <a:off x="2756079" y="4607633"/>
            <a:ext cx="3406702" cy="400110"/>
          </a:xfrm>
          <a:prstGeom prst="rect">
            <a:avLst/>
          </a:prstGeom>
        </p:spPr>
        <p:txBody>
          <a:bodyPr wrap="none">
            <a:spAutoFit/>
          </a:bodyPr>
          <a:lstStyle/>
          <a:p>
            <a:r>
              <a:rPr lang="fr-FR" sz="2000" b="1" dirty="0"/>
              <a:t> </a:t>
            </a:r>
            <a:r>
              <a:rPr lang="fr-FR" sz="2000" b="1" dirty="0">
                <a:solidFill>
                  <a:srgbClr val="FF0000"/>
                </a:solidFill>
              </a:rPr>
              <a:t>10   </a:t>
            </a:r>
            <a:r>
              <a:rPr lang="fr-FR" sz="2000" b="1" dirty="0" smtClean="0">
                <a:solidFill>
                  <a:srgbClr val="FF0000"/>
                </a:solidFill>
              </a:rPr>
              <a:t> </a:t>
            </a:r>
            <a:r>
              <a:rPr lang="fr-FR" dirty="0" smtClean="0"/>
              <a:t> </a:t>
            </a:r>
            <a:r>
              <a:rPr lang="fr-FR" dirty="0"/>
              <a:t>.    </a:t>
            </a:r>
            <a:r>
              <a:rPr lang="fr-FR" sz="2000" b="1" dirty="0">
                <a:solidFill>
                  <a:srgbClr val="FFC000"/>
                </a:solidFill>
              </a:rPr>
              <a:t>3   </a:t>
            </a:r>
            <a:r>
              <a:rPr lang="fr-FR" sz="2000" b="1" dirty="0" smtClean="0">
                <a:solidFill>
                  <a:srgbClr val="FFC000"/>
                </a:solidFill>
              </a:rPr>
              <a:t> </a:t>
            </a:r>
            <a:r>
              <a:rPr lang="fr-FR" dirty="0"/>
              <a:t>.     </a:t>
            </a:r>
            <a:r>
              <a:rPr lang="fr-FR" sz="2000" b="1" dirty="0">
                <a:solidFill>
                  <a:schemeClr val="accent1">
                    <a:lumMod val="75000"/>
                  </a:schemeClr>
                </a:solidFill>
              </a:rPr>
              <a:t>32 </a:t>
            </a:r>
            <a:r>
              <a:rPr lang="fr-FR" dirty="0"/>
              <a:t>         </a:t>
            </a:r>
            <a:r>
              <a:rPr lang="fr-FR" dirty="0" smtClean="0"/>
              <a:t>    </a:t>
            </a:r>
            <a:r>
              <a:rPr lang="fr-FR" dirty="0"/>
              <a:t>.         </a:t>
            </a:r>
            <a:r>
              <a:rPr lang="fr-FR" sz="2000" b="1" dirty="0">
                <a:solidFill>
                  <a:srgbClr val="00B050"/>
                </a:solidFill>
              </a:rPr>
              <a:t>1</a:t>
            </a:r>
            <a:endParaRPr lang="fr-FR" dirty="0"/>
          </a:p>
        </p:txBody>
      </p:sp>
    </p:spTree>
    <p:extLst>
      <p:ext uri="{BB962C8B-B14F-4D97-AF65-F5344CB8AC3E}">
        <p14:creationId xmlns:p14="http://schemas.microsoft.com/office/powerpoint/2010/main" val="2702336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wipe(left)">
                                      <p:cBhvr>
                                        <p:cTn id="21" dur="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1000"/>
                                        <p:tgtEl>
                                          <p:spTgt spid="13"/>
                                        </p:tgtEl>
                                      </p:cBhvr>
                                    </p:animEffect>
                                    <p:anim calcmode="lin" valueType="num">
                                      <p:cBhvr>
                                        <p:cTn id="27" dur="1000" fill="hold"/>
                                        <p:tgtEl>
                                          <p:spTgt spid="13"/>
                                        </p:tgtEl>
                                        <p:attrNameLst>
                                          <p:attrName>ppt_x</p:attrName>
                                        </p:attrNameLst>
                                      </p:cBhvr>
                                      <p:tavLst>
                                        <p:tav tm="0">
                                          <p:val>
                                            <p:strVal val="#ppt_x"/>
                                          </p:val>
                                        </p:tav>
                                        <p:tav tm="100000">
                                          <p:val>
                                            <p:strVal val="#ppt_x"/>
                                          </p:val>
                                        </p:tav>
                                      </p:tavLst>
                                    </p:anim>
                                    <p:anim calcmode="lin" valueType="num">
                                      <p:cBhvr>
                                        <p:cTn id="28" dur="1000" fill="hold"/>
                                        <p:tgtEl>
                                          <p:spTgt spid="13"/>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1000"/>
                                        <p:tgtEl>
                                          <p:spTgt spid="9"/>
                                        </p:tgtEl>
                                      </p:cBhvr>
                                    </p:animEffect>
                                    <p:anim calcmode="lin" valueType="num">
                                      <p:cBhvr>
                                        <p:cTn id="32" dur="1000" fill="hold"/>
                                        <p:tgtEl>
                                          <p:spTgt spid="9"/>
                                        </p:tgtEl>
                                        <p:attrNameLst>
                                          <p:attrName>ppt_x</p:attrName>
                                        </p:attrNameLst>
                                      </p:cBhvr>
                                      <p:tavLst>
                                        <p:tav tm="0">
                                          <p:val>
                                            <p:strVal val="#ppt_x"/>
                                          </p:val>
                                        </p:tav>
                                        <p:tav tm="100000">
                                          <p:val>
                                            <p:strVal val="#ppt_x"/>
                                          </p:val>
                                        </p:tav>
                                      </p:tavLst>
                                    </p:anim>
                                    <p:anim calcmode="lin" valueType="num">
                                      <p:cBhvr>
                                        <p:cTn id="33" dur="1000" fill="hold"/>
                                        <p:tgtEl>
                                          <p:spTgt spid="9"/>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1000"/>
                                        <p:tgtEl>
                                          <p:spTgt spid="15"/>
                                        </p:tgtEl>
                                      </p:cBhvr>
                                    </p:animEffect>
                                    <p:anim calcmode="lin" valueType="num">
                                      <p:cBhvr>
                                        <p:cTn id="37" dur="1000" fill="hold"/>
                                        <p:tgtEl>
                                          <p:spTgt spid="15"/>
                                        </p:tgtEl>
                                        <p:attrNameLst>
                                          <p:attrName>ppt_x</p:attrName>
                                        </p:attrNameLst>
                                      </p:cBhvr>
                                      <p:tavLst>
                                        <p:tav tm="0">
                                          <p:val>
                                            <p:strVal val="#ppt_x"/>
                                          </p:val>
                                        </p:tav>
                                        <p:tav tm="100000">
                                          <p:val>
                                            <p:strVal val="#ppt_x"/>
                                          </p:val>
                                        </p:tav>
                                      </p:tavLst>
                                    </p:anim>
                                    <p:anim calcmode="lin" valueType="num">
                                      <p:cBhvr>
                                        <p:cTn id="38" dur="1000" fill="hold"/>
                                        <p:tgtEl>
                                          <p:spTgt spid="15"/>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1000"/>
                                        <p:tgtEl>
                                          <p:spTgt spid="19"/>
                                        </p:tgtEl>
                                      </p:cBhvr>
                                    </p:animEffect>
                                    <p:anim calcmode="lin" valueType="num">
                                      <p:cBhvr>
                                        <p:cTn id="42" dur="1000" fill="hold"/>
                                        <p:tgtEl>
                                          <p:spTgt spid="19"/>
                                        </p:tgtEl>
                                        <p:attrNameLst>
                                          <p:attrName>ppt_x</p:attrName>
                                        </p:attrNameLst>
                                      </p:cBhvr>
                                      <p:tavLst>
                                        <p:tav tm="0">
                                          <p:val>
                                            <p:strVal val="#ppt_x"/>
                                          </p:val>
                                        </p:tav>
                                        <p:tav tm="100000">
                                          <p:val>
                                            <p:strVal val="#ppt_x"/>
                                          </p:val>
                                        </p:tav>
                                      </p:tavLst>
                                    </p:anim>
                                    <p:anim calcmode="lin" valueType="num">
                                      <p:cBhvr>
                                        <p:cTn id="43" dur="1000" fill="hold"/>
                                        <p:tgtEl>
                                          <p:spTgt spid="19"/>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1000"/>
                                        <p:tgtEl>
                                          <p:spTgt spid="17"/>
                                        </p:tgtEl>
                                      </p:cBhvr>
                                    </p:animEffect>
                                    <p:anim calcmode="lin" valueType="num">
                                      <p:cBhvr>
                                        <p:cTn id="47" dur="1000" fill="hold"/>
                                        <p:tgtEl>
                                          <p:spTgt spid="17"/>
                                        </p:tgtEl>
                                        <p:attrNameLst>
                                          <p:attrName>ppt_x</p:attrName>
                                        </p:attrNameLst>
                                      </p:cBhvr>
                                      <p:tavLst>
                                        <p:tav tm="0">
                                          <p:val>
                                            <p:strVal val="#ppt_x"/>
                                          </p:val>
                                        </p:tav>
                                        <p:tav tm="100000">
                                          <p:val>
                                            <p:strVal val="#ppt_x"/>
                                          </p:val>
                                        </p:tav>
                                      </p:tavLst>
                                    </p:anim>
                                    <p:anim calcmode="lin" valueType="num">
                                      <p:cBhvr>
                                        <p:cTn id="48" dur="1000" fill="hold"/>
                                        <p:tgtEl>
                                          <p:spTgt spid="17"/>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1000"/>
                                        <p:tgtEl>
                                          <p:spTgt spid="14"/>
                                        </p:tgtEl>
                                      </p:cBhvr>
                                    </p:animEffect>
                                    <p:anim calcmode="lin" valueType="num">
                                      <p:cBhvr>
                                        <p:cTn id="52" dur="1000" fill="hold"/>
                                        <p:tgtEl>
                                          <p:spTgt spid="14"/>
                                        </p:tgtEl>
                                        <p:attrNameLst>
                                          <p:attrName>ppt_x</p:attrName>
                                        </p:attrNameLst>
                                      </p:cBhvr>
                                      <p:tavLst>
                                        <p:tav tm="0">
                                          <p:val>
                                            <p:strVal val="#ppt_x"/>
                                          </p:val>
                                        </p:tav>
                                        <p:tav tm="100000">
                                          <p:val>
                                            <p:strVal val="#ppt_x"/>
                                          </p:val>
                                        </p:tav>
                                      </p:tavLst>
                                    </p:anim>
                                    <p:anim calcmode="lin" valueType="num">
                                      <p:cBhvr>
                                        <p:cTn id="53" dur="1000" fill="hold"/>
                                        <p:tgtEl>
                                          <p:spTgt spid="14"/>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fade">
                                      <p:cBhvr>
                                        <p:cTn id="56" dur="1000"/>
                                        <p:tgtEl>
                                          <p:spTgt spid="12"/>
                                        </p:tgtEl>
                                      </p:cBhvr>
                                    </p:animEffect>
                                    <p:anim calcmode="lin" valueType="num">
                                      <p:cBhvr>
                                        <p:cTn id="57" dur="1000" fill="hold"/>
                                        <p:tgtEl>
                                          <p:spTgt spid="12"/>
                                        </p:tgtEl>
                                        <p:attrNameLst>
                                          <p:attrName>ppt_x</p:attrName>
                                        </p:attrNameLst>
                                      </p:cBhvr>
                                      <p:tavLst>
                                        <p:tav tm="0">
                                          <p:val>
                                            <p:strVal val="#ppt_x"/>
                                          </p:val>
                                        </p:tav>
                                        <p:tav tm="100000">
                                          <p:val>
                                            <p:strVal val="#ppt_x"/>
                                          </p:val>
                                        </p:tav>
                                      </p:tavLst>
                                    </p:anim>
                                    <p:anim calcmode="lin" valueType="num">
                                      <p:cBhvr>
                                        <p:cTn id="58" dur="1000" fill="hold"/>
                                        <p:tgtEl>
                                          <p:spTgt spid="12"/>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fade">
                                      <p:cBhvr>
                                        <p:cTn id="61" dur="1000"/>
                                        <p:tgtEl>
                                          <p:spTgt spid="7"/>
                                        </p:tgtEl>
                                      </p:cBhvr>
                                    </p:animEffect>
                                    <p:anim calcmode="lin" valueType="num">
                                      <p:cBhvr>
                                        <p:cTn id="62" dur="1000" fill="hold"/>
                                        <p:tgtEl>
                                          <p:spTgt spid="7"/>
                                        </p:tgtEl>
                                        <p:attrNameLst>
                                          <p:attrName>ppt_x</p:attrName>
                                        </p:attrNameLst>
                                      </p:cBhvr>
                                      <p:tavLst>
                                        <p:tav tm="0">
                                          <p:val>
                                            <p:strVal val="#ppt_x"/>
                                          </p:val>
                                        </p:tav>
                                        <p:tav tm="100000">
                                          <p:val>
                                            <p:strVal val="#ppt_x"/>
                                          </p:val>
                                        </p:tav>
                                      </p:tavLst>
                                    </p:anim>
                                    <p:anim calcmode="lin" valueType="num">
                                      <p:cBhvr>
                                        <p:cTn id="63" dur="1000" fill="hold"/>
                                        <p:tgtEl>
                                          <p:spTgt spid="7"/>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4"/>
                                        </p:tgtEl>
                                        <p:attrNameLst>
                                          <p:attrName>style.visibility</p:attrName>
                                        </p:attrNameLst>
                                      </p:cBhvr>
                                      <p:to>
                                        <p:strVal val="visible"/>
                                      </p:to>
                                    </p:set>
                                    <p:animEffect transition="in" filter="fade">
                                      <p:cBhvr>
                                        <p:cTn id="66" dur="1000"/>
                                        <p:tgtEl>
                                          <p:spTgt spid="4"/>
                                        </p:tgtEl>
                                      </p:cBhvr>
                                    </p:animEffect>
                                    <p:anim calcmode="lin" valueType="num">
                                      <p:cBhvr>
                                        <p:cTn id="67" dur="1000" fill="hold"/>
                                        <p:tgtEl>
                                          <p:spTgt spid="4"/>
                                        </p:tgtEl>
                                        <p:attrNameLst>
                                          <p:attrName>ppt_x</p:attrName>
                                        </p:attrNameLst>
                                      </p:cBhvr>
                                      <p:tavLst>
                                        <p:tav tm="0">
                                          <p:val>
                                            <p:strVal val="#ppt_x"/>
                                          </p:val>
                                        </p:tav>
                                        <p:tav tm="100000">
                                          <p:val>
                                            <p:strVal val="#ppt_x"/>
                                          </p:val>
                                        </p:tav>
                                      </p:tavLst>
                                    </p:anim>
                                    <p:anim calcmode="lin" valueType="num">
                                      <p:cBhvr>
                                        <p:cTn id="6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grpId="0" nodeType="click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fade">
                                      <p:cBhvr>
                                        <p:cTn id="73" dur="1000"/>
                                        <p:tgtEl>
                                          <p:spTgt spid="21"/>
                                        </p:tgtEl>
                                      </p:cBhvr>
                                    </p:animEffect>
                                    <p:anim calcmode="lin" valueType="num">
                                      <p:cBhvr>
                                        <p:cTn id="74" dur="1000" fill="hold"/>
                                        <p:tgtEl>
                                          <p:spTgt spid="21"/>
                                        </p:tgtEl>
                                        <p:attrNameLst>
                                          <p:attrName>ppt_x</p:attrName>
                                        </p:attrNameLst>
                                      </p:cBhvr>
                                      <p:tavLst>
                                        <p:tav tm="0">
                                          <p:val>
                                            <p:strVal val="#ppt_x"/>
                                          </p:val>
                                        </p:tav>
                                        <p:tav tm="100000">
                                          <p:val>
                                            <p:strVal val="#ppt_x"/>
                                          </p:val>
                                        </p:tav>
                                      </p:tavLst>
                                    </p:anim>
                                    <p:anim calcmode="lin" valueType="num">
                                      <p:cBhvr>
                                        <p:cTn id="75"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nodeType="clickEffect">
                                  <p:stCondLst>
                                    <p:cond delay="0"/>
                                  </p:stCondLst>
                                  <p:childTnLst>
                                    <p:set>
                                      <p:cBhvr>
                                        <p:cTn id="79" dur="1" fill="hold">
                                          <p:stCondLst>
                                            <p:cond delay="0"/>
                                          </p:stCondLst>
                                        </p:cTn>
                                        <p:tgtEl>
                                          <p:spTgt spid="23"/>
                                        </p:tgtEl>
                                        <p:attrNameLst>
                                          <p:attrName>style.visibility</p:attrName>
                                        </p:attrNameLst>
                                      </p:cBhvr>
                                      <p:to>
                                        <p:strVal val="visible"/>
                                      </p:to>
                                    </p:set>
                                    <p:animEffect transition="in" filter="fade">
                                      <p:cBhvr>
                                        <p:cTn id="80" dur="1000"/>
                                        <p:tgtEl>
                                          <p:spTgt spid="23"/>
                                        </p:tgtEl>
                                      </p:cBhvr>
                                    </p:animEffect>
                                    <p:anim calcmode="lin" valueType="num">
                                      <p:cBhvr>
                                        <p:cTn id="81" dur="1000" fill="hold"/>
                                        <p:tgtEl>
                                          <p:spTgt spid="23"/>
                                        </p:tgtEl>
                                        <p:attrNameLst>
                                          <p:attrName>ppt_x</p:attrName>
                                        </p:attrNameLst>
                                      </p:cBhvr>
                                      <p:tavLst>
                                        <p:tav tm="0">
                                          <p:val>
                                            <p:strVal val="#ppt_x"/>
                                          </p:val>
                                        </p:tav>
                                        <p:tav tm="100000">
                                          <p:val>
                                            <p:strVal val="#ppt_x"/>
                                          </p:val>
                                        </p:tav>
                                      </p:tavLst>
                                    </p:anim>
                                    <p:anim calcmode="lin" valueType="num">
                                      <p:cBhvr>
                                        <p:cTn id="82" dur="1000" fill="hold"/>
                                        <p:tgtEl>
                                          <p:spTgt spid="23"/>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fade">
                                      <p:cBhvr>
                                        <p:cTn id="85" dur="1000"/>
                                        <p:tgtEl>
                                          <p:spTgt spid="24"/>
                                        </p:tgtEl>
                                      </p:cBhvr>
                                    </p:animEffect>
                                    <p:anim calcmode="lin" valueType="num">
                                      <p:cBhvr>
                                        <p:cTn id="86" dur="1000" fill="hold"/>
                                        <p:tgtEl>
                                          <p:spTgt spid="24"/>
                                        </p:tgtEl>
                                        <p:attrNameLst>
                                          <p:attrName>ppt_x</p:attrName>
                                        </p:attrNameLst>
                                      </p:cBhvr>
                                      <p:tavLst>
                                        <p:tav tm="0">
                                          <p:val>
                                            <p:strVal val="#ppt_x"/>
                                          </p:val>
                                        </p:tav>
                                        <p:tav tm="100000">
                                          <p:val>
                                            <p:strVal val="#ppt_x"/>
                                          </p:val>
                                        </p:tav>
                                      </p:tavLst>
                                    </p:anim>
                                    <p:anim calcmode="lin" valueType="num">
                                      <p:cBhvr>
                                        <p:cTn id="87" dur="1000" fill="hold"/>
                                        <p:tgtEl>
                                          <p:spTgt spid="24"/>
                                        </p:tgtEl>
                                        <p:attrNameLst>
                                          <p:attrName>ppt_y</p:attrName>
                                        </p:attrNameLst>
                                      </p:cBhvr>
                                      <p:tavLst>
                                        <p:tav tm="0">
                                          <p:val>
                                            <p:strVal val="#ppt_y+.1"/>
                                          </p:val>
                                        </p:tav>
                                        <p:tav tm="100000">
                                          <p:val>
                                            <p:strVal val="#ppt_y"/>
                                          </p:val>
                                        </p:tav>
                                      </p:tavLst>
                                    </p:anim>
                                  </p:childTnLst>
                                </p:cTn>
                              </p:par>
                              <p:par>
                                <p:cTn id="88" presetID="42" presetClass="entr" presetSubtype="0" fill="hold" nodeType="withEffect">
                                  <p:stCondLst>
                                    <p:cond delay="0"/>
                                  </p:stCondLst>
                                  <p:childTnLst>
                                    <p:set>
                                      <p:cBhvr>
                                        <p:cTn id="89" dur="1" fill="hold">
                                          <p:stCondLst>
                                            <p:cond delay="0"/>
                                          </p:stCondLst>
                                        </p:cTn>
                                        <p:tgtEl>
                                          <p:spTgt spid="25"/>
                                        </p:tgtEl>
                                        <p:attrNameLst>
                                          <p:attrName>style.visibility</p:attrName>
                                        </p:attrNameLst>
                                      </p:cBhvr>
                                      <p:to>
                                        <p:strVal val="visible"/>
                                      </p:to>
                                    </p:set>
                                    <p:animEffect transition="in" filter="fade">
                                      <p:cBhvr>
                                        <p:cTn id="90" dur="1000"/>
                                        <p:tgtEl>
                                          <p:spTgt spid="25"/>
                                        </p:tgtEl>
                                      </p:cBhvr>
                                    </p:animEffect>
                                    <p:anim calcmode="lin" valueType="num">
                                      <p:cBhvr>
                                        <p:cTn id="91" dur="1000" fill="hold"/>
                                        <p:tgtEl>
                                          <p:spTgt spid="25"/>
                                        </p:tgtEl>
                                        <p:attrNameLst>
                                          <p:attrName>ppt_x</p:attrName>
                                        </p:attrNameLst>
                                      </p:cBhvr>
                                      <p:tavLst>
                                        <p:tav tm="0">
                                          <p:val>
                                            <p:strVal val="#ppt_x"/>
                                          </p:val>
                                        </p:tav>
                                        <p:tav tm="100000">
                                          <p:val>
                                            <p:strVal val="#ppt_x"/>
                                          </p:val>
                                        </p:tav>
                                      </p:tavLst>
                                    </p:anim>
                                    <p:anim calcmode="lin" valueType="num">
                                      <p:cBhvr>
                                        <p:cTn id="92" dur="1000" fill="hold"/>
                                        <p:tgtEl>
                                          <p:spTgt spid="25"/>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0"/>
                                  </p:stCondLst>
                                  <p:childTnLst>
                                    <p:set>
                                      <p:cBhvr>
                                        <p:cTn id="94" dur="1" fill="hold">
                                          <p:stCondLst>
                                            <p:cond delay="0"/>
                                          </p:stCondLst>
                                        </p:cTn>
                                        <p:tgtEl>
                                          <p:spTgt spid="26"/>
                                        </p:tgtEl>
                                        <p:attrNameLst>
                                          <p:attrName>style.visibility</p:attrName>
                                        </p:attrNameLst>
                                      </p:cBhvr>
                                      <p:to>
                                        <p:strVal val="visible"/>
                                      </p:to>
                                    </p:set>
                                    <p:animEffect transition="in" filter="fade">
                                      <p:cBhvr>
                                        <p:cTn id="95" dur="1000"/>
                                        <p:tgtEl>
                                          <p:spTgt spid="26"/>
                                        </p:tgtEl>
                                      </p:cBhvr>
                                    </p:animEffect>
                                    <p:anim calcmode="lin" valueType="num">
                                      <p:cBhvr>
                                        <p:cTn id="96" dur="1000" fill="hold"/>
                                        <p:tgtEl>
                                          <p:spTgt spid="26"/>
                                        </p:tgtEl>
                                        <p:attrNameLst>
                                          <p:attrName>ppt_x</p:attrName>
                                        </p:attrNameLst>
                                      </p:cBhvr>
                                      <p:tavLst>
                                        <p:tav tm="0">
                                          <p:val>
                                            <p:strVal val="#ppt_x"/>
                                          </p:val>
                                        </p:tav>
                                        <p:tav tm="100000">
                                          <p:val>
                                            <p:strVal val="#ppt_x"/>
                                          </p:val>
                                        </p:tav>
                                      </p:tavLst>
                                    </p:anim>
                                    <p:anim calcmode="lin" valueType="num">
                                      <p:cBhvr>
                                        <p:cTn id="97" dur="1000" fill="hold"/>
                                        <p:tgtEl>
                                          <p:spTgt spid="26"/>
                                        </p:tgtEl>
                                        <p:attrNameLst>
                                          <p:attrName>ppt_y</p:attrName>
                                        </p:attrNameLst>
                                      </p:cBhvr>
                                      <p:tavLst>
                                        <p:tav tm="0">
                                          <p:val>
                                            <p:strVal val="#ppt_y+.1"/>
                                          </p:val>
                                        </p:tav>
                                        <p:tav tm="100000">
                                          <p:val>
                                            <p:strVal val="#ppt_y"/>
                                          </p:val>
                                        </p:tav>
                                      </p:tavLst>
                                    </p:anim>
                                  </p:childTnLst>
                                </p:cTn>
                              </p:par>
                              <p:par>
                                <p:cTn id="98" presetID="42" presetClass="entr" presetSubtype="0" fill="hold" nodeType="withEffect">
                                  <p:stCondLst>
                                    <p:cond delay="0"/>
                                  </p:stCondLst>
                                  <p:childTnLst>
                                    <p:set>
                                      <p:cBhvr>
                                        <p:cTn id="99" dur="1" fill="hold">
                                          <p:stCondLst>
                                            <p:cond delay="0"/>
                                          </p:stCondLst>
                                        </p:cTn>
                                        <p:tgtEl>
                                          <p:spTgt spid="27"/>
                                        </p:tgtEl>
                                        <p:attrNameLst>
                                          <p:attrName>style.visibility</p:attrName>
                                        </p:attrNameLst>
                                      </p:cBhvr>
                                      <p:to>
                                        <p:strVal val="visible"/>
                                      </p:to>
                                    </p:set>
                                    <p:animEffect transition="in" filter="fade">
                                      <p:cBhvr>
                                        <p:cTn id="100" dur="1000"/>
                                        <p:tgtEl>
                                          <p:spTgt spid="27"/>
                                        </p:tgtEl>
                                      </p:cBhvr>
                                    </p:animEffect>
                                    <p:anim calcmode="lin" valueType="num">
                                      <p:cBhvr>
                                        <p:cTn id="101" dur="1000" fill="hold"/>
                                        <p:tgtEl>
                                          <p:spTgt spid="27"/>
                                        </p:tgtEl>
                                        <p:attrNameLst>
                                          <p:attrName>ppt_x</p:attrName>
                                        </p:attrNameLst>
                                      </p:cBhvr>
                                      <p:tavLst>
                                        <p:tav tm="0">
                                          <p:val>
                                            <p:strVal val="#ppt_x"/>
                                          </p:val>
                                        </p:tav>
                                        <p:tav tm="100000">
                                          <p:val>
                                            <p:strVal val="#ppt_x"/>
                                          </p:val>
                                        </p:tav>
                                      </p:tavLst>
                                    </p:anim>
                                    <p:anim calcmode="lin" valueType="num">
                                      <p:cBhvr>
                                        <p:cTn id="102" dur="1000" fill="hold"/>
                                        <p:tgtEl>
                                          <p:spTgt spid="27"/>
                                        </p:tgtEl>
                                        <p:attrNameLst>
                                          <p:attrName>ppt_y</p:attrName>
                                        </p:attrNameLst>
                                      </p:cBhvr>
                                      <p:tavLst>
                                        <p:tav tm="0">
                                          <p:val>
                                            <p:strVal val="#ppt_y+.1"/>
                                          </p:val>
                                        </p:tav>
                                        <p:tav tm="100000">
                                          <p:val>
                                            <p:strVal val="#ppt_y"/>
                                          </p:val>
                                        </p:tav>
                                      </p:tavLst>
                                    </p:anim>
                                  </p:childTnLst>
                                </p:cTn>
                              </p:par>
                              <p:par>
                                <p:cTn id="103" presetID="42" presetClass="entr" presetSubtype="0" fill="hold" grpId="0" nodeType="withEffect">
                                  <p:stCondLst>
                                    <p:cond delay="0"/>
                                  </p:stCondLst>
                                  <p:childTnLst>
                                    <p:set>
                                      <p:cBhvr>
                                        <p:cTn id="104" dur="1" fill="hold">
                                          <p:stCondLst>
                                            <p:cond delay="0"/>
                                          </p:stCondLst>
                                        </p:cTn>
                                        <p:tgtEl>
                                          <p:spTgt spid="28"/>
                                        </p:tgtEl>
                                        <p:attrNameLst>
                                          <p:attrName>style.visibility</p:attrName>
                                        </p:attrNameLst>
                                      </p:cBhvr>
                                      <p:to>
                                        <p:strVal val="visible"/>
                                      </p:to>
                                    </p:set>
                                    <p:animEffect transition="in" filter="fade">
                                      <p:cBhvr>
                                        <p:cTn id="105" dur="1000"/>
                                        <p:tgtEl>
                                          <p:spTgt spid="28"/>
                                        </p:tgtEl>
                                      </p:cBhvr>
                                    </p:animEffect>
                                    <p:anim calcmode="lin" valueType="num">
                                      <p:cBhvr>
                                        <p:cTn id="106" dur="1000" fill="hold"/>
                                        <p:tgtEl>
                                          <p:spTgt spid="28"/>
                                        </p:tgtEl>
                                        <p:attrNameLst>
                                          <p:attrName>ppt_x</p:attrName>
                                        </p:attrNameLst>
                                      </p:cBhvr>
                                      <p:tavLst>
                                        <p:tav tm="0">
                                          <p:val>
                                            <p:strVal val="#ppt_x"/>
                                          </p:val>
                                        </p:tav>
                                        <p:tav tm="100000">
                                          <p:val>
                                            <p:strVal val="#ppt_x"/>
                                          </p:val>
                                        </p:tav>
                                      </p:tavLst>
                                    </p:anim>
                                    <p:anim calcmode="lin" valueType="num">
                                      <p:cBhvr>
                                        <p:cTn id="107" dur="1000" fill="hold"/>
                                        <p:tgtEl>
                                          <p:spTgt spid="28"/>
                                        </p:tgtEl>
                                        <p:attrNameLst>
                                          <p:attrName>ppt_y</p:attrName>
                                        </p:attrNameLst>
                                      </p:cBhvr>
                                      <p:tavLst>
                                        <p:tav tm="0">
                                          <p:val>
                                            <p:strVal val="#ppt_y+.1"/>
                                          </p:val>
                                        </p:tav>
                                        <p:tav tm="100000">
                                          <p:val>
                                            <p:strVal val="#ppt_y"/>
                                          </p:val>
                                        </p:tav>
                                      </p:tavLst>
                                    </p:anim>
                                  </p:childTnLst>
                                </p:cTn>
                              </p:par>
                              <p:par>
                                <p:cTn id="108" presetID="42" presetClass="entr" presetSubtype="0" fill="hold" grpId="0" nodeType="withEffect">
                                  <p:stCondLst>
                                    <p:cond delay="0"/>
                                  </p:stCondLst>
                                  <p:childTnLst>
                                    <p:set>
                                      <p:cBhvr>
                                        <p:cTn id="109" dur="1" fill="hold">
                                          <p:stCondLst>
                                            <p:cond delay="0"/>
                                          </p:stCondLst>
                                        </p:cTn>
                                        <p:tgtEl>
                                          <p:spTgt spid="30"/>
                                        </p:tgtEl>
                                        <p:attrNameLst>
                                          <p:attrName>style.visibility</p:attrName>
                                        </p:attrNameLst>
                                      </p:cBhvr>
                                      <p:to>
                                        <p:strVal val="visible"/>
                                      </p:to>
                                    </p:set>
                                    <p:animEffect transition="in" filter="fade">
                                      <p:cBhvr>
                                        <p:cTn id="110" dur="1000"/>
                                        <p:tgtEl>
                                          <p:spTgt spid="30"/>
                                        </p:tgtEl>
                                      </p:cBhvr>
                                    </p:animEffect>
                                    <p:anim calcmode="lin" valueType="num">
                                      <p:cBhvr>
                                        <p:cTn id="111" dur="1000" fill="hold"/>
                                        <p:tgtEl>
                                          <p:spTgt spid="30"/>
                                        </p:tgtEl>
                                        <p:attrNameLst>
                                          <p:attrName>ppt_x</p:attrName>
                                        </p:attrNameLst>
                                      </p:cBhvr>
                                      <p:tavLst>
                                        <p:tav tm="0">
                                          <p:val>
                                            <p:strVal val="#ppt_x"/>
                                          </p:val>
                                        </p:tav>
                                        <p:tav tm="100000">
                                          <p:val>
                                            <p:strVal val="#ppt_x"/>
                                          </p:val>
                                        </p:tav>
                                      </p:tavLst>
                                    </p:anim>
                                    <p:anim calcmode="lin" valueType="num">
                                      <p:cBhvr>
                                        <p:cTn id="112" dur="1000" fill="hold"/>
                                        <p:tgtEl>
                                          <p:spTgt spid="30"/>
                                        </p:tgtEl>
                                        <p:attrNameLst>
                                          <p:attrName>ppt_y</p:attrName>
                                        </p:attrNameLst>
                                      </p:cBhvr>
                                      <p:tavLst>
                                        <p:tav tm="0">
                                          <p:val>
                                            <p:strVal val="#ppt_y+.1"/>
                                          </p:val>
                                        </p:tav>
                                        <p:tav tm="100000">
                                          <p:val>
                                            <p:strVal val="#ppt_y"/>
                                          </p:val>
                                        </p:tav>
                                      </p:tavLst>
                                    </p:anim>
                                  </p:childTnLst>
                                </p:cTn>
                              </p:par>
                              <p:par>
                                <p:cTn id="113" presetID="42" presetClass="entr" presetSubtype="0" fill="hold" nodeType="withEffect">
                                  <p:stCondLst>
                                    <p:cond delay="0"/>
                                  </p:stCondLst>
                                  <p:childTnLst>
                                    <p:set>
                                      <p:cBhvr>
                                        <p:cTn id="114" dur="1" fill="hold">
                                          <p:stCondLst>
                                            <p:cond delay="0"/>
                                          </p:stCondLst>
                                        </p:cTn>
                                        <p:tgtEl>
                                          <p:spTgt spid="29"/>
                                        </p:tgtEl>
                                        <p:attrNameLst>
                                          <p:attrName>style.visibility</p:attrName>
                                        </p:attrNameLst>
                                      </p:cBhvr>
                                      <p:to>
                                        <p:strVal val="visible"/>
                                      </p:to>
                                    </p:set>
                                    <p:animEffect transition="in" filter="fade">
                                      <p:cBhvr>
                                        <p:cTn id="115" dur="1000"/>
                                        <p:tgtEl>
                                          <p:spTgt spid="29"/>
                                        </p:tgtEl>
                                      </p:cBhvr>
                                    </p:animEffect>
                                    <p:anim calcmode="lin" valueType="num">
                                      <p:cBhvr>
                                        <p:cTn id="116" dur="1000" fill="hold"/>
                                        <p:tgtEl>
                                          <p:spTgt spid="29"/>
                                        </p:tgtEl>
                                        <p:attrNameLst>
                                          <p:attrName>ppt_x</p:attrName>
                                        </p:attrNameLst>
                                      </p:cBhvr>
                                      <p:tavLst>
                                        <p:tav tm="0">
                                          <p:val>
                                            <p:strVal val="#ppt_x"/>
                                          </p:val>
                                        </p:tav>
                                        <p:tav tm="100000">
                                          <p:val>
                                            <p:strVal val="#ppt_x"/>
                                          </p:val>
                                        </p:tav>
                                      </p:tavLst>
                                    </p:anim>
                                    <p:anim calcmode="lin" valueType="num">
                                      <p:cBhvr>
                                        <p:cTn id="117" dur="1000" fill="hold"/>
                                        <p:tgtEl>
                                          <p:spTgt spid="29"/>
                                        </p:tgtEl>
                                        <p:attrNameLst>
                                          <p:attrName>ppt_y</p:attrName>
                                        </p:attrNameLst>
                                      </p:cBhvr>
                                      <p:tavLst>
                                        <p:tav tm="0">
                                          <p:val>
                                            <p:strVal val="#ppt_y+.1"/>
                                          </p:val>
                                        </p:tav>
                                        <p:tav tm="100000">
                                          <p:val>
                                            <p:strVal val="#ppt_y"/>
                                          </p:val>
                                        </p:tav>
                                      </p:tavLst>
                                    </p:anim>
                                  </p:childTnLst>
                                </p:cTn>
                              </p:par>
                              <p:par>
                                <p:cTn id="118" presetID="42" presetClass="entr" presetSubtype="0" fill="hold" grpId="0" nodeType="withEffect">
                                  <p:stCondLst>
                                    <p:cond delay="0"/>
                                  </p:stCondLst>
                                  <p:childTnLst>
                                    <p:set>
                                      <p:cBhvr>
                                        <p:cTn id="119" dur="1" fill="hold">
                                          <p:stCondLst>
                                            <p:cond delay="0"/>
                                          </p:stCondLst>
                                        </p:cTn>
                                        <p:tgtEl>
                                          <p:spTgt spid="5"/>
                                        </p:tgtEl>
                                        <p:attrNameLst>
                                          <p:attrName>style.visibility</p:attrName>
                                        </p:attrNameLst>
                                      </p:cBhvr>
                                      <p:to>
                                        <p:strVal val="visible"/>
                                      </p:to>
                                    </p:set>
                                    <p:animEffect transition="in" filter="fade">
                                      <p:cBhvr>
                                        <p:cTn id="120" dur="1000"/>
                                        <p:tgtEl>
                                          <p:spTgt spid="5"/>
                                        </p:tgtEl>
                                      </p:cBhvr>
                                    </p:animEffect>
                                    <p:anim calcmode="lin" valueType="num">
                                      <p:cBhvr>
                                        <p:cTn id="121" dur="1000" fill="hold"/>
                                        <p:tgtEl>
                                          <p:spTgt spid="5"/>
                                        </p:tgtEl>
                                        <p:attrNameLst>
                                          <p:attrName>ppt_x</p:attrName>
                                        </p:attrNameLst>
                                      </p:cBhvr>
                                      <p:tavLst>
                                        <p:tav tm="0">
                                          <p:val>
                                            <p:strVal val="#ppt_x"/>
                                          </p:val>
                                        </p:tav>
                                        <p:tav tm="100000">
                                          <p:val>
                                            <p:strVal val="#ppt_x"/>
                                          </p:val>
                                        </p:tav>
                                      </p:tavLst>
                                    </p:anim>
                                    <p:anim calcmode="lin" valueType="num">
                                      <p:cBhvr>
                                        <p:cTn id="12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3" grpId="0"/>
      <p:bldP spid="15" grpId="0"/>
      <p:bldP spid="19" grpId="0"/>
      <p:bldP spid="21" grpId="0"/>
      <p:bldP spid="24" grpId="0"/>
      <p:bldP spid="26" grpId="0"/>
      <p:bldP spid="28" grpId="0"/>
      <p:bldP spid="30" grpId="0"/>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solidFill>
                  <a:schemeClr val="accent6">
                    <a:lumMod val="75000"/>
                  </a:schemeClr>
                </a:solidFill>
              </a:rPr>
              <a:t>Organisez les éléments de l’inventaire</a:t>
            </a:r>
          </a:p>
        </p:txBody>
      </p:sp>
      <p:pic>
        <p:nvPicPr>
          <p:cNvPr id="3" name="Image 2"/>
          <p:cNvPicPr>
            <a:picLocks noChangeAspect="1"/>
          </p:cNvPicPr>
          <p:nvPr/>
        </p:nvPicPr>
        <p:blipFill>
          <a:blip r:embed="rId2"/>
          <a:stretch>
            <a:fillRect/>
          </a:stretch>
        </p:blipFill>
        <p:spPr>
          <a:xfrm>
            <a:off x="7422566" y="1843538"/>
            <a:ext cx="4257042" cy="4179359"/>
          </a:xfrm>
          <a:prstGeom prst="rect">
            <a:avLst/>
          </a:prstGeom>
        </p:spPr>
      </p:pic>
      <p:sp>
        <p:nvSpPr>
          <p:cNvPr id="4" name="ZoneTexte 3"/>
          <p:cNvSpPr txBox="1"/>
          <p:nvPr/>
        </p:nvSpPr>
        <p:spPr>
          <a:xfrm>
            <a:off x="322107" y="2527815"/>
            <a:ext cx="6967335" cy="2585323"/>
          </a:xfrm>
          <a:prstGeom prst="rect">
            <a:avLst/>
          </a:prstGeom>
          <a:noFill/>
        </p:spPr>
        <p:txBody>
          <a:bodyPr wrap="square" rtlCol="0">
            <a:spAutoFit/>
          </a:bodyPr>
          <a:lstStyle/>
          <a:p>
            <a:r>
              <a:rPr lang="fr-FR" dirty="0" smtClean="0"/>
              <a:t> Création :</a:t>
            </a:r>
          </a:p>
          <a:p>
            <a:r>
              <a:rPr lang="fr-FR" b="1" dirty="0" smtClean="0">
                <a:solidFill>
                  <a:srgbClr val="7030A0"/>
                </a:solidFill>
              </a:rPr>
              <a:t>1.Dictionnaires : </a:t>
            </a:r>
            <a:r>
              <a:rPr lang="fr-FR" dirty="0" smtClean="0"/>
              <a:t>permet de fissionner des équipements au logiciels selon certains critère</a:t>
            </a:r>
          </a:p>
          <a:p>
            <a:r>
              <a:rPr lang="fr-FR" b="1" dirty="0" smtClean="0">
                <a:solidFill>
                  <a:srgbClr val="7030A0"/>
                </a:solidFill>
              </a:rPr>
              <a:t>2. Lieux : </a:t>
            </a:r>
            <a:r>
              <a:rPr lang="fr-FR" dirty="0" smtClean="0"/>
              <a:t>vous pouvez avoir un lien pour chaque site de votre entreprise et associer l’ensemble des équipements qui son présent pour chacun de se site </a:t>
            </a:r>
          </a:p>
          <a:p>
            <a:r>
              <a:rPr lang="fr-FR" b="1" dirty="0" smtClean="0">
                <a:solidFill>
                  <a:srgbClr val="7030A0"/>
                </a:solidFill>
              </a:rPr>
              <a:t>3. Entités : </a:t>
            </a:r>
            <a:r>
              <a:rPr lang="fr-FR" dirty="0" smtClean="0"/>
              <a:t>permet d’isoler des équipements l’un par rapport aux autres </a:t>
            </a:r>
          </a:p>
          <a:p>
            <a:r>
              <a:rPr lang="fr-FR" b="1" dirty="0" smtClean="0">
                <a:solidFill>
                  <a:srgbClr val="7030A0"/>
                </a:solidFill>
              </a:rPr>
              <a:t>4.Etiquettes : </a:t>
            </a:r>
            <a:r>
              <a:rPr lang="fr-FR" dirty="0" smtClean="0"/>
              <a:t>permet à l’équipement au moment de la remonter d’information de remonter également ses étiquettes </a:t>
            </a:r>
            <a:endParaRPr lang="fr-FR" dirty="0"/>
          </a:p>
        </p:txBody>
      </p:sp>
    </p:spTree>
    <p:extLst>
      <p:ext uri="{BB962C8B-B14F-4D97-AF65-F5344CB8AC3E}">
        <p14:creationId xmlns:p14="http://schemas.microsoft.com/office/powerpoint/2010/main" val="1534449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wipe(left)">
                                      <p:cBhvr>
                                        <p:cTn id="19" dur="500"/>
                                        <p:tgtEl>
                                          <p:spTgt spid="4">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4">
                                            <p:txEl>
                                              <p:pRg st="1" end="1"/>
                                            </p:txEl>
                                          </p:spTgt>
                                        </p:tgtEl>
                                        <p:attrNameLst>
                                          <p:attrName>style.visibility</p:attrName>
                                        </p:attrNameLst>
                                      </p:cBhvr>
                                      <p:to>
                                        <p:strVal val="visible"/>
                                      </p:to>
                                    </p:set>
                                    <p:animEffect transition="in" filter="wipe(left)">
                                      <p:cBhvr>
                                        <p:cTn id="24" dur="500"/>
                                        <p:tgtEl>
                                          <p:spTgt spid="4">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animEffect transition="in" filter="wipe(left)">
                                      <p:cBhvr>
                                        <p:cTn id="29" dur="500"/>
                                        <p:tgtEl>
                                          <p:spTgt spid="4">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4">
                                            <p:txEl>
                                              <p:pRg st="3" end="3"/>
                                            </p:txEl>
                                          </p:spTgt>
                                        </p:tgtEl>
                                        <p:attrNameLst>
                                          <p:attrName>style.visibility</p:attrName>
                                        </p:attrNameLst>
                                      </p:cBhvr>
                                      <p:to>
                                        <p:strVal val="visible"/>
                                      </p:to>
                                    </p:set>
                                    <p:animEffect transition="in" filter="wipe(left)">
                                      <p:cBhvr>
                                        <p:cTn id="34" dur="500"/>
                                        <p:tgtEl>
                                          <p:spTgt spid="4">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animEffect transition="in" filter="wipe(left)">
                                      <p:cBhvr>
                                        <p:cTn id="39"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stretch>
            <a:fillRect/>
          </a:stretch>
        </p:blipFill>
        <p:spPr>
          <a:xfrm>
            <a:off x="7836236" y="3279597"/>
            <a:ext cx="3677476" cy="3404538"/>
          </a:xfrm>
          <a:prstGeom prst="rect">
            <a:avLst/>
          </a:prstGeom>
        </p:spPr>
      </p:pic>
      <p:sp>
        <p:nvSpPr>
          <p:cNvPr id="2" name="Titre 1"/>
          <p:cNvSpPr>
            <a:spLocks noGrp="1"/>
          </p:cNvSpPr>
          <p:nvPr>
            <p:ph type="title"/>
          </p:nvPr>
        </p:nvSpPr>
        <p:spPr/>
        <p:txBody>
          <a:bodyPr/>
          <a:lstStyle/>
          <a:p>
            <a:r>
              <a:rPr lang="fr-FR" b="1" dirty="0">
                <a:solidFill>
                  <a:schemeClr val="accent6">
                    <a:lumMod val="75000"/>
                  </a:schemeClr>
                </a:solidFill>
              </a:rPr>
              <a:t>Gérez vos imprimantes et leurs consommables</a:t>
            </a:r>
          </a:p>
        </p:txBody>
      </p:sp>
      <p:sp>
        <p:nvSpPr>
          <p:cNvPr id="3" name="Rectangle 2"/>
          <p:cNvSpPr/>
          <p:nvPr/>
        </p:nvSpPr>
        <p:spPr>
          <a:xfrm>
            <a:off x="279041" y="1798526"/>
            <a:ext cx="11234671" cy="1200329"/>
          </a:xfrm>
          <a:prstGeom prst="rect">
            <a:avLst/>
          </a:prstGeom>
        </p:spPr>
        <p:txBody>
          <a:bodyPr wrap="square">
            <a:spAutoFit/>
          </a:bodyPr>
          <a:lstStyle/>
          <a:p>
            <a:r>
              <a:rPr lang="fr-FR" dirty="0">
                <a:solidFill>
                  <a:srgbClr val="271A38"/>
                </a:solidFill>
                <a:latin typeface="Inter"/>
              </a:rPr>
              <a:t>Il y a deux façons d’inventorier des imprimantes </a:t>
            </a:r>
            <a:r>
              <a:rPr lang="fr-FR" dirty="0" smtClean="0">
                <a:solidFill>
                  <a:srgbClr val="271A38"/>
                </a:solidFill>
                <a:latin typeface="Inter"/>
              </a:rPr>
              <a:t>:</a:t>
            </a:r>
          </a:p>
          <a:p>
            <a:endParaRPr lang="fr-FR" dirty="0">
              <a:solidFill>
                <a:srgbClr val="271A38"/>
              </a:solidFill>
              <a:latin typeface="Inter"/>
            </a:endParaRPr>
          </a:p>
          <a:p>
            <a:pPr>
              <a:buFont typeface="+mj-lt"/>
              <a:buAutoNum type="arabicPeriod"/>
            </a:pPr>
            <a:r>
              <a:rPr lang="fr-FR" b="1" dirty="0" smtClean="0">
                <a:solidFill>
                  <a:srgbClr val="7030A0"/>
                </a:solidFill>
                <a:latin typeface="Inter"/>
              </a:rPr>
              <a:t>Manuellement :</a:t>
            </a:r>
            <a:r>
              <a:rPr lang="fr-FR" dirty="0">
                <a:solidFill>
                  <a:srgbClr val="271A38"/>
                </a:solidFill>
                <a:latin typeface="Inter"/>
              </a:rPr>
              <a:t> en remplissant sa fiche à la main.</a:t>
            </a:r>
          </a:p>
          <a:p>
            <a:pPr>
              <a:buFont typeface="+mj-lt"/>
              <a:buAutoNum type="arabicPeriod"/>
            </a:pPr>
            <a:r>
              <a:rPr lang="fr-FR" b="1" dirty="0" smtClean="0">
                <a:solidFill>
                  <a:srgbClr val="7030A0"/>
                </a:solidFill>
                <a:latin typeface="Inter"/>
              </a:rPr>
              <a:t>Automatiquement : </a:t>
            </a:r>
            <a:r>
              <a:rPr lang="fr-FR" dirty="0" smtClean="0">
                <a:solidFill>
                  <a:srgbClr val="271A38"/>
                </a:solidFill>
                <a:latin typeface="Inter"/>
              </a:rPr>
              <a:t>par </a:t>
            </a:r>
            <a:r>
              <a:rPr lang="fr-FR" dirty="0">
                <a:solidFill>
                  <a:srgbClr val="271A38"/>
                </a:solidFill>
                <a:latin typeface="Inter"/>
              </a:rPr>
              <a:t>un scan réseau via l’agent </a:t>
            </a:r>
            <a:r>
              <a:rPr lang="fr-FR" dirty="0" err="1" smtClean="0">
                <a:solidFill>
                  <a:srgbClr val="271A38"/>
                </a:solidFill>
                <a:latin typeface="Inter"/>
              </a:rPr>
              <a:t>FusionInventory</a:t>
            </a:r>
            <a:r>
              <a:rPr lang="fr-FR" dirty="0" smtClean="0">
                <a:solidFill>
                  <a:srgbClr val="271A38"/>
                </a:solidFill>
                <a:latin typeface="Inter"/>
              </a:rPr>
              <a:t> avec l’outil </a:t>
            </a:r>
            <a:r>
              <a:rPr lang="fr-FR" dirty="0" err="1" smtClean="0">
                <a:solidFill>
                  <a:srgbClr val="271A38"/>
                </a:solidFill>
                <a:latin typeface="Inter"/>
              </a:rPr>
              <a:t>lmap</a:t>
            </a:r>
            <a:r>
              <a:rPr lang="fr-FR" dirty="0" smtClean="0">
                <a:solidFill>
                  <a:srgbClr val="271A38"/>
                </a:solidFill>
                <a:latin typeface="Inter"/>
              </a:rPr>
              <a:t> et le protocole SNMP.</a:t>
            </a:r>
            <a:endParaRPr lang="fr-FR" b="0" i="0" dirty="0">
              <a:solidFill>
                <a:srgbClr val="271A38"/>
              </a:solidFill>
              <a:effectLst/>
              <a:latin typeface="Inter"/>
            </a:endParaRPr>
          </a:p>
        </p:txBody>
      </p:sp>
      <p:sp>
        <p:nvSpPr>
          <p:cNvPr id="5" name="Rectangle 4"/>
          <p:cNvSpPr/>
          <p:nvPr/>
        </p:nvSpPr>
        <p:spPr>
          <a:xfrm>
            <a:off x="279041" y="3279597"/>
            <a:ext cx="9289962" cy="923330"/>
          </a:xfrm>
          <a:prstGeom prst="rect">
            <a:avLst/>
          </a:prstGeom>
        </p:spPr>
        <p:txBody>
          <a:bodyPr wrap="square">
            <a:spAutoFit/>
          </a:bodyPr>
          <a:lstStyle/>
          <a:p>
            <a:r>
              <a:rPr lang="fr-FR" dirty="0" smtClean="0"/>
              <a:t>Vous pouvez aussi remplir de nouvelles fiches de </a:t>
            </a:r>
            <a:r>
              <a:rPr lang="fr-FR" dirty="0"/>
              <a:t>cartouches Remplacez une cartouche </a:t>
            </a:r>
            <a:r>
              <a:rPr lang="fr-FR" dirty="0" smtClean="0"/>
              <a:t>usée … avec le type d'imprimante correspondant, le modèle de la cartouche, les informations </a:t>
            </a:r>
          </a:p>
          <a:p>
            <a:r>
              <a:rPr lang="fr-FR" dirty="0" smtClean="0"/>
              <a:t>de gestion, puis suivre leur cycle de vie  </a:t>
            </a:r>
            <a:endParaRPr lang="fr-FR" dirty="0"/>
          </a:p>
        </p:txBody>
      </p:sp>
    </p:spTree>
    <p:extLst>
      <p:ext uri="{BB962C8B-B14F-4D97-AF65-F5344CB8AC3E}">
        <p14:creationId xmlns:p14="http://schemas.microsoft.com/office/powerpoint/2010/main" val="3085622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wipe(left)">
                                      <p:cBhvr>
                                        <p:cTn id="19" dur="500"/>
                                        <p:tgtEl>
                                          <p:spTgt spid="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left)">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wipe(left)">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1000"/>
                                        <p:tgtEl>
                                          <p:spTgt spid="5"/>
                                        </p:tgtEl>
                                      </p:cBhvr>
                                    </p:animEffect>
                                    <p:anim calcmode="lin" valueType="num">
                                      <p:cBhvr>
                                        <p:cTn id="35" dur="1000" fill="hold"/>
                                        <p:tgtEl>
                                          <p:spTgt spid="5"/>
                                        </p:tgtEl>
                                        <p:attrNameLst>
                                          <p:attrName>ppt_x</p:attrName>
                                        </p:attrNameLst>
                                      </p:cBhvr>
                                      <p:tavLst>
                                        <p:tav tm="0">
                                          <p:val>
                                            <p:strVal val="#ppt_x"/>
                                          </p:val>
                                        </p:tav>
                                        <p:tav tm="100000">
                                          <p:val>
                                            <p:strVal val="#ppt_x"/>
                                          </p:val>
                                        </p:tav>
                                      </p:tavLst>
                                    </p:anim>
                                    <p:anim calcmode="lin" valueType="num">
                                      <p:cBhvr>
                                        <p:cTn id="3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rotWithShape="1">
          <a:blip r:embed="rId2"/>
          <a:srcRect l="17897" t="-1305" r="14526" b="1305"/>
          <a:stretch/>
        </p:blipFill>
        <p:spPr>
          <a:xfrm>
            <a:off x="9371527" y="2911966"/>
            <a:ext cx="2820473" cy="3946034"/>
          </a:xfrm>
          <a:prstGeom prst="rect">
            <a:avLst/>
          </a:prstGeom>
        </p:spPr>
      </p:pic>
      <p:sp>
        <p:nvSpPr>
          <p:cNvPr id="3" name="Rectangle 2"/>
          <p:cNvSpPr/>
          <p:nvPr/>
        </p:nvSpPr>
        <p:spPr>
          <a:xfrm>
            <a:off x="141668" y="612845"/>
            <a:ext cx="11951594" cy="3416320"/>
          </a:xfrm>
          <a:prstGeom prst="rect">
            <a:avLst/>
          </a:prstGeom>
        </p:spPr>
        <p:txBody>
          <a:bodyPr wrap="square">
            <a:spAutoFit/>
          </a:bodyPr>
          <a:lstStyle/>
          <a:p>
            <a:r>
              <a:rPr lang="fr-FR" b="1" dirty="0" smtClean="0">
                <a:solidFill>
                  <a:schemeClr val="accent2">
                    <a:lumMod val="50000"/>
                  </a:schemeClr>
                </a:solidFill>
                <a:latin typeface="Arial" panose="020B0604020202020204" pitchFamily="34" charset="0"/>
                <a:cs typeface="Arial" panose="020B0604020202020204" pitchFamily="34" charset="0"/>
              </a:rPr>
              <a:t>En conclure que Les étapes que vous devez </a:t>
            </a:r>
            <a:r>
              <a:rPr lang="fr-FR" b="1" dirty="0">
                <a:solidFill>
                  <a:schemeClr val="accent2">
                    <a:lumMod val="50000"/>
                  </a:schemeClr>
                </a:solidFill>
                <a:latin typeface="Arial" panose="020B0604020202020204" pitchFamily="34" charset="0"/>
                <a:cs typeface="Arial" panose="020B0604020202020204" pitchFamily="34" charset="0"/>
              </a:rPr>
              <a:t>faire</a:t>
            </a:r>
            <a:r>
              <a:rPr lang="fr-FR" b="1" dirty="0" smtClean="0">
                <a:solidFill>
                  <a:schemeClr val="accent2">
                    <a:lumMod val="50000"/>
                  </a:schemeClr>
                </a:solidFill>
                <a:latin typeface="Arial" panose="020B0604020202020204" pitchFamily="34" charset="0"/>
                <a:cs typeface="Arial" panose="020B0604020202020204" pitchFamily="34" charset="0"/>
              </a:rPr>
              <a:t> en tant que gestionnaire du parc :</a:t>
            </a:r>
          </a:p>
          <a:p>
            <a:endParaRPr lang="fr-FR" b="1" dirty="0">
              <a:solidFill>
                <a:srgbClr val="271A38"/>
              </a:solidFill>
              <a:latin typeface="Inter"/>
            </a:endParaRPr>
          </a:p>
          <a:p>
            <a:pPr>
              <a:buFont typeface="Arial" panose="020B0604020202020204" pitchFamily="34" charset="0"/>
              <a:buChar char="•"/>
            </a:pPr>
            <a:r>
              <a:rPr lang="fr-FR" dirty="0">
                <a:solidFill>
                  <a:srgbClr val="271A38"/>
                </a:solidFill>
                <a:latin typeface="Arial" panose="020B0604020202020204" pitchFamily="34" charset="0"/>
                <a:cs typeface="Arial" panose="020B0604020202020204" pitchFamily="34" charset="0"/>
              </a:rPr>
              <a:t> </a:t>
            </a:r>
            <a:r>
              <a:rPr lang="fr-FR" dirty="0" smtClean="0">
                <a:solidFill>
                  <a:srgbClr val="271A38"/>
                </a:solidFill>
                <a:latin typeface="Arial" panose="020B0604020202020204" pitchFamily="34" charset="0"/>
                <a:cs typeface="Arial" panose="020B0604020202020204" pitchFamily="34" charset="0"/>
              </a:rPr>
              <a:t>Installez </a:t>
            </a:r>
            <a:r>
              <a:rPr lang="fr-FR" dirty="0">
                <a:solidFill>
                  <a:srgbClr val="271A38"/>
                </a:solidFill>
                <a:latin typeface="Arial" panose="020B0604020202020204" pitchFamily="34" charset="0"/>
                <a:cs typeface="Arial" panose="020B0604020202020204" pitchFamily="34" charset="0"/>
              </a:rPr>
              <a:t>GLPI sur votre machine </a:t>
            </a:r>
            <a:endParaRPr lang="fr-FR" dirty="0" smtClean="0">
              <a:solidFill>
                <a:srgbClr val="271A38"/>
              </a:solidFill>
              <a:latin typeface="Arial" panose="020B0604020202020204" pitchFamily="34" charset="0"/>
              <a:cs typeface="Arial" panose="020B0604020202020204" pitchFamily="34" charset="0"/>
            </a:endParaRPr>
          </a:p>
          <a:p>
            <a:pPr>
              <a:buFont typeface="Arial" panose="020B0604020202020204" pitchFamily="34" charset="0"/>
              <a:buChar char="•"/>
            </a:pPr>
            <a:r>
              <a:rPr lang="fr-FR" dirty="0">
                <a:solidFill>
                  <a:srgbClr val="271A38"/>
                </a:solidFill>
                <a:latin typeface="Arial" panose="020B0604020202020204" pitchFamily="34" charset="0"/>
                <a:cs typeface="Arial" panose="020B0604020202020204" pitchFamily="34" charset="0"/>
              </a:rPr>
              <a:t> </a:t>
            </a:r>
            <a:r>
              <a:rPr lang="fr-FR" dirty="0" smtClean="0">
                <a:solidFill>
                  <a:srgbClr val="271A38"/>
                </a:solidFill>
                <a:latin typeface="Arial" panose="020B0604020202020204" pitchFamily="34" charset="0"/>
                <a:cs typeface="Arial" panose="020B0604020202020204" pitchFamily="34" charset="0"/>
              </a:rPr>
              <a:t>Analysez </a:t>
            </a:r>
            <a:r>
              <a:rPr lang="fr-FR" dirty="0">
                <a:solidFill>
                  <a:srgbClr val="271A38"/>
                </a:solidFill>
                <a:latin typeface="Arial" panose="020B0604020202020204" pitchFamily="34" charset="0"/>
                <a:cs typeface="Arial" panose="020B0604020202020204" pitchFamily="34" charset="0"/>
              </a:rPr>
              <a:t>les factures en pièce jointe pour en tirer les informations nécessaires et inventorier tout ce qui est utile, et uniquement ce qui est utile </a:t>
            </a:r>
            <a:endParaRPr lang="fr-FR" dirty="0" smtClean="0">
              <a:solidFill>
                <a:srgbClr val="271A38"/>
              </a:solidFill>
              <a:latin typeface="Arial" panose="020B0604020202020204" pitchFamily="34" charset="0"/>
              <a:cs typeface="Arial" panose="020B0604020202020204" pitchFamily="34" charset="0"/>
            </a:endParaRPr>
          </a:p>
          <a:p>
            <a:pPr>
              <a:buFont typeface="Arial" panose="020B0604020202020204" pitchFamily="34" charset="0"/>
              <a:buChar char="•"/>
            </a:pPr>
            <a:r>
              <a:rPr lang="fr-FR" dirty="0">
                <a:solidFill>
                  <a:srgbClr val="271A38"/>
                </a:solidFill>
                <a:latin typeface="Arial" panose="020B0604020202020204" pitchFamily="34" charset="0"/>
                <a:cs typeface="Arial" panose="020B0604020202020204" pitchFamily="34" charset="0"/>
              </a:rPr>
              <a:t>I</a:t>
            </a:r>
            <a:r>
              <a:rPr lang="fr-FR" dirty="0" smtClean="0">
                <a:solidFill>
                  <a:srgbClr val="271A38"/>
                </a:solidFill>
                <a:latin typeface="Arial" panose="020B0604020202020204" pitchFamily="34" charset="0"/>
                <a:cs typeface="Arial" panose="020B0604020202020204" pitchFamily="34" charset="0"/>
              </a:rPr>
              <a:t>nventoriez </a:t>
            </a:r>
            <a:r>
              <a:rPr lang="fr-FR" dirty="0">
                <a:solidFill>
                  <a:srgbClr val="271A38"/>
                </a:solidFill>
                <a:latin typeface="Arial" panose="020B0604020202020204" pitchFamily="34" charset="0"/>
                <a:cs typeface="Arial" panose="020B0604020202020204" pitchFamily="34" charset="0"/>
              </a:rPr>
              <a:t>ces matériels et leurs informations dans GLPI </a:t>
            </a:r>
          </a:p>
          <a:p>
            <a:pPr>
              <a:buFont typeface="Arial" panose="020B0604020202020204" pitchFamily="34" charset="0"/>
              <a:buChar char="•"/>
            </a:pPr>
            <a:r>
              <a:rPr lang="fr-FR" dirty="0" smtClean="0">
                <a:solidFill>
                  <a:srgbClr val="271A38"/>
                </a:solidFill>
                <a:latin typeface="Arial" panose="020B0604020202020204" pitchFamily="34" charset="0"/>
                <a:cs typeface="Arial" panose="020B0604020202020204" pitchFamily="34" charset="0"/>
              </a:rPr>
              <a:t>Convenez </a:t>
            </a:r>
            <a:r>
              <a:rPr lang="fr-FR" dirty="0">
                <a:solidFill>
                  <a:srgbClr val="271A38"/>
                </a:solidFill>
                <a:latin typeface="Arial" panose="020B0604020202020204" pitchFamily="34" charset="0"/>
                <a:cs typeface="Arial" panose="020B0604020202020204" pitchFamily="34" charset="0"/>
              </a:rPr>
              <a:t>d'un plan de nommage pour vos équipements </a:t>
            </a:r>
          </a:p>
          <a:p>
            <a:pPr>
              <a:buFont typeface="Arial" panose="020B0604020202020204" pitchFamily="34" charset="0"/>
              <a:buChar char="•"/>
            </a:pPr>
            <a:r>
              <a:rPr lang="fr-FR" dirty="0" smtClean="0">
                <a:solidFill>
                  <a:srgbClr val="271A38"/>
                </a:solidFill>
                <a:latin typeface="Arial" panose="020B0604020202020204" pitchFamily="34" charset="0"/>
                <a:cs typeface="Arial" panose="020B0604020202020204" pitchFamily="34" charset="0"/>
              </a:rPr>
              <a:t>Créez </a:t>
            </a:r>
            <a:r>
              <a:rPr lang="fr-FR" dirty="0">
                <a:solidFill>
                  <a:srgbClr val="271A38"/>
                </a:solidFill>
                <a:latin typeface="Arial" panose="020B0604020202020204" pitchFamily="34" charset="0"/>
                <a:cs typeface="Arial" panose="020B0604020202020204" pitchFamily="34" charset="0"/>
              </a:rPr>
              <a:t>la ou les entités que vous jugez nécessaires et associez les équipements à la bonne entité.</a:t>
            </a:r>
          </a:p>
          <a:p>
            <a:pPr>
              <a:buFont typeface="Arial" panose="020B0604020202020204" pitchFamily="34" charset="0"/>
              <a:buChar char="•"/>
            </a:pPr>
            <a:r>
              <a:rPr lang="fr-FR" dirty="0" smtClean="0">
                <a:solidFill>
                  <a:srgbClr val="271A38"/>
                </a:solidFill>
                <a:latin typeface="Arial" panose="020B0604020202020204" pitchFamily="34" charset="0"/>
                <a:cs typeface="Arial" panose="020B0604020202020204" pitchFamily="34" charset="0"/>
              </a:rPr>
              <a:t>Rédigez </a:t>
            </a:r>
            <a:r>
              <a:rPr lang="fr-FR" dirty="0">
                <a:solidFill>
                  <a:srgbClr val="271A38"/>
                </a:solidFill>
                <a:latin typeface="Arial" panose="020B0604020202020204" pitchFamily="34" charset="0"/>
                <a:cs typeface="Arial" panose="020B0604020202020204" pitchFamily="34" charset="0"/>
              </a:rPr>
              <a:t>un </a:t>
            </a:r>
            <a:r>
              <a:rPr lang="fr-FR" dirty="0" smtClean="0">
                <a:solidFill>
                  <a:srgbClr val="271A38"/>
                </a:solidFill>
                <a:latin typeface="Arial" panose="020B0604020202020204" pitchFamily="34" charset="0"/>
                <a:cs typeface="Arial" panose="020B0604020202020204" pitchFamily="34" charset="0"/>
              </a:rPr>
              <a:t>document dans </a:t>
            </a:r>
            <a:r>
              <a:rPr lang="fr-FR" dirty="0">
                <a:solidFill>
                  <a:srgbClr val="271A38"/>
                </a:solidFill>
                <a:latin typeface="Arial" panose="020B0604020202020204" pitchFamily="34" charset="0"/>
                <a:cs typeface="Arial" panose="020B0604020202020204" pitchFamily="34" charset="0"/>
              </a:rPr>
              <a:t>lequel vous justifierez :</a:t>
            </a:r>
          </a:p>
          <a:p>
            <a:pPr marL="742950" lvl="1" indent="-285750">
              <a:buFont typeface="Arial" panose="020B0604020202020204" pitchFamily="34" charset="0"/>
              <a:buChar char="•"/>
            </a:pPr>
            <a:r>
              <a:rPr lang="fr-FR" dirty="0" smtClean="0">
                <a:solidFill>
                  <a:srgbClr val="271A38"/>
                </a:solidFill>
                <a:latin typeface="Arial" panose="020B0604020202020204" pitchFamily="34" charset="0"/>
                <a:cs typeface="Arial" panose="020B0604020202020204" pitchFamily="34" charset="0"/>
              </a:rPr>
              <a:t>Vos </a:t>
            </a:r>
            <a:r>
              <a:rPr lang="fr-FR" dirty="0">
                <a:solidFill>
                  <a:srgbClr val="271A38"/>
                </a:solidFill>
                <a:latin typeface="Arial" panose="020B0604020202020204" pitchFamily="34" charset="0"/>
                <a:cs typeface="Arial" panose="020B0604020202020204" pitchFamily="34" charset="0"/>
              </a:rPr>
              <a:t>choix d'inventaire (pour chaque équipement, pourquoi l'avez-vous inventorié, ou non ?) ;</a:t>
            </a:r>
          </a:p>
          <a:p>
            <a:pPr marL="742950" lvl="1" indent="-285750">
              <a:buFont typeface="Arial" panose="020B0604020202020204" pitchFamily="34" charset="0"/>
              <a:buChar char="•"/>
            </a:pPr>
            <a:r>
              <a:rPr lang="fr-FR" dirty="0" smtClean="0">
                <a:solidFill>
                  <a:srgbClr val="271A38"/>
                </a:solidFill>
                <a:latin typeface="Arial" panose="020B0604020202020204" pitchFamily="34" charset="0"/>
                <a:cs typeface="Arial" panose="020B0604020202020204" pitchFamily="34" charset="0"/>
              </a:rPr>
              <a:t>Vos </a:t>
            </a:r>
            <a:r>
              <a:rPr lang="fr-FR" dirty="0">
                <a:solidFill>
                  <a:srgbClr val="271A38"/>
                </a:solidFill>
                <a:latin typeface="Arial" panose="020B0604020202020204" pitchFamily="34" charset="0"/>
                <a:cs typeface="Arial" panose="020B0604020202020204" pitchFamily="34" charset="0"/>
              </a:rPr>
              <a:t>choix de structure d'entités dans GLPI ;</a:t>
            </a:r>
          </a:p>
          <a:p>
            <a:pPr marL="742950" lvl="1" indent="-285750">
              <a:buFont typeface="Arial" panose="020B0604020202020204" pitchFamily="34" charset="0"/>
              <a:buChar char="•"/>
            </a:pPr>
            <a:r>
              <a:rPr lang="fr-FR" dirty="0" smtClean="0">
                <a:solidFill>
                  <a:srgbClr val="271A38"/>
                </a:solidFill>
                <a:latin typeface="Arial" panose="020B0604020202020204" pitchFamily="34" charset="0"/>
                <a:cs typeface="Arial" panose="020B0604020202020204" pitchFamily="34" charset="0"/>
              </a:rPr>
              <a:t>Le </a:t>
            </a:r>
            <a:r>
              <a:rPr lang="fr-FR" dirty="0">
                <a:solidFill>
                  <a:srgbClr val="271A38"/>
                </a:solidFill>
                <a:latin typeface="Arial" panose="020B0604020202020204" pitchFamily="34" charset="0"/>
                <a:cs typeface="Arial" panose="020B0604020202020204" pitchFamily="34" charset="0"/>
              </a:rPr>
              <a:t>plan de nommage (comment fonctionne-t-il, et pourquoi ?).</a:t>
            </a:r>
            <a:endParaRPr lang="fr-FR" i="0" dirty="0">
              <a:solidFill>
                <a:srgbClr val="271A3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48964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rotWithShape="1">
          <a:blip r:embed="rId2"/>
          <a:srcRect l="17897" t="-1305" r="14526" b="1305"/>
          <a:stretch/>
        </p:blipFill>
        <p:spPr>
          <a:xfrm>
            <a:off x="9371527" y="2911966"/>
            <a:ext cx="2820473" cy="3946034"/>
          </a:xfrm>
          <a:prstGeom prst="rect">
            <a:avLst/>
          </a:prstGeom>
        </p:spPr>
      </p:pic>
      <p:sp>
        <p:nvSpPr>
          <p:cNvPr id="4" name="Rectangle 3"/>
          <p:cNvSpPr/>
          <p:nvPr/>
        </p:nvSpPr>
        <p:spPr>
          <a:xfrm>
            <a:off x="231820" y="725586"/>
            <a:ext cx="8899302" cy="3416320"/>
          </a:xfrm>
          <a:prstGeom prst="rect">
            <a:avLst/>
          </a:prstGeom>
        </p:spPr>
        <p:txBody>
          <a:bodyPr wrap="square">
            <a:spAutoFit/>
          </a:bodyPr>
          <a:lstStyle/>
          <a:p>
            <a:r>
              <a:rPr lang="fr-FR" b="1" dirty="0">
                <a:solidFill>
                  <a:schemeClr val="accent2">
                    <a:lumMod val="50000"/>
                  </a:schemeClr>
                </a:solidFill>
                <a:latin typeface="Arial" panose="020B0604020202020204" pitchFamily="34" charset="0"/>
                <a:cs typeface="Arial" panose="020B0604020202020204" pitchFamily="34" charset="0"/>
              </a:rPr>
              <a:t>Vérifiez votre travail</a:t>
            </a:r>
          </a:p>
          <a:p>
            <a:endParaRPr lang="fr-FR" dirty="0">
              <a:solidFill>
                <a:srgbClr val="271A38"/>
              </a:solidFill>
              <a:latin typeface="Arial" panose="020B0604020202020204" pitchFamily="34" charset="0"/>
              <a:cs typeface="Arial" panose="020B0604020202020204" pitchFamily="34" charset="0"/>
            </a:endParaRPr>
          </a:p>
          <a:p>
            <a:r>
              <a:rPr lang="fr-FR" dirty="0">
                <a:solidFill>
                  <a:srgbClr val="271A38"/>
                </a:solidFill>
                <a:latin typeface="Arial" panose="020B0604020202020204" pitchFamily="34" charset="0"/>
                <a:cs typeface="Arial" panose="020B0604020202020204" pitchFamily="34" charset="0"/>
              </a:rPr>
              <a:t>Vérifiez les éléments suivants dans votre travail </a:t>
            </a:r>
            <a:r>
              <a:rPr lang="fr-FR" dirty="0" smtClean="0">
                <a:solidFill>
                  <a:srgbClr val="271A38"/>
                </a:solidFill>
                <a:latin typeface="Arial" panose="020B0604020202020204" pitchFamily="34" charset="0"/>
                <a:cs typeface="Arial" panose="020B0604020202020204" pitchFamily="34" charset="0"/>
              </a:rPr>
              <a:t>:</a:t>
            </a:r>
          </a:p>
          <a:p>
            <a:endParaRPr lang="fr-FR" dirty="0">
              <a:solidFill>
                <a:srgbClr val="271A38"/>
              </a:solidFill>
              <a:latin typeface="Arial" panose="020B0604020202020204" pitchFamily="34" charset="0"/>
              <a:cs typeface="Arial" panose="020B0604020202020204" pitchFamily="34" charset="0"/>
            </a:endParaRPr>
          </a:p>
          <a:p>
            <a:pPr>
              <a:buFont typeface="Arial" panose="020B0604020202020204" pitchFamily="34" charset="0"/>
              <a:buChar char="•"/>
            </a:pPr>
            <a:r>
              <a:rPr lang="fr-FR" dirty="0">
                <a:solidFill>
                  <a:srgbClr val="271A38"/>
                </a:solidFill>
                <a:latin typeface="Arial" panose="020B0604020202020204" pitchFamily="34" charset="0"/>
                <a:cs typeface="Arial" panose="020B0604020202020204" pitchFamily="34" charset="0"/>
              </a:rPr>
              <a:t>tous les matériels importants sont inventoriés : ordinateurs, licences logiciels, contrats de maintenance, écrans, imprimantes </a:t>
            </a:r>
          </a:p>
          <a:p>
            <a:pPr>
              <a:buFont typeface="Arial" panose="020B0604020202020204" pitchFamily="34" charset="0"/>
              <a:buChar char="•"/>
            </a:pPr>
            <a:r>
              <a:rPr lang="fr-FR" dirty="0" smtClean="0">
                <a:solidFill>
                  <a:srgbClr val="271A38"/>
                </a:solidFill>
                <a:latin typeface="Arial" panose="020B0604020202020204" pitchFamily="34" charset="0"/>
                <a:cs typeface="Arial" panose="020B0604020202020204" pitchFamily="34" charset="0"/>
              </a:rPr>
              <a:t>si </a:t>
            </a:r>
            <a:r>
              <a:rPr lang="fr-FR" dirty="0">
                <a:solidFill>
                  <a:srgbClr val="271A38"/>
                </a:solidFill>
                <a:latin typeface="Arial" panose="020B0604020202020204" pitchFamily="34" charset="0"/>
                <a:cs typeface="Arial" panose="020B0604020202020204" pitchFamily="34" charset="0"/>
              </a:rPr>
              <a:t>d'autres équipements sont inventoriés (équipements réseaux, cartouches d'encre), alors la justification soutient ce choix </a:t>
            </a:r>
            <a:r>
              <a:rPr lang="fr-FR" dirty="0" smtClean="0">
                <a:solidFill>
                  <a:srgbClr val="271A38"/>
                </a:solidFill>
                <a:latin typeface="Arial" panose="020B0604020202020204" pitchFamily="34" charset="0"/>
                <a:cs typeface="Arial" panose="020B0604020202020204" pitchFamily="34" charset="0"/>
              </a:rPr>
              <a:t>.</a:t>
            </a:r>
            <a:endParaRPr lang="fr-FR" dirty="0">
              <a:solidFill>
                <a:srgbClr val="271A38"/>
              </a:solidFill>
              <a:latin typeface="Arial" panose="020B0604020202020204" pitchFamily="34" charset="0"/>
              <a:cs typeface="Arial" panose="020B0604020202020204" pitchFamily="34" charset="0"/>
            </a:endParaRPr>
          </a:p>
          <a:p>
            <a:pPr>
              <a:buFont typeface="Arial" panose="020B0604020202020204" pitchFamily="34" charset="0"/>
              <a:buChar char="•"/>
            </a:pPr>
            <a:r>
              <a:rPr lang="fr-FR" dirty="0">
                <a:solidFill>
                  <a:srgbClr val="271A38"/>
                </a:solidFill>
                <a:latin typeface="Arial" panose="020B0604020202020204" pitchFamily="34" charset="0"/>
                <a:cs typeface="Arial" panose="020B0604020202020204" pitchFamily="34" charset="0"/>
              </a:rPr>
              <a:t>la structure des entités est cohérente par rapport à la justification donnée, et l'entité dans laquelle sont les équipements correspond au site </a:t>
            </a:r>
            <a:endParaRPr lang="fr-FR" dirty="0" smtClean="0">
              <a:solidFill>
                <a:srgbClr val="271A38"/>
              </a:solidFill>
              <a:latin typeface="Arial" panose="020B0604020202020204" pitchFamily="34" charset="0"/>
              <a:cs typeface="Arial" panose="020B0604020202020204" pitchFamily="34" charset="0"/>
            </a:endParaRPr>
          </a:p>
          <a:p>
            <a:pPr>
              <a:buFont typeface="Arial" panose="020B0604020202020204" pitchFamily="34" charset="0"/>
              <a:buChar char="•"/>
            </a:pPr>
            <a:r>
              <a:rPr lang="fr-FR" dirty="0" smtClean="0">
                <a:solidFill>
                  <a:srgbClr val="271A38"/>
                </a:solidFill>
                <a:latin typeface="Arial" panose="020B0604020202020204" pitchFamily="34" charset="0"/>
                <a:cs typeface="Arial" panose="020B0604020202020204" pitchFamily="34" charset="0"/>
              </a:rPr>
              <a:t>les</a:t>
            </a:r>
            <a:r>
              <a:rPr lang="fr-FR" dirty="0">
                <a:solidFill>
                  <a:srgbClr val="271A38"/>
                </a:solidFill>
                <a:latin typeface="Arial" panose="020B0604020202020204" pitchFamily="34" charset="0"/>
                <a:cs typeface="Arial" panose="020B0604020202020204" pitchFamily="34" charset="0"/>
              </a:rPr>
              <a:t> plans de nommage et d'adressage sont compréhensibles et permettent d'identifier les équipements.</a:t>
            </a:r>
            <a:endParaRPr lang="fr-FR" i="0" dirty="0">
              <a:solidFill>
                <a:srgbClr val="271A3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9489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solidFill>
                  <a:schemeClr val="accent6">
                    <a:lumMod val="75000"/>
                  </a:schemeClr>
                </a:solidFill>
              </a:rPr>
              <a:t>Gestion des tickets</a:t>
            </a:r>
            <a:endParaRPr lang="fr-FR" dirty="0">
              <a:solidFill>
                <a:schemeClr val="accent6">
                  <a:lumMod val="75000"/>
                </a:schemeClr>
              </a:solidFill>
            </a:endParaRPr>
          </a:p>
        </p:txBody>
      </p:sp>
      <p:sp>
        <p:nvSpPr>
          <p:cNvPr id="5" name="Rectangle 4"/>
          <p:cNvSpPr/>
          <p:nvPr/>
        </p:nvSpPr>
        <p:spPr>
          <a:xfrm>
            <a:off x="605051" y="2651605"/>
            <a:ext cx="6778388" cy="1200329"/>
          </a:xfrm>
          <a:prstGeom prst="rect">
            <a:avLst/>
          </a:prstGeom>
        </p:spPr>
        <p:txBody>
          <a:bodyPr wrap="square">
            <a:spAutoFit/>
          </a:bodyPr>
          <a:lstStyle/>
          <a:p>
            <a:r>
              <a:rPr lang="fr-FR" dirty="0" smtClean="0">
                <a:latin typeface="Arial" panose="020B0604020202020204" pitchFamily="34" charset="0"/>
                <a:cs typeface="Arial" panose="020B0604020202020204" pitchFamily="34" charset="0"/>
              </a:rPr>
              <a:t>Un acteur représente un rôle joué par une personne ou une chose qui interagit avec le système, et qui est indispensable dans ceci, c’est une entité extérieure au système modélisé, et qui interagit directement avec lui. </a:t>
            </a:r>
            <a:endParaRPr lang="fr-FR" dirty="0">
              <a:latin typeface="Arial" panose="020B0604020202020204" pitchFamily="34" charset="0"/>
              <a:cs typeface="Arial" panose="020B0604020202020204" pitchFamily="34" charset="0"/>
            </a:endParaRPr>
          </a:p>
        </p:txBody>
      </p:sp>
      <p:pic>
        <p:nvPicPr>
          <p:cNvPr id="8" name="Image 7"/>
          <p:cNvPicPr>
            <a:picLocks noChangeAspect="1"/>
          </p:cNvPicPr>
          <p:nvPr/>
        </p:nvPicPr>
        <p:blipFill>
          <a:blip r:embed="rId2"/>
          <a:stretch>
            <a:fillRect/>
          </a:stretch>
        </p:blipFill>
        <p:spPr>
          <a:xfrm>
            <a:off x="7187608" y="1690688"/>
            <a:ext cx="3034566" cy="4764552"/>
          </a:xfrm>
          <a:prstGeom prst="rect">
            <a:avLst/>
          </a:prstGeom>
        </p:spPr>
      </p:pic>
      <p:sp>
        <p:nvSpPr>
          <p:cNvPr id="2" name="Rectangle 1"/>
          <p:cNvSpPr/>
          <p:nvPr/>
        </p:nvSpPr>
        <p:spPr>
          <a:xfrm>
            <a:off x="695203" y="1940314"/>
            <a:ext cx="3409203" cy="461665"/>
          </a:xfrm>
          <a:prstGeom prst="rect">
            <a:avLst/>
          </a:prstGeom>
        </p:spPr>
        <p:txBody>
          <a:bodyPr wrap="none">
            <a:spAutoFit/>
          </a:bodyPr>
          <a:lstStyle/>
          <a:p>
            <a:r>
              <a:rPr lang="fr-FR" sz="2400" b="1" dirty="0">
                <a:solidFill>
                  <a:schemeClr val="accent5">
                    <a:lumMod val="60000"/>
                    <a:lumOff val="40000"/>
                  </a:schemeClr>
                </a:solidFill>
              </a:rPr>
              <a:t>Identification des acteurs</a:t>
            </a:r>
          </a:p>
        </p:txBody>
      </p:sp>
    </p:spTree>
    <p:extLst>
      <p:ext uri="{BB962C8B-B14F-4D97-AF65-F5344CB8AC3E}">
        <p14:creationId xmlns:p14="http://schemas.microsoft.com/office/powerpoint/2010/main" val="2310700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arn(inVertic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2" grpId="0"/>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645</TotalTime>
  <Words>579</Words>
  <Application>Microsoft Office PowerPoint</Application>
  <PresentationFormat>Grand écran</PresentationFormat>
  <Paragraphs>109</Paragraphs>
  <Slides>13</Slides>
  <Notes>2</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13</vt:i4>
      </vt:variant>
    </vt:vector>
  </HeadingPairs>
  <TitlesOfParts>
    <vt:vector size="21" baseType="lpstr">
      <vt:lpstr>Arial Unicode MS</vt:lpstr>
      <vt:lpstr>맑은 고딕</vt:lpstr>
      <vt:lpstr>Arial</vt:lpstr>
      <vt:lpstr>Calibri</vt:lpstr>
      <vt:lpstr>Calibri Light</vt:lpstr>
      <vt:lpstr>Inter</vt:lpstr>
      <vt:lpstr>Roboto</vt:lpstr>
      <vt:lpstr>Thème Office</vt:lpstr>
      <vt:lpstr>Le principe de fonctionnement de  GLPI</vt:lpstr>
      <vt:lpstr>Présentation PowerPoint</vt:lpstr>
      <vt:lpstr>Votre responsabilisé  en tant que Gestionnaire du parc informatique </vt:lpstr>
      <vt:lpstr>Organiser le plus possible l’ensemble de votre parc</vt:lpstr>
      <vt:lpstr>Organisez les éléments de l’inventaire</vt:lpstr>
      <vt:lpstr>Gérez vos imprimantes et leurs consommables</vt:lpstr>
      <vt:lpstr>Présentation PowerPoint</vt:lpstr>
      <vt:lpstr>Présentation PowerPoint</vt:lpstr>
      <vt:lpstr>Gestion des tickets</vt:lpstr>
      <vt:lpstr>Présentation PowerPoint</vt:lpstr>
      <vt:lpstr>Cas d’utilisation « gérer le ticket » pour un utilisateur </vt:lpstr>
      <vt:lpstr>Cas d’utilisation « gérer le ticket » pour un Technicien</vt:lpstr>
      <vt:lpstr>Cas d’utilisation « gérer le ticket » pour un administrateur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Identification des acteurs</dc:title>
  <dc:creator>Utilisateur Windows</dc:creator>
  <cp:lastModifiedBy>Utilisateur Windows</cp:lastModifiedBy>
  <cp:revision>36</cp:revision>
  <dcterms:created xsi:type="dcterms:W3CDTF">2023-02-23T09:12:22Z</dcterms:created>
  <dcterms:modified xsi:type="dcterms:W3CDTF">2023-02-24T12:13:26Z</dcterms:modified>
</cp:coreProperties>
</file>