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6" r:id="rId9"/>
    <p:sldId id="264" r:id="rId10"/>
    <p:sldId id="265" r:id="rId11"/>
    <p:sldId id="274" r:id="rId12"/>
    <p:sldId id="275" r:id="rId13"/>
    <p:sldId id="276" r:id="rId14"/>
    <p:sldId id="282" r:id="rId15"/>
    <p:sldId id="277" r:id="rId16"/>
    <p:sldId id="280" r:id="rId17"/>
    <p:sldId id="281" r:id="rId18"/>
    <p:sldId id="278" r:id="rId19"/>
    <p:sldId id="279" r:id="rId20"/>
    <p:sldId id="267" r:id="rId21"/>
    <p:sldId id="268" r:id="rId22"/>
    <p:sldId id="269" r:id="rId23"/>
    <p:sldId id="270" r:id="rId24"/>
    <p:sldId id="271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3F7A-09F5-41AB-9EBD-901C78E51B24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7481-66B2-4E71-9CCE-89D21F85AD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27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3F7A-09F5-41AB-9EBD-901C78E51B24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7481-66B2-4E71-9CCE-89D21F85AD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36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3F7A-09F5-41AB-9EBD-901C78E51B24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7481-66B2-4E71-9CCE-89D21F85AD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12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3F7A-09F5-41AB-9EBD-901C78E51B24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7481-66B2-4E71-9CCE-89D21F85AD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78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3F7A-09F5-41AB-9EBD-901C78E51B24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7481-66B2-4E71-9CCE-89D21F85AD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87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3F7A-09F5-41AB-9EBD-901C78E51B24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7481-66B2-4E71-9CCE-89D21F85AD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37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3F7A-09F5-41AB-9EBD-901C78E51B24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7481-66B2-4E71-9CCE-89D21F85AD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37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3F7A-09F5-41AB-9EBD-901C78E51B24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7481-66B2-4E71-9CCE-89D21F85AD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84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3F7A-09F5-41AB-9EBD-901C78E51B24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7481-66B2-4E71-9CCE-89D21F85AD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88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3F7A-09F5-41AB-9EBD-901C78E51B24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7481-66B2-4E71-9CCE-89D21F85AD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24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3F7A-09F5-41AB-9EBD-901C78E51B24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7481-66B2-4E71-9CCE-89D21F85AD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95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F3F7A-09F5-41AB-9EBD-901C78E51B24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A7481-66B2-4E71-9CCE-89D21F85AD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9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Лекция 1.</a:t>
            </a:r>
            <a:br>
              <a:rPr lang="ru-RU" dirty="0" smtClean="0"/>
            </a:br>
            <a:r>
              <a:rPr lang="ru-RU" dirty="0" smtClean="0"/>
              <a:t>Основные понятия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Структуры данных и алгоритмы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767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характеристики (метрики?)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Объем памяти, который занимает структура данных</a:t>
            </a:r>
          </a:p>
          <a:p>
            <a:r>
              <a:rPr lang="ru-RU" dirty="0" smtClean="0"/>
              <a:t>Время, требуемое на создание</a:t>
            </a:r>
          </a:p>
          <a:p>
            <a:r>
              <a:rPr lang="ru-RU" dirty="0" smtClean="0"/>
              <a:t>Время, требуемое для доступа к данным</a:t>
            </a:r>
          </a:p>
          <a:p>
            <a:r>
              <a:rPr lang="ru-RU" dirty="0" smtClean="0"/>
              <a:t>Количество связей с другими структурами данных</a:t>
            </a:r>
          </a:p>
          <a:p>
            <a:r>
              <a:rPr lang="ru-RU" dirty="0" smtClean="0"/>
              <a:t>…</a:t>
            </a:r>
          </a:p>
          <a:p>
            <a:r>
              <a:rPr lang="ru-RU" dirty="0" smtClean="0"/>
              <a:t>Все вместе – это сложность структуры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853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Целые числа </a:t>
            </a:r>
            <a:r>
              <a:rPr lang="en-US" dirty="0" err="1" smtClean="0"/>
              <a:t>int</a:t>
            </a:r>
            <a:endParaRPr lang="ru-RU" dirty="0" smtClean="0"/>
          </a:p>
          <a:p>
            <a:r>
              <a:rPr lang="ru-RU" dirty="0" smtClean="0"/>
              <a:t>Числа с плавающей </a:t>
            </a:r>
            <a:r>
              <a:rPr lang="ru-RU" dirty="0" smtClean="0"/>
              <a:t>точкой</a:t>
            </a:r>
            <a:r>
              <a:rPr lang="en-US" dirty="0" smtClean="0"/>
              <a:t> float</a:t>
            </a:r>
            <a:endParaRPr lang="ru-RU" dirty="0" smtClean="0"/>
          </a:p>
          <a:p>
            <a:r>
              <a:rPr lang="ru-RU" dirty="0" smtClean="0"/>
              <a:t>Символы</a:t>
            </a:r>
            <a:r>
              <a:rPr lang="en-US" dirty="0" smtClean="0"/>
              <a:t> char</a:t>
            </a:r>
          </a:p>
        </p:txBody>
      </p:sp>
    </p:spTree>
    <p:extLst>
      <p:ext uri="{BB962C8B-B14F-4D97-AF65-F5344CB8AC3E}">
        <p14:creationId xmlns:p14="http://schemas.microsoft.com/office/powerpoint/2010/main" val="119588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Базовые типы</a:t>
            </a:r>
            <a:r>
              <a:rPr lang="en-US" dirty="0" smtClean="0"/>
              <a:t>. </a:t>
            </a:r>
            <a:r>
              <a:rPr lang="ru-RU" dirty="0" smtClean="0"/>
              <a:t>Целые числа</a:t>
            </a:r>
            <a:r>
              <a:rPr lang="en-US" dirty="0" smtClean="0"/>
              <a:t> 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48221075"/>
                  </p:ext>
                </p:extLst>
              </p:nvPr>
            </p:nvGraphicFramePr>
            <p:xfrm>
              <a:off x="838198" y="1825625"/>
              <a:ext cx="9960430" cy="3505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4202">
                      <a:extLst>
                        <a:ext uri="{9D8B030D-6E8A-4147-A177-3AD203B41FA5}">
                          <a16:colId xmlns:a16="http://schemas.microsoft.com/office/drawing/2014/main" val="2878960850"/>
                        </a:ext>
                      </a:extLst>
                    </a:gridCol>
                    <a:gridCol w="1689463">
                      <a:extLst>
                        <a:ext uri="{9D8B030D-6E8A-4147-A177-3AD203B41FA5}">
                          <a16:colId xmlns:a16="http://schemas.microsoft.com/office/drawing/2014/main" val="271991349"/>
                        </a:ext>
                      </a:extLst>
                    </a:gridCol>
                    <a:gridCol w="2153605">
                      <a:extLst>
                        <a:ext uri="{9D8B030D-6E8A-4147-A177-3AD203B41FA5}">
                          <a16:colId xmlns:a16="http://schemas.microsoft.com/office/drawing/2014/main" val="3945796591"/>
                        </a:ext>
                      </a:extLst>
                    </a:gridCol>
                    <a:gridCol w="2993160">
                      <a:extLst>
                        <a:ext uri="{9D8B030D-6E8A-4147-A177-3AD203B41FA5}">
                          <a16:colId xmlns:a16="http://schemas.microsoft.com/office/drawing/2014/main" val="6287549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Наименование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Минимальный</a:t>
                          </a:r>
                          <a:r>
                            <a:rPr lang="ru-RU" baseline="0" dirty="0" smtClean="0"/>
                            <a:t> </a:t>
                          </a:r>
                        </a:p>
                        <a:p>
                          <a:pPr algn="ctr"/>
                          <a:r>
                            <a:rPr lang="ru-RU" dirty="0" smtClean="0"/>
                            <a:t>размер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Диапазон значений</a:t>
                          </a:r>
                          <a:endParaRPr lang="en-US" dirty="0" smtClean="0"/>
                        </a:p>
                        <a:p>
                          <a:pPr algn="ctr"/>
                          <a:r>
                            <a:rPr lang="ru-RU" dirty="0" smtClean="0"/>
                            <a:t>(со</a:t>
                          </a:r>
                          <a:r>
                            <a:rPr lang="ru-RU" baseline="0" dirty="0" smtClean="0"/>
                            <a:t> знаком)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Комментарий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6195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bool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p>
                                    </m:s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i="1" baseline="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dirty="0" smtClean="0"/>
                            <a:t> – false</a:t>
                          </a:r>
                        </a:p>
                        <a:p>
                          <a:r>
                            <a:rPr lang="en-US" dirty="0" smtClean="0"/>
                            <a:t>Otherwise – true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44730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char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+1, 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Exactly one byte in size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26935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signed</a:t>
                          </a:r>
                          <a:r>
                            <a:rPr lang="en-US" baseline="0" smtClean="0"/>
                            <a:t> / unsigned char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+1, 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Same size as char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7662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signed / unsigned short </a:t>
                          </a:r>
                          <a:r>
                            <a:rPr lang="en-US" dirty="0" err="1" smtClean="0"/>
                            <a:t>int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15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+1, 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15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 smaller than char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2756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signed / unsigned </a:t>
                          </a:r>
                          <a:r>
                            <a:rPr lang="en-US" dirty="0" err="1" smtClean="0"/>
                            <a:t>int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 (4)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Not smaller than short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2957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signed / unsinged long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int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+1, 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 smaller than </a:t>
                          </a:r>
                          <a:r>
                            <a:rPr lang="en-US" dirty="0" err="1" smtClean="0"/>
                            <a:t>int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24343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signed / unsigned long </a:t>
                          </a:r>
                          <a:r>
                            <a:rPr lang="en-US" dirty="0" err="1" smtClean="0"/>
                            <a:t>long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int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63</m:t>
                                    </m:r>
                                  </m:sup>
                                </m:s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+1, 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63</m:t>
                                    </m:r>
                                  </m:sup>
                                </m:s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Not smaller than long </a:t>
                          </a:r>
                          <a:r>
                            <a:rPr lang="en-US" dirty="0" err="1" smtClean="0"/>
                            <a:t>int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83174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48221075"/>
                  </p:ext>
                </p:extLst>
              </p:nvPr>
            </p:nvGraphicFramePr>
            <p:xfrm>
              <a:off x="838198" y="1825625"/>
              <a:ext cx="9960430" cy="3505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4202">
                      <a:extLst>
                        <a:ext uri="{9D8B030D-6E8A-4147-A177-3AD203B41FA5}">
                          <a16:colId xmlns:a16="http://schemas.microsoft.com/office/drawing/2014/main" val="2878960850"/>
                        </a:ext>
                      </a:extLst>
                    </a:gridCol>
                    <a:gridCol w="1689463">
                      <a:extLst>
                        <a:ext uri="{9D8B030D-6E8A-4147-A177-3AD203B41FA5}">
                          <a16:colId xmlns:a16="http://schemas.microsoft.com/office/drawing/2014/main" val="271991349"/>
                        </a:ext>
                      </a:extLst>
                    </a:gridCol>
                    <a:gridCol w="2153605">
                      <a:extLst>
                        <a:ext uri="{9D8B030D-6E8A-4147-A177-3AD203B41FA5}">
                          <a16:colId xmlns:a16="http://schemas.microsoft.com/office/drawing/2014/main" val="3945796591"/>
                        </a:ext>
                      </a:extLst>
                    </a:gridCol>
                    <a:gridCol w="2993160">
                      <a:extLst>
                        <a:ext uri="{9D8B030D-6E8A-4147-A177-3AD203B41FA5}">
                          <a16:colId xmlns:a16="http://schemas.microsoft.com/office/drawing/2014/main" val="62875493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Наименование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Минимальный</a:t>
                          </a:r>
                          <a:r>
                            <a:rPr lang="ru-RU" baseline="0" dirty="0" smtClean="0"/>
                            <a:t> </a:t>
                          </a:r>
                        </a:p>
                        <a:p>
                          <a:pPr algn="ctr"/>
                          <a:r>
                            <a:rPr lang="ru-RU" dirty="0" smtClean="0"/>
                            <a:t>размер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Диапазон значений</a:t>
                          </a:r>
                          <a:endParaRPr lang="en-US" dirty="0" smtClean="0"/>
                        </a:p>
                        <a:p>
                          <a:pPr algn="ctr"/>
                          <a:r>
                            <a:rPr lang="ru-RU" dirty="0" smtClean="0"/>
                            <a:t>(со</a:t>
                          </a:r>
                          <a:r>
                            <a:rPr lang="ru-RU" baseline="0" dirty="0" smtClean="0"/>
                            <a:t> знаком)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Комментарий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61957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bool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3446" t="-104762" r="-139831" b="-36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33198" t="-104762" r="-815" b="-36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44730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char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3446" t="-352459" r="-13983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Exactly one byte in size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26935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signed</a:t>
                          </a:r>
                          <a:r>
                            <a:rPr lang="en-US" baseline="0" smtClean="0"/>
                            <a:t> / unsigned char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3446" t="-452459" r="-13983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Same size as char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7662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signed / unsigned short </a:t>
                          </a:r>
                          <a:r>
                            <a:rPr lang="en-US" dirty="0" err="1" smtClean="0"/>
                            <a:t>int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3446" t="-552459" r="-13983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 smaller than char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2756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signed / unsigned </a:t>
                          </a:r>
                          <a:r>
                            <a:rPr lang="en-US" dirty="0" err="1" smtClean="0"/>
                            <a:t>int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 (4)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3446" t="-652459" r="-13983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Not smaller than short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2957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signed / unsinged long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int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3446" t="-752459" r="-13983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 smaller than </a:t>
                          </a:r>
                          <a:r>
                            <a:rPr lang="en-US" dirty="0" err="1" smtClean="0"/>
                            <a:t>int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24343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signed / unsigned long </a:t>
                          </a:r>
                          <a:r>
                            <a:rPr lang="en-US" dirty="0" err="1" smtClean="0"/>
                            <a:t>long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int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3446" t="-852459" r="-13983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Not smaller than long </a:t>
                          </a:r>
                          <a:r>
                            <a:rPr lang="en-US" dirty="0" err="1" smtClean="0"/>
                            <a:t>int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83174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838198" y="5330825"/>
            <a:ext cx="501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Header with special types: </a:t>
            </a:r>
            <a:r>
              <a:rPr lang="en-US" b="1" dirty="0" smtClean="0"/>
              <a:t>&lt;</a:t>
            </a:r>
            <a:r>
              <a:rPr lang="en-US" b="1" dirty="0" err="1" smtClean="0"/>
              <a:t>cstdint</a:t>
            </a:r>
            <a:r>
              <a:rPr lang="en-US" b="1" dirty="0" smtClean="0"/>
              <a:t>&gt; (</a:t>
            </a:r>
            <a:r>
              <a:rPr lang="en-US" b="1" dirty="0" err="1" smtClean="0"/>
              <a:t>stdint.h</a:t>
            </a:r>
            <a:r>
              <a:rPr lang="en-US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531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smtClean="0"/>
              <a:t>Базовые типы</a:t>
            </a:r>
            <a:r>
              <a:rPr lang="en-US" dirty="0" smtClean="0"/>
              <a:t>. </a:t>
            </a:r>
            <a:r>
              <a:rPr lang="ru-RU" dirty="0" smtClean="0"/>
              <a:t>Вещественные числа</a:t>
            </a:r>
            <a:r>
              <a:rPr lang="en-US" dirty="0" smtClean="0"/>
              <a:t> 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40188131"/>
                  </p:ext>
                </p:extLst>
              </p:nvPr>
            </p:nvGraphicFramePr>
            <p:xfrm>
              <a:off x="838198" y="1825625"/>
              <a:ext cx="996043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11928">
                      <a:extLst>
                        <a:ext uri="{9D8B030D-6E8A-4147-A177-3AD203B41FA5}">
                          <a16:colId xmlns:a16="http://schemas.microsoft.com/office/drawing/2014/main" val="2878960850"/>
                        </a:ext>
                      </a:extLst>
                    </a:gridCol>
                    <a:gridCol w="1910286">
                      <a:extLst>
                        <a:ext uri="{9D8B030D-6E8A-4147-A177-3AD203B41FA5}">
                          <a16:colId xmlns:a16="http://schemas.microsoft.com/office/drawing/2014/main" val="271991349"/>
                        </a:ext>
                      </a:extLst>
                    </a:gridCol>
                    <a:gridCol w="2345056">
                      <a:extLst>
                        <a:ext uri="{9D8B030D-6E8A-4147-A177-3AD203B41FA5}">
                          <a16:colId xmlns:a16="http://schemas.microsoft.com/office/drawing/2014/main" val="3945796591"/>
                        </a:ext>
                      </a:extLst>
                    </a:gridCol>
                    <a:gridCol w="2993160">
                      <a:extLst>
                        <a:ext uri="{9D8B030D-6E8A-4147-A177-3AD203B41FA5}">
                          <a16:colId xmlns:a16="http://schemas.microsoft.com/office/drawing/2014/main" val="6287549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Наименование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Размер (бит)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Диапазон значений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Комментарий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6195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float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32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+1, 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Exactly one byte in size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26935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double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64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+1, 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Same size as char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7662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long double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64,</a:t>
                          </a:r>
                          <a:r>
                            <a:rPr lang="ru-RU" baseline="0" dirty="0" smtClean="0"/>
                            <a:t> 80, 96, 128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15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+1, 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15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 smaller than char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275694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40188131"/>
                  </p:ext>
                </p:extLst>
              </p:nvPr>
            </p:nvGraphicFramePr>
            <p:xfrm>
              <a:off x="838198" y="1825625"/>
              <a:ext cx="996043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11928">
                      <a:extLst>
                        <a:ext uri="{9D8B030D-6E8A-4147-A177-3AD203B41FA5}">
                          <a16:colId xmlns:a16="http://schemas.microsoft.com/office/drawing/2014/main" val="2878960850"/>
                        </a:ext>
                      </a:extLst>
                    </a:gridCol>
                    <a:gridCol w="1910286">
                      <a:extLst>
                        <a:ext uri="{9D8B030D-6E8A-4147-A177-3AD203B41FA5}">
                          <a16:colId xmlns:a16="http://schemas.microsoft.com/office/drawing/2014/main" val="271991349"/>
                        </a:ext>
                      </a:extLst>
                    </a:gridCol>
                    <a:gridCol w="2345056">
                      <a:extLst>
                        <a:ext uri="{9D8B030D-6E8A-4147-A177-3AD203B41FA5}">
                          <a16:colId xmlns:a16="http://schemas.microsoft.com/office/drawing/2014/main" val="3945796591"/>
                        </a:ext>
                      </a:extLst>
                    </a:gridCol>
                    <a:gridCol w="2993160">
                      <a:extLst>
                        <a:ext uri="{9D8B030D-6E8A-4147-A177-3AD203B41FA5}">
                          <a16:colId xmlns:a16="http://schemas.microsoft.com/office/drawing/2014/main" val="6287549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Наименование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Размер (бит)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Диапазон значений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Комментарий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6195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float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32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97403" t="-108197" r="-12857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Exactly one byte in size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26935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double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64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97403" t="-208197" r="-12857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Same size as char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7662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long double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64,</a:t>
                          </a:r>
                          <a:r>
                            <a:rPr lang="ru-RU" baseline="0" dirty="0" smtClean="0"/>
                            <a:t> 80, 96, 128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97403" t="-308197" r="-12857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 smaller than char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275694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320837" y="4225190"/>
                <a:ext cx="50561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𝑙𝑜𝑎𝑡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𝑠𝑖𝑔𝑛𝑖𝑓𝑖𝑐𝑎𝑛𝑑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𝑏𝑎𝑠𝑒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𝑒𝑥𝑝𝑜𝑛𝑒𝑛𝑡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837" y="4225190"/>
                <a:ext cx="5056191" cy="276999"/>
              </a:xfrm>
              <a:prstGeom prst="rect">
                <a:avLst/>
              </a:prstGeom>
              <a:blipFill>
                <a:blip r:embed="rId3"/>
                <a:stretch>
                  <a:fillRect l="-1086" t="-4348" r="-121" b="-32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 flipH="1">
            <a:off x="1267097" y="3443922"/>
            <a:ext cx="5638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Header: &lt;</a:t>
            </a:r>
            <a:r>
              <a:rPr lang="en-US" dirty="0" err="1" smtClean="0"/>
              <a:t>cfloat</a:t>
            </a:r>
            <a:r>
              <a:rPr lang="en-US" dirty="0" smtClean="0"/>
              <a:t>&gt; (</a:t>
            </a:r>
            <a:r>
              <a:rPr lang="en-US" dirty="0" err="1" smtClean="0"/>
              <a:t>float.h</a:t>
            </a:r>
            <a:r>
              <a:rPr lang="en-US" dirty="0" smtClean="0"/>
              <a:t>)</a:t>
            </a:r>
          </a:p>
          <a:p>
            <a:r>
              <a:rPr lang="en-US" dirty="0" smtClean="0"/>
              <a:t>Url: https://www.cplusplus.com/reference/cfloat/</a:t>
            </a:r>
            <a:endParaRPr lang="ru-RU" dirty="0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1891938" y="4972593"/>
            <a:ext cx="1225733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знак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4" idx="0"/>
          </p:cNvCxnSpPr>
          <p:nvPr/>
        </p:nvCxnSpPr>
        <p:spPr>
          <a:xfrm flipV="1">
            <a:off x="2504805" y="4502189"/>
            <a:ext cx="1544684" cy="47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Скругленный прямоугольник 27"/>
          <p:cNvSpPr/>
          <p:nvPr/>
        </p:nvSpPr>
        <p:spPr>
          <a:xfrm>
            <a:off x="3469815" y="5249088"/>
            <a:ext cx="1225733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мантисса</a:t>
            </a:r>
            <a:endParaRPr lang="ru-RU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 flipV="1">
            <a:off x="2504804" y="4502189"/>
            <a:ext cx="1544684" cy="47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8" idx="0"/>
          </p:cNvCxnSpPr>
          <p:nvPr/>
        </p:nvCxnSpPr>
        <p:spPr>
          <a:xfrm flipV="1">
            <a:off x="4082682" y="4473885"/>
            <a:ext cx="904170" cy="775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Скругленный прямоугольник 32"/>
          <p:cNvSpPr/>
          <p:nvPr/>
        </p:nvSpPr>
        <p:spPr>
          <a:xfrm>
            <a:off x="5086060" y="5249087"/>
            <a:ext cx="2556968" cy="304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Основание: 2, 10, 16, …</a:t>
            </a:r>
          </a:p>
        </p:txBody>
      </p:sp>
      <p:cxnSp>
        <p:nvCxnSpPr>
          <p:cNvPr id="34" name="Прямая со стрелкой 33"/>
          <p:cNvCxnSpPr>
            <a:stCxn id="33" idx="0"/>
          </p:cNvCxnSpPr>
          <p:nvPr/>
        </p:nvCxnSpPr>
        <p:spPr>
          <a:xfrm flipH="1" flipV="1">
            <a:off x="6242654" y="4502189"/>
            <a:ext cx="121890" cy="746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Скругленный прямоугольник 41"/>
          <p:cNvSpPr/>
          <p:nvPr/>
        </p:nvSpPr>
        <p:spPr>
          <a:xfrm>
            <a:off x="7287990" y="4833254"/>
            <a:ext cx="3127463" cy="304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смещение значащего числа</a:t>
            </a:r>
          </a:p>
        </p:txBody>
      </p:sp>
      <p:cxnSp>
        <p:nvCxnSpPr>
          <p:cNvPr id="43" name="Прямая со стрелкой 42"/>
          <p:cNvCxnSpPr>
            <a:stCxn id="42" idx="0"/>
            <a:endCxn id="22" idx="3"/>
          </p:cNvCxnSpPr>
          <p:nvPr/>
        </p:nvCxnSpPr>
        <p:spPr>
          <a:xfrm flipH="1" flipV="1">
            <a:off x="7377028" y="4363690"/>
            <a:ext cx="1474694" cy="469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88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Базовые типы</a:t>
            </a:r>
            <a:r>
              <a:rPr lang="en-US" dirty="0" smtClean="0"/>
              <a:t>. </a:t>
            </a:r>
            <a:r>
              <a:rPr lang="ru-RU" dirty="0" smtClean="0"/>
              <a:t>Вещественные числа</a:t>
            </a:r>
            <a:r>
              <a:rPr lang="en-US" dirty="0" smtClean="0"/>
              <a:t> 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2719227"/>
              </p:ext>
            </p:extLst>
          </p:nvPr>
        </p:nvGraphicFramePr>
        <p:xfrm>
          <a:off x="838200" y="1820092"/>
          <a:ext cx="999526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9513">
                  <a:extLst>
                    <a:ext uri="{9D8B030D-6E8A-4147-A177-3AD203B41FA5}">
                      <a16:colId xmlns:a16="http://schemas.microsoft.com/office/drawing/2014/main" val="911634231"/>
                    </a:ext>
                  </a:extLst>
                </a:gridCol>
                <a:gridCol w="730881">
                  <a:extLst>
                    <a:ext uri="{9D8B030D-6E8A-4147-A177-3AD203B41FA5}">
                      <a16:colId xmlns:a16="http://schemas.microsoft.com/office/drawing/2014/main" val="3891372873"/>
                    </a:ext>
                  </a:extLst>
                </a:gridCol>
                <a:gridCol w="2264229">
                  <a:extLst>
                    <a:ext uri="{9D8B030D-6E8A-4147-A177-3AD203B41FA5}">
                      <a16:colId xmlns:a16="http://schemas.microsoft.com/office/drawing/2014/main" val="978892221"/>
                    </a:ext>
                  </a:extLst>
                </a:gridCol>
                <a:gridCol w="1898468">
                  <a:extLst>
                    <a:ext uri="{9D8B030D-6E8A-4147-A177-3AD203B41FA5}">
                      <a16:colId xmlns:a16="http://schemas.microsoft.com/office/drawing/2014/main" val="2549779429"/>
                    </a:ext>
                  </a:extLst>
                </a:gridCol>
                <a:gridCol w="3222171">
                  <a:extLst>
                    <a:ext uri="{9D8B030D-6E8A-4147-A177-3AD203B41FA5}">
                      <a16:colId xmlns:a16="http://schemas.microsoft.com/office/drawing/2014/main" val="3664558575"/>
                    </a:ext>
                  </a:extLst>
                </a:gridCol>
              </a:tblGrid>
              <a:tr h="37637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Наименование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Знак (бит)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Длина экспоненты (бит)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Длина мантиссы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(бит)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</a:t>
                      </a:r>
                      <a:r>
                        <a:rPr lang="ru-RU" baseline="0" dirty="0" smtClean="0"/>
                        <a:t> о</a:t>
                      </a:r>
                      <a:r>
                        <a:rPr lang="ru-RU" dirty="0" smtClean="0"/>
                        <a:t>снования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56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48998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14697" y="3335383"/>
            <a:ext cx="8952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Сравнение – два вещественных числа не равны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Loss of significance – </a:t>
            </a:r>
            <a:r>
              <a:rPr lang="ru-RU" dirty="0" smtClean="0"/>
              <a:t>выполненная операция приводит к увеличению относительной ошибки существенно большему чем изменение абсолютной ошибки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catastrophic cancellation</a:t>
            </a:r>
            <a:r>
              <a:rPr lang="ru-RU" dirty="0" smtClean="0"/>
              <a:t> – вычитание двух близких по значению аппроксимаций чисел приводит к существенно худшей аппроксимации результата операции</a:t>
            </a:r>
            <a:endParaRPr lang="ru-RU" dirty="0"/>
          </a:p>
          <a:p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752603" y="5400346"/>
                <a:ext cx="27895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−0,000015=0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3" y="5400346"/>
                <a:ext cx="2789545" cy="276999"/>
              </a:xfrm>
              <a:prstGeom prst="rect">
                <a:avLst/>
              </a:prstGeom>
              <a:blipFill>
                <a:blip r:embed="rId2"/>
                <a:stretch>
                  <a:fillRect l="-875" t="-4444" r="-1532" b="-8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577637" y="5118349"/>
                <a:ext cx="42973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=−200,000000075;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=0,000000075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637" y="5118349"/>
                <a:ext cx="4297330" cy="276999"/>
              </a:xfrm>
              <a:prstGeom prst="rect">
                <a:avLst/>
              </a:prstGeom>
              <a:blipFill>
                <a:blip r:embed="rId3"/>
                <a:stretch>
                  <a:fillRect l="-284" r="-993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577637" y="5677345"/>
                <a:ext cx="4169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=−200,00000005;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=0,0000000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637" y="5677345"/>
                <a:ext cx="4169090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 стрелкой 11"/>
          <p:cNvCxnSpPr>
            <a:stCxn id="7" idx="3"/>
            <a:endCxn id="8" idx="1"/>
          </p:cNvCxnSpPr>
          <p:nvPr/>
        </p:nvCxnSpPr>
        <p:spPr>
          <a:xfrm flipV="1">
            <a:off x="4542148" y="5256849"/>
            <a:ext cx="1035489" cy="281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7" idx="3"/>
            <a:endCxn id="10" idx="1"/>
          </p:cNvCxnSpPr>
          <p:nvPr/>
        </p:nvCxnSpPr>
        <p:spPr>
          <a:xfrm>
            <a:off x="4542148" y="5538846"/>
            <a:ext cx="1035489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5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287486" y="2455724"/>
                <a:ext cx="5436168" cy="1384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𝑇𝑦𝑝𝑒𝑂𝑢𝑡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𝑚𝑦𝑓𝑢𝑛𝑐𝑡𝑖𝑜𝑛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𝑇𝑦𝑝𝑒𝐼𝑛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𝑇𝑦𝑝𝑒𝐼𝑛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{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….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return </a:t>
                </a:r>
                <a:r>
                  <a:rPr lang="en-US" dirty="0" err="1" smtClean="0"/>
                  <a:t>somevalue</a:t>
                </a:r>
                <a:r>
                  <a:rPr lang="en-US" dirty="0"/>
                  <a:t>;</a:t>
                </a:r>
                <a:endParaRPr lang="en-US" dirty="0" smtClean="0"/>
              </a:p>
              <a:p>
                <a:r>
                  <a:rPr lang="en-US" dirty="0"/>
                  <a:t>}</a:t>
                </a:r>
                <a:endParaRPr lang="ru-RU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486" y="2455724"/>
                <a:ext cx="5436168" cy="1384995"/>
              </a:xfrm>
              <a:prstGeom prst="rect">
                <a:avLst/>
              </a:prstGeom>
              <a:blipFill>
                <a:blip r:embed="rId2"/>
                <a:stretch>
                  <a:fillRect l="-2578" t="-441" b="-92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602379" y="1459856"/>
            <a:ext cx="2272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Тип возвращаемого значения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639494" y="1459856"/>
            <a:ext cx="118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Название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607631" y="1536216"/>
            <a:ext cx="243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Параметры функции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5" idx="2"/>
          </p:cNvCxnSpPr>
          <p:nvPr/>
        </p:nvCxnSpPr>
        <p:spPr>
          <a:xfrm>
            <a:off x="2738847" y="2106187"/>
            <a:ext cx="1005839" cy="34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6" idx="2"/>
          </p:cNvCxnSpPr>
          <p:nvPr/>
        </p:nvCxnSpPr>
        <p:spPr>
          <a:xfrm>
            <a:off x="5231677" y="1829188"/>
            <a:ext cx="19592" cy="66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7" idx="2"/>
          </p:cNvCxnSpPr>
          <p:nvPr/>
        </p:nvCxnSpPr>
        <p:spPr>
          <a:xfrm flipH="1">
            <a:off x="7019110" y="1905548"/>
            <a:ext cx="806522" cy="55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42605" y="4467497"/>
            <a:ext cx="221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Тело функции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26" idx="0"/>
          </p:cNvCxnSpPr>
          <p:nvPr/>
        </p:nvCxnSpPr>
        <p:spPr>
          <a:xfrm flipV="1">
            <a:off x="3448594" y="3840719"/>
            <a:ext cx="426721" cy="62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49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Указатели и 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Любые данные в программе находятся в памяти. Доступ к памяти осуществляется:</a:t>
            </a:r>
          </a:p>
          <a:p>
            <a:pPr lvl="1"/>
            <a:r>
              <a:rPr lang="ru-RU" dirty="0" smtClean="0"/>
              <a:t>Непосредственно к объекту</a:t>
            </a:r>
          </a:p>
          <a:p>
            <a:pPr lvl="1"/>
            <a:r>
              <a:rPr lang="ru-RU" dirty="0" smtClean="0"/>
              <a:t>По указателю на область памяти</a:t>
            </a:r>
          </a:p>
          <a:p>
            <a:pPr lvl="1"/>
            <a:r>
              <a:rPr lang="ru-RU" dirty="0" smtClean="0"/>
              <a:t>По ссылке на объект</a:t>
            </a:r>
            <a:endParaRPr lang="ru-RU" dirty="0" smtClean="0">
              <a:effectLst/>
            </a:endParaRPr>
          </a:p>
          <a:p>
            <a:r>
              <a:rPr lang="ru-RU" b="1" dirty="0" smtClean="0">
                <a:effectLst/>
              </a:rPr>
              <a:t>Указатель</a:t>
            </a:r>
            <a:r>
              <a:rPr lang="ru-RU" dirty="0" smtClean="0">
                <a:effectLst/>
              </a:rPr>
              <a:t> – переменная, значением которой является адрес ячейки памяти. То есть </a:t>
            </a:r>
            <a:r>
              <a:rPr lang="ru-RU" b="1" dirty="0" smtClean="0">
                <a:effectLst/>
              </a:rPr>
              <a:t>указатель</a:t>
            </a:r>
            <a:r>
              <a:rPr lang="ru-RU" dirty="0" smtClean="0">
                <a:effectLst/>
              </a:rPr>
              <a:t> ссылается на блок данных из области памяти, причём на самое его начало</a:t>
            </a:r>
          </a:p>
          <a:p>
            <a:r>
              <a:rPr lang="ru-RU" b="1" dirty="0" smtClean="0"/>
              <a:t>Ссылки</a:t>
            </a:r>
            <a:r>
              <a:rPr lang="ru-RU" dirty="0" smtClean="0"/>
              <a:t> – особый тип данных, являющийся скрытой формой указателя, который при использовании автоматически </a:t>
            </a:r>
            <a:r>
              <a:rPr lang="ru-RU" dirty="0" err="1" smtClean="0"/>
              <a:t>разименовывается</a:t>
            </a:r>
            <a:r>
              <a:rPr lang="ru-RU" dirty="0" smtClean="0"/>
              <a:t>. </a:t>
            </a:r>
            <a:r>
              <a:rPr lang="ru-RU" b="1" dirty="0" smtClean="0"/>
              <a:t>Ссылка</a:t>
            </a:r>
            <a:r>
              <a:rPr lang="ru-RU" dirty="0" smtClean="0"/>
              <a:t> может быть объявлена как другим именем, так и как псевдоним</a:t>
            </a:r>
            <a:endParaRPr lang="ru-RU" dirty="0" smtClean="0"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218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Указатели и </a:t>
            </a:r>
            <a:r>
              <a:rPr lang="en-US" dirty="0" smtClean="0"/>
              <a:t>C</a:t>
            </a:r>
            <a:r>
              <a:rPr lang="ru-RU" dirty="0" err="1" smtClean="0"/>
              <a:t>сылки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75544" y="3171031"/>
            <a:ext cx="4486275" cy="2352675"/>
          </a:xfrm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Указатели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20656" y="3142456"/>
            <a:ext cx="44862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0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программы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94842" y="2005806"/>
            <a:ext cx="3057525" cy="3990975"/>
          </a:xfrm>
          <a:prstGeom prst="rect">
            <a:avLst/>
          </a:prstGeom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5007429" y="1825625"/>
            <a:ext cx="6346371" cy="4351338"/>
          </a:xfrm>
        </p:spPr>
        <p:txBody>
          <a:bodyPr/>
          <a:lstStyle/>
          <a:p>
            <a:r>
              <a:rPr lang="ru-RU" dirty="0" smtClean="0"/>
              <a:t>Файлы заголовки (</a:t>
            </a:r>
            <a:r>
              <a:rPr lang="en-US" dirty="0" smtClean="0"/>
              <a:t>headers</a:t>
            </a:r>
            <a:r>
              <a:rPr lang="ru-RU" dirty="0" smtClean="0"/>
              <a:t>, </a:t>
            </a:r>
            <a:r>
              <a:rPr lang="en-US" dirty="0" smtClean="0"/>
              <a:t>“*.h”, “*.</a:t>
            </a:r>
            <a:r>
              <a:rPr lang="en-US" dirty="0" err="1" smtClean="0"/>
              <a:t>hpp</a:t>
            </a:r>
            <a:r>
              <a:rPr lang="en-US" dirty="0" smtClean="0"/>
              <a:t>”, …)</a:t>
            </a:r>
          </a:p>
          <a:p>
            <a:pPr lvl="1"/>
            <a:r>
              <a:rPr lang="ru-RU" dirty="0" smtClean="0"/>
              <a:t>Содержат определения интерфейсов функций, классов и т.д. </a:t>
            </a:r>
          </a:p>
          <a:p>
            <a:r>
              <a:rPr lang="ru-RU" dirty="0" smtClean="0"/>
              <a:t>Файлы с реализацией</a:t>
            </a:r>
            <a:r>
              <a:rPr lang="en-US" dirty="0" smtClean="0"/>
              <a:t> (“*.c”, “*.</a:t>
            </a:r>
            <a:r>
              <a:rPr lang="en-US" dirty="0" err="1" smtClean="0"/>
              <a:t>cpp</a:t>
            </a:r>
            <a:r>
              <a:rPr lang="en-US" dirty="0" smtClean="0"/>
              <a:t>”,…)</a:t>
            </a:r>
          </a:p>
          <a:p>
            <a:r>
              <a:rPr lang="ru-RU" dirty="0" smtClean="0"/>
              <a:t>Программа (</a:t>
            </a:r>
            <a:r>
              <a:rPr lang="en-US" dirty="0" smtClean="0"/>
              <a:t>“main” – </a:t>
            </a:r>
            <a:r>
              <a:rPr lang="ru-RU" dirty="0" smtClean="0"/>
              <a:t>файл)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816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Структуры данных – это «сгруппированные» базовые типы данных и другие структуры данных, используемые для описания наборов данных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Способы группировки:</a:t>
            </a:r>
          </a:p>
          <a:p>
            <a:pPr lvl="1"/>
            <a:r>
              <a:rPr lang="ru-RU" dirty="0" smtClean="0"/>
              <a:t>Массивы </a:t>
            </a:r>
            <a:r>
              <a:rPr lang="en-US" dirty="0" smtClean="0"/>
              <a:t>(arrays)</a:t>
            </a:r>
          </a:p>
          <a:p>
            <a:pPr lvl="1"/>
            <a:r>
              <a:rPr lang="ru-RU" dirty="0" smtClean="0"/>
              <a:t>Структуры и классы (</a:t>
            </a:r>
            <a:r>
              <a:rPr lang="en-US" dirty="0" smtClean="0"/>
              <a:t>structures and classes)</a:t>
            </a:r>
          </a:p>
          <a:p>
            <a:pPr lvl="1"/>
            <a:r>
              <a:rPr lang="ru-RU" dirty="0" smtClean="0"/>
              <a:t>Списки</a:t>
            </a:r>
          </a:p>
          <a:p>
            <a:pPr lvl="1"/>
            <a:r>
              <a:rPr lang="ru-RU" dirty="0" smtClean="0"/>
              <a:t>Деревья</a:t>
            </a:r>
          </a:p>
          <a:p>
            <a:pPr lvl="1"/>
            <a:r>
              <a:rPr lang="ru-RU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24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Краткое 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 курса.</a:t>
            </a:r>
          </a:p>
          <a:p>
            <a:r>
              <a:rPr lang="ru-RU" dirty="0" smtClean="0"/>
              <a:t>Основные темы курса</a:t>
            </a:r>
          </a:p>
          <a:p>
            <a:r>
              <a:rPr lang="ru-RU" dirty="0" smtClean="0"/>
              <a:t>Понятие данных и алгоритма</a:t>
            </a:r>
          </a:p>
          <a:p>
            <a:r>
              <a:rPr lang="ru-RU" dirty="0" smtClean="0"/>
              <a:t>Классификация структур данных</a:t>
            </a:r>
          </a:p>
          <a:p>
            <a:r>
              <a:rPr lang="ru-RU" dirty="0" smtClean="0"/>
              <a:t>Простые (или встроенные типы данных)</a:t>
            </a:r>
          </a:p>
          <a:p>
            <a:r>
              <a:rPr lang="ru-RU" dirty="0" smtClean="0"/>
              <a:t>Ссылки и указатели.</a:t>
            </a:r>
          </a:p>
          <a:p>
            <a:r>
              <a:rPr lang="ru-RU" dirty="0" smtClean="0"/>
              <a:t>Сложные типы данных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074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приемы для создания структур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Инкапсуляция</a:t>
            </a:r>
          </a:p>
          <a:p>
            <a:pPr lvl="1"/>
            <a:r>
              <a:rPr lang="ru-RU" dirty="0" smtClean="0"/>
              <a:t>Контроль доступа к данным, их изменению</a:t>
            </a:r>
          </a:p>
          <a:p>
            <a:r>
              <a:rPr lang="ru-RU" dirty="0" smtClean="0"/>
              <a:t>Полиморфизм</a:t>
            </a:r>
          </a:p>
          <a:p>
            <a:pPr lvl="1"/>
            <a:r>
              <a:rPr lang="ru-RU" dirty="0" smtClean="0"/>
              <a:t>Возможность использовать одно и то же но с разным результатом</a:t>
            </a:r>
          </a:p>
          <a:p>
            <a:r>
              <a:rPr lang="ru-RU" dirty="0" smtClean="0"/>
              <a:t>Наследование</a:t>
            </a:r>
          </a:p>
          <a:p>
            <a:pPr lvl="1"/>
            <a:r>
              <a:rPr lang="ru-RU" dirty="0" smtClean="0"/>
              <a:t>Расширение структуры данных</a:t>
            </a:r>
          </a:p>
          <a:p>
            <a:r>
              <a:rPr lang="ru-RU" dirty="0" smtClean="0"/>
              <a:t>Композиция</a:t>
            </a:r>
          </a:p>
          <a:p>
            <a:pPr lvl="1"/>
            <a:r>
              <a:rPr lang="ru-RU" dirty="0" smtClean="0"/>
              <a:t>Использование одной структуры данных, как элемента другой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294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A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private: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m_value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get_value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void </a:t>
            </a:r>
            <a:r>
              <a:rPr lang="en-US" dirty="0" err="1" smtClean="0"/>
              <a:t>set_value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value);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512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Полиморфизм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Статический (во время компиляции)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Динамический (во время исполнения)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49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A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virtual void execute();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B : public A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 smtClean="0"/>
              <a:t>	virtual void execute();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784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Композиция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mtClean="0"/>
              <a:t>class A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private: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m_value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get_value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void </a:t>
            </a:r>
            <a:r>
              <a:rPr lang="en-US" dirty="0" err="1" smtClean="0"/>
              <a:t>set_value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value);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ru-RU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/>
              <a:t>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private:</a:t>
            </a:r>
          </a:p>
          <a:p>
            <a:pPr marL="0" indent="0">
              <a:buNone/>
            </a:pPr>
            <a:r>
              <a:rPr lang="en-US" dirty="0" smtClean="0"/>
              <a:t>	A* </a:t>
            </a:r>
            <a:r>
              <a:rPr lang="en-US" dirty="0" err="1" smtClean="0"/>
              <a:t>m_a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 smtClean="0"/>
              <a:t>	B(A* a);</a:t>
            </a:r>
          </a:p>
          <a:p>
            <a:pPr marL="0" indent="0">
              <a:buNone/>
            </a:pPr>
            <a:r>
              <a:rPr lang="en-US" smtClean="0"/>
              <a:t>	~B();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};</a:t>
            </a:r>
            <a:endParaRPr lang="ru-RU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756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/>
              <a:t>получение практических навыков разработки программ на языке программирования C++</a:t>
            </a:r>
          </a:p>
          <a:p>
            <a:pPr fontAlgn="base"/>
            <a:r>
              <a:rPr lang="ru-RU" dirty="0"/>
              <a:t>получение практических навыков проектирования и использования различных структур данных при решении задач</a:t>
            </a:r>
          </a:p>
        </p:txBody>
      </p:sp>
    </p:spTree>
    <p:extLst>
      <p:ext uri="{BB962C8B-B14F-4D97-AF65-F5344CB8AC3E}">
        <p14:creationId xmlns:p14="http://schemas.microsoft.com/office/powerpoint/2010/main" val="232219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темы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Данные и их место в жизни. Структура как способ организации / систематизации данных</a:t>
            </a:r>
          </a:p>
          <a:p>
            <a:r>
              <a:rPr lang="ru-RU" dirty="0" smtClean="0"/>
              <a:t>Классификация структур данных</a:t>
            </a:r>
          </a:p>
          <a:p>
            <a:r>
              <a:rPr lang="ru-RU" dirty="0" smtClean="0"/>
              <a:t>Элементарные структуры данных</a:t>
            </a:r>
          </a:p>
          <a:p>
            <a:r>
              <a:rPr lang="ru-RU" dirty="0" smtClean="0"/>
              <a:t>Особенности хранения данных</a:t>
            </a:r>
          </a:p>
          <a:p>
            <a:r>
              <a:rPr lang="ru-RU" dirty="0" smtClean="0"/>
              <a:t>Массивы одномерные, многомерные</a:t>
            </a:r>
          </a:p>
          <a:p>
            <a:r>
              <a:rPr lang="ru-RU" dirty="0" smtClean="0"/>
              <a:t>Списки, стеки, очереди</a:t>
            </a:r>
          </a:p>
          <a:p>
            <a:r>
              <a:rPr lang="ru-RU" dirty="0" smtClean="0"/>
              <a:t>Хеш-таблицы</a:t>
            </a:r>
          </a:p>
          <a:p>
            <a:r>
              <a:rPr lang="ru-RU" dirty="0" smtClean="0"/>
              <a:t>Строки</a:t>
            </a:r>
          </a:p>
          <a:p>
            <a:r>
              <a:rPr lang="ru-RU" dirty="0" smtClean="0"/>
              <a:t>Деревья, графы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7452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</a:t>
            </a:r>
            <a:r>
              <a:rPr lang="ru-RU" smtClean="0"/>
              <a:t>такое данные</a:t>
            </a:r>
            <a:r>
              <a:rPr lang="en-US" smtClean="0"/>
              <a:t> (wiki)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smtClean="0"/>
              <a:t>Информация </a:t>
            </a:r>
            <a:r>
              <a:rPr lang="ru-RU" dirty="0" smtClean="0"/>
              <a:t>— сведения независимо от формы их представления</a:t>
            </a:r>
            <a:endParaRPr lang="en-US" dirty="0" smtClean="0"/>
          </a:p>
          <a:p>
            <a:r>
              <a:rPr lang="ru-RU" dirty="0" smtClean="0"/>
              <a:t>Данные - зарегистрированная информация; представление фактов, понятий или инструкций в форме, приемлемой для общения, интерпретации, или обработки человеком или с помощью автоматических средств (ISO/IEC/IEEE 24765-2010</a:t>
            </a:r>
            <a:r>
              <a:rPr lang="en-US" dirty="0" smtClean="0"/>
              <a:t>, WIKI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Данные — поддающееся многократной интерпретации представление информации в формализованном виде, пригодном для передачи, связи или обработки (ISO/IEC 2382:2015).</a:t>
            </a:r>
          </a:p>
          <a:p>
            <a:r>
              <a:rPr lang="ru-RU" dirty="0" smtClean="0"/>
              <a:t>Данные — формы представления информации, с которыми имеют дело информационные системы и их пользователи (ISO/IEC 10746-2:1996).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68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Структура данных – это данные о данных. Метаданные. Описание способа представления информации в виде данных, хранения такой информации.</a:t>
            </a:r>
          </a:p>
          <a:p>
            <a:r>
              <a:rPr lang="ru-RU" dirty="0" smtClean="0"/>
              <a:t>Цель создания: структурированное представление информации для её хранения и дальнейшего использования</a:t>
            </a:r>
            <a:r>
              <a:rPr lang="en-US" dirty="0" smtClean="0"/>
              <a:t> </a:t>
            </a:r>
            <a:r>
              <a:rPr lang="ru-RU" dirty="0" smtClean="0"/>
              <a:t>для выполнения поставленных задач и достижения необходимых целей</a:t>
            </a:r>
          </a:p>
          <a:p>
            <a:r>
              <a:rPr lang="ru-RU" dirty="0" smtClean="0"/>
              <a:t>Создавая структуру данных вы создаете данные, о том какие данные и как вы будете использовать, и как её можно получить.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99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структуры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Структура данных — программная единица, позволяющая хранить и обрабатывать множество однотипных и/или логически связанных данных в вычислительной технике. </a:t>
            </a:r>
          </a:p>
          <a:p>
            <a:r>
              <a:rPr lang="ru-RU" dirty="0" smtClean="0"/>
              <a:t>Структура данных – это совокупность структур данных и отношений между ними. </a:t>
            </a:r>
          </a:p>
          <a:p>
            <a:r>
              <a:rPr lang="ru-RU" dirty="0" smtClean="0"/>
              <a:t>Элементарная структура данных – это число или символ.</a:t>
            </a:r>
          </a:p>
          <a:p>
            <a:r>
              <a:rPr lang="ru-RU" dirty="0" smtClean="0"/>
              <a:t>Отношение между структурами данных – это функциональные связи между структурами данных и указание на их местоположение в памяти</a:t>
            </a:r>
          </a:p>
        </p:txBody>
      </p:sp>
    </p:spTree>
    <p:extLst>
      <p:ext uri="{BB962C8B-B14F-4D97-AF65-F5344CB8AC3E}">
        <p14:creationId xmlns:p14="http://schemas.microsoft.com/office/powerpoint/2010/main" val="22683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Тип данных - это представление природы и типа данных, которые будут использоваться в программировании, или, другими словами, тип данных описывает все те данные, которые имеют общее свойство. Например, целочисленный тип данных описывает все целые числа, с которыми могут работать компьютеры.</a:t>
            </a:r>
          </a:p>
          <a:p>
            <a:r>
              <a:rPr lang="ru-RU" dirty="0" smtClean="0"/>
              <a:t>Тип данных – это множество значений и операций с ними (</a:t>
            </a:r>
            <a:r>
              <a:rPr lang="ru-RU" dirty="0" err="1" smtClean="0"/>
              <a:t>Седжвик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Структура данных и Тип данных</a:t>
            </a:r>
          </a:p>
          <a:p>
            <a:pPr lvl="1"/>
            <a:r>
              <a:rPr lang="ru-RU" dirty="0" smtClean="0"/>
              <a:t>Тип данных – это абстракция</a:t>
            </a:r>
          </a:p>
          <a:p>
            <a:pPr lvl="1"/>
            <a:r>
              <a:rPr lang="ru-RU" dirty="0" smtClean="0"/>
              <a:t>Структура данных – это реализация абстракции в конкретном языке программирования.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839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Программное (реализация): классы </a:t>
            </a:r>
            <a:r>
              <a:rPr lang="en-US" dirty="0" smtClean="0"/>
              <a:t>(class), </a:t>
            </a:r>
            <a:r>
              <a:rPr lang="ru-RU" dirty="0" smtClean="0"/>
              <a:t>структуры 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)</a:t>
            </a:r>
          </a:p>
          <a:p>
            <a:r>
              <a:rPr lang="ru-RU" dirty="0" smtClean="0"/>
              <a:t>Документальное (абстракции) (спецификации): </a:t>
            </a:r>
          </a:p>
          <a:p>
            <a:pPr lvl="1"/>
            <a:r>
              <a:rPr lang="ru-RU" dirty="0" smtClean="0"/>
              <a:t>Графическое: диаграммы</a:t>
            </a:r>
            <a:r>
              <a:rPr lang="en-US" dirty="0" smtClean="0"/>
              <a:t>, </a:t>
            </a:r>
            <a:r>
              <a:rPr lang="ru-RU" dirty="0" smtClean="0"/>
              <a:t>такие как </a:t>
            </a:r>
            <a:r>
              <a:rPr lang="en-US" dirty="0" smtClean="0"/>
              <a:t>UML</a:t>
            </a:r>
            <a:r>
              <a:rPr lang="ru-RU" dirty="0" smtClean="0"/>
              <a:t>, В</a:t>
            </a:r>
            <a:r>
              <a:rPr lang="en-US" dirty="0" smtClean="0"/>
              <a:t>PMN, </a:t>
            </a:r>
            <a:r>
              <a:rPr lang="en-US" dirty="0" err="1" smtClean="0"/>
              <a:t>Archimate</a:t>
            </a:r>
            <a:r>
              <a:rPr lang="en-US" dirty="0" smtClean="0"/>
              <a:t> </a:t>
            </a:r>
            <a:r>
              <a:rPr lang="ru-RU" dirty="0" smtClean="0"/>
              <a:t>и т.д.</a:t>
            </a:r>
          </a:p>
          <a:p>
            <a:pPr lvl="1"/>
            <a:r>
              <a:rPr lang="ru-RU" dirty="0" smtClean="0"/>
              <a:t>Текстовое: документы  в форме таблиц и описаний</a:t>
            </a:r>
            <a:endParaRPr lang="en-US" smtClean="0"/>
          </a:p>
          <a:p>
            <a:pPr marL="0" indent="0">
              <a:buNone/>
            </a:pPr>
            <a:r>
              <a:rPr lang="ru-RU" smtClean="0"/>
              <a:t>Часто используется смешанное представление: текстовое и графическое.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44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6703</TotalTime>
  <Words>967</Words>
  <Application>Microsoft Office PowerPoint</Application>
  <PresentationFormat>Широкоэкранный</PresentationFormat>
  <Paragraphs>232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Тема Office</vt:lpstr>
      <vt:lpstr>Лекция 1. Основные понятия</vt:lpstr>
      <vt:lpstr>Краткое содержание</vt:lpstr>
      <vt:lpstr>Цели курса</vt:lpstr>
      <vt:lpstr>Основные темы курса</vt:lpstr>
      <vt:lpstr>Что такое данные (wiki)</vt:lpstr>
      <vt:lpstr>Структура данных</vt:lpstr>
      <vt:lpstr>Определение структуры данных</vt:lpstr>
      <vt:lpstr>Типы данных</vt:lpstr>
      <vt:lpstr>Представление данных</vt:lpstr>
      <vt:lpstr>Основные характеристики (метрики?)</vt:lpstr>
      <vt:lpstr>Базовые типы</vt:lpstr>
      <vt:lpstr>Базовые типы. Целые числа </vt:lpstr>
      <vt:lpstr>Базовые типы. Вещественные числа </vt:lpstr>
      <vt:lpstr>Базовые типы. Вещественные числа </vt:lpstr>
      <vt:lpstr>Функции</vt:lpstr>
      <vt:lpstr>Указатели и ссылки</vt:lpstr>
      <vt:lpstr>Указатели и Cсылки</vt:lpstr>
      <vt:lpstr>Структура программы</vt:lpstr>
      <vt:lpstr>Структуры данных</vt:lpstr>
      <vt:lpstr>Основные приемы для создания структур данных</vt:lpstr>
      <vt:lpstr>Инкапсуляция</vt:lpstr>
      <vt:lpstr>Полиморфизм</vt:lpstr>
      <vt:lpstr>Наследование</vt:lpstr>
      <vt:lpstr>Композиция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1. Основные понятия</dc:title>
  <dc:creator>User-PC</dc:creator>
  <cp:lastModifiedBy>User-PC</cp:lastModifiedBy>
  <cp:revision>33</cp:revision>
  <dcterms:created xsi:type="dcterms:W3CDTF">2021-09-01T07:42:39Z</dcterms:created>
  <dcterms:modified xsi:type="dcterms:W3CDTF">2021-09-05T23:26:28Z</dcterms:modified>
</cp:coreProperties>
</file>