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70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1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2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4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1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8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F2B8-896F-472F-BE3B-2D0FA70F101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B565-3A65-45AC-A690-CD2710A4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10.</a:t>
            </a:r>
            <a:br>
              <a:rPr lang="ru-RU" dirty="0" smtClean="0"/>
            </a:br>
            <a:r>
              <a:rPr lang="ru-RU" dirty="0" smtClean="0"/>
              <a:t>Списки пропусков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удаления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45720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removeR</a:t>
            </a:r>
            <a:r>
              <a:rPr lang="en-US" dirty="0" smtClean="0"/>
              <a:t>(Node * </a:t>
            </a:r>
            <a:r>
              <a:rPr lang="en-US" dirty="0" smtClean="0"/>
              <a:t>current, </a:t>
            </a:r>
            <a:r>
              <a:rPr lang="en-US" dirty="0" smtClean="0"/>
              <a:t>Key </a:t>
            </a:r>
            <a:r>
              <a:rPr lang="en-US" dirty="0" err="1" smtClean="0"/>
              <a:t>key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level) {</a:t>
            </a:r>
          </a:p>
          <a:p>
            <a:pPr marL="914400" lvl="2" indent="0">
              <a:buNone/>
            </a:pPr>
            <a:r>
              <a:rPr lang="en-US" dirty="0" smtClean="0"/>
              <a:t>Node * next = current-&gt;next[level]</a:t>
            </a:r>
          </a:p>
          <a:p>
            <a:pPr marL="914400" lvl="2" indent="0">
              <a:buNone/>
            </a:pPr>
            <a:r>
              <a:rPr lang="en-US" dirty="0" smtClean="0"/>
              <a:t>If (next-&gt;</a:t>
            </a:r>
            <a:r>
              <a:rPr lang="en-US" dirty="0" err="1" smtClean="0"/>
              <a:t>item.key</a:t>
            </a:r>
            <a:r>
              <a:rPr lang="en-US" dirty="0" smtClean="0"/>
              <a:t>() &gt;= key) {</a:t>
            </a:r>
          </a:p>
          <a:p>
            <a:pPr marL="1371600" lvl="3" indent="0">
              <a:buNone/>
            </a:pPr>
            <a:r>
              <a:rPr lang="en-US" dirty="0" smtClean="0"/>
              <a:t>if (key == next-&gt;</a:t>
            </a:r>
            <a:r>
              <a:rPr lang="en-US" dirty="0" err="1" smtClean="0"/>
              <a:t>item.key</a:t>
            </a:r>
            <a:r>
              <a:rPr lang="en-US" dirty="0" smtClean="0"/>
              <a:t>()) {</a:t>
            </a:r>
          </a:p>
          <a:p>
            <a:pPr marL="1828800" lvl="4" indent="0">
              <a:buNone/>
            </a:pPr>
            <a:r>
              <a:rPr lang="en-US" dirty="0" smtClean="0"/>
              <a:t>current-&gt;next[level] = next-&gt;next[level];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If (level == 0) { delete next; return;  }</a:t>
            </a:r>
          </a:p>
          <a:p>
            <a:pPr marL="1371600" lvl="3" indent="0">
              <a:buNone/>
            </a:pPr>
            <a:r>
              <a:rPr lang="en-US" dirty="0" err="1" smtClean="0"/>
              <a:t>removeR</a:t>
            </a:r>
            <a:r>
              <a:rPr lang="en-US" dirty="0" smtClean="0"/>
              <a:t>(current, key, level-1);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err="1" smtClean="0"/>
              <a:t>removeR</a:t>
            </a:r>
            <a:r>
              <a:rPr lang="en-US" dirty="0" smtClean="0"/>
              <a:t>(current, key, level);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public:	</a:t>
            </a:r>
          </a:p>
          <a:p>
            <a:pPr marL="457200" lvl="1" indent="0">
              <a:buNone/>
            </a:pPr>
            <a:r>
              <a:rPr lang="en-US" dirty="0" smtClean="0"/>
              <a:t>Void remove(Key key) {</a:t>
            </a:r>
          </a:p>
          <a:p>
            <a:pPr marL="914400" lvl="2" indent="0">
              <a:buNone/>
            </a:pPr>
            <a:r>
              <a:rPr lang="en-US" dirty="0" err="1" smtClean="0"/>
              <a:t>removeR</a:t>
            </a:r>
            <a:r>
              <a:rPr lang="en-US" dirty="0" smtClean="0"/>
              <a:t>(head, key, </a:t>
            </a:r>
            <a:r>
              <a:rPr lang="en-US" dirty="0" err="1" smtClean="0"/>
              <a:t>m_levels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6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M_maxLevels</a:t>
            </a:r>
            <a:r>
              <a:rPr lang="en-US" dirty="0" smtClean="0"/>
              <a:t> ~ log_(1/t) 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61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Поразрядный поиск (</a:t>
            </a:r>
            <a:r>
              <a:rPr lang="en-US" dirty="0" smtClean="0"/>
              <a:t>radix search)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сравнивать ключи не целиком, а </a:t>
            </a:r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ru-RU" dirty="0" smtClean="0"/>
              <a:t>его части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0687" y="3071191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29948" y="3071191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39209" y="3071191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20687" y="3752780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729948" y="3752780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39209" y="3732902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650436" y="2936254"/>
            <a:ext cx="0" cy="15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3121375"/>
            <a:ext cx="8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831501"/>
            <a:ext cx="8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2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755300" y="2288073"/>
            <a:ext cx="496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digit(key, d</a:t>
            </a:r>
            <a:r>
              <a:rPr lang="en-US" dirty="0" smtClean="0"/>
              <a:t>)</a:t>
            </a:r>
            <a:r>
              <a:rPr lang="ru-RU" dirty="0" smtClean="0"/>
              <a:t> – получить часть ключа с номером </a:t>
            </a:r>
            <a:r>
              <a:rPr lang="en-US" dirty="0" smtClean="0"/>
              <a:t>d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520687" y="4798011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729948" y="4798011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939209" y="4778133"/>
            <a:ext cx="1053548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9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цифрового поиска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digital search trees)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Ветвление выполняется по результату сравнения текущих разрядов</a:t>
            </a:r>
          </a:p>
          <a:p>
            <a:pPr marL="0" indent="0">
              <a:buNone/>
            </a:pPr>
            <a:r>
              <a:rPr lang="en-US" dirty="0" smtClean="0"/>
              <a:t>Item </a:t>
            </a:r>
            <a:r>
              <a:rPr lang="en-US" dirty="0" err="1" smtClean="0"/>
              <a:t>SearchR</a:t>
            </a:r>
            <a:r>
              <a:rPr lang="en-US" dirty="0" smtClean="0"/>
              <a:t>(Node * current, Key </a:t>
            </a:r>
            <a:r>
              <a:rPr lang="en-US" dirty="0" err="1" smtClean="0"/>
              <a:t>key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d) {</a:t>
            </a:r>
          </a:p>
          <a:p>
            <a:pPr marL="457200" lvl="1" indent="0">
              <a:buNone/>
            </a:pPr>
            <a:r>
              <a:rPr lang="en-US" dirty="0" smtClean="0"/>
              <a:t>if (current == 0) { return </a:t>
            </a:r>
            <a:r>
              <a:rPr lang="en-US" dirty="0" err="1" smtClean="0"/>
              <a:t>nullItem</a:t>
            </a:r>
            <a:r>
              <a:rPr lang="en-US" dirty="0" smtClean="0"/>
              <a:t>; }</a:t>
            </a:r>
          </a:p>
          <a:p>
            <a:pPr marL="457200" lvl="1" indent="0">
              <a:buNone/>
            </a:pPr>
            <a:r>
              <a:rPr lang="en-US" dirty="0" smtClean="0"/>
              <a:t>if (digit(key, d) == 0) { return </a:t>
            </a:r>
            <a:r>
              <a:rPr lang="en-US" dirty="0" err="1" smtClean="0"/>
              <a:t>SearchR</a:t>
            </a:r>
            <a:r>
              <a:rPr lang="en-US" dirty="0" smtClean="0"/>
              <a:t>(current-&gt;left; key, d+1;} 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SearchR</a:t>
            </a:r>
            <a:r>
              <a:rPr lang="en-US" dirty="0" smtClean="0"/>
              <a:t>(current-&gt; right, key, d+1);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457200" lvl="1" indent="0">
              <a:buNone/>
            </a:pPr>
            <a:r>
              <a:rPr lang="en-US" dirty="0" smtClean="0"/>
              <a:t>Item Search(Key key) {</a:t>
            </a:r>
          </a:p>
          <a:p>
            <a:pPr marL="914400" lvl="2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SearchR</a:t>
            </a:r>
            <a:r>
              <a:rPr lang="en-US" dirty="0" smtClean="0"/>
              <a:t>(head, key, 0);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3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цифрового поиска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digital search trees)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число элементов в дереве </a:t>
                </a:r>
                <a:r>
                  <a:rPr lang="en-US" dirty="0" smtClean="0"/>
                  <a:t>N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Тогда поиск и вставка требуют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ru-RU" dirty="0" smtClean="0"/>
                  <a:t> сравнений в </a:t>
                </a:r>
                <a:r>
                  <a:rPr lang="ru-RU" dirty="0" smtClean="0"/>
                  <a:t>средн</a:t>
                </a:r>
                <a:r>
                  <a:rPr lang="ru-RU" dirty="0"/>
                  <a:t>е</a:t>
                </a:r>
                <a:r>
                  <a:rPr lang="ru-RU" dirty="0" smtClean="0"/>
                  <a:t>м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операций в худшем случае.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5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бинарное дерево, в котором ключи связаны с каждым из его листьев</a:t>
            </a:r>
          </a:p>
          <a:p>
            <a:r>
              <a:rPr lang="ru-RU" dirty="0" smtClean="0"/>
              <a:t>Пустой набор ключей -</a:t>
            </a:r>
            <a:r>
              <a:rPr lang="en-US" dirty="0" smtClean="0"/>
              <a:t>&gt; </a:t>
            </a:r>
            <a:r>
              <a:rPr lang="ru-RU" dirty="0" smtClean="0"/>
              <a:t>дерево представляется нулевой связью.</a:t>
            </a:r>
          </a:p>
          <a:p>
            <a:r>
              <a:rPr lang="ru-RU" dirty="0" smtClean="0"/>
              <a:t>Состоит из одного ключа -</a:t>
            </a:r>
            <a:r>
              <a:rPr lang="en-US" dirty="0" smtClean="0"/>
              <a:t>&gt; </a:t>
            </a:r>
            <a:r>
              <a:rPr lang="ru-RU" dirty="0" smtClean="0"/>
              <a:t>это лист, содержащий данный ключ.</a:t>
            </a:r>
          </a:p>
          <a:p>
            <a:r>
              <a:rPr lang="ru-RU" dirty="0" smtClean="0"/>
              <a:t>Состоит из многих ключей –</a:t>
            </a:r>
            <a:r>
              <a:rPr lang="en-US" dirty="0" smtClean="0"/>
              <a:t>&gt; </a:t>
            </a:r>
            <a:r>
              <a:rPr lang="ru-RU" dirty="0" smtClean="0"/>
              <a:t>это внутренний узел, где левая связь указывает на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дерево, начинающееся с соответствующего меньшего разряда, а правая с соответствующего старшего </a:t>
            </a:r>
            <a:r>
              <a:rPr lang="ru-RU" dirty="0" smtClean="0"/>
              <a:t>разр</a:t>
            </a:r>
            <a:r>
              <a:rPr lang="ru-RU" dirty="0"/>
              <a:t>я</a:t>
            </a:r>
            <a:r>
              <a:rPr lang="ru-RU" dirty="0" smtClean="0"/>
              <a:t>да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1746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Item </a:t>
            </a:r>
            <a:r>
              <a:rPr lang="en-US" dirty="0" err="1" smtClean="0"/>
              <a:t>searchR</a:t>
            </a:r>
            <a:r>
              <a:rPr lang="en-US" dirty="0" smtClean="0"/>
              <a:t>(Node * current, Key </a:t>
            </a:r>
            <a:r>
              <a:rPr lang="en-US" dirty="0" err="1" smtClean="0"/>
              <a:t>key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d) </a:t>
            </a:r>
            <a:r>
              <a:rPr lang="en-US" dirty="0" smtClean="0"/>
              <a:t>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(current == 0) { return </a:t>
            </a:r>
            <a:r>
              <a:rPr lang="en-US" dirty="0" err="1" smtClean="0"/>
              <a:t>nullItem</a:t>
            </a:r>
            <a:r>
              <a:rPr lang="en-US" dirty="0" smtClean="0"/>
              <a:t>; }</a:t>
            </a:r>
          </a:p>
          <a:p>
            <a:pPr marL="457200" lvl="1" indent="0">
              <a:buNone/>
            </a:pPr>
            <a:r>
              <a:rPr lang="en-US" dirty="0" smtClean="0"/>
              <a:t>if (current-&gt;left == 0 &amp;&amp; current-&gt;right == 0) {</a:t>
            </a:r>
          </a:p>
          <a:p>
            <a:pPr marL="914400" lvl="2" indent="0">
              <a:buNone/>
            </a:pPr>
            <a:r>
              <a:rPr lang="en-US" dirty="0" smtClean="0"/>
              <a:t>Key </a:t>
            </a:r>
            <a:r>
              <a:rPr lang="en-US" dirty="0" err="1" smtClean="0"/>
              <a:t>currentKey</a:t>
            </a:r>
            <a:r>
              <a:rPr lang="en-US" dirty="0" smtClean="0"/>
              <a:t> = current-&gt;</a:t>
            </a:r>
            <a:r>
              <a:rPr lang="en-US" dirty="0" err="1" smtClean="0"/>
              <a:t>item.key</a:t>
            </a:r>
            <a:r>
              <a:rPr lang="en-US" dirty="0" smtClean="0"/>
              <a:t>(); </a:t>
            </a:r>
          </a:p>
          <a:p>
            <a:pPr marL="914400" lvl="2" indent="0">
              <a:buNone/>
            </a:pPr>
            <a:r>
              <a:rPr lang="en-US" dirty="0" smtClean="0"/>
              <a:t>return (</a:t>
            </a:r>
            <a:r>
              <a:rPr lang="en-US" dirty="0" err="1" smtClean="0"/>
              <a:t>currentKey</a:t>
            </a:r>
            <a:r>
              <a:rPr lang="en-US" dirty="0" smtClean="0"/>
              <a:t> == key) ? current-&gt;item : </a:t>
            </a:r>
            <a:r>
              <a:rPr lang="en-US" dirty="0" err="1" smtClean="0"/>
              <a:t>nullItem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if (digit(key, d) == 0) { return search(current-&gt;left, key, d + 1); }</a:t>
            </a:r>
          </a:p>
          <a:p>
            <a:pPr marL="457200" lvl="1" indent="0">
              <a:buNone/>
            </a:pPr>
            <a:r>
              <a:rPr lang="en-US" dirty="0" smtClean="0"/>
              <a:t>else { return search(current-&gt;right, key, d + 1);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Item search(Key key) {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searchR</a:t>
            </a:r>
            <a:r>
              <a:rPr lang="en-US" dirty="0" smtClean="0"/>
              <a:t>(head, key, 0);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9173817" y="1825625"/>
            <a:ext cx="725557" cy="117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9919252" y="1825625"/>
            <a:ext cx="934278" cy="121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8666922" y="3001617"/>
            <a:ext cx="506895" cy="113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173817" y="3001617"/>
            <a:ext cx="566531" cy="117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28991" y="4194247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496839" y="4160285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010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623274" y="3001617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3817" y="1304586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293087" y="2276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535478" y="2276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601200" y="34985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666922" y="3438939"/>
            <a:ext cx="4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9094304" y="1825625"/>
            <a:ext cx="646044" cy="1036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8562560" y="3001617"/>
            <a:ext cx="472110" cy="10336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вставки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6937512" y="2027061"/>
            <a:ext cx="725557" cy="117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7682947" y="2027061"/>
            <a:ext cx="934278" cy="121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6430617" y="3203053"/>
            <a:ext cx="506895" cy="113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937512" y="3203053"/>
            <a:ext cx="566531" cy="117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42382" y="439160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260534" y="4361721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010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386969" y="3203053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937512" y="1506022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56782" y="24783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299173" y="24783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364895" y="37000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430617" y="3640375"/>
            <a:ext cx="4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6857999" y="2027061"/>
            <a:ext cx="646044" cy="1036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6326255" y="3203053"/>
            <a:ext cx="472110" cy="10336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5476461" y="4395683"/>
            <a:ext cx="849794" cy="834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0"/>
          </p:cNvCxnSpPr>
          <p:nvPr/>
        </p:nvCxnSpPr>
        <p:spPr>
          <a:xfrm>
            <a:off x="6539947" y="4391605"/>
            <a:ext cx="770283" cy="9542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2794" y="5204929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026965" y="5310116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001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6589643" y="4661452"/>
            <a:ext cx="512858" cy="64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Список пропусков – это связный список, в котором каждый узел содержит различное количество связей. Причем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-</a:t>
                </a:r>
                <a:r>
                  <a:rPr lang="ru-RU" dirty="0" err="1" smtClean="0"/>
                  <a:t>ые</a:t>
                </a:r>
                <a:r>
                  <a:rPr lang="ru-RU" dirty="0" smtClean="0"/>
                  <a:t> связи в узлах реализуют односвязные списки, содержащие узлы с не менее 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связей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49" y="3755457"/>
            <a:ext cx="6566101" cy="169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441" y="4746172"/>
            <a:ext cx="33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77440" y="4419991"/>
            <a:ext cx="33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97073" y="4054184"/>
            <a:ext cx="27432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10096" y="3727854"/>
            <a:ext cx="27432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5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Узел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Item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virtual Key key() = 0;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ode {</a:t>
            </a:r>
          </a:p>
          <a:p>
            <a:pPr marL="457200" lvl="1" indent="0">
              <a:buNone/>
            </a:pPr>
            <a:r>
              <a:rPr lang="en-US" dirty="0" smtClean="0"/>
              <a:t>Item </a:t>
            </a:r>
            <a:r>
              <a:rPr lang="en-US" dirty="0" err="1" smtClean="0"/>
              <a:t>item</a:t>
            </a:r>
            <a:r>
              <a:rPr lang="en-US" dirty="0" smtClean="0"/>
              <a:t>; </a:t>
            </a:r>
            <a:r>
              <a:rPr lang="ru-RU" dirty="0" smtClean="0">
                <a:solidFill>
                  <a:srgbClr val="00B050"/>
                </a:solidFill>
              </a:rPr>
              <a:t>// элемент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node ** next;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массив </a:t>
            </a:r>
            <a:r>
              <a:rPr lang="ru-RU" dirty="0" smtClean="0">
                <a:solidFill>
                  <a:srgbClr val="00B050"/>
                </a:solidFill>
              </a:rPr>
              <a:t>узлов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depth;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число уровней в данном узле</a:t>
            </a:r>
            <a:endParaRPr lang="ru-RU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Node(Item x, </a:t>
            </a:r>
            <a:r>
              <a:rPr lang="en-US" dirty="0" err="1" smtClean="0"/>
              <a:t>int</a:t>
            </a:r>
            <a:r>
              <a:rPr lang="en-US" dirty="0" smtClean="0"/>
              <a:t> k) {</a:t>
            </a:r>
          </a:p>
          <a:p>
            <a:pPr marL="914400" lvl="2" indent="0">
              <a:buNone/>
            </a:pPr>
            <a:r>
              <a:rPr lang="en-US" dirty="0" smtClean="0"/>
              <a:t>Item = x; depth = k; next = new Node*[k];</a:t>
            </a:r>
          </a:p>
          <a:p>
            <a:pPr marL="914400" lvl="2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&lt;k; </a:t>
            </a:r>
            <a:r>
              <a:rPr lang="en-US" dirty="0" err="1" smtClean="0"/>
              <a:t>i</a:t>
            </a:r>
            <a:r>
              <a:rPr lang="en-US" dirty="0" smtClean="0"/>
              <a:t>++) { next[</a:t>
            </a:r>
            <a:r>
              <a:rPr lang="en-US" dirty="0" err="1" smtClean="0"/>
              <a:t>i</a:t>
            </a:r>
            <a:r>
              <a:rPr lang="en-US" dirty="0" smtClean="0"/>
              <a:t>] = 0;}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Список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SkipList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457200" lvl="1" indent="0">
              <a:buNone/>
            </a:pPr>
            <a:r>
              <a:rPr lang="en-US" dirty="0" smtClean="0"/>
              <a:t>Node * </a:t>
            </a:r>
            <a:r>
              <a:rPr lang="en-US" dirty="0" err="1" smtClean="0"/>
              <a:t>m_head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m_levels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m_size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m_maxLevels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double *</a:t>
            </a:r>
            <a:r>
              <a:rPr lang="en-US" dirty="0" smtClean="0"/>
              <a:t> </a:t>
            </a:r>
            <a:r>
              <a:rPr lang="en-US" dirty="0" err="1" smtClean="0"/>
              <a:t>m_param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457200" lvl="1" indent="0">
              <a:buNone/>
            </a:pPr>
            <a:r>
              <a:rPr lang="en-US" dirty="0" err="1" smtClean="0"/>
              <a:t>SkipList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maxLevels</a:t>
            </a:r>
            <a:r>
              <a:rPr lang="en-US" dirty="0" smtClean="0"/>
              <a:t>, </a:t>
            </a:r>
            <a:r>
              <a:rPr lang="en-US" dirty="0" smtClean="0"/>
              <a:t>double</a:t>
            </a:r>
            <a:r>
              <a:rPr lang="ru-RU" dirty="0" smtClean="0"/>
              <a:t> *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m_head</a:t>
            </a:r>
            <a:r>
              <a:rPr lang="en-US" dirty="0" smtClean="0"/>
              <a:t> = new Node(Item::</a:t>
            </a:r>
            <a:r>
              <a:rPr lang="en-US" dirty="0" err="1" smtClean="0"/>
              <a:t>nullItem</a:t>
            </a:r>
            <a:r>
              <a:rPr lang="en-US" dirty="0" smtClean="0"/>
              <a:t>, </a:t>
            </a:r>
            <a:r>
              <a:rPr lang="en-US" dirty="0" err="1" smtClean="0"/>
              <a:t>maxLevels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m_size</a:t>
            </a:r>
            <a:r>
              <a:rPr lang="en-US" dirty="0" smtClean="0"/>
              <a:t> = 0; </a:t>
            </a:r>
            <a:r>
              <a:rPr lang="en-US" dirty="0" err="1" smtClean="0"/>
              <a:t>m_levels</a:t>
            </a:r>
            <a:r>
              <a:rPr lang="en-US" dirty="0" smtClean="0"/>
              <a:t> = 0; </a:t>
            </a:r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m_maxLevels</a:t>
            </a:r>
            <a:r>
              <a:rPr lang="en-US" dirty="0" smtClean="0"/>
              <a:t> = </a:t>
            </a:r>
            <a:r>
              <a:rPr lang="en-US" dirty="0" err="1" smtClean="0"/>
              <a:t>maxLevels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m_param</a:t>
            </a:r>
            <a:r>
              <a:rPr lang="en-US" dirty="0" smtClean="0"/>
              <a:t> = </a:t>
            </a:r>
            <a:r>
              <a:rPr lang="en-US" dirty="0" err="1" smtClean="0"/>
              <a:t>param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поиска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118" y="2238103"/>
            <a:ext cx="10691609" cy="3579223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339634" y="1994263"/>
            <a:ext cx="17417" cy="205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365760" y="2002971"/>
            <a:ext cx="3622766" cy="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2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поиска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private:</a:t>
            </a:r>
          </a:p>
          <a:p>
            <a:pPr lvl="1"/>
            <a:r>
              <a:rPr lang="en-US" dirty="0" smtClean="0"/>
              <a:t>Item </a:t>
            </a:r>
            <a:r>
              <a:rPr lang="en-US" dirty="0" err="1" smtClean="0"/>
              <a:t>searchR</a:t>
            </a:r>
            <a:r>
              <a:rPr lang="en-US" dirty="0" smtClean="0"/>
              <a:t>(Node * current, Key </a:t>
            </a:r>
            <a:r>
              <a:rPr lang="en-US" dirty="0" err="1" smtClean="0"/>
              <a:t>key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level) {</a:t>
            </a:r>
          </a:p>
          <a:p>
            <a:pPr lvl="2"/>
            <a:r>
              <a:rPr lang="en-US" dirty="0" smtClean="0"/>
              <a:t>if (current == 0) { return Item::</a:t>
            </a:r>
            <a:r>
              <a:rPr lang="en-US" dirty="0" err="1" smtClean="0"/>
              <a:t>nullItem</a:t>
            </a:r>
            <a:r>
              <a:rPr lang="en-US" dirty="0" smtClean="0"/>
              <a:t> };</a:t>
            </a:r>
          </a:p>
          <a:p>
            <a:pPr lvl="2"/>
            <a:r>
              <a:rPr lang="en-US" dirty="0" smtClean="0"/>
              <a:t>if (key == current-&gt;</a:t>
            </a:r>
            <a:r>
              <a:rPr lang="en-US" dirty="0" err="1" smtClean="0"/>
              <a:t>item.key</a:t>
            </a:r>
            <a:r>
              <a:rPr lang="en-US" dirty="0" smtClean="0"/>
              <a:t>()) { return current-&gt;item };</a:t>
            </a:r>
          </a:p>
          <a:p>
            <a:pPr lvl="2"/>
            <a:r>
              <a:rPr lang="en-US" dirty="0" smtClean="0"/>
              <a:t>Node * next = current-&gt;next[k</a:t>
            </a:r>
            <a:r>
              <a:rPr lang="en-US" dirty="0" smtClean="0"/>
              <a:t>];</a:t>
            </a:r>
            <a:endParaRPr lang="en-US" dirty="0" smtClean="0"/>
          </a:p>
          <a:p>
            <a:pPr lvl="2"/>
            <a:r>
              <a:rPr lang="en-US" dirty="0" smtClean="0"/>
              <a:t>if (next == 0 || next-&gt;</a:t>
            </a:r>
            <a:r>
              <a:rPr lang="en-US" dirty="0" err="1" smtClean="0"/>
              <a:t>item.key</a:t>
            </a:r>
            <a:r>
              <a:rPr lang="en-US" dirty="0" smtClean="0"/>
              <a:t>() &gt; key) { </a:t>
            </a:r>
          </a:p>
          <a:p>
            <a:pPr lvl="3"/>
            <a:r>
              <a:rPr lang="en-US" dirty="0" smtClean="0"/>
              <a:t>if (level == 0) { return Item::</a:t>
            </a:r>
            <a:r>
              <a:rPr lang="en-US" dirty="0" err="1" smtClean="0"/>
              <a:t>nullItem</a:t>
            </a:r>
            <a:r>
              <a:rPr lang="en-US" dirty="0" smtClean="0"/>
              <a:t>; } </a:t>
            </a:r>
          </a:p>
          <a:p>
            <a:pPr lvl="3"/>
            <a:r>
              <a:rPr lang="en-US" dirty="0" smtClean="0"/>
              <a:t>return </a:t>
            </a:r>
            <a:r>
              <a:rPr lang="en-US" dirty="0" err="1" smtClean="0"/>
              <a:t>searchR</a:t>
            </a:r>
            <a:r>
              <a:rPr lang="en-US" dirty="0" smtClean="0"/>
              <a:t>(current, key, level – 1);</a:t>
            </a:r>
          </a:p>
          <a:p>
            <a:pPr lvl="2"/>
            <a:r>
              <a:rPr lang="en-US" dirty="0" smtClean="0"/>
              <a:t>} else {</a:t>
            </a:r>
          </a:p>
          <a:p>
            <a:pPr lvl="3"/>
            <a:r>
              <a:rPr lang="en-US" dirty="0" smtClean="0"/>
              <a:t>return </a:t>
            </a:r>
            <a:r>
              <a:rPr lang="en-US" dirty="0" err="1" smtClean="0"/>
              <a:t>searchR</a:t>
            </a:r>
            <a:r>
              <a:rPr lang="en-US" dirty="0" smtClean="0"/>
              <a:t>(next, key, level);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p</a:t>
            </a:r>
            <a:r>
              <a:rPr lang="en-US" dirty="0" smtClean="0"/>
              <a:t>ublic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Item search(Key key) {</a:t>
            </a:r>
          </a:p>
          <a:p>
            <a:pPr lvl="2"/>
            <a:r>
              <a:rPr lang="en-US" dirty="0" smtClean="0"/>
              <a:t>return </a:t>
            </a:r>
            <a:r>
              <a:rPr lang="en-US" dirty="0" err="1" smtClean="0"/>
              <a:t>searchR</a:t>
            </a:r>
            <a:r>
              <a:rPr lang="en-US" dirty="0" smtClean="0"/>
              <a:t>(</a:t>
            </a:r>
            <a:r>
              <a:rPr lang="en-US" dirty="0" err="1" smtClean="0"/>
              <a:t>m_head</a:t>
            </a:r>
            <a:r>
              <a:rPr lang="en-US" dirty="0" smtClean="0"/>
              <a:t>, key, </a:t>
            </a:r>
            <a:r>
              <a:rPr lang="en-US" dirty="0" err="1" smtClean="0"/>
              <a:t>m_levels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04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вставки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638800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9" y="1690689"/>
            <a:ext cx="10691361" cy="4764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1" y="5495109"/>
            <a:ext cx="33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1" y="4977535"/>
            <a:ext cx="33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48193" y="4553243"/>
            <a:ext cx="27432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6496" y="4035669"/>
            <a:ext cx="27432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6235337" y="4824549"/>
            <a:ext cx="122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244045" y="5342513"/>
            <a:ext cx="122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244045" y="5791005"/>
            <a:ext cx="339635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6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Вероятностная операция вставки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 добавление элемента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void insert(Item value) 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level = </a:t>
            </a:r>
            <a:r>
              <a:rPr lang="en-US" dirty="0" err="1" smtClean="0"/>
              <a:t>randX</a:t>
            </a:r>
            <a:r>
              <a:rPr lang="en-US" dirty="0" smtClean="0"/>
              <a:t>();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определили сколько уровней будет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/>
              <a:t>level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m_levels</a:t>
            </a:r>
            <a:r>
              <a:rPr lang="en-US" dirty="0"/>
              <a:t>) { </a:t>
            </a:r>
            <a:r>
              <a:rPr lang="en-US" dirty="0" err="1"/>
              <a:t>m_levels</a:t>
            </a:r>
            <a:r>
              <a:rPr lang="en-US" dirty="0"/>
              <a:t> = level</a:t>
            </a:r>
            <a:r>
              <a:rPr lang="en-US" dirty="0" smtClean="0"/>
              <a:t>; }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меняем максимально используемый уровень при необходимости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/>
              <a:t>insertR</a:t>
            </a:r>
            <a:r>
              <a:rPr lang="en-US" dirty="0" smtClean="0"/>
              <a:t>(head, new Node(value, level), </a:t>
            </a:r>
            <a:r>
              <a:rPr lang="en-US" dirty="0" err="1" smtClean="0"/>
              <a:t>m_levels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место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m_maxRand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определяем уровень элемента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randX</a:t>
            </a:r>
            <a:r>
              <a:rPr lang="en-US" dirty="0" smtClean="0"/>
              <a:t>() 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457200" lvl="1" indent="0">
              <a:buNone/>
            </a:pPr>
            <a:r>
              <a:rPr lang="en-US" dirty="0" smtClean="0"/>
              <a:t>while (random() &lt; </a:t>
            </a:r>
            <a:r>
              <a:rPr lang="en-US" dirty="0" err="1" smtClean="0"/>
              <a:t>m_param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smtClean="0"/>
              <a:t>&amp;&amp;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m_maxLevels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///</a:t>
            </a:r>
            <a:r>
              <a:rPr lang="ru-RU" dirty="0" smtClean="0">
                <a:solidFill>
                  <a:srgbClr val="00B050"/>
                </a:solidFill>
              </a:rPr>
              <a:t> ---------------------------------------------------------------------------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/// </a:t>
            </a:r>
            <a:r>
              <a:rPr lang="ru-RU" dirty="0" smtClean="0">
                <a:solidFill>
                  <a:srgbClr val="00B050"/>
                </a:solidFill>
              </a:rPr>
              <a:t>Добавление нового списка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/// </a:t>
            </a:r>
            <a:r>
              <a:rPr lang="en-US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>
                <a:solidFill>
                  <a:srgbClr val="00B050"/>
                </a:solidFill>
              </a:rPr>
              <a:t> node – </a:t>
            </a:r>
            <a:r>
              <a:rPr lang="ru-RU" dirty="0" smtClean="0">
                <a:solidFill>
                  <a:srgbClr val="00B050"/>
                </a:solidFill>
              </a:rPr>
              <a:t>текущий узел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/// </a:t>
            </a:r>
            <a:r>
              <a:rPr lang="en-US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newNode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ru-RU" dirty="0" smtClean="0">
                <a:solidFill>
                  <a:srgbClr val="00B050"/>
                </a:solidFill>
              </a:rPr>
              <a:t>новый элемент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/// </a:t>
            </a:r>
            <a:r>
              <a:rPr lang="en-US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>
                <a:solidFill>
                  <a:srgbClr val="00B050"/>
                </a:solidFill>
              </a:rPr>
              <a:t> level – </a:t>
            </a:r>
            <a:r>
              <a:rPr lang="ru-RU" dirty="0" smtClean="0">
                <a:solidFill>
                  <a:srgbClr val="00B050"/>
                </a:solidFill>
              </a:rPr>
              <a:t>текущий уровень проверяемого списка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/// --------------------------------------------------------------------------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insertR</a:t>
            </a:r>
            <a:r>
              <a:rPr lang="en-US" dirty="0" smtClean="0"/>
              <a:t>(Node * node, Node * </a:t>
            </a:r>
            <a:r>
              <a:rPr lang="en-US" dirty="0" err="1" smtClean="0"/>
              <a:t>newNode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level) {</a:t>
            </a:r>
          </a:p>
          <a:p>
            <a:pPr marL="457200" lvl="1" indent="0">
              <a:buNone/>
            </a:pPr>
            <a:r>
              <a:rPr lang="en-US" dirty="0" smtClean="0"/>
              <a:t>Key </a:t>
            </a:r>
            <a:r>
              <a:rPr lang="en-US" dirty="0" err="1" smtClean="0"/>
              <a:t>newK</a:t>
            </a:r>
            <a:r>
              <a:rPr lang="en-US" dirty="0" err="1" smtClean="0"/>
              <a:t>ey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item.key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Node * next = node-&gt;next[level];</a:t>
            </a:r>
          </a:p>
          <a:p>
            <a:pPr marL="457200" lvl="1" indent="0">
              <a:buNone/>
            </a:pPr>
            <a:r>
              <a:rPr lang="en-US" dirty="0" smtClean="0"/>
              <a:t>if (next == 0 || </a:t>
            </a:r>
            <a:r>
              <a:rPr lang="en-US" dirty="0" err="1" smtClean="0"/>
              <a:t>newKey</a:t>
            </a:r>
            <a:r>
              <a:rPr lang="en-US" dirty="0" smtClean="0"/>
              <a:t> </a:t>
            </a:r>
            <a:r>
              <a:rPr lang="en-US" dirty="0" smtClean="0"/>
              <a:t>&lt; next-&gt;</a:t>
            </a:r>
            <a:r>
              <a:rPr lang="en-US" dirty="0" err="1" smtClean="0"/>
              <a:t>item.key</a:t>
            </a:r>
            <a:r>
              <a:rPr lang="en-US" dirty="0" smtClean="0"/>
              <a:t>()) {</a:t>
            </a:r>
          </a:p>
          <a:p>
            <a:pPr marL="914400" lvl="2" indent="0">
              <a:buNone/>
            </a:pPr>
            <a:r>
              <a:rPr lang="en-US" dirty="0" smtClean="0"/>
              <a:t>if (level &lt; </a:t>
            </a:r>
            <a:r>
              <a:rPr lang="en-US" dirty="0" err="1" smtClean="0"/>
              <a:t>newNode</a:t>
            </a:r>
            <a:r>
              <a:rPr lang="en-US" dirty="0" smtClean="0"/>
              <a:t>-&gt;depth) {</a:t>
            </a:r>
          </a:p>
          <a:p>
            <a:pPr marL="1371600" lvl="3" indent="0">
              <a:buNone/>
            </a:pPr>
            <a:r>
              <a:rPr lang="en-US" dirty="0" err="1" smtClean="0"/>
              <a:t>newNode</a:t>
            </a:r>
            <a:r>
              <a:rPr lang="en-US" dirty="0" smtClean="0"/>
              <a:t>[level] = next;</a:t>
            </a:r>
          </a:p>
          <a:p>
            <a:pPr marL="1371600" lvl="3" indent="0">
              <a:buNone/>
            </a:pPr>
            <a:r>
              <a:rPr lang="en-US" dirty="0" smtClean="0"/>
              <a:t>node[level]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smtClean="0"/>
              <a:t>if (level == 0) { return; }</a:t>
            </a:r>
          </a:p>
          <a:p>
            <a:pPr marL="914400" lvl="2" indent="0">
              <a:buNone/>
            </a:pPr>
            <a:r>
              <a:rPr lang="en-US" dirty="0" err="1" smtClean="0"/>
              <a:t>insertR</a:t>
            </a:r>
            <a:r>
              <a:rPr lang="en-US" dirty="0" smtClean="0"/>
              <a:t>(node, </a:t>
            </a:r>
            <a:r>
              <a:rPr lang="en-US" dirty="0" err="1" smtClean="0"/>
              <a:t>newNode</a:t>
            </a:r>
            <a:r>
              <a:rPr lang="en-US" dirty="0" smtClean="0"/>
              <a:t>, level – 1);</a:t>
            </a:r>
          </a:p>
          <a:p>
            <a:pPr marL="914400" lvl="2" indent="0">
              <a:buNone/>
            </a:pPr>
            <a:r>
              <a:rPr lang="en-US" dirty="0" smtClean="0"/>
              <a:t>return;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 smtClean="0"/>
              <a:t>insertR</a:t>
            </a:r>
            <a:r>
              <a:rPr lang="en-US" dirty="0" smtClean="0"/>
              <a:t>(next, </a:t>
            </a:r>
            <a:r>
              <a:rPr lang="en-US" dirty="0" err="1" smtClean="0"/>
              <a:t>newNode</a:t>
            </a:r>
            <a:r>
              <a:rPr lang="en-US" dirty="0" smtClean="0"/>
              <a:t>, level);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06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Утверждения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Для поиска и вставки в вероятностный список с параметром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требуется в среднем требуется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сравнений порядка 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r>
                  <a:rPr lang="ru-RU" dirty="0" smtClean="0"/>
                  <a:t>Списки пропусков имеют в </a:t>
                </a:r>
                <a:r>
                  <a:rPr lang="ru-RU" dirty="0"/>
                  <a:t>с</a:t>
                </a:r>
                <a:r>
                  <a:rPr lang="ru-RU" dirty="0" smtClean="0"/>
                  <a:t>реднем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связей</a:t>
                </a:r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03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pic>
        <p:nvPicPr>
          <p:cNvPr id="4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15" y="2203270"/>
            <a:ext cx="8924013" cy="2987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952896" y="2081349"/>
            <a:ext cx="3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6777" y="1994263"/>
            <a:ext cx="757646" cy="88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490651" y="2081349"/>
            <a:ext cx="809898" cy="80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709851" y="3283131"/>
            <a:ext cx="644435" cy="53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631474" y="3222171"/>
            <a:ext cx="766355" cy="60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952896" y="3439887"/>
            <a:ext cx="4865915" cy="3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952896" y="4145280"/>
            <a:ext cx="335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544389" y="3823063"/>
            <a:ext cx="1018902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631474" y="3697013"/>
            <a:ext cx="766355" cy="55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474719" y="4596902"/>
            <a:ext cx="10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709851" y="4249783"/>
            <a:ext cx="644435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709851" y="4267202"/>
            <a:ext cx="605245" cy="4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200" y="1506022"/>
            <a:ext cx="438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Важно сохранить связность списков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3631474" y="2769326"/>
            <a:ext cx="766355" cy="262128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709851" y="2882537"/>
            <a:ext cx="605245" cy="263613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490651" y="1994263"/>
            <a:ext cx="809898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62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973</Words>
  <Application>Microsoft Office PowerPoint</Application>
  <PresentationFormat>Широкоэкранный</PresentationFormat>
  <Paragraphs>190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Лекция 10. Списки пропусков</vt:lpstr>
      <vt:lpstr>Определение</vt:lpstr>
      <vt:lpstr>Структура данных</vt:lpstr>
      <vt:lpstr>Алгоритм поиска</vt:lpstr>
      <vt:lpstr>Операция поиска</vt:lpstr>
      <vt:lpstr>Алгоритм вставки</vt:lpstr>
      <vt:lpstr>Вероятностная операция вставки</vt:lpstr>
      <vt:lpstr>Утверждения</vt:lpstr>
      <vt:lpstr>Удаление</vt:lpstr>
      <vt:lpstr>Операция удаления </vt:lpstr>
      <vt:lpstr>Некоторые особенности</vt:lpstr>
      <vt:lpstr>Поразрядный поиск (radix search)</vt:lpstr>
      <vt:lpstr>Деревья цифрового поиска  (digital search trees)</vt:lpstr>
      <vt:lpstr>Деревья цифрового поиска  (digital search trees)</vt:lpstr>
      <vt:lpstr>Trie деревья</vt:lpstr>
      <vt:lpstr>Trie деревья</vt:lpstr>
      <vt:lpstr>Операция вставки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10. Списки пропусков</dc:title>
  <dc:creator>User-PC</dc:creator>
  <cp:lastModifiedBy>User-PC</cp:lastModifiedBy>
  <cp:revision>60</cp:revision>
  <dcterms:created xsi:type="dcterms:W3CDTF">2021-11-14T16:18:46Z</dcterms:created>
  <dcterms:modified xsi:type="dcterms:W3CDTF">2021-11-15T07:56:40Z</dcterms:modified>
</cp:coreProperties>
</file>