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B2943-96E3-4998-8858-720F3126C19F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18A6-0853-47B4-A5E1-7EE1B412B4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128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B2943-96E3-4998-8858-720F3126C19F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18A6-0853-47B4-A5E1-7EE1B412B4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6696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B2943-96E3-4998-8858-720F3126C19F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18A6-0853-47B4-A5E1-7EE1B412B4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2363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B2943-96E3-4998-8858-720F3126C19F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18A6-0853-47B4-A5E1-7EE1B412B4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105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B2943-96E3-4998-8858-720F3126C19F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18A6-0853-47B4-A5E1-7EE1B412B4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7620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B2943-96E3-4998-8858-720F3126C19F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18A6-0853-47B4-A5E1-7EE1B412B4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9755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B2943-96E3-4998-8858-720F3126C19F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18A6-0853-47B4-A5E1-7EE1B412B4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141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B2943-96E3-4998-8858-720F3126C19F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18A6-0853-47B4-A5E1-7EE1B412B4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598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B2943-96E3-4998-8858-720F3126C19F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18A6-0853-47B4-A5E1-7EE1B412B4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9235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B2943-96E3-4998-8858-720F3126C19F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18A6-0853-47B4-A5E1-7EE1B412B4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1937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B2943-96E3-4998-8858-720F3126C19F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18A6-0853-47B4-A5E1-7EE1B412B4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0372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B2943-96E3-4998-8858-720F3126C19F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018A6-0853-47B4-A5E1-7EE1B412B4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8067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Лекция 11.</a:t>
            </a:r>
            <a:br>
              <a:rPr lang="ru-RU" dirty="0" smtClean="0"/>
            </a:br>
            <a:r>
              <a:rPr lang="en-US" dirty="0" err="1" smtClean="0"/>
              <a:t>Trie</a:t>
            </a:r>
            <a:r>
              <a:rPr lang="en-US" dirty="0" smtClean="0"/>
              <a:t>-</a:t>
            </a:r>
            <a:r>
              <a:rPr lang="ru-RU" dirty="0" smtClean="0"/>
              <a:t>деревья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Структуры данных и алгоритмы</a:t>
            </a:r>
          </a:p>
          <a:p>
            <a:pPr algn="r"/>
            <a:r>
              <a:rPr lang="ru-RU" dirty="0" smtClean="0"/>
              <a:t>Чернов Алексей Владимирович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9003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Patricia-</a:t>
            </a:r>
            <a:r>
              <a:rPr lang="ru-RU" dirty="0" smtClean="0"/>
              <a:t>деревья</a:t>
            </a:r>
            <a:r>
              <a:rPr lang="en-US" dirty="0" smtClean="0"/>
              <a:t>. </a:t>
            </a:r>
            <a:r>
              <a:rPr lang="ru-RU" dirty="0" smtClean="0"/>
              <a:t>Свойства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Вставка и поиск требуют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dirty="0" smtClean="0">
                                <a:latin typeface="Cambria Math" panose="02040503050406030204" pitchFamily="18" charset="0"/>
                              </a:rPr>
                              <m:t>l</m:t>
                            </m:r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o</m:t>
                            </m:r>
                            <m:r>
                              <m:rPr>
                                <m:sty m:val="p"/>
                              </m:rPr>
                              <a:rPr lang="en-US" i="0" dirty="0" smtClean="0">
                                <a:latin typeface="Cambria Math" panose="02040503050406030204" pitchFamily="18" charset="0"/>
                              </a:rPr>
                              <m:t>g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сравнений в среднем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2</m:t>
                    </m:r>
                    <m:func>
                      <m:func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dirty="0" err="1" smtClean="0">
                                <a:latin typeface="Cambria Math" panose="02040503050406030204" pitchFamily="18" charset="0"/>
                              </a:rPr>
                              <m:t>l</m:t>
                            </m:r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o</m:t>
                            </m:r>
                            <m:r>
                              <m:rPr>
                                <m:sty m:val="p"/>
                              </m:rPr>
                              <a:rPr lang="en-US" i="0" dirty="0" err="1" smtClean="0">
                                <a:latin typeface="Cambria Math" panose="02040503050406030204" pitchFamily="18" charset="0"/>
                              </a:rPr>
                              <m:t>g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худшем случае.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769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Многопутевые</a:t>
            </a:r>
            <a:r>
              <a:rPr lang="ru-RU" dirty="0" smtClean="0"/>
              <a:t> деревья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R-</a:t>
            </a:r>
            <a:r>
              <a:rPr lang="ru-RU" dirty="0" smtClean="0"/>
              <a:t>путевое </a:t>
            </a:r>
            <a:r>
              <a:rPr lang="en-US" dirty="0" err="1" smtClean="0"/>
              <a:t>trie</a:t>
            </a:r>
            <a:r>
              <a:rPr lang="en-US" dirty="0"/>
              <a:t>-</a:t>
            </a:r>
            <a:r>
              <a:rPr lang="ru-RU" dirty="0" smtClean="0"/>
              <a:t>дерево</a:t>
            </a:r>
            <a:r>
              <a:rPr lang="en-US" dirty="0" smtClean="0"/>
              <a:t> </a:t>
            </a:r>
            <a:r>
              <a:rPr lang="ru-RU" dirty="0" smtClean="0"/>
              <a:t>– это </a:t>
            </a:r>
            <a:r>
              <a:rPr lang="en-US" dirty="0" err="1" smtClean="0"/>
              <a:t>trie</a:t>
            </a:r>
            <a:r>
              <a:rPr lang="en-US" dirty="0" smtClean="0"/>
              <a:t> </a:t>
            </a:r>
            <a:r>
              <a:rPr lang="ru-RU" dirty="0" smtClean="0"/>
              <a:t>дерево, в котором узлы имеют </a:t>
            </a:r>
            <a:r>
              <a:rPr lang="en-US" dirty="0" smtClean="0"/>
              <a:t>R </a:t>
            </a:r>
            <a:r>
              <a:rPr lang="ru-RU" dirty="0" smtClean="0"/>
              <a:t>связей. </a:t>
            </a:r>
          </a:p>
          <a:p>
            <a:r>
              <a:rPr lang="ru-RU" dirty="0" smtClean="0"/>
              <a:t>Ключи по-прежнему хранятся в листьях</a:t>
            </a:r>
          </a:p>
          <a:p>
            <a:r>
              <a:rPr lang="ru-RU" dirty="0" smtClean="0"/>
              <a:t>Таблица существования – это таблица, в которой хранятся только ключи (без записей и прочих атрибутов)</a:t>
            </a:r>
          </a:p>
          <a:p>
            <a:r>
              <a:rPr lang="en-US" dirty="0" err="1" smtClean="0"/>
              <a:t>Trie</a:t>
            </a:r>
            <a:r>
              <a:rPr lang="ru-RU" dirty="0" smtClean="0"/>
              <a:t>-дерево существования соответствующее некоторому набору ключей определяется следующим образом:</a:t>
            </a:r>
          </a:p>
          <a:p>
            <a:pPr lvl="1"/>
            <a:r>
              <a:rPr lang="ru-RU" dirty="0" smtClean="0"/>
              <a:t>Пустой набор – нулевая связь</a:t>
            </a:r>
          </a:p>
          <a:p>
            <a:pPr lvl="1"/>
            <a:r>
              <a:rPr lang="ru-RU" dirty="0" smtClean="0"/>
              <a:t>Непустой набор – внутренний узел, содержащий связи, ссылающийся на </a:t>
            </a:r>
            <a:r>
              <a:rPr lang="en-US" dirty="0" err="1" smtClean="0"/>
              <a:t>trie</a:t>
            </a:r>
            <a:r>
              <a:rPr lang="en-US" dirty="0" smtClean="0"/>
              <a:t>-</a:t>
            </a:r>
            <a:r>
              <a:rPr lang="ru-RU" dirty="0" smtClean="0"/>
              <a:t>деревья существования для каждой возможной цифры ключа</a:t>
            </a:r>
          </a:p>
          <a:p>
            <a:pPr lvl="1"/>
            <a:r>
              <a:rPr lang="ru-RU" dirty="0" smtClean="0"/>
              <a:t>При построении поддеревьев ведущая цифра удаляется.</a:t>
            </a:r>
          </a:p>
          <a:p>
            <a:r>
              <a:rPr lang="en-US" dirty="0" err="1" smtClean="0"/>
              <a:t>NullDigit</a:t>
            </a:r>
            <a:r>
              <a:rPr lang="en-US" dirty="0" smtClean="0"/>
              <a:t> – </a:t>
            </a:r>
            <a:r>
              <a:rPr lang="ru-RU" dirty="0" smtClean="0"/>
              <a:t>символ окончания ключа</a:t>
            </a:r>
          </a:p>
          <a:p>
            <a:r>
              <a:rPr lang="ru-RU" dirty="0" smtClean="0"/>
              <a:t>Поиск ведется до нахождения </a:t>
            </a:r>
            <a:r>
              <a:rPr lang="en-US" dirty="0" err="1" smtClean="0"/>
              <a:t>NullDigit</a:t>
            </a:r>
            <a:r>
              <a:rPr lang="ru-RU" dirty="0" smtClean="0"/>
              <a:t>: цифры закончились и </a:t>
            </a:r>
            <a:r>
              <a:rPr lang="en-US" dirty="0" err="1" smtClean="0"/>
              <a:t>nulldigit</a:t>
            </a:r>
            <a:r>
              <a:rPr lang="en-US" dirty="0" smtClean="0"/>
              <a:t> </a:t>
            </a:r>
            <a:r>
              <a:rPr lang="ru-RU" dirty="0" smtClean="0"/>
              <a:t>– успех, иначе неудача. </a:t>
            </a:r>
          </a:p>
          <a:p>
            <a:r>
              <a:rPr lang="ru-RU" dirty="0" smtClean="0"/>
              <a:t>Вставка выполняется аналогично: ищем ключ, затем добавляем запись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623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Многопутевые</a:t>
            </a:r>
            <a:r>
              <a:rPr lang="ru-RU" dirty="0" smtClean="0"/>
              <a:t> деревья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Node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node ** next;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Node(</a:t>
            </a:r>
            <a:r>
              <a:rPr lang="en-US" dirty="0" err="1" smtClean="0"/>
              <a:t>int</a:t>
            </a:r>
            <a:r>
              <a:rPr lang="en-US" dirty="0" smtClean="0"/>
              <a:t> size) {</a:t>
            </a:r>
          </a:p>
          <a:p>
            <a:pPr marL="0" indent="0">
              <a:buNone/>
            </a:pPr>
            <a:r>
              <a:rPr lang="en-US" dirty="0" smtClean="0"/>
              <a:t>         next = new node*[size];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size;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next[</a:t>
            </a:r>
            <a:r>
              <a:rPr lang="en-US" dirty="0" err="1" smtClean="0"/>
              <a:t>i</a:t>
            </a:r>
            <a:r>
              <a:rPr lang="en-US" dirty="0" smtClean="0"/>
              <a:t>] = 0;</a:t>
            </a:r>
          </a:p>
          <a:p>
            <a:pPr marL="0" indent="0">
              <a:buNone/>
            </a:pPr>
            <a:r>
              <a:rPr lang="en-US" dirty="0" smtClean="0"/>
              <a:t>        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RTrieTree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Node * </a:t>
            </a:r>
            <a:r>
              <a:rPr lang="en-US" dirty="0" err="1" smtClean="0"/>
              <a:t>m_head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m_size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RTrieTree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size)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m_size</a:t>
            </a:r>
            <a:r>
              <a:rPr lang="en-US" dirty="0" smtClean="0"/>
              <a:t> = size; </a:t>
            </a:r>
            <a:r>
              <a:rPr lang="en-US" dirty="0" err="1" smtClean="0"/>
              <a:t>m_head</a:t>
            </a:r>
            <a:r>
              <a:rPr lang="en-US" dirty="0" smtClean="0"/>
              <a:t> = 0;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// </a:t>
            </a:r>
            <a:r>
              <a:rPr lang="ru-RU" dirty="0" smtClean="0"/>
              <a:t>значение разряда в ключе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digit(k, d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0312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Многопутевые</a:t>
            </a:r>
            <a:r>
              <a:rPr lang="ru-RU" dirty="0" smtClean="0"/>
              <a:t> деревья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поиск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/>
              <a:t>Item search(Key k) { </a:t>
            </a:r>
          </a:p>
          <a:p>
            <a:pPr marL="0" indent="0">
              <a:buNone/>
            </a:pPr>
            <a:r>
              <a:rPr lang="en-US" sz="1800" dirty="0" smtClean="0"/>
              <a:t>     return </a:t>
            </a:r>
            <a:r>
              <a:rPr lang="en-US" sz="1800" dirty="0" err="1" smtClean="0"/>
              <a:t>searchR</a:t>
            </a:r>
            <a:r>
              <a:rPr lang="en-US" sz="1800" dirty="0" smtClean="0"/>
              <a:t>(k, </a:t>
            </a:r>
            <a:r>
              <a:rPr lang="en-US" sz="1800" dirty="0" err="1" smtClean="0"/>
              <a:t>m_head</a:t>
            </a:r>
            <a:r>
              <a:rPr lang="en-US" sz="1800" dirty="0" smtClean="0"/>
              <a:t>, 0); 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Item </a:t>
            </a:r>
            <a:r>
              <a:rPr lang="en-US" sz="1800" dirty="0" err="1" smtClean="0"/>
              <a:t>searchR</a:t>
            </a:r>
            <a:r>
              <a:rPr lang="en-US" sz="1800" dirty="0" smtClean="0"/>
              <a:t>(Key k, Node * node, </a:t>
            </a:r>
            <a:r>
              <a:rPr lang="en-US" sz="1800" dirty="0" err="1" smtClean="0"/>
              <a:t>int</a:t>
            </a:r>
            <a:r>
              <a:rPr lang="en-US" sz="1800" dirty="0" smtClean="0"/>
              <a:t> d) {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i</a:t>
            </a:r>
            <a:r>
              <a:rPr lang="en-US" sz="1800" dirty="0" smtClean="0"/>
              <a:t> = digit(k, d);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if (node == 0) { return </a:t>
            </a:r>
            <a:r>
              <a:rPr lang="en-US" sz="1800" dirty="0" err="1" smtClean="0"/>
              <a:t>nullItem</a:t>
            </a:r>
            <a:r>
              <a:rPr lang="en-US" sz="1800" dirty="0" smtClean="0"/>
              <a:t>; }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if (</a:t>
            </a:r>
            <a:r>
              <a:rPr lang="en-US" sz="1800" dirty="0" err="1" smtClean="0"/>
              <a:t>i</a:t>
            </a:r>
            <a:r>
              <a:rPr lang="en-US" sz="1800" dirty="0" smtClean="0"/>
              <a:t> == </a:t>
            </a:r>
            <a:r>
              <a:rPr lang="en-US" sz="1800" dirty="0" err="1" smtClean="0"/>
              <a:t>nullDigit</a:t>
            </a:r>
            <a:r>
              <a:rPr lang="en-US" sz="1800" dirty="0" smtClean="0"/>
              <a:t>) { Item dummy(k); return dummy; }</a:t>
            </a:r>
          </a:p>
          <a:p>
            <a:pPr marL="0" indent="0">
              <a:buNone/>
            </a:pPr>
            <a:r>
              <a:rPr lang="en-US" sz="1800" dirty="0" smtClean="0"/>
              <a:t>    return </a:t>
            </a:r>
            <a:r>
              <a:rPr lang="en-US" sz="1800" dirty="0" err="1" smtClean="0"/>
              <a:t>searchR</a:t>
            </a:r>
            <a:r>
              <a:rPr lang="en-US" sz="1800" dirty="0" smtClean="0"/>
              <a:t>(k, node-&gt;next[</a:t>
            </a:r>
            <a:r>
              <a:rPr lang="en-US" sz="1800" dirty="0" err="1" smtClean="0"/>
              <a:t>i</a:t>
            </a:r>
            <a:r>
              <a:rPr lang="en-US" sz="1800" dirty="0" smtClean="0"/>
              <a:t>], d+1);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  <a:endParaRPr lang="ru-RU" sz="1800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вставка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void insert(Item item) {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</a:t>
            </a:r>
            <a:r>
              <a:rPr lang="en-US" sz="1800" dirty="0" err="1" smtClean="0"/>
              <a:t>insertR</a:t>
            </a:r>
            <a:r>
              <a:rPr lang="en-US" sz="1800" dirty="0" smtClean="0"/>
              <a:t>(item, </a:t>
            </a:r>
            <a:r>
              <a:rPr lang="en-US" sz="1800" dirty="0" err="1" smtClean="0"/>
              <a:t>m_head</a:t>
            </a:r>
            <a:r>
              <a:rPr lang="en-US" sz="1800" dirty="0" smtClean="0"/>
              <a:t>, 0); 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void insert(Item </a:t>
            </a:r>
            <a:r>
              <a:rPr lang="en-US" sz="1800" dirty="0" err="1" smtClean="0"/>
              <a:t>item</a:t>
            </a:r>
            <a:r>
              <a:rPr lang="en-US" sz="1800" dirty="0" smtClean="0"/>
              <a:t>, Node * node, </a:t>
            </a:r>
            <a:r>
              <a:rPr lang="en-US" sz="1800" dirty="0" err="1" smtClean="0"/>
              <a:t>int</a:t>
            </a:r>
            <a:r>
              <a:rPr lang="en-US" sz="1800" dirty="0" smtClean="0"/>
              <a:t> d) {</a:t>
            </a:r>
          </a:p>
          <a:p>
            <a:pPr marL="0" indent="0">
              <a:buNone/>
            </a:pPr>
            <a:r>
              <a:rPr lang="en-US" sz="1800" dirty="0" smtClean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= </a:t>
            </a:r>
            <a:r>
              <a:rPr lang="en-US" sz="1800" dirty="0" smtClean="0"/>
              <a:t>digit(</a:t>
            </a:r>
            <a:r>
              <a:rPr lang="en-US" sz="1800" dirty="0" err="1" smtClean="0"/>
              <a:t>item.key</a:t>
            </a:r>
            <a:r>
              <a:rPr lang="en-US" sz="1800" dirty="0" smtClean="0"/>
              <a:t>(), </a:t>
            </a:r>
            <a:r>
              <a:rPr lang="en-US" sz="1800" dirty="0"/>
              <a:t>d)</a:t>
            </a:r>
          </a:p>
          <a:p>
            <a:pPr marL="0" indent="0">
              <a:buNone/>
            </a:pPr>
            <a:r>
              <a:rPr lang="en-US" sz="1800" dirty="0"/>
              <a:t>    if (node == 0) { </a:t>
            </a:r>
            <a:r>
              <a:rPr lang="en-US" sz="1800" dirty="0" smtClean="0"/>
              <a:t>node = new node; </a:t>
            </a:r>
            <a:r>
              <a:rPr lang="en-US" sz="1800" dirty="0"/>
              <a:t>}</a:t>
            </a:r>
          </a:p>
          <a:p>
            <a:pPr marL="0" indent="0">
              <a:buNone/>
            </a:pPr>
            <a:r>
              <a:rPr lang="en-US" sz="1800" dirty="0"/>
              <a:t>    if (</a:t>
            </a:r>
            <a:r>
              <a:rPr lang="en-US" sz="1800" dirty="0" err="1"/>
              <a:t>i</a:t>
            </a:r>
            <a:r>
              <a:rPr lang="en-US" sz="1800" dirty="0"/>
              <a:t> == </a:t>
            </a:r>
            <a:r>
              <a:rPr lang="en-US" sz="1800" dirty="0" err="1"/>
              <a:t>nullDigit</a:t>
            </a:r>
            <a:r>
              <a:rPr lang="en-US" sz="1800" dirty="0"/>
              <a:t>) { </a:t>
            </a:r>
            <a:r>
              <a:rPr lang="en-US" sz="1800" dirty="0" smtClean="0"/>
              <a:t>return; </a:t>
            </a:r>
            <a:r>
              <a:rPr lang="en-US" sz="1800" dirty="0"/>
              <a:t>}</a:t>
            </a:r>
          </a:p>
          <a:p>
            <a:pPr marL="0" indent="0"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insertR</a:t>
            </a:r>
            <a:r>
              <a:rPr lang="en-US" sz="1800" dirty="0" smtClean="0"/>
              <a:t>(item, </a:t>
            </a:r>
            <a:r>
              <a:rPr lang="en-US" sz="1800" dirty="0"/>
              <a:t>node-&gt;next[</a:t>
            </a:r>
            <a:r>
              <a:rPr lang="en-US" sz="1800" dirty="0" err="1"/>
              <a:t>i</a:t>
            </a:r>
            <a:r>
              <a:rPr lang="en-US" sz="1800" dirty="0"/>
              <a:t>], d+1);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}</a:t>
            </a:r>
            <a:endParaRPr lang="ru-RU" sz="1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840583" y="1223554"/>
                <a:ext cx="44439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𝑛𝑢𝑙𝑙𝐷𝑖𝑔𝑖𝑡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=1234546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𝑛𝑢𝑙𝑙𝐷𝑖𝑔𝑖𝑡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583" y="1223554"/>
                <a:ext cx="4443909" cy="276999"/>
              </a:xfrm>
              <a:prstGeom prst="rect">
                <a:avLst/>
              </a:prstGeom>
              <a:blipFill>
                <a:blip r:embed="rId2"/>
                <a:stretch>
                  <a:fillRect l="-823" t="-4444" r="-1372" b="-3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2533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Многопутевые</a:t>
            </a:r>
            <a:r>
              <a:rPr lang="ru-RU" dirty="0" smtClean="0"/>
              <a:t> деревья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Многопутевое</a:t>
            </a:r>
            <a:r>
              <a:rPr lang="ru-RU" dirty="0" smtClean="0"/>
              <a:t> </a:t>
            </a:r>
            <a:r>
              <a:rPr lang="en-US" dirty="0" err="1" smtClean="0"/>
              <a:t>t</a:t>
            </a:r>
            <a:r>
              <a:rPr lang="en-US" dirty="0" err="1" smtClean="0"/>
              <a:t>rie</a:t>
            </a:r>
            <a:r>
              <a:rPr lang="ru-RU" dirty="0" smtClean="0"/>
              <a:t>-дерево </a:t>
            </a:r>
            <a:r>
              <a:rPr lang="en-US" dirty="0" smtClean="0"/>
              <a:t>– </a:t>
            </a:r>
            <a:r>
              <a:rPr lang="ru-RU" dirty="0" smtClean="0"/>
              <a:t>это </a:t>
            </a:r>
            <a:r>
              <a:rPr lang="ru-RU" dirty="0" err="1" smtClean="0"/>
              <a:t>многопутевое</a:t>
            </a:r>
            <a:r>
              <a:rPr lang="ru-RU" dirty="0" smtClean="0"/>
              <a:t> дерево, имеющее  связанные с каждым из его листьев ключи:</a:t>
            </a:r>
          </a:p>
          <a:p>
            <a:pPr lvl="1"/>
            <a:r>
              <a:rPr lang="ru-RU" dirty="0" smtClean="0"/>
              <a:t>Пустой набор – нулевая связь</a:t>
            </a:r>
          </a:p>
          <a:p>
            <a:pPr lvl="1"/>
            <a:r>
              <a:rPr lang="ru-RU" dirty="0" smtClean="0"/>
              <a:t>Один ключ – лист, содержащий ключ</a:t>
            </a:r>
            <a:endParaRPr lang="ru-RU" dirty="0" smtClean="0"/>
          </a:p>
          <a:p>
            <a:pPr lvl="1"/>
            <a:r>
              <a:rPr lang="ru-RU" dirty="0" smtClean="0"/>
              <a:t>Непустой набор – внутренний узел, содержащий связи, ссылающийся на </a:t>
            </a:r>
            <a:r>
              <a:rPr lang="en-US" dirty="0" err="1" smtClean="0"/>
              <a:t>trie</a:t>
            </a:r>
            <a:r>
              <a:rPr lang="en-US" dirty="0" smtClean="0"/>
              <a:t>-</a:t>
            </a:r>
            <a:r>
              <a:rPr lang="ru-RU" dirty="0" smtClean="0"/>
              <a:t>деревья существования для каждой возможной цифры ключа</a:t>
            </a:r>
          </a:p>
          <a:p>
            <a:pPr lvl="1"/>
            <a:r>
              <a:rPr lang="ru-RU" dirty="0" smtClean="0"/>
              <a:t>При построении поддеревьев ведущая цифра удаляется.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723211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Многопутевые</a:t>
            </a:r>
            <a:r>
              <a:rPr lang="ru-RU" dirty="0" smtClean="0"/>
              <a:t> деревья. Свойства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В </a:t>
                </a:r>
                <a:r>
                  <a:rPr lang="en-US" dirty="0" smtClean="0"/>
                  <a:t>R-</a:t>
                </a:r>
                <a:r>
                  <a:rPr lang="ru-RU" dirty="0" err="1" smtClean="0"/>
                  <a:t>арном</a:t>
                </a:r>
                <a:r>
                  <a:rPr lang="ru-RU" dirty="0" smtClean="0"/>
                  <a:t> </a:t>
                </a:r>
                <a:r>
                  <a:rPr lang="en-US" dirty="0" err="1" smtClean="0"/>
                  <a:t>trie</a:t>
                </a:r>
                <a:r>
                  <a:rPr lang="en-US" dirty="0" smtClean="0"/>
                  <a:t>-</a:t>
                </a:r>
                <a:r>
                  <a:rPr lang="ru-RU" dirty="0" smtClean="0"/>
                  <a:t>дереве из </a:t>
                </a:r>
                <a:r>
                  <a:rPr lang="en-US" dirty="0" smtClean="0"/>
                  <a:t>N </a:t>
                </a:r>
                <a:r>
                  <a:rPr lang="ru-RU" dirty="0" smtClean="0"/>
                  <a:t>ключей требуется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сравнений при поиске и вставке</a:t>
                </a:r>
              </a:p>
              <a:p>
                <a:r>
                  <a:rPr lang="ru-RU" dirty="0" smtClean="0"/>
                  <a:t>Количество связей в </a:t>
                </a:r>
                <a:r>
                  <a:rPr lang="en-US" dirty="0" smtClean="0"/>
                  <a:t>R-</a:t>
                </a:r>
                <a:r>
                  <a:rPr lang="ru-RU" dirty="0" err="1" smtClean="0"/>
                  <a:t>арном</a:t>
                </a:r>
                <a:r>
                  <a:rPr lang="ru-RU" dirty="0" smtClean="0"/>
                  <a:t> </a:t>
                </a:r>
                <a:r>
                  <a:rPr lang="en-US" dirty="0" err="1" smtClean="0"/>
                  <a:t>trie</a:t>
                </a:r>
                <a:r>
                  <a:rPr lang="en-US" dirty="0" smtClean="0"/>
                  <a:t>-</a:t>
                </a:r>
                <a:r>
                  <a:rPr lang="ru-RU" dirty="0" smtClean="0"/>
                  <a:t>дереве из </a:t>
                </a:r>
                <a:r>
                  <a:rPr lang="en-US" dirty="0" smtClean="0"/>
                  <a:t>N </a:t>
                </a:r>
                <a:r>
                  <a:rPr lang="ru-RU" dirty="0" smtClean="0"/>
                  <a:t>ключей  примерно равно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𝑅𝑁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dirty="0" smtClean="0"/>
                  <a:t>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9507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Тернарные</a:t>
            </a:r>
            <a:r>
              <a:rPr lang="en-US" dirty="0" smtClean="0"/>
              <a:t> Search</a:t>
            </a:r>
            <a:r>
              <a:rPr lang="ru-RU" dirty="0" smtClean="0"/>
              <a:t> </a:t>
            </a:r>
            <a:r>
              <a:rPr lang="en-US" dirty="0" err="1" smtClean="0"/>
              <a:t>Trie</a:t>
            </a:r>
            <a:r>
              <a:rPr lang="en-US" dirty="0" smtClean="0"/>
              <a:t> (TST) </a:t>
            </a:r>
            <a:r>
              <a:rPr lang="ru-RU" dirty="0" smtClean="0"/>
              <a:t>деревья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Node {</a:t>
            </a:r>
          </a:p>
          <a:p>
            <a:pPr marL="457200" lvl="1" indent="0">
              <a:buNone/>
            </a:pPr>
            <a:r>
              <a:rPr lang="en-US" dirty="0" smtClean="0"/>
              <a:t>Item </a:t>
            </a:r>
            <a:r>
              <a:rPr lang="en-US" dirty="0" err="1" smtClean="0"/>
              <a:t>item</a:t>
            </a:r>
            <a:r>
              <a:rPr lang="en-US" dirty="0" smtClean="0"/>
              <a:t>; </a:t>
            </a:r>
            <a:r>
              <a:rPr lang="en-US" dirty="0" err="1" smtClean="0"/>
              <a:t>int</a:t>
            </a:r>
            <a:r>
              <a:rPr lang="en-US" dirty="0" smtClean="0"/>
              <a:t> digit; </a:t>
            </a:r>
          </a:p>
          <a:p>
            <a:pPr marL="457200" lvl="1" indent="0">
              <a:buNone/>
            </a:pPr>
            <a:r>
              <a:rPr lang="en-US" dirty="0" smtClean="0"/>
              <a:t>Node * left;</a:t>
            </a:r>
          </a:p>
          <a:p>
            <a:pPr marL="457200" lvl="1" indent="0">
              <a:buNone/>
            </a:pPr>
            <a:r>
              <a:rPr lang="en-US" dirty="0" smtClean="0"/>
              <a:t>Node * middle;</a:t>
            </a:r>
          </a:p>
          <a:p>
            <a:pPr marL="457200" lvl="1" indent="0">
              <a:buNone/>
            </a:pPr>
            <a:r>
              <a:rPr lang="en-US" dirty="0" smtClean="0"/>
              <a:t>Node * right;</a:t>
            </a:r>
          </a:p>
          <a:p>
            <a:pPr marL="457200" lvl="1" indent="0">
              <a:buNone/>
            </a:pPr>
            <a:r>
              <a:rPr lang="en-US" dirty="0" smtClean="0"/>
              <a:t>Node(</a:t>
            </a:r>
            <a:r>
              <a:rPr lang="en-US" dirty="0" err="1" smtClean="0"/>
              <a:t>int</a:t>
            </a:r>
            <a:r>
              <a:rPr lang="en-US" dirty="0" smtClean="0"/>
              <a:t> d) {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digit = d; </a:t>
            </a:r>
          </a:p>
          <a:p>
            <a:pPr marL="457200" lvl="1" indent="0">
              <a:buNone/>
            </a:pPr>
            <a:r>
              <a:rPr lang="en-US" dirty="0" smtClean="0"/>
              <a:t>    left = 0; middle = 0; right= 0;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typedef</a:t>
            </a:r>
            <a:r>
              <a:rPr lang="en-US" dirty="0" smtClean="0"/>
              <a:t> Node * link;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6019800" y="1775959"/>
            <a:ext cx="5181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TernarySearchTrieTree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private:</a:t>
            </a:r>
          </a:p>
          <a:p>
            <a:pPr marL="457200" lvl="1" indent="0">
              <a:buNone/>
            </a:pPr>
            <a:r>
              <a:rPr lang="en-US" dirty="0" smtClean="0"/>
              <a:t>Node * </a:t>
            </a:r>
            <a:r>
              <a:rPr lang="en-US" dirty="0" err="1" smtClean="0"/>
              <a:t>m_head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public:</a:t>
            </a:r>
          </a:p>
          <a:p>
            <a:pPr marL="457200" lvl="1" indent="0">
              <a:buNone/>
            </a:pPr>
            <a:r>
              <a:rPr lang="en-US" dirty="0" err="1" smtClean="0"/>
              <a:t>TernarySearchTrieTree</a:t>
            </a:r>
            <a:r>
              <a:rPr lang="en-US" dirty="0" smtClean="0"/>
              <a:t>() {</a:t>
            </a:r>
          </a:p>
          <a:p>
            <a:pPr marL="457200" lvl="1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m_head</a:t>
            </a:r>
            <a:r>
              <a:rPr lang="en-US" dirty="0" smtClean="0"/>
              <a:t> = 0;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};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4539342" y="1346654"/>
            <a:ext cx="496389" cy="478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ru-RU" dirty="0"/>
          </a:p>
        </p:txBody>
      </p:sp>
      <p:cxnSp>
        <p:nvCxnSpPr>
          <p:cNvPr id="8" name="Прямая соединительная линия 7"/>
          <p:cNvCxnSpPr>
            <a:stCxn id="6" idx="3"/>
          </p:cNvCxnSpPr>
          <p:nvPr/>
        </p:nvCxnSpPr>
        <p:spPr>
          <a:xfrm flipH="1">
            <a:off x="4101737" y="1755481"/>
            <a:ext cx="510299" cy="679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>
            <a:stCxn id="6" idx="4"/>
          </p:cNvCxnSpPr>
          <p:nvPr/>
        </p:nvCxnSpPr>
        <p:spPr>
          <a:xfrm flipH="1">
            <a:off x="4787536" y="1825625"/>
            <a:ext cx="1" cy="627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stCxn id="6" idx="5"/>
          </p:cNvCxnSpPr>
          <p:nvPr/>
        </p:nvCxnSpPr>
        <p:spPr>
          <a:xfrm>
            <a:off x="4963037" y="1755481"/>
            <a:ext cx="510299" cy="575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3806215" y="1956853"/>
                <a:ext cx="4624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𝑙𝑒𝑓𝑡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215" y="1956853"/>
                <a:ext cx="462499" cy="276999"/>
              </a:xfrm>
              <a:prstGeom prst="rect">
                <a:avLst/>
              </a:prstGeom>
              <a:blipFill>
                <a:blip r:embed="rId2"/>
                <a:stretch>
                  <a:fillRect l="-17105" t="-2222" r="-17105" b="-3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5299544" y="1818353"/>
                <a:ext cx="601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𝑟𝑖𝑔h𝑡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544" y="1818353"/>
                <a:ext cx="601960" cy="276999"/>
              </a:xfrm>
              <a:prstGeom prst="rect">
                <a:avLst/>
              </a:prstGeom>
              <a:blipFill>
                <a:blip r:embed="rId3"/>
                <a:stretch>
                  <a:fillRect l="-13131" t="-2174" r="-13131" b="-326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5304094" y="1818353"/>
                <a:ext cx="601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𝑟𝑖𝑔h𝑡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094" y="1818353"/>
                <a:ext cx="601960" cy="276999"/>
              </a:xfrm>
              <a:prstGeom prst="rect">
                <a:avLst/>
              </a:prstGeom>
              <a:blipFill>
                <a:blip r:embed="rId4"/>
                <a:stretch>
                  <a:fillRect l="-13131" t="-2174" r="-13131" b="-326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4539342" y="2360415"/>
                <a:ext cx="7777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𝑚𝑖𝑑𝑑𝑙𝑒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342" y="2360415"/>
                <a:ext cx="777713" cy="276999"/>
              </a:xfrm>
              <a:prstGeom prst="rect">
                <a:avLst/>
              </a:prstGeom>
              <a:blipFill>
                <a:blip r:embed="rId5"/>
                <a:stretch>
                  <a:fillRect l="-7087" r="-7874" b="-6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5990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Тернарные</a:t>
            </a:r>
            <a:r>
              <a:rPr lang="en-US" dirty="0" smtClean="0"/>
              <a:t> Search</a:t>
            </a:r>
            <a:r>
              <a:rPr lang="ru-RU" dirty="0" smtClean="0"/>
              <a:t> </a:t>
            </a:r>
            <a:r>
              <a:rPr lang="en-US" dirty="0" err="1" smtClean="0"/>
              <a:t>Trie</a:t>
            </a:r>
            <a:r>
              <a:rPr lang="en-US" dirty="0" smtClean="0"/>
              <a:t> (TST) </a:t>
            </a:r>
            <a:r>
              <a:rPr lang="ru-RU" dirty="0" smtClean="0"/>
              <a:t>деревья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Поиск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249927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Item search(Key k) { return </a:t>
            </a:r>
            <a:r>
              <a:rPr lang="en-US" sz="1600" dirty="0" err="1" smtClean="0"/>
              <a:t>searchR</a:t>
            </a:r>
            <a:r>
              <a:rPr lang="en-US" sz="1600" dirty="0" smtClean="0"/>
              <a:t>(k, </a:t>
            </a:r>
            <a:r>
              <a:rPr lang="en-US" sz="1600" dirty="0" err="1" smtClean="0"/>
              <a:t>m_head</a:t>
            </a:r>
            <a:r>
              <a:rPr lang="en-US" sz="1600" dirty="0" smtClean="0"/>
              <a:t>, 0); }</a:t>
            </a:r>
          </a:p>
          <a:p>
            <a:pPr marL="0" indent="0">
              <a:buNone/>
            </a:pPr>
            <a:r>
              <a:rPr lang="en-US" sz="1600" dirty="0" smtClean="0"/>
              <a:t>Item </a:t>
            </a:r>
            <a:r>
              <a:rPr lang="en-US" sz="1600" dirty="0" err="1" smtClean="0"/>
              <a:t>searchR</a:t>
            </a:r>
            <a:r>
              <a:rPr lang="en-US" sz="1600" dirty="0" smtClean="0"/>
              <a:t>(Key k, Node * node, </a:t>
            </a:r>
            <a:r>
              <a:rPr lang="en-US" sz="1600" dirty="0" err="1" smtClean="0"/>
              <a:t>int</a:t>
            </a:r>
            <a:r>
              <a:rPr lang="en-US" sz="1600" dirty="0" smtClean="0"/>
              <a:t> d) {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= digit(k, d);</a:t>
            </a:r>
          </a:p>
          <a:p>
            <a:pPr marL="0" indent="0">
              <a:buNone/>
            </a:pPr>
            <a:r>
              <a:rPr lang="en-US" sz="1600" dirty="0" smtClean="0"/>
              <a:t>    if (node == 0) { return </a:t>
            </a:r>
            <a:r>
              <a:rPr lang="en-US" sz="1600" dirty="0" err="1" smtClean="0"/>
              <a:t>nullItem</a:t>
            </a:r>
            <a:r>
              <a:rPr lang="en-US" sz="1600" dirty="0" smtClean="0"/>
              <a:t>;} </a:t>
            </a:r>
          </a:p>
          <a:p>
            <a:pPr marL="0" indent="0">
              <a:buNone/>
            </a:pPr>
            <a:r>
              <a:rPr lang="en-US" sz="1600" dirty="0" smtClean="0"/>
              <a:t>    if (</a:t>
            </a:r>
            <a:r>
              <a:rPr lang="en-US" sz="1600" dirty="0" err="1" smtClean="0"/>
              <a:t>i</a:t>
            </a:r>
            <a:r>
              <a:rPr lang="en-US" sz="1600" dirty="0" smtClean="0"/>
              <a:t> == </a:t>
            </a:r>
            <a:r>
              <a:rPr lang="en-US" sz="1600" dirty="0" err="1" smtClean="0"/>
              <a:t>NullDigit</a:t>
            </a:r>
            <a:r>
              <a:rPr lang="en-US" sz="1600" dirty="0" smtClean="0"/>
              <a:t>) { Item dummy(k); return dummy; }</a:t>
            </a:r>
          </a:p>
          <a:p>
            <a:pPr marL="0" indent="0">
              <a:buNone/>
            </a:pPr>
            <a:r>
              <a:rPr lang="en-US" sz="1600" dirty="0" smtClean="0"/>
              <a:t>    if (</a:t>
            </a:r>
            <a:r>
              <a:rPr lang="en-US" sz="1600" dirty="0" err="1" smtClean="0"/>
              <a:t>i</a:t>
            </a:r>
            <a:r>
              <a:rPr lang="en-US" sz="1600" dirty="0" smtClean="0"/>
              <a:t> &lt; node-&gt;digit) { return </a:t>
            </a:r>
            <a:r>
              <a:rPr lang="en-US" sz="1600" dirty="0" err="1" smtClean="0"/>
              <a:t>searchR</a:t>
            </a:r>
            <a:r>
              <a:rPr lang="en-US" sz="1600" dirty="0" smtClean="0"/>
              <a:t>(k, node-&gt;left, d); }</a:t>
            </a:r>
          </a:p>
          <a:p>
            <a:pPr marL="0" indent="0">
              <a:buNone/>
            </a:pPr>
            <a:r>
              <a:rPr lang="en-US" sz="1600" dirty="0" smtClean="0"/>
              <a:t>    if (</a:t>
            </a:r>
            <a:r>
              <a:rPr lang="en-US" sz="1600" dirty="0" err="1" smtClean="0"/>
              <a:t>i</a:t>
            </a:r>
            <a:r>
              <a:rPr lang="en-US" sz="1600" dirty="0" smtClean="0"/>
              <a:t> == node-&gt;digit) { return </a:t>
            </a:r>
            <a:r>
              <a:rPr lang="en-US" sz="1600" dirty="0" err="1" smtClean="0"/>
              <a:t>searchR</a:t>
            </a:r>
            <a:r>
              <a:rPr lang="en-US" sz="1600" dirty="0" smtClean="0"/>
              <a:t>(k, node-&gt;middle, d+1); }</a:t>
            </a:r>
          </a:p>
          <a:p>
            <a:pPr marL="0" indent="0">
              <a:buNone/>
            </a:pPr>
            <a:r>
              <a:rPr lang="en-US" sz="1600" dirty="0" smtClean="0"/>
              <a:t>    if (</a:t>
            </a:r>
            <a:r>
              <a:rPr lang="en-US" sz="1600" dirty="0" err="1" smtClean="0"/>
              <a:t>i</a:t>
            </a:r>
            <a:r>
              <a:rPr lang="en-US" sz="1600" dirty="0" smtClean="0"/>
              <a:t> &gt; node-&gt;digit) { return </a:t>
            </a:r>
            <a:r>
              <a:rPr lang="en-US" sz="1600" dirty="0" err="1" smtClean="0"/>
              <a:t>searchR</a:t>
            </a:r>
            <a:r>
              <a:rPr lang="en-US" sz="1600" dirty="0" smtClean="0"/>
              <a:t>(k, node-&gt;right, d); }</a:t>
            </a:r>
          </a:p>
          <a:p>
            <a:pPr marL="0" indent="0">
              <a:buNone/>
            </a:pPr>
            <a:r>
              <a:rPr lang="en-US" sz="1600" dirty="0" smtClean="0"/>
              <a:t>}</a:t>
            </a:r>
            <a:endParaRPr lang="ru-RU" sz="1600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Вставка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void insert(Item item) { </a:t>
            </a:r>
            <a:r>
              <a:rPr lang="en-US" sz="1600" dirty="0" err="1"/>
              <a:t>insertR</a:t>
            </a:r>
            <a:r>
              <a:rPr lang="en-US" sz="1600" dirty="0"/>
              <a:t>(item, </a:t>
            </a:r>
            <a:r>
              <a:rPr lang="en-US" sz="1600" dirty="0" err="1"/>
              <a:t>m_head</a:t>
            </a:r>
            <a:r>
              <a:rPr lang="en-US" sz="1600" dirty="0"/>
              <a:t>, 0); 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void </a:t>
            </a:r>
            <a:r>
              <a:rPr lang="en-US" sz="1600" dirty="0" err="1" smtClean="0"/>
              <a:t>insertR</a:t>
            </a:r>
            <a:r>
              <a:rPr lang="en-US" sz="1600" dirty="0" smtClean="0"/>
              <a:t>(Item </a:t>
            </a:r>
            <a:r>
              <a:rPr lang="en-US" sz="1600" dirty="0" err="1"/>
              <a:t>item</a:t>
            </a:r>
            <a:r>
              <a:rPr lang="en-US" sz="1600" dirty="0"/>
              <a:t>, </a:t>
            </a:r>
            <a:r>
              <a:rPr lang="en-US" sz="1600" dirty="0" smtClean="0"/>
              <a:t>link &amp; </a:t>
            </a:r>
            <a:r>
              <a:rPr lang="en-US" sz="1600" dirty="0"/>
              <a:t>node, </a:t>
            </a:r>
            <a:r>
              <a:rPr lang="en-US" sz="1600" dirty="0" err="1"/>
              <a:t>int</a:t>
            </a:r>
            <a:r>
              <a:rPr lang="en-US" sz="1600" dirty="0"/>
              <a:t> d) {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= digit(</a:t>
            </a:r>
            <a:r>
              <a:rPr lang="en-US" sz="1600" dirty="0" err="1"/>
              <a:t>item.key</a:t>
            </a:r>
            <a:r>
              <a:rPr lang="en-US" sz="1600" dirty="0"/>
              <a:t>(), d)</a:t>
            </a:r>
          </a:p>
          <a:p>
            <a:pPr marL="0" indent="0">
              <a:buNone/>
            </a:pPr>
            <a:r>
              <a:rPr lang="en-US" sz="1600" dirty="0"/>
              <a:t>    if (node == 0) { node = new </a:t>
            </a:r>
            <a:r>
              <a:rPr lang="en-US" sz="1600" dirty="0" smtClean="0"/>
              <a:t>node</a:t>
            </a:r>
            <a:r>
              <a:rPr lang="ru-RU" sz="1600" dirty="0" smtClean="0"/>
              <a:t>(</a:t>
            </a:r>
            <a:r>
              <a:rPr lang="en-US" sz="1600" dirty="0" smtClean="0"/>
              <a:t>d); </a:t>
            </a: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    if (</a:t>
            </a:r>
            <a:r>
              <a:rPr lang="en-US" sz="1600" dirty="0" err="1"/>
              <a:t>i</a:t>
            </a:r>
            <a:r>
              <a:rPr lang="en-US" sz="1600" dirty="0"/>
              <a:t> == </a:t>
            </a:r>
            <a:r>
              <a:rPr lang="en-US" sz="1600" dirty="0" err="1"/>
              <a:t>nullDigit</a:t>
            </a:r>
            <a:r>
              <a:rPr lang="en-US" sz="1600" dirty="0"/>
              <a:t>) { return; }</a:t>
            </a:r>
          </a:p>
          <a:p>
            <a:pPr marL="0" indent="0">
              <a:buNone/>
            </a:pPr>
            <a:r>
              <a:rPr lang="en-US" sz="1600" dirty="0"/>
              <a:t>    if (</a:t>
            </a:r>
            <a:r>
              <a:rPr lang="en-US" sz="1600" dirty="0" err="1"/>
              <a:t>i</a:t>
            </a:r>
            <a:r>
              <a:rPr lang="en-US" sz="1600" dirty="0"/>
              <a:t> &lt; node-&gt;digit) { </a:t>
            </a:r>
            <a:r>
              <a:rPr lang="en-US" sz="1600" dirty="0" err="1" smtClean="0"/>
              <a:t>insertR</a:t>
            </a:r>
            <a:r>
              <a:rPr lang="en-US" sz="1600" dirty="0" smtClean="0"/>
              <a:t>(item, </a:t>
            </a:r>
            <a:r>
              <a:rPr lang="en-US" sz="1600" dirty="0"/>
              <a:t>node-&gt;left, </a:t>
            </a:r>
            <a:r>
              <a:rPr lang="en-US" sz="1600" dirty="0" smtClean="0"/>
              <a:t>d); </a:t>
            </a: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    if (</a:t>
            </a:r>
            <a:r>
              <a:rPr lang="en-US" sz="1600" dirty="0" err="1"/>
              <a:t>i</a:t>
            </a:r>
            <a:r>
              <a:rPr lang="en-US" sz="1600" dirty="0"/>
              <a:t> == node-&gt;digit) { </a:t>
            </a:r>
            <a:r>
              <a:rPr lang="en-US" sz="1600" dirty="0" err="1" smtClean="0"/>
              <a:t>insertR</a:t>
            </a:r>
            <a:r>
              <a:rPr lang="en-US" sz="1600" dirty="0" smtClean="0"/>
              <a:t>(item, </a:t>
            </a:r>
            <a:r>
              <a:rPr lang="en-US" sz="1600" dirty="0"/>
              <a:t>node-&gt;middle, d+1); }</a:t>
            </a:r>
          </a:p>
          <a:p>
            <a:pPr marL="0" indent="0">
              <a:buNone/>
            </a:pPr>
            <a:r>
              <a:rPr lang="en-US" sz="1600" dirty="0"/>
              <a:t>    if (</a:t>
            </a:r>
            <a:r>
              <a:rPr lang="en-US" sz="1600" dirty="0" err="1"/>
              <a:t>i</a:t>
            </a:r>
            <a:r>
              <a:rPr lang="en-US" sz="1600" dirty="0"/>
              <a:t> &gt; node-&gt;digit) { </a:t>
            </a:r>
            <a:r>
              <a:rPr lang="en-US" sz="1600" dirty="0" err="1" smtClean="0"/>
              <a:t>insertR</a:t>
            </a:r>
            <a:r>
              <a:rPr lang="en-US" sz="1600" dirty="0" smtClean="0"/>
              <a:t>(item, </a:t>
            </a:r>
            <a:r>
              <a:rPr lang="en-US" sz="1600" dirty="0"/>
              <a:t>node-&gt;right, </a:t>
            </a:r>
            <a:r>
              <a:rPr lang="en-US" sz="1600" dirty="0" smtClean="0"/>
              <a:t>d); </a:t>
            </a: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 smtClean="0"/>
              <a:t>}</a:t>
            </a:r>
            <a:endParaRPr lang="ru-RU" sz="1600" dirty="0"/>
          </a:p>
          <a:p>
            <a:pPr marL="0" indent="0"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26159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Тернарные</a:t>
            </a:r>
            <a:r>
              <a:rPr lang="en-US" dirty="0" smtClean="0"/>
              <a:t> Search</a:t>
            </a:r>
            <a:r>
              <a:rPr lang="ru-RU" dirty="0" smtClean="0"/>
              <a:t> </a:t>
            </a:r>
            <a:r>
              <a:rPr lang="en-US" dirty="0" err="1" smtClean="0"/>
              <a:t>Trie</a:t>
            </a:r>
            <a:r>
              <a:rPr lang="en-US" dirty="0" smtClean="0"/>
              <a:t> (TST) </a:t>
            </a:r>
            <a:r>
              <a:rPr lang="ru-RU" dirty="0" smtClean="0"/>
              <a:t>деревья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Время поиска и вставки пропорциональны длине ключа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556655" y="2469789"/>
            <a:ext cx="748937" cy="38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561\n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556655" y="3038362"/>
            <a:ext cx="748937" cy="38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dirty="0" smtClean="0"/>
              <a:t>61\n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556654" y="3593577"/>
            <a:ext cx="748937" cy="38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r>
              <a:rPr lang="en-US" dirty="0"/>
              <a:t>5</a:t>
            </a:r>
            <a:r>
              <a:rPr lang="en-US" dirty="0" smtClean="0"/>
              <a:t>1\n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7750627" y="2291079"/>
            <a:ext cx="409303" cy="383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14" name="Овал 13"/>
          <p:cNvSpPr/>
          <p:nvPr/>
        </p:nvSpPr>
        <p:spPr>
          <a:xfrm>
            <a:off x="7731034" y="2928596"/>
            <a:ext cx="435429" cy="383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7731034" y="3627269"/>
            <a:ext cx="374469" cy="348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17" name="Прямая соединительная линия 16"/>
          <p:cNvCxnSpPr>
            <a:stCxn id="13" idx="4"/>
            <a:endCxn id="14" idx="0"/>
          </p:cNvCxnSpPr>
          <p:nvPr/>
        </p:nvCxnSpPr>
        <p:spPr>
          <a:xfrm flipH="1">
            <a:off x="7948749" y="2674257"/>
            <a:ext cx="6530" cy="254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14" idx="4"/>
            <a:endCxn id="15" idx="0"/>
          </p:cNvCxnSpPr>
          <p:nvPr/>
        </p:nvCxnSpPr>
        <p:spPr>
          <a:xfrm flipH="1">
            <a:off x="7918269" y="3311774"/>
            <a:ext cx="30480" cy="315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7582988" y="4230613"/>
            <a:ext cx="646611" cy="540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\n</a:t>
            </a:r>
            <a:endParaRPr lang="ru-RU" dirty="0"/>
          </a:p>
        </p:txBody>
      </p:sp>
      <p:cxnSp>
        <p:nvCxnSpPr>
          <p:cNvPr id="35" name="Прямая соединительная линия 34"/>
          <p:cNvCxnSpPr>
            <a:stCxn id="15" idx="4"/>
            <a:endCxn id="33" idx="0"/>
          </p:cNvCxnSpPr>
          <p:nvPr/>
        </p:nvCxnSpPr>
        <p:spPr>
          <a:xfrm flipH="1">
            <a:off x="7906294" y="3975612"/>
            <a:ext cx="11975" cy="255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6762204" y="2928596"/>
            <a:ext cx="409303" cy="383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cxnSp>
        <p:nvCxnSpPr>
          <p:cNvPr id="41" name="Прямая соединительная линия 40"/>
          <p:cNvCxnSpPr>
            <a:stCxn id="13" idx="3"/>
            <a:endCxn id="39" idx="7"/>
          </p:cNvCxnSpPr>
          <p:nvPr/>
        </p:nvCxnSpPr>
        <p:spPr>
          <a:xfrm flipH="1">
            <a:off x="7111566" y="2618142"/>
            <a:ext cx="699002" cy="366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>
            <a:stCxn id="13" idx="5"/>
          </p:cNvCxnSpPr>
          <p:nvPr/>
        </p:nvCxnSpPr>
        <p:spPr>
          <a:xfrm>
            <a:off x="8099989" y="2618142"/>
            <a:ext cx="643416" cy="310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Овал 44"/>
          <p:cNvSpPr/>
          <p:nvPr/>
        </p:nvSpPr>
        <p:spPr>
          <a:xfrm>
            <a:off x="6744789" y="2928596"/>
            <a:ext cx="409303" cy="383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46" name="Овал 45"/>
          <p:cNvSpPr/>
          <p:nvPr/>
        </p:nvSpPr>
        <p:spPr>
          <a:xfrm>
            <a:off x="6762204" y="3714613"/>
            <a:ext cx="409303" cy="383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6762204" y="4500630"/>
            <a:ext cx="409303" cy="383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49" name="Овал 48"/>
          <p:cNvSpPr/>
          <p:nvPr/>
        </p:nvSpPr>
        <p:spPr>
          <a:xfrm>
            <a:off x="6643549" y="5291246"/>
            <a:ext cx="646611" cy="540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\n</a:t>
            </a:r>
            <a:endParaRPr lang="ru-RU" dirty="0"/>
          </a:p>
        </p:txBody>
      </p:sp>
      <p:cxnSp>
        <p:nvCxnSpPr>
          <p:cNvPr id="51" name="Прямая соединительная линия 50"/>
          <p:cNvCxnSpPr>
            <a:stCxn id="45" idx="4"/>
            <a:endCxn id="46" idx="0"/>
          </p:cNvCxnSpPr>
          <p:nvPr/>
        </p:nvCxnSpPr>
        <p:spPr>
          <a:xfrm>
            <a:off x="6949441" y="3311774"/>
            <a:ext cx="17415" cy="402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>
            <a:stCxn id="46" idx="4"/>
            <a:endCxn id="47" idx="0"/>
          </p:cNvCxnSpPr>
          <p:nvPr/>
        </p:nvCxnSpPr>
        <p:spPr>
          <a:xfrm>
            <a:off x="6966856" y="4097791"/>
            <a:ext cx="0" cy="402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>
            <a:stCxn id="47" idx="4"/>
            <a:endCxn id="49" idx="0"/>
          </p:cNvCxnSpPr>
          <p:nvPr/>
        </p:nvCxnSpPr>
        <p:spPr>
          <a:xfrm flipH="1">
            <a:off x="6966855" y="4883808"/>
            <a:ext cx="1" cy="407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Овал 56"/>
          <p:cNvSpPr/>
          <p:nvPr/>
        </p:nvSpPr>
        <p:spPr>
          <a:xfrm>
            <a:off x="5704112" y="3443908"/>
            <a:ext cx="409303" cy="383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5694315" y="4230614"/>
            <a:ext cx="409303" cy="383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63" name="Овал 62"/>
          <p:cNvSpPr/>
          <p:nvPr/>
        </p:nvSpPr>
        <p:spPr>
          <a:xfrm>
            <a:off x="5694314" y="5010835"/>
            <a:ext cx="409303" cy="383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65" name="Овал 64"/>
          <p:cNvSpPr/>
          <p:nvPr/>
        </p:nvSpPr>
        <p:spPr>
          <a:xfrm>
            <a:off x="6643549" y="5286647"/>
            <a:ext cx="646611" cy="540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\n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5585457" y="5672883"/>
            <a:ext cx="646611" cy="540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\n</a:t>
            </a:r>
            <a:endParaRPr lang="ru-RU" dirty="0"/>
          </a:p>
        </p:txBody>
      </p:sp>
      <p:cxnSp>
        <p:nvCxnSpPr>
          <p:cNvPr id="68" name="Прямая соединительная линия 67"/>
          <p:cNvCxnSpPr>
            <a:stCxn id="45" idx="3"/>
            <a:endCxn id="57" idx="7"/>
          </p:cNvCxnSpPr>
          <p:nvPr/>
        </p:nvCxnSpPr>
        <p:spPr>
          <a:xfrm flipH="1">
            <a:off x="6053474" y="3255659"/>
            <a:ext cx="751256" cy="244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>
            <a:stCxn id="57" idx="4"/>
            <a:endCxn id="60" idx="0"/>
          </p:cNvCxnSpPr>
          <p:nvPr/>
        </p:nvCxnSpPr>
        <p:spPr>
          <a:xfrm flipH="1">
            <a:off x="5898967" y="3827086"/>
            <a:ext cx="9797" cy="403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60" idx="4"/>
            <a:endCxn id="63" idx="0"/>
          </p:cNvCxnSpPr>
          <p:nvPr/>
        </p:nvCxnSpPr>
        <p:spPr>
          <a:xfrm flipH="1">
            <a:off x="5898966" y="4613792"/>
            <a:ext cx="1" cy="397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>
            <a:stCxn id="63" idx="4"/>
            <a:endCxn id="66" idx="0"/>
          </p:cNvCxnSpPr>
          <p:nvPr/>
        </p:nvCxnSpPr>
        <p:spPr>
          <a:xfrm>
            <a:off x="5898966" y="5394013"/>
            <a:ext cx="9797" cy="278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Прямоугольник 76"/>
          <p:cNvSpPr/>
          <p:nvPr/>
        </p:nvSpPr>
        <p:spPr>
          <a:xfrm>
            <a:off x="1502191" y="4172812"/>
            <a:ext cx="748937" cy="38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051\n</a:t>
            </a:r>
            <a:endParaRPr lang="ru-RU" dirty="0"/>
          </a:p>
        </p:txBody>
      </p:sp>
      <p:sp>
        <p:nvSpPr>
          <p:cNvPr id="78" name="Прямоугольник 77"/>
          <p:cNvSpPr/>
          <p:nvPr/>
        </p:nvSpPr>
        <p:spPr>
          <a:xfrm>
            <a:off x="1539746" y="4873899"/>
            <a:ext cx="748937" cy="38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031\n</a:t>
            </a:r>
            <a:endParaRPr lang="ru-RU" dirty="0"/>
          </a:p>
        </p:txBody>
      </p:sp>
      <p:sp>
        <p:nvSpPr>
          <p:cNvPr id="79" name="Овал 78"/>
          <p:cNvSpPr/>
          <p:nvPr/>
        </p:nvSpPr>
        <p:spPr>
          <a:xfrm>
            <a:off x="4371157" y="4422203"/>
            <a:ext cx="409303" cy="383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80" name="Овал 79"/>
          <p:cNvSpPr/>
          <p:nvPr/>
        </p:nvSpPr>
        <p:spPr>
          <a:xfrm>
            <a:off x="4371156" y="5202424"/>
            <a:ext cx="409303" cy="383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81" name="Овал 80"/>
          <p:cNvSpPr/>
          <p:nvPr/>
        </p:nvSpPr>
        <p:spPr>
          <a:xfrm>
            <a:off x="4262299" y="5864472"/>
            <a:ext cx="646611" cy="540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\n</a:t>
            </a:r>
            <a:endParaRPr lang="ru-RU" dirty="0"/>
          </a:p>
        </p:txBody>
      </p:sp>
      <p:cxnSp>
        <p:nvCxnSpPr>
          <p:cNvPr id="82" name="Прямая соединительная линия 81"/>
          <p:cNvCxnSpPr>
            <a:stCxn id="79" idx="4"/>
            <a:endCxn id="80" idx="0"/>
          </p:cNvCxnSpPr>
          <p:nvPr/>
        </p:nvCxnSpPr>
        <p:spPr>
          <a:xfrm flipH="1">
            <a:off x="4575808" y="4805381"/>
            <a:ext cx="1" cy="397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/>
          <p:cNvCxnSpPr>
            <a:stCxn id="80" idx="4"/>
            <a:endCxn id="81" idx="0"/>
          </p:cNvCxnSpPr>
          <p:nvPr/>
        </p:nvCxnSpPr>
        <p:spPr>
          <a:xfrm>
            <a:off x="4575808" y="5585602"/>
            <a:ext cx="9797" cy="278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Овал 85"/>
          <p:cNvSpPr/>
          <p:nvPr/>
        </p:nvSpPr>
        <p:spPr>
          <a:xfrm>
            <a:off x="4371155" y="3770149"/>
            <a:ext cx="409303" cy="383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ru-RU" dirty="0"/>
          </a:p>
        </p:txBody>
      </p:sp>
      <p:cxnSp>
        <p:nvCxnSpPr>
          <p:cNvPr id="88" name="Прямая соединительная линия 87"/>
          <p:cNvCxnSpPr>
            <a:stCxn id="86" idx="6"/>
            <a:endCxn id="57" idx="2"/>
          </p:cNvCxnSpPr>
          <p:nvPr/>
        </p:nvCxnSpPr>
        <p:spPr>
          <a:xfrm flipV="1">
            <a:off x="4780458" y="3635497"/>
            <a:ext cx="923654" cy="326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90"/>
          <p:cNvCxnSpPr>
            <a:stCxn id="86" idx="4"/>
            <a:endCxn id="79" idx="0"/>
          </p:cNvCxnSpPr>
          <p:nvPr/>
        </p:nvCxnSpPr>
        <p:spPr>
          <a:xfrm>
            <a:off x="4575807" y="4153327"/>
            <a:ext cx="2" cy="268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Овал 91"/>
          <p:cNvSpPr/>
          <p:nvPr/>
        </p:nvSpPr>
        <p:spPr>
          <a:xfrm>
            <a:off x="3354938" y="4454800"/>
            <a:ext cx="409303" cy="383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93" name="Овал 92"/>
          <p:cNvSpPr/>
          <p:nvPr/>
        </p:nvSpPr>
        <p:spPr>
          <a:xfrm>
            <a:off x="3354937" y="5235021"/>
            <a:ext cx="409303" cy="383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94" name="Овал 93"/>
          <p:cNvSpPr/>
          <p:nvPr/>
        </p:nvSpPr>
        <p:spPr>
          <a:xfrm>
            <a:off x="3246080" y="5897069"/>
            <a:ext cx="646611" cy="540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\n</a:t>
            </a:r>
            <a:endParaRPr lang="ru-RU" dirty="0"/>
          </a:p>
        </p:txBody>
      </p:sp>
      <p:cxnSp>
        <p:nvCxnSpPr>
          <p:cNvPr id="95" name="Прямая соединительная линия 94"/>
          <p:cNvCxnSpPr>
            <a:stCxn id="92" idx="4"/>
            <a:endCxn id="93" idx="0"/>
          </p:cNvCxnSpPr>
          <p:nvPr/>
        </p:nvCxnSpPr>
        <p:spPr>
          <a:xfrm flipH="1">
            <a:off x="3559589" y="4837978"/>
            <a:ext cx="1" cy="397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единительная линия 95"/>
          <p:cNvCxnSpPr>
            <a:stCxn id="93" idx="4"/>
            <a:endCxn id="94" idx="0"/>
          </p:cNvCxnSpPr>
          <p:nvPr/>
        </p:nvCxnSpPr>
        <p:spPr>
          <a:xfrm>
            <a:off x="3559589" y="5618199"/>
            <a:ext cx="9797" cy="278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единительная линия 97"/>
          <p:cNvCxnSpPr>
            <a:stCxn id="92" idx="6"/>
            <a:endCxn id="79" idx="2"/>
          </p:cNvCxnSpPr>
          <p:nvPr/>
        </p:nvCxnSpPr>
        <p:spPr>
          <a:xfrm flipV="1">
            <a:off x="3764241" y="4613792"/>
            <a:ext cx="606916" cy="32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Прямоугольник 98"/>
          <p:cNvSpPr/>
          <p:nvPr/>
        </p:nvSpPr>
        <p:spPr>
          <a:xfrm>
            <a:off x="967629" y="5470799"/>
            <a:ext cx="1575740" cy="38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5613\n</a:t>
            </a:r>
            <a:endParaRPr lang="ru-RU" dirty="0"/>
          </a:p>
        </p:txBody>
      </p:sp>
      <p:sp>
        <p:nvSpPr>
          <p:cNvPr id="115" name="Овал 114"/>
          <p:cNvSpPr/>
          <p:nvPr/>
        </p:nvSpPr>
        <p:spPr>
          <a:xfrm>
            <a:off x="8547464" y="4873899"/>
            <a:ext cx="374469" cy="348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cxnSp>
        <p:nvCxnSpPr>
          <p:cNvPr id="117" name="Прямая соединительная линия 116"/>
          <p:cNvCxnSpPr>
            <a:stCxn id="120" idx="6"/>
            <a:endCxn id="115" idx="1"/>
          </p:cNvCxnSpPr>
          <p:nvPr/>
        </p:nvCxnSpPr>
        <p:spPr>
          <a:xfrm>
            <a:off x="8229599" y="4500631"/>
            <a:ext cx="372705" cy="424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Овал 119"/>
          <p:cNvSpPr/>
          <p:nvPr/>
        </p:nvSpPr>
        <p:spPr>
          <a:xfrm>
            <a:off x="7582988" y="4230614"/>
            <a:ext cx="646611" cy="540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\n</a:t>
            </a:r>
            <a:endParaRPr lang="ru-RU" dirty="0"/>
          </a:p>
        </p:txBody>
      </p:sp>
      <p:sp>
        <p:nvSpPr>
          <p:cNvPr id="121" name="Овал 120"/>
          <p:cNvSpPr/>
          <p:nvPr/>
        </p:nvSpPr>
        <p:spPr>
          <a:xfrm>
            <a:off x="8408126" y="5506025"/>
            <a:ext cx="646611" cy="540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\n</a:t>
            </a:r>
            <a:endParaRPr lang="ru-RU" dirty="0"/>
          </a:p>
        </p:txBody>
      </p:sp>
      <p:cxnSp>
        <p:nvCxnSpPr>
          <p:cNvPr id="123" name="Прямая соединительная линия 122"/>
          <p:cNvCxnSpPr>
            <a:stCxn id="115" idx="4"/>
            <a:endCxn id="121" idx="0"/>
          </p:cNvCxnSpPr>
          <p:nvPr/>
        </p:nvCxnSpPr>
        <p:spPr>
          <a:xfrm flipH="1">
            <a:off x="8731432" y="5222242"/>
            <a:ext cx="3267" cy="28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687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Trie</a:t>
            </a:r>
            <a:r>
              <a:rPr lang="en-US" dirty="0" smtClean="0"/>
              <a:t> </a:t>
            </a:r>
            <a:r>
              <a:rPr lang="ru-RU" dirty="0" smtClean="0"/>
              <a:t>деревья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Это бинарное дерево, в котором ключи связаны с каждым из его листьев</a:t>
            </a:r>
          </a:p>
          <a:p>
            <a:r>
              <a:rPr lang="ru-RU" dirty="0" smtClean="0"/>
              <a:t>Пустой набор ключей -</a:t>
            </a:r>
            <a:r>
              <a:rPr lang="en-US" dirty="0" smtClean="0"/>
              <a:t>&gt; </a:t>
            </a:r>
            <a:r>
              <a:rPr lang="ru-RU" dirty="0" smtClean="0"/>
              <a:t>дерево представляется нулевой связью.</a:t>
            </a:r>
          </a:p>
          <a:p>
            <a:r>
              <a:rPr lang="ru-RU" dirty="0" smtClean="0"/>
              <a:t>Состоит из одного ключа -</a:t>
            </a:r>
            <a:r>
              <a:rPr lang="en-US" dirty="0" smtClean="0"/>
              <a:t>&gt; </a:t>
            </a:r>
            <a:r>
              <a:rPr lang="ru-RU" dirty="0" smtClean="0"/>
              <a:t>это лист, содержащий данный ключ.</a:t>
            </a:r>
          </a:p>
          <a:p>
            <a:r>
              <a:rPr lang="ru-RU" dirty="0" smtClean="0"/>
              <a:t>Состоит из многих ключей –</a:t>
            </a:r>
            <a:r>
              <a:rPr lang="en-US" dirty="0" smtClean="0"/>
              <a:t>&gt; </a:t>
            </a:r>
            <a:r>
              <a:rPr lang="ru-RU" dirty="0" smtClean="0"/>
              <a:t>это внутренний узел, где левая связь указывает на </a:t>
            </a:r>
            <a:r>
              <a:rPr lang="en-US" dirty="0" err="1" smtClean="0"/>
              <a:t>trie</a:t>
            </a:r>
            <a:r>
              <a:rPr lang="en-US" dirty="0" smtClean="0"/>
              <a:t> </a:t>
            </a:r>
            <a:r>
              <a:rPr lang="ru-RU" dirty="0" smtClean="0"/>
              <a:t>дерево, начинающееся с соответствующего меньшего разряда, а правая с соответствующего старшего разряда.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1954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Trie</a:t>
            </a:r>
            <a:r>
              <a:rPr lang="en-US" dirty="0" smtClean="0"/>
              <a:t> </a:t>
            </a:r>
            <a:r>
              <a:rPr lang="ru-RU" dirty="0" smtClean="0"/>
              <a:t>деревья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private:</a:t>
            </a:r>
          </a:p>
          <a:p>
            <a:pPr marL="0" indent="0">
              <a:buNone/>
            </a:pPr>
            <a:r>
              <a:rPr lang="en-US" dirty="0" smtClean="0"/>
              <a:t>Item </a:t>
            </a:r>
            <a:r>
              <a:rPr lang="en-US" dirty="0" err="1" smtClean="0"/>
              <a:t>searchR</a:t>
            </a:r>
            <a:r>
              <a:rPr lang="en-US" dirty="0" smtClean="0"/>
              <a:t>(Node * current, Key </a:t>
            </a:r>
            <a:r>
              <a:rPr lang="en-US" dirty="0" err="1" smtClean="0"/>
              <a:t>key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d) {</a:t>
            </a:r>
          </a:p>
          <a:p>
            <a:pPr marL="457200" lvl="1" indent="0">
              <a:buNone/>
            </a:pPr>
            <a:r>
              <a:rPr lang="en-US" dirty="0" smtClean="0"/>
              <a:t>if (current == 0) { return </a:t>
            </a:r>
            <a:r>
              <a:rPr lang="en-US" dirty="0" err="1" smtClean="0"/>
              <a:t>nullItem</a:t>
            </a:r>
            <a:r>
              <a:rPr lang="en-US" dirty="0" smtClean="0"/>
              <a:t>; }</a:t>
            </a:r>
          </a:p>
          <a:p>
            <a:pPr marL="457200" lvl="1" indent="0">
              <a:buNone/>
            </a:pPr>
            <a:r>
              <a:rPr lang="en-US" dirty="0" smtClean="0"/>
              <a:t>if (current-&gt;left == 0 &amp;&amp; current-&gt;right == 0) {</a:t>
            </a:r>
          </a:p>
          <a:p>
            <a:pPr marL="914400" lvl="2" indent="0">
              <a:buNone/>
            </a:pPr>
            <a:r>
              <a:rPr lang="en-US" dirty="0" smtClean="0"/>
              <a:t>Key </a:t>
            </a:r>
            <a:r>
              <a:rPr lang="en-US" dirty="0" err="1" smtClean="0"/>
              <a:t>currentKey</a:t>
            </a:r>
            <a:r>
              <a:rPr lang="en-US" dirty="0" smtClean="0"/>
              <a:t> = current-&gt;</a:t>
            </a:r>
            <a:r>
              <a:rPr lang="en-US" dirty="0" err="1" smtClean="0"/>
              <a:t>item.key</a:t>
            </a:r>
            <a:r>
              <a:rPr lang="en-US" dirty="0" smtClean="0"/>
              <a:t>(); </a:t>
            </a:r>
          </a:p>
          <a:p>
            <a:pPr marL="914400" lvl="2" indent="0">
              <a:buNone/>
            </a:pPr>
            <a:r>
              <a:rPr lang="en-US" dirty="0" smtClean="0"/>
              <a:t>return (</a:t>
            </a:r>
            <a:r>
              <a:rPr lang="en-US" dirty="0" err="1" smtClean="0"/>
              <a:t>currentKey</a:t>
            </a:r>
            <a:r>
              <a:rPr lang="en-US" dirty="0" smtClean="0"/>
              <a:t> == key) ? current-&gt;item : </a:t>
            </a:r>
            <a:r>
              <a:rPr lang="en-US" dirty="0" err="1" smtClean="0"/>
              <a:t>nullItem</a:t>
            </a:r>
            <a:r>
              <a:rPr lang="en-US" dirty="0" smtClean="0"/>
              <a:t>;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pPr marL="457200" lvl="1" indent="0">
              <a:buNone/>
            </a:pPr>
            <a:r>
              <a:rPr lang="en-US" dirty="0" smtClean="0"/>
              <a:t>if (digit(key, d) == 0) { return search(current-&gt;left, key, d + 1); }</a:t>
            </a:r>
          </a:p>
          <a:p>
            <a:pPr marL="457200" lvl="1" indent="0">
              <a:buNone/>
            </a:pPr>
            <a:r>
              <a:rPr lang="en-US" dirty="0" smtClean="0"/>
              <a:t>else { return search(current-&gt;right, key, d + 1);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public:</a:t>
            </a:r>
          </a:p>
          <a:p>
            <a:pPr marL="0" indent="0">
              <a:buNone/>
            </a:pPr>
            <a:r>
              <a:rPr lang="en-US" dirty="0" smtClean="0"/>
              <a:t>Item search(Key key) {</a:t>
            </a:r>
          </a:p>
          <a:p>
            <a:pPr marL="457200" lvl="1" indent="0">
              <a:buNone/>
            </a:pPr>
            <a:r>
              <a:rPr lang="en-US" dirty="0" smtClean="0"/>
              <a:t>return </a:t>
            </a:r>
            <a:r>
              <a:rPr lang="en-US" dirty="0" err="1" smtClean="0"/>
              <a:t>searchR</a:t>
            </a:r>
            <a:r>
              <a:rPr lang="en-US" dirty="0" smtClean="0"/>
              <a:t>(head, key, 0);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flipH="1">
            <a:off x="8790640" y="2687774"/>
            <a:ext cx="725557" cy="1175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9536075" y="2687774"/>
            <a:ext cx="934278" cy="1215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H="1">
            <a:off x="8283745" y="3863766"/>
            <a:ext cx="506895" cy="1133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8790640" y="3863766"/>
            <a:ext cx="566531" cy="1172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945814" y="5056396"/>
            <a:ext cx="79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001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9113662" y="5022434"/>
            <a:ext cx="53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010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0240097" y="3863766"/>
            <a:ext cx="67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100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8790640" y="2166735"/>
            <a:ext cx="53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000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8909910" y="313905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0152301" y="313905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9218023" y="436072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8283745" y="4301088"/>
            <a:ext cx="49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 flipH="1">
            <a:off x="8711127" y="2687774"/>
            <a:ext cx="646044" cy="103684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H="1">
            <a:off x="8179383" y="3863766"/>
            <a:ext cx="472110" cy="103367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884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Trie</a:t>
            </a:r>
            <a:r>
              <a:rPr lang="en-US" dirty="0" smtClean="0"/>
              <a:t> </a:t>
            </a:r>
            <a:r>
              <a:rPr lang="ru-RU" dirty="0" smtClean="0"/>
              <a:t>деревья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Структура </a:t>
                </a:r>
                <a:r>
                  <a:rPr lang="en-US" dirty="0" err="1" smtClean="0"/>
                  <a:t>Trie</a:t>
                </a:r>
                <a:r>
                  <a:rPr lang="en-US" dirty="0" smtClean="0"/>
                  <a:t> </a:t>
                </a:r>
                <a:r>
                  <a:rPr lang="ru-RU" dirty="0" smtClean="0"/>
                  <a:t>дерева не зависит от порядка вставки ключей</a:t>
                </a:r>
              </a:p>
              <a:p>
                <a:r>
                  <a:rPr lang="ru-RU" dirty="0" smtClean="0"/>
                  <a:t>Для выполнения вставки и поиска ключа из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 случайных ключей требуется в среднем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𝑙𝑔𝑁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сравнений разрядов. В худшем случае количество требуется не более чем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сравнений.</a:t>
                </a:r>
              </a:p>
              <a:p>
                <a:r>
                  <a:rPr lang="ru-RU" dirty="0" smtClean="0"/>
                  <a:t>Вероятность того, что каждый ключ в дереве отличается от случайного ключа поиска по меньшей мере в одном из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ведущих разрядов</a:t>
                </a:r>
                <a:r>
                  <a:rPr lang="en-US" dirty="0" smtClean="0"/>
                  <a:t> </a:t>
                </a:r>
                <a:r>
                  <a:rPr lang="ru-RU" dirty="0" smtClean="0"/>
                  <a:t>равна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ru-RU" dirty="0" smtClean="0"/>
                  <a:t>, а вероятность совпадения будет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d>
                          <m:dPr>
                            <m:ctrlPr>
                              <a:rPr lang="ru-R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3061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Trie</a:t>
            </a:r>
            <a:r>
              <a:rPr lang="en-US" dirty="0" smtClean="0"/>
              <a:t> </a:t>
            </a:r>
            <a:r>
              <a:rPr lang="ru-RU" dirty="0" smtClean="0"/>
              <a:t>деревья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Дерево, построенное </a:t>
                </a:r>
                <a:r>
                  <a:rPr lang="en-US" dirty="0" smtClean="0"/>
                  <a:t>N </a:t>
                </a:r>
                <a:r>
                  <a:rPr lang="ru-RU" dirty="0" smtClean="0"/>
                  <a:t>случайных ключей, содержит в среднем около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fun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~1.44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узлов</a:t>
                </a:r>
              </a:p>
              <a:p>
                <a:r>
                  <a:rPr lang="ru-RU" dirty="0" smtClean="0"/>
                  <a:t>Среднее количество узлов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≥0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ru-R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sSup>
                                                <m:sSup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sup>
                                              </m:sSup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4510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Patricia-</a:t>
            </a:r>
            <a:r>
              <a:rPr lang="ru-RU" dirty="0" smtClean="0"/>
              <a:t>деревья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1" dirty="0" smtClean="0"/>
              <a:t>P</a:t>
            </a:r>
            <a:r>
              <a:rPr lang="en-US" i="1" dirty="0" smtClean="0"/>
              <a:t>ractical </a:t>
            </a:r>
            <a:r>
              <a:rPr lang="en-US" b="1" i="1" dirty="0" smtClean="0"/>
              <a:t>a</a:t>
            </a:r>
            <a:r>
              <a:rPr lang="en-US" i="1" dirty="0" smtClean="0"/>
              <a:t>lgorithm </a:t>
            </a:r>
            <a:r>
              <a:rPr lang="en-US" b="1" i="1" dirty="0" smtClean="0"/>
              <a:t>t</a:t>
            </a:r>
            <a:r>
              <a:rPr lang="en-US" i="1" dirty="0" smtClean="0"/>
              <a:t>o </a:t>
            </a:r>
            <a:r>
              <a:rPr lang="en-US" b="1" i="1" dirty="0" smtClean="0"/>
              <a:t>r</a:t>
            </a:r>
            <a:r>
              <a:rPr lang="en-US" i="1" dirty="0" smtClean="0"/>
              <a:t>etrieve </a:t>
            </a:r>
            <a:r>
              <a:rPr lang="en-US" b="1" i="1" dirty="0" smtClean="0"/>
              <a:t>i</a:t>
            </a:r>
            <a:r>
              <a:rPr lang="en-US" i="1" dirty="0" smtClean="0"/>
              <a:t>nformation </a:t>
            </a:r>
            <a:r>
              <a:rPr lang="en-US" b="1" i="1" dirty="0" smtClean="0"/>
              <a:t>c</a:t>
            </a:r>
            <a:r>
              <a:rPr lang="en-US" i="1" dirty="0" smtClean="0"/>
              <a:t>oded </a:t>
            </a:r>
            <a:r>
              <a:rPr lang="en-US" b="1" i="1" dirty="0" smtClean="0"/>
              <a:t>i</a:t>
            </a:r>
            <a:r>
              <a:rPr lang="en-US" i="1" dirty="0" smtClean="0"/>
              <a:t>n </a:t>
            </a:r>
            <a:r>
              <a:rPr lang="en-US" b="1" i="1" dirty="0" smtClean="0"/>
              <a:t>a</a:t>
            </a:r>
            <a:r>
              <a:rPr lang="en-US" i="1" dirty="0" smtClean="0"/>
              <a:t>lphanumeric</a:t>
            </a:r>
            <a:endParaRPr lang="en-US" i="1" dirty="0"/>
          </a:p>
          <a:p>
            <a:r>
              <a:rPr lang="ru-RU" dirty="0" smtClean="0"/>
              <a:t>Каждый узел содержит индекс разряда </a:t>
            </a:r>
            <a:r>
              <a:rPr lang="en-US" dirty="0" smtClean="0"/>
              <a:t>bit</a:t>
            </a:r>
            <a:r>
              <a:rPr lang="ru-RU" dirty="0" smtClean="0"/>
              <a:t>, проверяемого для поиска пути</a:t>
            </a:r>
            <a:r>
              <a:rPr lang="en-US" dirty="0" smtClean="0"/>
              <a:t>.</a:t>
            </a:r>
          </a:p>
          <a:p>
            <a:r>
              <a:rPr lang="ru-RU" dirty="0" smtClean="0"/>
              <a:t>Данные хранятся во внутренних узлах</a:t>
            </a:r>
          </a:p>
          <a:p>
            <a:r>
              <a:rPr lang="ru-RU" dirty="0" smtClean="0"/>
              <a:t>Связь на внешний узел заменяется связью в обратном направлении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44612" y="2159102"/>
            <a:ext cx="1148100" cy="1158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7738" y="2159102"/>
            <a:ext cx="3096000" cy="282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245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Patricia-</a:t>
            </a:r>
            <a:r>
              <a:rPr lang="ru-RU" dirty="0" smtClean="0"/>
              <a:t>деревья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044885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Node {</a:t>
            </a:r>
          </a:p>
          <a:p>
            <a:pPr marL="0" indent="0">
              <a:buNone/>
            </a:pPr>
            <a:r>
              <a:rPr lang="en-US" dirty="0" smtClean="0"/>
              <a:t>     Item </a:t>
            </a:r>
            <a:r>
              <a:rPr lang="en-US" dirty="0" err="1" smtClean="0"/>
              <a:t>item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int</a:t>
            </a:r>
            <a:r>
              <a:rPr lang="en-US" dirty="0" smtClean="0"/>
              <a:t> bit;</a:t>
            </a:r>
          </a:p>
          <a:p>
            <a:pPr marL="0" indent="0">
              <a:buNone/>
            </a:pPr>
            <a:r>
              <a:rPr lang="en-US" dirty="0" smtClean="0"/>
              <a:t>     Node * left = 0;</a:t>
            </a:r>
          </a:p>
          <a:p>
            <a:pPr marL="0" indent="0">
              <a:buNone/>
            </a:pPr>
            <a:r>
              <a:rPr lang="en-US" dirty="0" smtClean="0"/>
              <a:t>     Node * right = 0;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Node(Item item)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this-&gt;item = item;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24487" y="1825625"/>
            <a:ext cx="632931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c</a:t>
            </a:r>
            <a:r>
              <a:rPr lang="en-US" sz="2400" dirty="0" smtClean="0"/>
              <a:t>lass </a:t>
            </a:r>
            <a:r>
              <a:rPr lang="en-US" sz="2400" dirty="0" err="1" smtClean="0"/>
              <a:t>PatriciaTree</a:t>
            </a:r>
            <a:r>
              <a:rPr lang="en-US" sz="2400" dirty="0" smtClean="0"/>
              <a:t> {</a:t>
            </a:r>
          </a:p>
          <a:p>
            <a:pPr marL="0" indent="0">
              <a:buNone/>
            </a:pPr>
            <a:r>
              <a:rPr lang="en-US" sz="2400" dirty="0" smtClean="0"/>
              <a:t>private: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Node * </a:t>
            </a:r>
            <a:r>
              <a:rPr lang="en-US" sz="2400" dirty="0" err="1" smtClean="0"/>
              <a:t>m_head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Item </a:t>
            </a:r>
            <a:r>
              <a:rPr lang="en-US" sz="2400" dirty="0" err="1" smtClean="0"/>
              <a:t>m_null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r>
              <a:rPr lang="en-US" sz="2400" dirty="0" smtClean="0"/>
              <a:t>public: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  <a:r>
              <a:rPr lang="en-US" sz="2400" dirty="0" err="1" smtClean="0"/>
              <a:t>PatriciaTree</a:t>
            </a:r>
            <a:r>
              <a:rPr lang="en-US" sz="2400" dirty="0" smtClean="0"/>
              <a:t>() {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</a:t>
            </a:r>
            <a:r>
              <a:rPr lang="en-US" sz="2400" dirty="0" err="1" smtClean="0"/>
              <a:t>m_head</a:t>
            </a:r>
            <a:r>
              <a:rPr lang="en-US" sz="2400" dirty="0" smtClean="0"/>
              <a:t> = new Node(</a:t>
            </a:r>
            <a:r>
              <a:rPr lang="en-US" sz="2400" dirty="0" err="1" smtClean="0"/>
              <a:t>m_null</a:t>
            </a:r>
            <a:r>
              <a:rPr lang="en-US" sz="2400" dirty="0" smtClean="0"/>
              <a:t>);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</a:t>
            </a:r>
            <a:r>
              <a:rPr lang="en-US" sz="2400" dirty="0" err="1" smtClean="0"/>
              <a:t>m_head</a:t>
            </a:r>
            <a:r>
              <a:rPr lang="en-US" sz="2400" dirty="0" smtClean="0"/>
              <a:t>-&gt;left = </a:t>
            </a:r>
            <a:r>
              <a:rPr lang="en-US" sz="2400" dirty="0" err="1" smtClean="0"/>
              <a:t>m_head</a:t>
            </a:r>
            <a:r>
              <a:rPr lang="en-US" sz="2400" dirty="0" smtClean="0"/>
              <a:t>-&gt;right = </a:t>
            </a:r>
            <a:r>
              <a:rPr lang="en-US" sz="2400" dirty="0" err="1" smtClean="0"/>
              <a:t>m_head</a:t>
            </a:r>
            <a:r>
              <a:rPr lang="en-US" sz="2400" dirty="0" smtClean="0"/>
              <a:t>;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   }</a:t>
            </a:r>
          </a:p>
          <a:p>
            <a:pPr marL="0" indent="0">
              <a:buNone/>
            </a:pPr>
            <a:r>
              <a:rPr lang="en-US" sz="2400" dirty="0" smtClean="0"/>
              <a:t>};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16704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Patricia-</a:t>
            </a:r>
            <a:r>
              <a:rPr lang="ru-RU" dirty="0" smtClean="0"/>
              <a:t>деревья</a:t>
            </a:r>
            <a:r>
              <a:rPr lang="en-US" dirty="0" smtClean="0"/>
              <a:t>. </a:t>
            </a:r>
            <a:r>
              <a:rPr lang="ru-RU" dirty="0" smtClean="0"/>
              <a:t>Поиск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private:</a:t>
            </a:r>
          </a:p>
          <a:p>
            <a:pPr marL="457200" lvl="1" indent="0">
              <a:buNone/>
            </a:pPr>
            <a:r>
              <a:rPr lang="en-US" dirty="0" smtClean="0"/>
              <a:t>Item </a:t>
            </a:r>
            <a:r>
              <a:rPr lang="en-US" dirty="0" err="1" smtClean="0"/>
              <a:t>searchR</a:t>
            </a:r>
            <a:r>
              <a:rPr lang="en-US" dirty="0" smtClean="0"/>
              <a:t>(Node * node, Key k, </a:t>
            </a:r>
            <a:r>
              <a:rPr lang="en-US" dirty="0" err="1" smtClean="0"/>
              <a:t>int</a:t>
            </a:r>
            <a:r>
              <a:rPr lang="en-US" dirty="0" smtClean="0"/>
              <a:t> d) {</a:t>
            </a:r>
          </a:p>
          <a:p>
            <a:pPr marL="457200" lvl="1" indent="0">
              <a:buNone/>
            </a:pPr>
            <a:r>
              <a:rPr lang="en-US" dirty="0" smtClean="0"/>
              <a:t>    if (node-&gt;bit &lt;= d) { return node-&gt;item; }</a:t>
            </a:r>
            <a:r>
              <a:rPr lang="ru-RU" dirty="0" smtClean="0"/>
              <a:t> </a:t>
            </a:r>
            <a:r>
              <a:rPr lang="en-US" dirty="0" smtClean="0"/>
              <a:t>// </a:t>
            </a:r>
            <a:r>
              <a:rPr lang="ru-RU" dirty="0" smtClean="0">
                <a:solidFill>
                  <a:srgbClr val="00B050"/>
                </a:solidFill>
              </a:rPr>
              <a:t>КЛЮЧ ДЕКОДИРОВАН. Дальше идти некуда.</a:t>
            </a:r>
            <a:endParaRPr lang="en-US" dirty="0" smtClean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if (digit(k, node-&gt;bit) == 0) { return </a:t>
            </a:r>
            <a:r>
              <a:rPr lang="en-US" dirty="0" err="1" smtClean="0"/>
              <a:t>searchR</a:t>
            </a:r>
            <a:r>
              <a:rPr lang="en-US" dirty="0" smtClean="0"/>
              <a:t>(node-&gt;left, k, node-&gt;bit); }</a:t>
            </a:r>
          </a:p>
          <a:p>
            <a:pPr marL="457200" lvl="1" indent="0">
              <a:buNone/>
            </a:pPr>
            <a:r>
              <a:rPr lang="en-US" dirty="0" smtClean="0"/>
              <a:t>    return </a:t>
            </a:r>
            <a:r>
              <a:rPr lang="en-US" dirty="0" err="1" smtClean="0"/>
              <a:t>searchR</a:t>
            </a:r>
            <a:r>
              <a:rPr lang="en-US" dirty="0" smtClean="0"/>
              <a:t>(node-&gt;right, k, node-&gt;bit);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} </a:t>
            </a:r>
          </a:p>
          <a:p>
            <a:pPr marL="0" indent="0">
              <a:buNone/>
            </a:pPr>
            <a:r>
              <a:rPr lang="en-US" dirty="0" smtClean="0"/>
              <a:t>public:</a:t>
            </a:r>
          </a:p>
          <a:p>
            <a:pPr marL="457200" lvl="1" indent="0">
              <a:buNone/>
            </a:pPr>
            <a:r>
              <a:rPr lang="en-US" dirty="0" smtClean="0"/>
              <a:t>Item search(Key k) {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Item t = </a:t>
            </a:r>
            <a:r>
              <a:rPr lang="en-US" dirty="0" err="1" smtClean="0"/>
              <a:t>searchR</a:t>
            </a:r>
            <a:r>
              <a:rPr lang="en-US" dirty="0" smtClean="0"/>
              <a:t>(head, k, -1);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return (k == </a:t>
            </a:r>
            <a:r>
              <a:rPr lang="en-US" dirty="0" err="1" smtClean="0"/>
              <a:t>t.key</a:t>
            </a:r>
            <a:r>
              <a:rPr lang="en-US" dirty="0" smtClean="0"/>
              <a:t>()) ? t : </a:t>
            </a:r>
            <a:r>
              <a:rPr lang="en-US" dirty="0" err="1"/>
              <a:t>m_null</a:t>
            </a:r>
            <a:r>
              <a:rPr lang="en-US" dirty="0" smtClean="0"/>
              <a:t>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4149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Patricia-</a:t>
            </a:r>
            <a:r>
              <a:rPr lang="ru-RU" dirty="0" smtClean="0"/>
              <a:t>деревья</a:t>
            </a:r>
            <a:r>
              <a:rPr lang="en-US" dirty="0" smtClean="0"/>
              <a:t>. </a:t>
            </a:r>
            <a:r>
              <a:rPr lang="ru-RU" dirty="0" smtClean="0"/>
              <a:t>Вставка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private:</a:t>
            </a:r>
          </a:p>
          <a:p>
            <a:pPr marL="457200" lvl="1" indent="0">
              <a:buNone/>
            </a:pPr>
            <a:r>
              <a:rPr lang="en-US" dirty="0" smtClean="0"/>
              <a:t>Node * </a:t>
            </a:r>
            <a:r>
              <a:rPr lang="en-US" dirty="0" err="1" smtClean="0"/>
              <a:t>insertR</a:t>
            </a:r>
            <a:r>
              <a:rPr lang="en-US" dirty="0" smtClean="0"/>
              <a:t>(Node * node, Item </a:t>
            </a:r>
            <a:r>
              <a:rPr lang="en-US" dirty="0" err="1" smtClean="0"/>
              <a:t>item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d, Node * parent) {</a:t>
            </a:r>
          </a:p>
          <a:p>
            <a:pPr marL="457200" lvl="1" indent="0">
              <a:buNone/>
            </a:pPr>
            <a:r>
              <a:rPr lang="en-US" dirty="0" smtClean="0"/>
              <a:t>    Key k = </a:t>
            </a:r>
            <a:r>
              <a:rPr lang="en-US" dirty="0" err="1" smtClean="0"/>
              <a:t>item.key</a:t>
            </a:r>
            <a:r>
              <a:rPr lang="en-US" dirty="0" smtClean="0"/>
              <a:t>();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if (node-&gt;bit &gt;= d || node-&gt;bit &lt;= parent-&gt;bit) {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Node * t = new Node(item); t-&gt;bit = d;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t-&gt;left = digit(k, t-&gt;bit) ? node : parent;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smtClean="0"/>
              <a:t>t-&gt;right = digit(k, t-&gt;bit) ? parent : node;</a:t>
            </a:r>
            <a:br>
              <a:rPr lang="en-US" dirty="0" smtClean="0"/>
            </a:br>
            <a:r>
              <a:rPr lang="en-US" dirty="0" smtClean="0"/>
              <a:t>         return t;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}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if (digit(d, node-&gt;bit) == 0) { node-&gt;left = </a:t>
            </a:r>
            <a:r>
              <a:rPr lang="en-US" dirty="0" err="1" smtClean="0"/>
              <a:t>insertR</a:t>
            </a:r>
            <a:r>
              <a:rPr lang="en-US" dirty="0" smtClean="0"/>
              <a:t>(node-&gt;left, item, d, node); }</a:t>
            </a:r>
          </a:p>
          <a:p>
            <a:pPr marL="457200" lvl="1" indent="0">
              <a:buNone/>
            </a:pPr>
            <a:r>
              <a:rPr lang="en-US" dirty="0" smtClean="0"/>
              <a:t>    else { </a:t>
            </a:r>
            <a:r>
              <a:rPr lang="en-US" dirty="0" smtClean="0"/>
              <a:t>node-&gt;right = </a:t>
            </a:r>
            <a:r>
              <a:rPr lang="en-US" dirty="0" err="1" smtClean="0"/>
              <a:t>insertR</a:t>
            </a:r>
            <a:r>
              <a:rPr lang="en-US" dirty="0" smtClean="0"/>
              <a:t>(node-&gt;right, item, d, node); </a:t>
            </a:r>
            <a:r>
              <a:rPr lang="en-US" dirty="0" smtClean="0"/>
              <a:t>}</a:t>
            </a:r>
          </a:p>
          <a:p>
            <a:pPr marL="457200" lvl="1" indent="0">
              <a:buNone/>
            </a:pPr>
            <a:r>
              <a:rPr lang="en-US" dirty="0" smtClean="0"/>
              <a:t>    return </a:t>
            </a:r>
            <a:r>
              <a:rPr lang="en-US" dirty="0" smtClean="0"/>
              <a:t>node;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} </a:t>
            </a:r>
          </a:p>
          <a:p>
            <a:pPr marL="0" indent="0">
              <a:buNone/>
            </a:pPr>
            <a:r>
              <a:rPr lang="en-US" dirty="0" smtClean="0"/>
              <a:t>public:</a:t>
            </a:r>
          </a:p>
          <a:p>
            <a:pPr marL="457200" lvl="1" indent="0">
              <a:buNone/>
            </a:pPr>
            <a:r>
              <a:rPr lang="en-US" dirty="0" smtClean="0"/>
              <a:t>void insert(Item item) {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Key k = </a:t>
            </a:r>
            <a:r>
              <a:rPr lang="en-US" dirty="0" err="1" smtClean="0"/>
              <a:t>item.key</a:t>
            </a:r>
            <a:r>
              <a:rPr lang="en-US" dirty="0" smtClean="0"/>
              <a:t>();   Key s = </a:t>
            </a:r>
            <a:r>
              <a:rPr lang="en-US" dirty="0" err="1" smtClean="0"/>
              <a:t>searchR</a:t>
            </a:r>
            <a:r>
              <a:rPr lang="en-US" dirty="0" smtClean="0"/>
              <a:t>(head-&gt;l, k, -1).key();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if (k == s) { return; }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;    for (</a:t>
            </a:r>
            <a:r>
              <a:rPr lang="en-US" dirty="0" err="1" smtClean="0"/>
              <a:t>i</a:t>
            </a:r>
            <a:r>
              <a:rPr lang="en-US" dirty="0" smtClean="0"/>
              <a:t> = 0; digit(k, </a:t>
            </a:r>
            <a:r>
              <a:rPr lang="en-US" dirty="0" err="1" smtClean="0"/>
              <a:t>i</a:t>
            </a:r>
            <a:r>
              <a:rPr lang="en-US" dirty="0" smtClean="0"/>
              <a:t>) == digit(s, </a:t>
            </a:r>
            <a:r>
              <a:rPr lang="en-US" dirty="0" err="1" smtClean="0"/>
              <a:t>i</a:t>
            </a:r>
            <a:r>
              <a:rPr lang="en-US" dirty="0" smtClean="0"/>
              <a:t>); </a:t>
            </a:r>
            <a:r>
              <a:rPr lang="en-US" dirty="0" err="1" smtClean="0"/>
              <a:t>i</a:t>
            </a:r>
            <a:r>
              <a:rPr lang="en-US" dirty="0" smtClean="0"/>
              <a:t>++);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head-&gt;left = </a:t>
            </a:r>
            <a:r>
              <a:rPr lang="en-US" dirty="0" err="1" smtClean="0"/>
              <a:t>insertR</a:t>
            </a:r>
            <a:r>
              <a:rPr lang="en-US" dirty="0" smtClean="0"/>
              <a:t>(head-&gt;left, item, </a:t>
            </a:r>
            <a:r>
              <a:rPr lang="en-US" dirty="0" err="1" smtClean="0"/>
              <a:t>i</a:t>
            </a:r>
            <a:r>
              <a:rPr lang="en-US" dirty="0" smtClean="0"/>
              <a:t>, head);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11923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1403</Words>
  <Application>Microsoft Office PowerPoint</Application>
  <PresentationFormat>Широкоэкранный</PresentationFormat>
  <Paragraphs>244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Тема Office</vt:lpstr>
      <vt:lpstr>Лекция 11. Trie-деревья</vt:lpstr>
      <vt:lpstr>Trie деревья</vt:lpstr>
      <vt:lpstr>Trie деревья</vt:lpstr>
      <vt:lpstr>Trie деревья</vt:lpstr>
      <vt:lpstr>Trie деревья</vt:lpstr>
      <vt:lpstr>Patricia-деревья</vt:lpstr>
      <vt:lpstr>Patricia-деревья</vt:lpstr>
      <vt:lpstr>Patricia-деревья. Поиск</vt:lpstr>
      <vt:lpstr>Patricia-деревья. Вставка</vt:lpstr>
      <vt:lpstr>Patricia-деревья. Свойства</vt:lpstr>
      <vt:lpstr>Многопутевые деревья</vt:lpstr>
      <vt:lpstr>Многопутевые деревья</vt:lpstr>
      <vt:lpstr>Многопутевые деревья</vt:lpstr>
      <vt:lpstr>Многопутевые деревья</vt:lpstr>
      <vt:lpstr>Многопутевые деревья. Свойства</vt:lpstr>
      <vt:lpstr>Тернарные Search Trie (TST) деревья</vt:lpstr>
      <vt:lpstr>Тернарные Search Trie (TST) деревья</vt:lpstr>
      <vt:lpstr>Тернарные Search Trie (TST) деревья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10. Списки пропусков</dc:title>
  <dc:creator>User-PC</dc:creator>
  <cp:lastModifiedBy>User-PC</cp:lastModifiedBy>
  <cp:revision>56</cp:revision>
  <dcterms:created xsi:type="dcterms:W3CDTF">2021-11-21T21:29:53Z</dcterms:created>
  <dcterms:modified xsi:type="dcterms:W3CDTF">2021-11-22T08:01:40Z</dcterms:modified>
</cp:coreProperties>
</file>