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71" r:id="rId11"/>
    <p:sldId id="270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94660"/>
  </p:normalViewPr>
  <p:slideViewPr>
    <p:cSldViewPr snapToGrid="0">
      <p:cViewPr varScale="1">
        <p:scale>
          <a:sx n="88" d="100"/>
          <a:sy n="88" d="100"/>
        </p:scale>
        <p:origin x="3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7E06-F0A7-4095-83DC-9DE5A312CFF5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D857-D5A7-4A1D-8543-E4E493377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7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7E06-F0A7-4095-83DC-9DE5A312CFF5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D857-D5A7-4A1D-8543-E4E493377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50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7E06-F0A7-4095-83DC-9DE5A312CFF5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D857-D5A7-4A1D-8543-E4E493377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91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7E06-F0A7-4095-83DC-9DE5A312CFF5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D857-D5A7-4A1D-8543-E4E493377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83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7E06-F0A7-4095-83DC-9DE5A312CFF5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D857-D5A7-4A1D-8543-E4E493377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9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7E06-F0A7-4095-83DC-9DE5A312CFF5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D857-D5A7-4A1D-8543-E4E493377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16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7E06-F0A7-4095-83DC-9DE5A312CFF5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D857-D5A7-4A1D-8543-E4E493377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90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7E06-F0A7-4095-83DC-9DE5A312CFF5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D857-D5A7-4A1D-8543-E4E493377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63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7E06-F0A7-4095-83DC-9DE5A312CFF5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D857-D5A7-4A1D-8543-E4E493377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31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7E06-F0A7-4095-83DC-9DE5A312CFF5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D857-D5A7-4A1D-8543-E4E493377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52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7E06-F0A7-4095-83DC-9DE5A312CFF5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D857-D5A7-4A1D-8543-E4E493377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75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77E06-F0A7-4095-83DC-9DE5A312CFF5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9D857-D5A7-4A1D-8543-E4E493377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51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4.</a:t>
            </a:r>
            <a:br>
              <a:rPr lang="en-US" dirty="0" smtClean="0"/>
            </a:br>
            <a:r>
              <a:rPr lang="ru-RU" dirty="0" smtClean="0"/>
              <a:t>Деревья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Структуры данных и алгоритмы</a:t>
            </a:r>
          </a:p>
          <a:p>
            <a:pPr algn="r"/>
            <a:r>
              <a:rPr lang="ru-RU" dirty="0" smtClean="0"/>
              <a:t>Чернов Алексей Владимирович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211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Деревья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Уровень узла в дереве – это расстояние (в ребрах) между данным узлом и корнем дерева. </a:t>
            </a:r>
          </a:p>
          <a:p>
            <a:r>
              <a:rPr lang="ru-RU" dirty="0" smtClean="0"/>
              <a:t>Высота дерева – максимальный уровень узла в дереве. </a:t>
            </a:r>
          </a:p>
          <a:p>
            <a:r>
              <a:rPr lang="ru-RU" dirty="0" smtClean="0"/>
              <a:t>Длина (внутреннего, внешнего) пути в дереве – сумма уровней всех (внутренних, внешних) узлов дерева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23834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деревьев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Уровень корня, равен 0. Уровень узла в дереве на единицу больше уровня его родителя.</a:t>
                </a:r>
              </a:p>
              <a:p>
                <a:r>
                  <a:rPr lang="ru-RU" dirty="0" smtClean="0"/>
                  <a:t>Длина внешнего пути любого бинарного дерева 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внутренними узлами на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больше длины внутреннего пути</a:t>
                </a:r>
              </a:p>
              <a:p>
                <a:r>
                  <a:rPr lang="ru-RU" dirty="0" smtClean="0"/>
                  <a:t>Высота </a:t>
                </a:r>
                <a:r>
                  <a:rPr lang="ru-RU" dirty="0" smtClean="0"/>
                  <a:t>любого бинарного дерева 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внутренними </a:t>
                </a:r>
                <a:r>
                  <a:rPr lang="ru-RU" dirty="0" smtClean="0"/>
                  <a:t>узлами не меньше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не больше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Длина внутреннего пути </a:t>
                </a:r>
                <a:r>
                  <a:rPr lang="ru-RU" dirty="0" smtClean="0"/>
                  <a:t>бинарного дерева 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внутренними узлами </a:t>
                </a:r>
                <a:r>
                  <a:rPr lang="ru-RU" dirty="0" smtClean="0"/>
                  <a:t>не меньше чем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/4</m:t>
                        </m:r>
                      </m:e>
                    </m:func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не превышает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754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 дерева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ru-RU" dirty="0" smtClean="0"/>
                  <a:t>Способы обхода:</a:t>
                </a:r>
              </a:p>
              <a:p>
                <a:pPr lvl="1"/>
                <a:r>
                  <a:rPr lang="ru-RU" dirty="0" smtClean="0"/>
                  <a:t>Прямой обход (сверху вниз). Посещаем текущий узел, а потом по порядку его дочерние узлы</a:t>
                </a:r>
              </a:p>
              <a:p>
                <a:pPr lvl="1"/>
                <a:r>
                  <a:rPr lang="ru-RU" dirty="0" smtClean="0"/>
                  <a:t>Поперечный обход бинарного дерева. Сначала посещаем левое поддерево, затем текущий узел, а затем правое поддерево</a:t>
                </a:r>
              </a:p>
              <a:p>
                <a:pPr lvl="1"/>
                <a:r>
                  <a:rPr lang="ru-RU" dirty="0" smtClean="0"/>
                  <a:t>Обратный обход. Сначала посещаем поддеревья, а затем текущий узел</a:t>
                </a:r>
              </a:p>
              <a:p>
                <a:r>
                  <a:rPr lang="ru-RU" dirty="0" smtClean="0"/>
                  <a:t>Возможный шаблон проектирования – </a:t>
                </a:r>
                <a:r>
                  <a:rPr lang="en-US" dirty="0" smtClean="0"/>
                  <a:t>Visitor.</a:t>
                </a:r>
              </a:p>
              <a:p>
                <a:r>
                  <a:rPr lang="ru-RU" dirty="0" smtClean="0"/>
                  <a:t>Основной способ реализации – рекурсия.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𝑣𝑜𝑖𝑑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𝑡𝑟𝑎𝑣𝑒𝑟𝑠𝑒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𝑙𝑖𝑛𝑘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𝑣𝑜𝑖𝑑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𝑣𝑖𝑠𝑖𝑡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𝑙𝑖𝑛𝑘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==0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𝑡𝑟𝑎𝑣𝑒𝑟𝑠𝑒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𝑣𝑖𝑠𝑖𝑡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b="0" i="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𝑡𝑟𝑎𝑣𝑒𝑟𝑠𝑒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𝑣𝑖𝑠𝑖𝑡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b="0" i="0" dirty="0" smtClean="0">
                    <a:latin typeface="Cambria Math" panose="02040503050406030204" pitchFamily="18" charset="0"/>
                  </a:rPr>
                  <a:t> </a:t>
                </a: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:r>
                  <a:rPr lang="ru-RU" dirty="0" smtClean="0"/>
                  <a:t>Альтернативный способ реализации – стек. Узлы дерева записываются в стек в нужном порядке, далее в цикле обходится стек.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𝑣𝑜𝑖𝑑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𝑡𝑟𝑎𝑣𝑒𝑟𝑠𝑒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𝑙𝑖𝑛𝑘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𝑣𝑜𝑖𝑑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𝑣𝑖𝑠𝑖𝑡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𝑙𝑖𝑛𝑘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tack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𝑙𝑖𝑛𝑘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𝑝𝑢𝑠h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𝑤h𝑖𝑙𝑒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𝑒𝑚𝑝𝑡𝑦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𝑣𝑜𝑖𝑑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𝑣𝑜𝑖𝑑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!=0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𝑝𝑢𝑠h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!=0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𝑝𝑢𝑠h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 t="-1541" b="-4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488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деревьев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Поиск максимального элемента</a:t>
            </a:r>
          </a:p>
          <a:p>
            <a:r>
              <a:rPr lang="ru-RU" dirty="0" smtClean="0"/>
              <a:t>Сортировка массива</a:t>
            </a:r>
          </a:p>
          <a:p>
            <a:r>
              <a:rPr lang="ru-RU" dirty="0" smtClean="0"/>
              <a:t>Синтаксический анализ выражений (формул)</a:t>
            </a:r>
          </a:p>
          <a:p>
            <a:pPr lvl="1"/>
            <a:r>
              <a:rPr lang="ru-RU" dirty="0" smtClean="0"/>
              <a:t>Двоичная логика</a:t>
            </a:r>
          </a:p>
          <a:p>
            <a:pPr lvl="1"/>
            <a:r>
              <a:rPr lang="ru-RU" dirty="0" smtClean="0"/>
              <a:t>Исчисление предикатов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5965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 графа. </a:t>
            </a:r>
            <a:r>
              <a:rPr lang="ru-RU" dirty="0"/>
              <a:t>П</a:t>
            </a:r>
            <a:r>
              <a:rPr lang="ru-RU" dirty="0" smtClean="0"/>
              <a:t>оиск в глубину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ru-RU" dirty="0" smtClean="0"/>
                  <a:t>Вариант обхода связанного (!) графа. </a:t>
                </a:r>
              </a:p>
              <a:p>
                <a:pPr lvl="1"/>
                <a:r>
                  <a:rPr lang="ru-RU" dirty="0" smtClean="0"/>
                  <a:t>Посещаем текущий узел, обходим всех соседей кроме тех кого посетили</a:t>
                </a:r>
              </a:p>
              <a:p>
                <a:pPr lvl="1"/>
                <a:r>
                  <a:rPr lang="ru-RU" dirty="0" smtClean="0"/>
                  <a:t>Полагаем, что все узлы в графе пронумерованы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𝑏𝑜𝑜𝑙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𝑣𝑖𝑠𝑖𝑡𝑒𝑑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;//список посещенных узлов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𝑣𝑜𝑖𝑑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𝑡𝑟𝑎𝑣𝑒𝑟𝑠𝑒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𝑣𝑜𝑖𝑑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𝑣𝑖𝑠𝑖𝑡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{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𝑣𝑖𝑠𝑖𝑡𝑒𝑑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=1;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𝑙𝑖𝑛𝑘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!=0;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𝑛𝑒𝑥𝑡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{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𝑣𝑖𝑠𝑖𝑡𝑒𝑑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𝑡𝑟𝑎𝑣𝑒𝑟𝑠𝑒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𝑣𝑖𝑠𝑖𝑡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 smtClean="0"/>
              </a:p>
              <a:p>
                <a:pPr/>
                <a:r>
                  <a:rPr lang="ru-RU" i="1" dirty="0" smtClean="0"/>
                  <a:t>Лемма</a:t>
                </a:r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время поиска в глубину в графе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пропорционально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при представлении в виде списков смежности</a:t>
                </a:r>
                <a:endParaRPr lang="ru-RU" dirty="0"/>
              </a:p>
            </p:txBody>
          </p:sp>
        </mc:Choice>
        <mc:Fallback>
          <p:sp>
            <p:nvSpPr>
              <p:cNvPr id="6" name="Объект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283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 графа. Поиск в ширину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ru-RU" dirty="0" smtClean="0"/>
                  <a:t>Реализация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𝑣𝑜𝑖𝑑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𝑡𝑟𝑎𝑣𝑒𝑟𝑠𝑒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𝑣𝑜𝑖𝑑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𝑣𝑖𝑠𝑖𝑡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{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𝑄𝑢𝑒𝑢𝑒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𝑝𝑢𝑡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𝑏𝑜𝑜𝑙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𝑣𝑖𝑠𝑖𝑡𝑒𝑑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;//список посещенных узлов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𝑤h𝑖𝑙𝑒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𝑒𝑚𝑝𝑡𝑦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𝑣𝑜𝑖𝑑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𝑣𝑖𝑠𝑖𝑡𝑒𝑑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𝑔𝑒𝑡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𝑣𝑜𝑖𝑑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𝑐𝑜𝑛𝑡𝑖𝑛𝑢𝑒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𝑣𝑖𝑠𝑖𝑡𝑒𝑑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=1;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𝑙𝑖𝑛𝑘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!=0;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𝑛𝑒𝑥𝑡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{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𝑣𝑖𝑠𝑖𝑡𝑒𝑑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==0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77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простого графа с помощью массива</a:t>
            </a:r>
            <a:r>
              <a:rPr lang="en-US" dirty="0" smtClean="0"/>
              <a:t> (</a:t>
            </a:r>
            <a:r>
              <a:rPr lang="ru-RU" dirty="0" smtClean="0"/>
              <a:t>матрица смежности)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Простой граф – это совокупность вершин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ru-RU" dirty="0" smtClean="0"/>
                  <a:t> и ребер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причем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ru-RU" b="0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dirty="0" smtClean="0"/>
                  <a:t> </a:t>
                </a:r>
                <a:endParaRPr lang="ru-RU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Граф с весами: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++</m:t>
                        </m:r>
                      </m:sub>
                    </m:sSub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у любого ребра есть ненулевой вес)</a:t>
                </a:r>
                <a:endParaRPr lang="ru-RU" dirty="0"/>
              </a:p>
            </p:txBody>
          </p:sp>
        </mc:Choice>
        <mc:Fallback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381" r="-25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63491" y="1825625"/>
                <a:ext cx="5181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</a:t>
                </a:r>
                <a:r>
                  <a:rPr lang="ru-RU" dirty="0" err="1" smtClean="0"/>
                  <a:t>труктура</a:t>
                </a:r>
                <a:r>
                  <a:rPr lang="ru-RU" dirty="0" smtClean="0"/>
                  <a:t> данных – двумерный массив</a:t>
                </a:r>
                <a:endParaRPr lang="en-US" dirty="0"/>
              </a:p>
              <a:p>
                <a:pPr lvl="1"/>
                <a:r>
                  <a:rPr lang="ru-RU" dirty="0" smtClean="0"/>
                  <a:t>Нумеруем вершины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ru-RU" dirty="0" smtClean="0"/>
                  <a:t>Создаем двумерный массив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𝑎𝑟𝑟</m:t>
                    </m:r>
                  </m:oMath>
                </a14:m>
                <a:r>
                  <a:rPr lang="ru-RU" dirty="0" smtClean="0"/>
                  <a:t> размерности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dirty="0" smtClean="0"/>
                  <a:t>Заполняем массив значениями</a:t>
                </a:r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𝑎𝑟𝑟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𝑎𝑟𝑟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sz="2000" b="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400" dirty="0" smtClean="0"/>
                  <a:t>Заполняем массив значениями</a:t>
                </a:r>
                <a:r>
                  <a:rPr lang="en-US" sz="2400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𝑎𝑟𝑟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63491" y="1825625"/>
                <a:ext cx="5181600" cy="4351338"/>
              </a:xfrm>
              <a:blipFill>
                <a:blip r:embed="rId3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49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простого графа с помощью массива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Простой граф – это совокупность вершин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ru-RU" dirty="0" smtClean="0"/>
                  <a:t> и ребер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причем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ru-RU" b="0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dirty="0" smtClean="0"/>
                  <a:t> </a:t>
                </a:r>
                <a:endParaRPr lang="ru-RU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Граф с весами: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++</m:t>
                        </m:r>
                      </m:sub>
                    </m:sSub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у любого ребра есть ненулевой вес</a:t>
                </a:r>
                <a:r>
                  <a:rPr lang="ru-RU" dirty="0" smtClean="0"/>
                  <a:t>)</a:t>
                </a:r>
                <a:endParaRPr lang="ru-RU" dirty="0"/>
              </a:p>
              <a:p>
                <a:pPr marL="514350" indent="-514350">
                  <a:buFont typeface="+mj-lt"/>
                  <a:buAutoNum type="arabicPeriod"/>
                </a:pPr>
                <a:endParaRPr lang="ru-RU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Вопрос: как только с помощью списков отобразить граф? Есть ли у данного способа какие-либо преимущества?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82" t="-3361" r="-23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ru-RU" dirty="0"/>
                  <a:t>С</a:t>
                </a:r>
                <a:r>
                  <a:rPr lang="ru-RU" dirty="0" smtClean="0"/>
                  <a:t>труктура данных – массив списков</a:t>
                </a:r>
              </a:p>
              <a:p>
                <a:pPr lvl="1"/>
                <a:r>
                  <a:rPr lang="ru-RU" dirty="0" smtClean="0"/>
                  <a:t>Нумеруем вершины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b>
                    </m:sSub>
                  </m:oMath>
                </a14:m>
                <a:endParaRPr lang="ru-RU" dirty="0" smtClean="0"/>
              </a:p>
              <a:p>
                <a:pPr lvl="1"/>
                <a:r>
                  <a:rPr lang="ru-RU" dirty="0" smtClean="0"/>
                  <a:t>Создаем массив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𝑎𝑟𝑟</m:t>
                    </m:r>
                  </m:oMath>
                </a14:m>
                <a:r>
                  <a:rPr lang="ru-RU" dirty="0" smtClean="0"/>
                  <a:t> размерности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ru-RU" dirty="0" smtClean="0"/>
              </a:p>
              <a:p>
                <a:pPr marL="0" lvl="1" indent="-457200">
                  <a:buFont typeface="+mj-lt"/>
                  <a:buAutoNum type="arabicPeriod"/>
                </a:pPr>
                <a:r>
                  <a:rPr lang="ru-RU" dirty="0" smtClean="0"/>
                  <a:t>Для каждого элемента массива создаем список смежности: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 ++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 ++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:r>
                  <a:rPr lang="en-US" b="0" dirty="0" smtClean="0"/>
                  <a:t>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𝑝𝑢𝑠h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𝑏𝑎𝑐𝑘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u-RU" b="0" dirty="0" smtClean="0"/>
              </a:p>
              <a:p>
                <a:pPr marL="0" lvl="1" indent="-457200">
                  <a:buFont typeface="+mj-lt"/>
                  <a:buAutoNum type="arabicPeriod" startAt="2"/>
                </a:pPr>
                <a:r>
                  <a:rPr lang="ru-RU" dirty="0" smtClean="0"/>
                  <a:t>Веса ребер сохраняются в узлах списка (</a:t>
                </a:r>
                <a:r>
                  <a:rPr lang="en-US" dirty="0" smtClean="0"/>
                  <a:t>tuple </a:t>
                </a:r>
                <a:r>
                  <a:rPr lang="ru-RU" dirty="0" smtClean="0"/>
                  <a:t>объекты)</a:t>
                </a:r>
                <a:endParaRPr lang="en-US" b="0" dirty="0" smtClean="0"/>
              </a:p>
              <a:p>
                <a:pPr lvl="1"/>
                <a:endParaRPr lang="ru-RU" dirty="0"/>
              </a:p>
            </p:txBody>
          </p:sp>
        </mc:Choice>
        <mc:Fallback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647" t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374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Рекурсия	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dirty="0" smtClean="0"/>
                  <a:t>Простая рекурсия – вызов функции из неё же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𝑓𝑎𝑐𝑡𝑜𝑟𝑖𝑎𝑙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==0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1;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𝑓𝑎𝑐𝑡𝑜𝑟𝑖𝑎𝑙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/>
              </a:p>
              <a:p>
                <a:pPr/>
                <a:r>
                  <a:rPr lang="ru-RU" b="0" dirty="0" smtClean="0"/>
                  <a:t> или другие функции (косвенная рекурсия)</a:t>
                </a:r>
              </a:p>
              <a:p>
                <a:pPr/>
                <a:r>
                  <a:rPr lang="ru-RU" dirty="0" smtClean="0"/>
                  <a:t>Глубина рекурсии – количество вложенных вызовов функции рекурсии</a:t>
                </a:r>
                <a:endParaRPr lang="en-US" b="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82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Основное требование: сходимость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798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Рекурсия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Задача. Найти НОД чисел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и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r>
                  <a:rPr lang="ru-RU" dirty="0" smtClean="0"/>
                  <a:t>Решение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𝑛𝑜𝑑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%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==0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𝑛𝑜𝑑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Найти число элементов в списке</a:t>
                </a:r>
              </a:p>
              <a:p>
                <a:r>
                  <a:rPr lang="ru-RU" dirty="0" smtClean="0"/>
                  <a:t>Решение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𝑙𝑖𝑛𝑘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==0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𝑛𝑒𝑥𝑡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);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865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Рекурсия. «Разделяй и властвуй»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ru-RU" dirty="0" smtClean="0"/>
                  <a:t>Найти максимальный элемент массива</a:t>
                </a:r>
              </a:p>
              <a:p>
                <a:r>
                  <a:rPr lang="ru-RU" dirty="0" smtClean="0"/>
                  <a:t>Решение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𝑎𝑟𝑟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𝑏𝑒𝑔𝑖𝑛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𝑏𝑒𝑔𝑖𝑛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𝑏𝑒𝑔𝑖𝑛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𝑏𝑒𝑔𝑖𝑛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𝑒𝑛𝑑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𝑎𝑟𝑟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𝑏𝑒𝑔𝑖𝑛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𝑚𝑖𝑑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𝑎𝑟𝑟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 ?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2;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 smtClean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82" t="-35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ru-RU" dirty="0" smtClean="0"/>
                  <a:t>Лемма: рекурсивная функция, разбивающая задачу сложности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на две независимые задачи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сложности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ru-RU" dirty="0" smtClean="0"/>
                  <a:t> рекурсивно вызывает себя не менее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раз.</a:t>
                </a:r>
              </a:p>
              <a:p>
                <a:r>
                  <a:rPr lang="ru-RU" dirty="0" smtClean="0"/>
                  <a:t>Лемма: рекурсивная функция, разбивающая задачу сложности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на две независимые задачи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сложности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ru-RU" dirty="0" smtClean="0"/>
                  <a:t> рекурсивно вызывает себя не менее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 smtClean="0"/>
                  <a:t> раз.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882" t="-35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76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Деревья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Дерево – это ациклический связанный граф</a:t>
            </a:r>
          </a:p>
          <a:p>
            <a:r>
              <a:rPr lang="ru-RU" dirty="0" smtClean="0"/>
              <a:t>Несвязанный набор деревьев называется бором или лесом</a:t>
            </a:r>
          </a:p>
          <a:p>
            <a:r>
              <a:rPr lang="ru-RU" dirty="0" smtClean="0"/>
              <a:t>Деревом с корнем (корневое дерево) – это дерево с выделенным узлом, который называется корнем. Иначе свободное дерево</a:t>
            </a:r>
          </a:p>
          <a:p>
            <a:r>
              <a:rPr lang="ru-RU" dirty="0" smtClean="0"/>
              <a:t>Каждый узел имеет только один узел над ним (ведущий к корню, родительский), а узлы расположенные под ним называются дочерними</a:t>
            </a:r>
          </a:p>
          <a:p>
            <a:r>
              <a:rPr lang="ru-RU" dirty="0" smtClean="0"/>
              <a:t>Узлы без дочерних узлов называются листьями или терминальными вершинами. Остальные узлы иногда называют нетерминальными.</a:t>
            </a:r>
          </a:p>
          <a:p>
            <a:r>
              <a:rPr lang="ru-RU" dirty="0" smtClean="0"/>
              <a:t>Упорядоченное дерево – это дерево, в котором введено отношение порядка дочерних узлов каждого нетерминального узла. </a:t>
            </a:r>
          </a:p>
          <a:p>
            <a:r>
              <a:rPr lang="ru-RU" dirty="0" smtClean="0"/>
              <a:t>Классификация узлов:</a:t>
            </a:r>
          </a:p>
          <a:p>
            <a:pPr lvl="1"/>
            <a:r>
              <a:rPr lang="ru-RU" dirty="0" smtClean="0"/>
              <a:t>Внешний узел – узел без дочерних элементов</a:t>
            </a:r>
          </a:p>
          <a:p>
            <a:pPr lvl="1"/>
            <a:r>
              <a:rPr lang="ru-RU" dirty="0" smtClean="0"/>
              <a:t>Внутренний узел – узел с хотя бы одним дочерним узлом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2512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Бинарные деревья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ru-RU" dirty="0" smtClean="0"/>
                  <a:t>Бинарное дерево – это либо внешний узел, либо внутренний узел связанный с парой бинарных деревьев (левое и правое поддеревья узла) (рекурсивное определение)</a:t>
                </a:r>
              </a:p>
              <a:p>
                <a:r>
                  <a:rPr lang="ru-RU" dirty="0" smtClean="0"/>
                  <a:t>Бинарное дерево – это дерево, где каждый нетерминальный узел имеет ровно два дочерних узла. (альтернативное определение)</a:t>
                </a:r>
              </a:p>
              <a:p>
                <a:pPr/>
                <a:r>
                  <a:rPr lang="ru-RU" dirty="0" smtClean="0"/>
                  <a:t>Реализация: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𝑠𝑡𝑟𝑢𝑐𝑡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{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𝐼𝑡𝑒𝑚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𝑖𝑡𝑒𝑚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};</m:t>
                      </m:r>
                    </m:oMath>
                  </m:oMathPara>
                </a14:m>
                <a:endParaRPr lang="ru-RU" dirty="0" smtClean="0"/>
              </a:p>
              <a:p>
                <a:pPr/>
                <a:r>
                  <a:rPr lang="en-US" dirty="0" smtClean="0"/>
                  <a:t>K-</a:t>
                </a:r>
                <a:r>
                  <a:rPr lang="ru-RU" dirty="0" err="1" smtClean="0"/>
                  <a:t>арное</a:t>
                </a:r>
                <a:r>
                  <a:rPr lang="ru-RU" dirty="0" smtClean="0"/>
                  <a:t> дерево</a:t>
                </a:r>
                <a:r>
                  <a:rPr lang="en-US" dirty="0" smtClean="0"/>
                  <a:t> </a:t>
                </a:r>
                <a:r>
                  <a:rPr lang="ru-RU" dirty="0" smtClean="0"/>
                  <a:t>– это либо внешний узел, либо внутренний узел связанный с упорядоченной последовательностью длины </a:t>
                </a:r>
                <a:r>
                  <a:rPr lang="en-US" dirty="0" smtClean="0"/>
                  <a:t>k </a:t>
                </a:r>
                <a:r>
                  <a:rPr lang="ru-RU" dirty="0" smtClean="0"/>
                  <a:t>из</a:t>
                </a:r>
                <a:r>
                  <a:rPr lang="en-US" dirty="0" smtClean="0"/>
                  <a:t> k-</a:t>
                </a:r>
                <a:r>
                  <a:rPr lang="ru-RU" dirty="0" err="1" smtClean="0"/>
                  <a:t>арных</a:t>
                </a:r>
                <a:r>
                  <a:rPr lang="ru-RU" dirty="0" smtClean="0"/>
                  <a:t> деревьев.</a:t>
                </a:r>
              </a:p>
              <a:p>
                <a:r>
                  <a:rPr lang="ru-RU" dirty="0" smtClean="0"/>
                  <a:t>Реализация: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𝑠𝑡𝑟𝑢𝑐𝑡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𝑡𝑦𝑝𝑒𝑑𝑒𝑓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𝑙𝑖𝑛𝑘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𝑠𝑡𝑟𝑢𝑐𝑡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𝐼𝑡𝑒𝑚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𝑖𝑡𝑒𝑚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𝑙𝑖𝑛𝑘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};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dirty="0" smtClean="0"/>
              </a:p>
              <a:p>
                <a:pPr/>
                <a:endParaRPr lang="en-US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539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Деревья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ru-RU" sz="2700" dirty="0" smtClean="0"/>
                  <a:t>Упорядоченное дерево – это узел (корень), связанный с </a:t>
                </a:r>
                <a:r>
                  <a:rPr lang="ru-RU" sz="2700" u="sng" dirty="0" smtClean="0"/>
                  <a:t>последовательностью</a:t>
                </a:r>
                <a:r>
                  <a:rPr lang="ru-RU" sz="2700" dirty="0" smtClean="0"/>
                  <a:t> несвязанных деревьев (бором или лесом)</a:t>
                </a:r>
                <a:endParaRPr lang="en-US" sz="2700" dirty="0" smtClean="0"/>
              </a:p>
              <a:p>
                <a:r>
                  <a:rPr lang="ru-RU" i="1" dirty="0" smtClean="0"/>
                  <a:t>Утверждение</a:t>
                </a:r>
                <a:r>
                  <a:rPr lang="ru-RU" dirty="0"/>
                  <a:t>.</a:t>
                </a:r>
                <a:r>
                  <a:rPr lang="ru-RU" dirty="0" smtClean="0"/>
                  <a:t> Любое упорядоченное дерево можно представить в виде эквивалентного ему бинарного дерево</a:t>
                </a:r>
                <a:endParaRPr lang="ru-RU" dirty="0"/>
              </a:p>
              <a:p>
                <a:r>
                  <a:rPr lang="ru-RU" dirty="0" smtClean="0"/>
                  <a:t>Неупорядоченное дерево – это узел (корень), связанный с </a:t>
                </a:r>
                <a:r>
                  <a:rPr lang="ru-RU" u="sng" dirty="0" smtClean="0"/>
                  <a:t>множеством</a:t>
                </a:r>
                <a:r>
                  <a:rPr lang="ru-RU" dirty="0" smtClean="0"/>
                  <a:t> деревьев с корнем (неупорядоченный бор)</a:t>
                </a:r>
              </a:p>
              <a:p>
                <a:r>
                  <a:rPr lang="ru-RU" i="1" dirty="0" smtClean="0"/>
                  <a:t>Утверждения.</a:t>
                </a:r>
                <a:r>
                  <a:rPr lang="ru-RU" dirty="0" smtClean="0"/>
                  <a:t> </a:t>
                </a:r>
              </a:p>
              <a:p>
                <a:pPr lvl="1"/>
                <a:r>
                  <a:rPr lang="ru-RU" dirty="0" smtClean="0"/>
                  <a:t>Ациклический </a:t>
                </a:r>
                <a:r>
                  <a:rPr lang="ru-RU" dirty="0"/>
                  <a:t>г</a:t>
                </a:r>
                <a:r>
                  <a:rPr lang="ru-RU" dirty="0" smtClean="0"/>
                  <a:t>раф, имеющий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ребр, является деревом</a:t>
                </a:r>
              </a:p>
              <a:p>
                <a:pPr lvl="1"/>
                <a:r>
                  <a:rPr lang="ru-RU" dirty="0" smtClean="0"/>
                  <a:t>Связанный граф, имеющий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ребро, </a:t>
                </a:r>
                <a:r>
                  <a:rPr lang="ru-RU" dirty="0" smtClean="0"/>
                  <a:t>является </a:t>
                </a:r>
                <a:r>
                  <a:rPr lang="ru-RU" dirty="0" smtClean="0"/>
                  <a:t>деревом</a:t>
                </a:r>
              </a:p>
              <a:p>
                <a:pPr lvl="1"/>
                <a:r>
                  <a:rPr lang="ru-RU" dirty="0" smtClean="0"/>
                  <a:t>Если в графе между любыми двумя его вершинами существует только один простой путь (без повторов), то такой граф является деревом</a:t>
                </a:r>
              </a:p>
              <a:p>
                <a:pPr lvl="1"/>
                <a:r>
                  <a:rPr lang="ru-RU" dirty="0" smtClean="0"/>
                  <a:t>Если связанный граф перестает быть связанным при удалении любого ребра, то такой граф является деревом</a:t>
                </a:r>
              </a:p>
              <a:p>
                <a:r>
                  <a:rPr lang="ru-RU" i="1" dirty="0" smtClean="0"/>
                  <a:t>Леммы.</a:t>
                </a:r>
              </a:p>
              <a:p>
                <a:pPr lvl="1"/>
                <a:r>
                  <a:rPr lang="ru-RU" dirty="0" smtClean="0"/>
                  <a:t>Бинарное дерево 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внутренними узлами имеет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внешних узлов</a:t>
                </a:r>
              </a:p>
              <a:p>
                <a:pPr lvl="1"/>
                <a:r>
                  <a:rPr lang="ru-RU" dirty="0" smtClean="0"/>
                  <a:t>Бинарное дерево 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внутренними узлами имеет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ребер: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c </a:t>
                </a:r>
                <a:r>
                  <a:rPr lang="ru-RU" dirty="0" smtClean="0"/>
                  <a:t>внутренними узлами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 внешними узлами</a:t>
                </a:r>
              </a:p>
              <a:p>
                <a:endParaRPr lang="ru-RU" dirty="0" smtClean="0"/>
              </a:p>
              <a:p>
                <a:pPr lvl="1"/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381" b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43761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718</Words>
  <Application>Microsoft Office PowerPoint</Application>
  <PresentationFormat>Широкоэкранный</PresentationFormat>
  <Paragraphs>169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Тема Office</vt:lpstr>
      <vt:lpstr>Лекция 4. Деревья</vt:lpstr>
      <vt:lpstr>Представление простого графа с помощью массива (матрица смежности)</vt:lpstr>
      <vt:lpstr>Представление простого графа с помощью массива</vt:lpstr>
      <vt:lpstr>Рекурсия </vt:lpstr>
      <vt:lpstr>Рекурсия</vt:lpstr>
      <vt:lpstr>Рекурсия. «Разделяй и властвуй»</vt:lpstr>
      <vt:lpstr>Деревья</vt:lpstr>
      <vt:lpstr>Бинарные деревья</vt:lpstr>
      <vt:lpstr>Деревья</vt:lpstr>
      <vt:lpstr>Деревья</vt:lpstr>
      <vt:lpstr>Свойства деревьев</vt:lpstr>
      <vt:lpstr>Обход дерева</vt:lpstr>
      <vt:lpstr>Применение деревьев</vt:lpstr>
      <vt:lpstr>Обход графа. Поиск в глубину</vt:lpstr>
      <vt:lpstr>Обход графа. Поиск в ширину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4. Деревья</dc:title>
  <dc:creator>User-PC</dc:creator>
  <cp:lastModifiedBy>User-PC</cp:lastModifiedBy>
  <cp:revision>49</cp:revision>
  <dcterms:created xsi:type="dcterms:W3CDTF">2021-09-26T22:23:18Z</dcterms:created>
  <dcterms:modified xsi:type="dcterms:W3CDTF">2021-09-27T06:11:01Z</dcterms:modified>
</cp:coreProperties>
</file>