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3" r:id="rId13"/>
    <p:sldId id="268" r:id="rId14"/>
    <p:sldId id="267" r:id="rId15"/>
    <p:sldId id="274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98" autoAdjust="0"/>
  </p:normalViewPr>
  <p:slideViewPr>
    <p:cSldViewPr snapToGrid="0">
      <p:cViewPr varScale="1">
        <p:scale>
          <a:sx n="70" d="100"/>
          <a:sy n="70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52197-F2A6-45AE-AC4F-43686212BE78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25B3-7B09-4840-89F6-03E99A6B9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8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25B3-7B09-4840-89F6-03E99A6B98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8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0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1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3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1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6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4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04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3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2C5A-A907-4EA9-B55D-434A8022E2FB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3257-D2C8-4D33-9991-CE2698EF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66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Лекция 9.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Сбалансированные деревья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</a:t>
            </a:r>
          </a:p>
          <a:p>
            <a:pPr algn="r"/>
            <a:r>
              <a:rPr lang="ru-RU" dirty="0" smtClean="0"/>
              <a:t>Чернов Алексей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13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Расширенные бинарные деревья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Лемма: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вставок </a:t>
                </a:r>
                <a:r>
                  <a:rPr lang="en-US" dirty="0" smtClean="0"/>
                  <a:t>-&gt;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𝑁𝑙𝑔𝑁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сравнений</a:t>
                </a:r>
              </a:p>
              <a:p>
                <a:r>
                  <a:rPr lang="ru-RU" dirty="0" smtClean="0"/>
                  <a:t>Лемма (</a:t>
                </a:r>
                <a:r>
                  <a:rPr lang="ru-RU" dirty="0" err="1" smtClean="0"/>
                  <a:t>Слеатор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Тарьян</a:t>
                </a:r>
                <a:r>
                  <a:rPr lang="ru-RU" dirty="0" smtClean="0"/>
                  <a:t>, 1985):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вставок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или операций поиска в дерево глубины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требует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ru-RU" dirty="0" smtClean="0"/>
                  <a:t>сравнений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/>
                  <a:t>s</a:t>
                </a:r>
                <a:r>
                  <a:rPr lang="en-US" dirty="0" err="1" smtClean="0"/>
                  <a:t>truct</a:t>
                </a:r>
                <a:r>
                  <a:rPr lang="en-US" dirty="0" smtClean="0"/>
                  <a:t> Node {Item </a:t>
                </a:r>
                <a:r>
                  <a:rPr lang="en-US" dirty="0" err="1" smtClean="0"/>
                  <a:t>item</a:t>
                </a:r>
                <a:r>
                  <a:rPr lang="en-US" dirty="0" smtClean="0"/>
                  <a:t>; link left; link right;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size; }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24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Нисходящие 2-3-4 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Узел может содержать более одного ключа: </a:t>
            </a:r>
          </a:p>
          <a:p>
            <a:pPr lvl="1"/>
            <a:r>
              <a:rPr lang="ru-RU" dirty="0" smtClean="0"/>
              <a:t>2-узел содержит один ключ и имеет 2 связи</a:t>
            </a:r>
          </a:p>
          <a:p>
            <a:pPr lvl="1"/>
            <a:r>
              <a:rPr lang="ru-RU" dirty="0" smtClean="0"/>
              <a:t>3-узел содержит 2 ключа и имеет 3 связи на каждый интервал, определяемый ключами</a:t>
            </a:r>
          </a:p>
          <a:p>
            <a:pPr lvl="1"/>
            <a:r>
              <a:rPr lang="ru-RU" dirty="0" smtClean="0"/>
              <a:t>4-узел </a:t>
            </a:r>
            <a:r>
              <a:rPr lang="ru-RU" dirty="0" smtClean="0"/>
              <a:t>содержит 3 ключа и имеет 4 связи на каждый интервал, определяемый ключами</a:t>
            </a:r>
          </a:p>
          <a:p>
            <a:r>
              <a:rPr lang="ru-RU" dirty="0" smtClean="0"/>
              <a:t>2-3-4 дерево это дерево с узлами типа 2-узел, 3-узел и 4-узел</a:t>
            </a:r>
          </a:p>
          <a:p>
            <a:r>
              <a:rPr lang="ru-RU" dirty="0" smtClean="0"/>
              <a:t>Сбалансированное 2-3-4 дерево – это 2-3-4 дерево, где все пустые деревья расположены на одинаковой глубине</a:t>
            </a:r>
          </a:p>
        </p:txBody>
      </p:sp>
    </p:spTree>
    <p:extLst>
      <p:ext uri="{BB962C8B-B14F-4D97-AF65-F5344CB8AC3E}">
        <p14:creationId xmlns:p14="http://schemas.microsoft.com/office/powerpoint/2010/main" val="265014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Нисходящие 2-3-4 деревья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1186543" y="1948543"/>
            <a:ext cx="3973286" cy="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058886" y="1690688"/>
            <a:ext cx="0" cy="6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45302" y="1552188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02" y="1552188"/>
                <a:ext cx="427168" cy="276999"/>
              </a:xfrm>
              <a:prstGeom prst="rect">
                <a:avLst/>
              </a:prstGeom>
              <a:blipFill>
                <a:blip r:embed="rId2"/>
                <a:stretch>
                  <a:fillRect l="-18571" t="-4444" r="-2000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1965019" y="16349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972121" y="15955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40671" y="1810043"/>
                <a:ext cx="921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2−узел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71" y="1810043"/>
                <a:ext cx="921727" cy="276999"/>
              </a:xfrm>
              <a:prstGeom prst="rect">
                <a:avLst/>
              </a:prstGeom>
              <a:blipFill>
                <a:blip r:embed="rId3"/>
                <a:stretch>
                  <a:fillRect l="-5263" r="-5921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 flipV="1">
            <a:off x="1186543" y="3355164"/>
            <a:ext cx="3973286" cy="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51315" y="3046622"/>
            <a:ext cx="0" cy="6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174590" y="2847860"/>
                <a:ext cx="523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</m:t>
                      </m:r>
                      <m:sSub>
                        <m:sSubPr>
                          <m:ctrlPr>
                            <a:rPr lang="ru-RU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90" y="2847860"/>
                <a:ext cx="523284" cy="276999"/>
              </a:xfrm>
              <a:prstGeom prst="rect">
                <a:avLst/>
              </a:prstGeom>
              <a:blipFill>
                <a:blip r:embed="rId4"/>
                <a:stretch>
                  <a:fillRect l="-10465" r="-3488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965019" y="30415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159333" y="29858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640671" y="3216664"/>
                <a:ext cx="921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−узел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71" y="3216664"/>
                <a:ext cx="921727" cy="276999"/>
              </a:xfrm>
              <a:prstGeom prst="rect">
                <a:avLst/>
              </a:prstGeom>
              <a:blipFill>
                <a:blip r:embed="rId5"/>
                <a:stretch>
                  <a:fillRect l="-5263" r="-5921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/>
          <p:cNvCxnSpPr/>
          <p:nvPr/>
        </p:nvCxnSpPr>
        <p:spPr>
          <a:xfrm>
            <a:off x="3630727" y="3030293"/>
            <a:ext cx="0" cy="6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454002" y="2831531"/>
                <a:ext cx="528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</m:t>
                      </m:r>
                      <m:sSub>
                        <m:sSubPr>
                          <m:ctrlPr>
                            <a:rPr lang="ru-RU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02" y="2831531"/>
                <a:ext cx="528606" cy="276999"/>
              </a:xfrm>
              <a:prstGeom prst="rect">
                <a:avLst/>
              </a:prstGeom>
              <a:blipFill>
                <a:blip r:embed="rId6"/>
                <a:stretch>
                  <a:fillRect l="-10465" r="-4651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2864218" y="29858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836036" y="2089131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36" y="2089131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088801" y="2031887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801" y="2031887"/>
                <a:ext cx="343876" cy="276999"/>
              </a:xfrm>
              <a:prstGeom prst="rect">
                <a:avLst/>
              </a:prstGeom>
              <a:blipFill>
                <a:blip r:embed="rId8"/>
                <a:stretch>
                  <a:fillRect l="-17857" r="-535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666759" y="3463095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59" y="3463095"/>
                <a:ext cx="338554" cy="276999"/>
              </a:xfrm>
              <a:prstGeom prst="rect">
                <a:avLst/>
              </a:prstGeom>
              <a:blipFill>
                <a:blip r:embed="rId9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848015" y="3495955"/>
                <a:ext cx="276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15" y="3495955"/>
                <a:ext cx="276185" cy="276999"/>
              </a:xfrm>
              <a:prstGeom prst="rect">
                <a:avLst/>
              </a:prstGeom>
              <a:blipFill>
                <a:blip r:embed="rId10"/>
                <a:stretch>
                  <a:fillRect l="-28261" r="-21739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160499" y="3452021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99" y="3452021"/>
                <a:ext cx="343876" cy="276999"/>
              </a:xfrm>
              <a:prstGeom prst="rect">
                <a:avLst/>
              </a:prstGeom>
              <a:blipFill>
                <a:blip r:embed="rId11"/>
                <a:stretch>
                  <a:fillRect l="-15789" r="-5263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/>
          <p:cNvCxnSpPr/>
          <p:nvPr/>
        </p:nvCxnSpPr>
        <p:spPr>
          <a:xfrm flipV="1">
            <a:off x="1072243" y="5000560"/>
            <a:ext cx="3973286" cy="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237015" y="4692018"/>
            <a:ext cx="0" cy="6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060290" y="4493256"/>
                <a:ext cx="523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</m:t>
                      </m:r>
                      <m:sSub>
                        <m:sSubPr>
                          <m:ctrlPr>
                            <a:rPr lang="ru-RU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290" y="4493256"/>
                <a:ext cx="523284" cy="276999"/>
              </a:xfrm>
              <a:prstGeom prst="rect">
                <a:avLst/>
              </a:prstGeom>
              <a:blipFill>
                <a:blip r:embed="rId12"/>
                <a:stretch>
                  <a:fillRect l="-10465" r="-3488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/>
          <p:cNvSpPr/>
          <p:nvPr/>
        </p:nvSpPr>
        <p:spPr>
          <a:xfrm>
            <a:off x="1850719" y="468696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936173" y="46312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526371" y="4862060"/>
                <a:ext cx="921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−узел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71" y="4862060"/>
                <a:ext cx="921727" cy="276999"/>
              </a:xfrm>
              <a:prstGeom prst="rect">
                <a:avLst/>
              </a:prstGeom>
              <a:blipFill>
                <a:blip r:embed="rId13"/>
                <a:stretch>
                  <a:fillRect l="-5960" r="-662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единительная линия 31"/>
          <p:cNvCxnSpPr/>
          <p:nvPr/>
        </p:nvCxnSpPr>
        <p:spPr>
          <a:xfrm>
            <a:off x="3516427" y="4675689"/>
            <a:ext cx="0" cy="6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339702" y="4476927"/>
                <a:ext cx="528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</m:t>
                      </m:r>
                      <m:sSub>
                        <m:sSubPr>
                          <m:ctrlPr>
                            <a:rPr lang="ru-RU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02" y="4476927"/>
                <a:ext cx="528606" cy="276999"/>
              </a:xfrm>
              <a:prstGeom prst="rect">
                <a:avLst/>
              </a:prstGeom>
              <a:blipFill>
                <a:blip r:embed="rId14"/>
                <a:stretch>
                  <a:fillRect l="-10345" r="-3448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/>
          <p:cNvSpPr/>
          <p:nvPr/>
        </p:nvSpPr>
        <p:spPr>
          <a:xfrm>
            <a:off x="2749918" y="46312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552459" y="5108491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59" y="5108491"/>
                <a:ext cx="338554" cy="276999"/>
              </a:xfrm>
              <a:prstGeom prst="rect">
                <a:avLst/>
              </a:prstGeom>
              <a:blipFill>
                <a:blip r:embed="rId15"/>
                <a:stretch>
                  <a:fillRect l="-16364" r="-7273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33715" y="5141351"/>
                <a:ext cx="276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15" y="5141351"/>
                <a:ext cx="276185" cy="276999"/>
              </a:xfrm>
              <a:prstGeom prst="rect">
                <a:avLst/>
              </a:prstGeom>
              <a:blipFill>
                <a:blip r:embed="rId16"/>
                <a:stretch>
                  <a:fillRect l="-28261" r="-21739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937339" y="5097417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339" y="5097417"/>
                <a:ext cx="343876" cy="276999"/>
              </a:xfrm>
              <a:prstGeom prst="rect">
                <a:avLst/>
              </a:prstGeom>
              <a:blipFill>
                <a:blip r:embed="rId17"/>
                <a:stretch>
                  <a:fillRect l="-17857" r="-535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Прямоугольник 41"/>
          <p:cNvSpPr/>
          <p:nvPr/>
        </p:nvSpPr>
        <p:spPr>
          <a:xfrm>
            <a:off x="4637883" y="4608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4328842" y="4659360"/>
            <a:ext cx="0" cy="6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109277" y="4417453"/>
                <a:ext cx="528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</m:t>
                      </m:r>
                      <m:sSub>
                        <m:sSubPr>
                          <m:ctrlPr>
                            <a:rPr lang="ru-RU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77" y="4417453"/>
                <a:ext cx="528606" cy="276999"/>
              </a:xfrm>
              <a:prstGeom prst="rect">
                <a:avLst/>
              </a:prstGeom>
              <a:blipFill>
                <a:blip r:embed="rId18"/>
                <a:stretch>
                  <a:fillRect l="-10345" r="-459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646495" y="5125022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495" y="5125022"/>
                <a:ext cx="343876" cy="276999"/>
              </a:xfrm>
              <a:prstGeom prst="rect">
                <a:avLst/>
              </a:prstGeom>
              <a:blipFill>
                <a:blip r:embed="rId19"/>
                <a:stretch>
                  <a:fillRect l="-15789" r="-5263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75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Нисходящие 2-3-4 деревья. Вставка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Вставка: </a:t>
            </a:r>
            <a:r>
              <a:rPr lang="ru-RU" dirty="0" smtClean="0"/>
              <a:t>2-</a:t>
            </a:r>
            <a:r>
              <a:rPr lang="ru-RU" dirty="0" smtClean="0"/>
              <a:t>узел превращается в 3-узел, 3-узел превращается в 4-узел. </a:t>
            </a:r>
          </a:p>
          <a:p>
            <a:r>
              <a:rPr lang="ru-RU" dirty="0" smtClean="0"/>
              <a:t>Не допускается на нижнем уровне хранения 4-узла за</a:t>
            </a:r>
            <a:r>
              <a:rPr lang="en-US" dirty="0" smtClean="0"/>
              <a:t> </a:t>
            </a:r>
            <a:r>
              <a:rPr lang="ru-RU" dirty="0" smtClean="0"/>
              <a:t>счёт:</a:t>
            </a:r>
          </a:p>
          <a:p>
            <a:pPr lvl="1"/>
            <a:r>
              <a:rPr lang="ru-RU" dirty="0" smtClean="0"/>
              <a:t>если встречается комбинация 2-узел – 4-узел, то она заменяется на 3-узел соединенный с двумя 2-узлами</a:t>
            </a:r>
          </a:p>
          <a:p>
            <a:pPr lvl="1"/>
            <a:r>
              <a:rPr lang="ru-RU" dirty="0" smtClean="0"/>
              <a:t>если встречается комбинация 3-узел – 4-узел, то такая комбинация заменяется на 4-узел, соединенный с двумя 2-узлами</a:t>
            </a:r>
          </a:p>
          <a:p>
            <a:pPr lvl="1"/>
            <a:r>
              <a:rPr lang="ru-RU" dirty="0" smtClean="0"/>
              <a:t>Корень дерева 4-узел -</a:t>
            </a:r>
            <a:r>
              <a:rPr lang="en-US" dirty="0" smtClean="0"/>
              <a:t>&gt; </a:t>
            </a:r>
            <a:r>
              <a:rPr lang="ru-RU" dirty="0" smtClean="0"/>
              <a:t>разделяем на три 2 узла – только эта операция увеличивает высоту дерева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85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Нисходящие 2-3-4 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Лемма: При поиске в </a:t>
            </a:r>
            <a:r>
              <a:rPr lang="en-US" dirty="0" smtClean="0"/>
              <a:t>N-</a:t>
            </a:r>
            <a:r>
              <a:rPr lang="ru-RU" dirty="0" smtClean="0"/>
              <a:t>узловых деревьях посещается максимум </a:t>
            </a:r>
            <a:r>
              <a:rPr lang="en-US" dirty="0" err="1" smtClean="0"/>
              <a:t>lgN</a:t>
            </a:r>
            <a:r>
              <a:rPr lang="en-US" dirty="0" smtClean="0"/>
              <a:t> + 1 </a:t>
            </a:r>
            <a:r>
              <a:rPr lang="ru-RU" dirty="0" smtClean="0"/>
              <a:t>узел</a:t>
            </a:r>
          </a:p>
          <a:p>
            <a:r>
              <a:rPr lang="ru-RU" dirty="0" smtClean="0"/>
              <a:t>Лемма: Для вставки в </a:t>
            </a:r>
            <a:r>
              <a:rPr lang="en-US" dirty="0" smtClean="0"/>
              <a:t>N-</a:t>
            </a:r>
            <a:r>
              <a:rPr lang="ru-RU" dirty="0" smtClean="0"/>
              <a:t>узловое </a:t>
            </a:r>
            <a:r>
              <a:rPr lang="ru-RU" dirty="0" err="1" smtClean="0"/>
              <a:t>деревое</a:t>
            </a:r>
            <a:r>
              <a:rPr lang="ru-RU" dirty="0" smtClean="0"/>
              <a:t> требуется разделение менее </a:t>
            </a:r>
            <a:r>
              <a:rPr lang="en-US" dirty="0" err="1" smtClean="0"/>
              <a:t>lgN</a:t>
            </a:r>
            <a:r>
              <a:rPr lang="en-US" dirty="0" smtClean="0"/>
              <a:t> + 1, </a:t>
            </a:r>
            <a:r>
              <a:rPr lang="ru-RU" dirty="0" smtClean="0"/>
              <a:t>а в среднем с вероятностью 1 требуется разделение менее 1 узла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07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Нисходящие 2-3-4 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{ </a:t>
            </a:r>
          </a:p>
          <a:p>
            <a:pPr lvl="1"/>
            <a:r>
              <a:rPr lang="en-US" dirty="0" smtClean="0"/>
              <a:t>Item * item1; Item * item2; Item * item3;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nodeSize</a:t>
            </a:r>
            <a:r>
              <a:rPr lang="en-US" dirty="0" smtClean="0"/>
              <a:t>(); </a:t>
            </a:r>
          </a:p>
          <a:p>
            <a:pPr lvl="1"/>
            <a:r>
              <a:rPr lang="en-US" dirty="0" smtClean="0"/>
              <a:t>Link link1; Link link2; Link link3; Link link4;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{ </a:t>
            </a:r>
          </a:p>
          <a:p>
            <a:pPr lvl="1"/>
            <a:r>
              <a:rPr lang="en-US" dirty="0" smtClean="0"/>
              <a:t>Item * item;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nodeSize</a:t>
            </a:r>
            <a:r>
              <a:rPr lang="en-US" dirty="0" smtClean="0"/>
              <a:t>(); </a:t>
            </a:r>
          </a:p>
          <a:p>
            <a:pPr lvl="1"/>
            <a:r>
              <a:rPr lang="en-US" dirty="0" smtClean="0"/>
              <a:t>Node **</a:t>
            </a:r>
            <a:r>
              <a:rPr lang="en-US" dirty="0" smtClean="0"/>
              <a:t> link;</a:t>
            </a:r>
          </a:p>
          <a:p>
            <a:r>
              <a:rPr lang="en-US" dirty="0" smtClean="0"/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Красно-черные (</a:t>
            </a:r>
            <a:r>
              <a:rPr lang="en-US" dirty="0" smtClean="0"/>
              <a:t>Red-Black, RB)</a:t>
            </a:r>
            <a:r>
              <a:rPr lang="ru-RU" dirty="0" smtClean="0"/>
              <a:t> деревья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способ упрощенной реализации 2-3-4 дерева с помощью бинарных деревьев: добавляется специальный разряд для кодирования узлов</a:t>
            </a:r>
          </a:p>
          <a:p>
            <a:r>
              <a:rPr lang="ru-RU" dirty="0" smtClean="0"/>
              <a:t>Типы связей:</a:t>
            </a:r>
          </a:p>
          <a:p>
            <a:pPr lvl="1"/>
            <a:r>
              <a:rPr lang="ru-RU" dirty="0" smtClean="0"/>
              <a:t>Красная </a:t>
            </a:r>
            <a:r>
              <a:rPr lang="en-US" dirty="0" smtClean="0"/>
              <a:t>(red)</a:t>
            </a:r>
            <a:r>
              <a:rPr lang="ru-RU" dirty="0"/>
              <a:t> </a:t>
            </a:r>
            <a:r>
              <a:rPr lang="ru-RU" dirty="0" smtClean="0"/>
              <a:t>связь</a:t>
            </a:r>
            <a:r>
              <a:rPr lang="en-US" dirty="0" smtClean="0"/>
              <a:t> </a:t>
            </a:r>
            <a:r>
              <a:rPr lang="ru-RU" dirty="0" smtClean="0"/>
              <a:t>объединяет бинарные деревья, образующие 3-узлы и 4-узлы</a:t>
            </a:r>
          </a:p>
          <a:p>
            <a:pPr lvl="1"/>
            <a:r>
              <a:rPr lang="ru-RU" dirty="0" smtClean="0"/>
              <a:t>Черная (</a:t>
            </a:r>
            <a:r>
              <a:rPr lang="en-US" dirty="0" smtClean="0"/>
              <a:t>black)</a:t>
            </a:r>
            <a:r>
              <a:rPr lang="ru-RU" dirty="0" smtClean="0"/>
              <a:t> связь</a:t>
            </a:r>
            <a:r>
              <a:rPr lang="en-US" dirty="0" smtClean="0"/>
              <a:t> </a:t>
            </a:r>
            <a:r>
              <a:rPr lang="ru-RU" dirty="0" smtClean="0"/>
              <a:t>объединяет 2-3-4 дерево</a:t>
            </a:r>
          </a:p>
          <a:p>
            <a:r>
              <a:rPr lang="ru-RU" dirty="0" smtClean="0"/>
              <a:t>Каждый узел определяется одной связью – окраска узлов и связей имеет одно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98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Красно-черные (</a:t>
            </a:r>
            <a:r>
              <a:rPr lang="en-US" dirty="0" smtClean="0"/>
              <a:t>Red-Black, RB)</a:t>
            </a:r>
            <a:r>
              <a:rPr lang="ru-RU" dirty="0" smtClean="0"/>
              <a:t> деревья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33600" y="1690688"/>
            <a:ext cx="2090058" cy="74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ru-RU" dirty="0" smtClean="0"/>
              <a:t>-узел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1915886" y="2455817"/>
            <a:ext cx="792480" cy="93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317966" y="2439625"/>
            <a:ext cx="0" cy="100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744686" y="2439625"/>
            <a:ext cx="792480" cy="948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012624" y="1277031"/>
            <a:ext cx="992777" cy="827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key2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937116" y="2331992"/>
            <a:ext cx="992777" cy="827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key1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9453892" y="2349409"/>
            <a:ext cx="992777" cy="827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key3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>
            <a:stCxn id="12" idx="3"/>
            <a:endCxn id="13" idx="7"/>
          </p:cNvCxnSpPr>
          <p:nvPr/>
        </p:nvCxnSpPr>
        <p:spPr>
          <a:xfrm flipH="1">
            <a:off x="7784504" y="1983188"/>
            <a:ext cx="373509" cy="4699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5"/>
            <a:endCxn id="14" idx="1"/>
          </p:cNvCxnSpPr>
          <p:nvPr/>
        </p:nvCxnSpPr>
        <p:spPr>
          <a:xfrm>
            <a:off x="8860012" y="1983188"/>
            <a:ext cx="739269" cy="4873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3" idx="3"/>
          </p:cNvCxnSpPr>
          <p:nvPr/>
        </p:nvCxnSpPr>
        <p:spPr>
          <a:xfrm flipH="1">
            <a:off x="6565305" y="3038149"/>
            <a:ext cx="517200" cy="781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3" idx="5"/>
          </p:cNvCxnSpPr>
          <p:nvPr/>
        </p:nvCxnSpPr>
        <p:spPr>
          <a:xfrm>
            <a:off x="7784504" y="3038149"/>
            <a:ext cx="724508" cy="8340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4" idx="5"/>
          </p:cNvCxnSpPr>
          <p:nvPr/>
        </p:nvCxnSpPr>
        <p:spPr>
          <a:xfrm>
            <a:off x="10301280" y="3055566"/>
            <a:ext cx="593881" cy="7643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4" idx="3"/>
          </p:cNvCxnSpPr>
          <p:nvPr/>
        </p:nvCxnSpPr>
        <p:spPr>
          <a:xfrm flipH="1">
            <a:off x="9211011" y="3055566"/>
            <a:ext cx="388270" cy="7904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615967" y="2439625"/>
            <a:ext cx="426720" cy="97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>
          <a:xfrm>
            <a:off x="1997658" y="4758855"/>
            <a:ext cx="2090058" cy="74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</a:t>
            </a:r>
            <a:r>
              <a:rPr lang="ru-RU" dirty="0" smtClean="0"/>
              <a:t>узел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1779944" y="5523984"/>
            <a:ext cx="792480" cy="93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182024" y="5507792"/>
            <a:ext cx="0" cy="100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784504" y="4043528"/>
            <a:ext cx="992777" cy="827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key1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9225772" y="5115906"/>
            <a:ext cx="992777" cy="827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key2</a:t>
            </a:r>
            <a:endParaRPr lang="ru-RU" dirty="0"/>
          </a:p>
        </p:txBody>
      </p:sp>
      <p:cxnSp>
        <p:nvCxnSpPr>
          <p:cNvPr id="36" name="Прямая соединительная линия 35"/>
          <p:cNvCxnSpPr>
            <a:stCxn id="33" idx="3"/>
          </p:cNvCxnSpPr>
          <p:nvPr/>
        </p:nvCxnSpPr>
        <p:spPr>
          <a:xfrm flipH="1">
            <a:off x="7556384" y="4749685"/>
            <a:ext cx="373509" cy="4699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33" idx="5"/>
            <a:endCxn id="35" idx="1"/>
          </p:cNvCxnSpPr>
          <p:nvPr/>
        </p:nvCxnSpPr>
        <p:spPr>
          <a:xfrm>
            <a:off x="8631892" y="4749685"/>
            <a:ext cx="739269" cy="4873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5" idx="5"/>
          </p:cNvCxnSpPr>
          <p:nvPr/>
        </p:nvCxnSpPr>
        <p:spPr>
          <a:xfrm>
            <a:off x="10073160" y="5822063"/>
            <a:ext cx="593881" cy="7643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5" idx="3"/>
          </p:cNvCxnSpPr>
          <p:nvPr/>
        </p:nvCxnSpPr>
        <p:spPr>
          <a:xfrm flipH="1">
            <a:off x="8982891" y="5822063"/>
            <a:ext cx="388270" cy="7904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2480025" y="5507792"/>
            <a:ext cx="426720" cy="97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4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Красно-черные (</a:t>
            </a:r>
            <a:r>
              <a:rPr lang="en-US" dirty="0" smtClean="0"/>
              <a:t>Red-Black, RB)</a:t>
            </a:r>
            <a:r>
              <a:rPr lang="ru-RU" dirty="0" smtClean="0"/>
              <a:t> деревья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Работает стандартный поиск</a:t>
                </a:r>
              </a:p>
              <a:p>
                <a:r>
                  <a:rPr lang="ru-RU" dirty="0" smtClean="0"/>
                  <a:t>Балансировка дерева осуществляется по алгоритму 2-3-4 дерева при вставке автоматически</a:t>
                </a:r>
              </a:p>
              <a:p>
                <a:r>
                  <a:rPr lang="ru-RU" dirty="0" smtClean="0"/>
                  <a:t>Лемма: поиск в </a:t>
                </a:r>
                <a:r>
                  <a:rPr lang="en-US" dirty="0" smtClean="0"/>
                  <a:t>RB-</a:t>
                </a:r>
                <a:r>
                  <a:rPr lang="ru-RU" dirty="0" smtClean="0"/>
                  <a:t>дереве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узлами требуется менее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𝑙𝑔𝑁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сравнений</a:t>
                </a:r>
              </a:p>
              <a:p>
                <a:r>
                  <a:rPr lang="ru-RU" dirty="0" smtClean="0"/>
                  <a:t>Лемма: </a:t>
                </a:r>
                <a:r>
                  <a:rPr lang="ru-RU" dirty="0" smtClean="0"/>
                  <a:t>поиск в </a:t>
                </a:r>
                <a:r>
                  <a:rPr lang="en-US" dirty="0" smtClean="0"/>
                  <a:t>RB-</a:t>
                </a:r>
                <a:r>
                  <a:rPr lang="ru-RU" dirty="0" smtClean="0"/>
                  <a:t>дереве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случайными </a:t>
                </a:r>
                <a:r>
                  <a:rPr lang="ru-RU" dirty="0" smtClean="0"/>
                  <a:t>узлами требует в среднем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1.002 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𝑙𝑔𝑁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сравнений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12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Красно-черные (</a:t>
            </a:r>
            <a:r>
              <a:rPr lang="en-US" dirty="0" smtClean="0"/>
              <a:t>Red-Black, RB)</a:t>
            </a:r>
            <a:r>
              <a:rPr lang="ru-RU" dirty="0" smtClean="0"/>
              <a:t> деревья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Бинарное </a:t>
            </a:r>
            <a:r>
              <a:rPr lang="en-US" dirty="0" smtClean="0"/>
              <a:t>RB </a:t>
            </a:r>
            <a:r>
              <a:rPr lang="ru-RU" dirty="0" smtClean="0"/>
              <a:t>дерево – это бинарное дерево, где каждый узел помечен как красный или черный, где два красных узла не могут быть соседями</a:t>
            </a:r>
          </a:p>
          <a:p>
            <a:r>
              <a:rPr lang="ru-RU" dirty="0" smtClean="0"/>
              <a:t>Сбалансированное Бинарное </a:t>
            </a:r>
            <a:r>
              <a:rPr lang="en-US" dirty="0" smtClean="0"/>
              <a:t>RB </a:t>
            </a:r>
            <a:r>
              <a:rPr lang="ru-RU" dirty="0" smtClean="0"/>
              <a:t>дерево – это бинарное </a:t>
            </a:r>
            <a:r>
              <a:rPr lang="en-US" dirty="0" smtClean="0"/>
              <a:t>RB-</a:t>
            </a:r>
            <a:r>
              <a:rPr lang="ru-RU" dirty="0" smtClean="0"/>
              <a:t>дерево, </a:t>
            </a:r>
            <a:r>
              <a:rPr lang="ru-RU" dirty="0" smtClean="0"/>
              <a:t>где каждый путь от корня к листу содержит одинаковое число черных узлов.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73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Сбалансированные деревья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Будем называть дерево сбалансированным, если для каждой его вершины высота её двух поддеревьев различается не более чем на 1.</a:t>
                </a:r>
              </a:p>
              <a:p>
                <a:endParaRPr lang="ru-RU" dirty="0"/>
              </a:p>
              <a:p>
                <a:r>
                  <a:rPr lang="ru-RU" dirty="0" smtClean="0"/>
                  <a:t>В некоторых случая возможно ослабление данного условия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2 −пути от корня к ли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сту 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или внешнему узлу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r>
                  <a:rPr lang="ru-RU" dirty="0" smtClean="0"/>
                  <a:t>Внешний узел – это узел без элемента</a:t>
                </a:r>
              </a:p>
              <a:p>
                <a:r>
                  <a:rPr lang="en-US" dirty="0" smtClean="0"/>
                  <a:t>Node {Item </a:t>
                </a:r>
                <a:r>
                  <a:rPr lang="en-US" dirty="0" err="1" smtClean="0"/>
                  <a:t>item</a:t>
                </a:r>
                <a:r>
                  <a:rPr lang="en-US" dirty="0" smtClean="0"/>
                  <a:t>, Node * left, Node * right};</a:t>
                </a:r>
                <a:br>
                  <a:rPr lang="en-US" dirty="0" smtClean="0"/>
                </a:br>
                <a:r>
                  <a:rPr lang="ru-RU" dirty="0" smtClean="0"/>
                  <a:t>Внешний узел – это </a:t>
                </a:r>
                <a:r>
                  <a:rPr lang="en-US" dirty="0" smtClean="0"/>
                  <a:t>0.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232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9840686" y="4323805"/>
            <a:ext cx="740228" cy="539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007531" y="6311900"/>
            <a:ext cx="374469" cy="263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877006" y="5887403"/>
            <a:ext cx="343989" cy="2812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>
            <a:endCxn id="5" idx="7"/>
          </p:cNvCxnSpPr>
          <p:nvPr/>
        </p:nvCxnSpPr>
        <p:spPr>
          <a:xfrm flipH="1">
            <a:off x="8327160" y="4863737"/>
            <a:ext cx="1435149" cy="148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0467703" y="5037908"/>
            <a:ext cx="478971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73632" y="5843344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816045" y="5188522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9165769" y="5158324"/>
            <a:ext cx="343989" cy="281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>
            <a:stCxn id="14" idx="5"/>
          </p:cNvCxnSpPr>
          <p:nvPr/>
        </p:nvCxnSpPr>
        <p:spPr>
          <a:xfrm>
            <a:off x="9459382" y="5398356"/>
            <a:ext cx="455322" cy="43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588828" y="5748586"/>
            <a:ext cx="343989" cy="281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165769" y="4746540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ru-RU" dirty="0"/>
              <a:t>3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9712235" y="5755481"/>
            <a:ext cx="374469" cy="263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16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Красно-черные (</a:t>
            </a:r>
            <a:r>
              <a:rPr lang="en-US" dirty="0" smtClean="0"/>
              <a:t>Red-Black, RB)</a:t>
            </a:r>
            <a:r>
              <a:rPr lang="ru-RU" dirty="0" smtClean="0"/>
              <a:t> деревья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Node {</a:t>
            </a:r>
          </a:p>
          <a:p>
            <a:pPr lvl="1"/>
            <a:r>
              <a:rPr lang="en-US" dirty="0" smtClean="0"/>
              <a:t>Item </a:t>
            </a:r>
            <a:r>
              <a:rPr lang="en-US" dirty="0" err="1" smtClean="0"/>
              <a:t>item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Node * left;</a:t>
            </a:r>
          </a:p>
          <a:p>
            <a:pPr lvl="1"/>
            <a:r>
              <a:rPr lang="en-US" dirty="0" smtClean="0"/>
              <a:t>Node * right;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depth;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ool </a:t>
            </a:r>
            <a:r>
              <a:rPr lang="en-US" dirty="0" err="1" smtClean="0"/>
              <a:t>isRed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void Insert(Item &amp; item);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50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из вариантов балансировки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𝑝𝑎𝑟𝑡𝑅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node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помещение </a:t>
                </a:r>
                <a:r>
                  <a:rPr lang="en-US" dirty="0" smtClean="0"/>
                  <a:t>k-</a:t>
                </a:r>
                <a:r>
                  <a:rPr lang="ru-RU" dirty="0" err="1" smtClean="0"/>
                  <a:t>го</a:t>
                </a:r>
                <a:r>
                  <a:rPr lang="ru-RU" dirty="0" smtClean="0"/>
                  <a:t> наименьшего элемента в корень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дерева </a:t>
                </a:r>
                <a:r>
                  <a:rPr lang="en-US" dirty="0" smtClean="0"/>
                  <a:t>node</a:t>
                </a:r>
                <a:endParaRPr lang="ru-RU" dirty="0" smtClean="0"/>
              </a:p>
              <a:p>
                <a:r>
                  <a:rPr lang="ru-RU" dirty="0" smtClean="0"/>
                  <a:t>Программа балансировки:</a:t>
                </a:r>
              </a:p>
              <a:p>
                <a:r>
                  <a:rPr lang="en-US" dirty="0" smtClean="0"/>
                  <a:t>void balance(Node * node) {</a:t>
                </a:r>
              </a:p>
              <a:p>
                <a:pPr lvl="1"/>
                <a:r>
                  <a:rPr lang="en-US" dirty="0" smtClean="0"/>
                  <a:t>If (node == 0) || (node-&gt;size == 1) { return; }</a:t>
                </a:r>
              </a:p>
              <a:p>
                <a:pPr lvl="1"/>
                <a:r>
                  <a:rPr lang="en-US" dirty="0" err="1" smtClean="0"/>
                  <a:t>partR</a:t>
                </a:r>
                <a:r>
                  <a:rPr lang="en-US" dirty="0" smtClean="0"/>
                  <a:t>(node, [node-&gt;size/2]);</a:t>
                </a:r>
              </a:p>
              <a:p>
                <a:pPr lvl="1"/>
                <a:r>
                  <a:rPr lang="en-US" dirty="0" smtClean="0"/>
                  <a:t>balance(node-&gt;left);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alance(node-&gt;right);</a:t>
                </a:r>
              </a:p>
              <a:p>
                <a:r>
                  <a:rPr lang="en-US" dirty="0"/>
                  <a:t>}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Рандомизированное</a:t>
            </a:r>
            <a:r>
              <a:rPr lang="ru-RU" dirty="0" smtClean="0"/>
              <a:t> бинарное дерево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Операция вставки:</a:t>
                </a:r>
              </a:p>
              <a:p>
                <a:pPr lvl="1"/>
                <a:r>
                  <a:rPr lang="ru-RU" dirty="0" smtClean="0"/>
                  <a:t>Пусть в дереве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узлов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узел будем добавлять в корень с вероятностью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ru-RU" dirty="0" smtClean="0"/>
                  <a:t>иначе стандартным образом добавляем в дерево. Данная операция повторяется рекурсивно.</a:t>
                </a:r>
              </a:p>
              <a:p>
                <a:r>
                  <a:rPr lang="ru-RU" dirty="0" smtClean="0"/>
                  <a:t>Лемма 1.</a:t>
                </a:r>
              </a:p>
              <a:p>
                <a:pPr marL="457200" lvl="1" indent="0">
                  <a:buNone/>
                </a:pPr>
                <a:r>
                  <a:rPr lang="ru-RU" dirty="0" smtClean="0"/>
                  <a:t>Построение </a:t>
                </a:r>
                <a:r>
                  <a:rPr lang="ru-RU" dirty="0" err="1" smtClean="0"/>
                  <a:t>рандомизированного</a:t>
                </a:r>
                <a:r>
                  <a:rPr lang="ru-RU" dirty="0" smtClean="0"/>
                  <a:t> дерева  эквивалентно построению обычного дерева когда его ключи переставлены в произвольном порядке.</a:t>
                </a:r>
              </a:p>
              <a:p>
                <a:pPr marL="457200" lvl="1" indent="0">
                  <a:buNone/>
                </a:pPr>
                <a:r>
                  <a:rPr lang="ru-RU" dirty="0" smtClean="0"/>
                  <a:t>Для создания такого дерева из </a:t>
                </a:r>
                <a:r>
                  <a:rPr lang="en-US" dirty="0" smtClean="0"/>
                  <a:t>N </a:t>
                </a:r>
                <a:r>
                  <a:rPr lang="ru-RU" dirty="0" smtClean="0"/>
                  <a:t>элементов используется порядка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𝑁𝑙𝑛𝑁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шагов</a:t>
                </a:r>
              </a:p>
              <a:p>
                <a:pPr marL="457200" lvl="1" indent="0">
                  <a:buNone/>
                </a:pPr>
                <a:r>
                  <a:rPr lang="ru-RU" dirty="0" smtClean="0"/>
                  <a:t>Для выполнения поиска требуется порядка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𝑙𝑛𝑁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сравнений</a:t>
                </a:r>
              </a:p>
              <a:p>
                <a:r>
                  <a:rPr lang="ru-RU" dirty="0" smtClean="0"/>
                  <a:t>Лемма 2.</a:t>
                </a:r>
              </a:p>
              <a:p>
                <a:pPr marL="457200" lvl="1" indent="0">
                  <a:buNone/>
                </a:pPr>
                <a:r>
                  <a:rPr lang="ru-RU" dirty="0" smtClean="0"/>
                  <a:t>Вероятность того, что затраты на создание </a:t>
                </a:r>
                <a:r>
                  <a:rPr lang="ru-RU" dirty="0" err="1" smtClean="0"/>
                  <a:t>рандомизированного</a:t>
                </a:r>
                <a:r>
                  <a:rPr lang="ru-RU" dirty="0" smtClean="0"/>
                  <a:t> дерева превышают усредненные затраты в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 smtClean="0"/>
                  <a:t> раз, меньше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ru-RU" dirty="0"/>
                  <a:t>С</a:t>
                </a:r>
                <a:r>
                  <a:rPr lang="ru-RU" b="0" dirty="0" smtClean="0"/>
                  <a:t>ледствие:</a:t>
                </a:r>
              </a:p>
              <a:p>
                <a:pPr lvl="1"/>
                <a:r>
                  <a:rPr lang="ru-RU" dirty="0" smtClean="0"/>
                  <a:t>Затраты на поиск близки к усредненным</a:t>
                </a:r>
              </a:p>
              <a:p>
                <a:pPr lvl="1"/>
                <a:endParaRPr lang="ru-RU" b="0" dirty="0"/>
              </a:p>
              <a:p>
                <a:pPr lvl="1"/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8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Рандомизированное</a:t>
            </a:r>
            <a:r>
              <a:rPr lang="ru-RU" dirty="0" smtClean="0"/>
              <a:t> дерево. Добавлени</a:t>
            </a:r>
            <a:r>
              <a:rPr lang="ru-RU" dirty="0" smtClean="0"/>
              <a:t>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    void </a:t>
            </a:r>
            <a:r>
              <a:rPr lang="en-US" dirty="0" err="1"/>
              <a:t>insertR</a:t>
            </a:r>
            <a:r>
              <a:rPr lang="en-US" dirty="0"/>
              <a:t>(</a:t>
            </a:r>
            <a:r>
              <a:rPr lang="en-US" dirty="0" err="1"/>
              <a:t>nodeLink</a:t>
            </a:r>
            <a:r>
              <a:rPr lang="en-US" dirty="0"/>
              <a:t> &amp; n, Item a) {</a:t>
            </a:r>
          </a:p>
          <a:p>
            <a:pPr marL="0" indent="0">
              <a:buNone/>
            </a:pPr>
            <a:r>
              <a:rPr lang="en-US" dirty="0"/>
              <a:t>        if (n == 0) { n = new node(a); return; }</a:t>
            </a:r>
          </a:p>
          <a:p>
            <a:pPr marL="0" indent="0">
              <a:buNone/>
            </a:pPr>
            <a:r>
              <a:rPr lang="en-US" dirty="0"/>
              <a:t>        if (rand() &lt; RAND_MAX / </a:t>
            </a:r>
            <a:r>
              <a:rPr lang="en-US" dirty="0" smtClean="0"/>
              <a:t>(n-</a:t>
            </a:r>
            <a:r>
              <a:rPr lang="en-US" dirty="0"/>
              <a:t>&gt;size() + 1</a:t>
            </a:r>
            <a:r>
              <a:rPr lang="en-US" dirty="0" smtClean="0"/>
              <a:t>))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insertRoot</a:t>
            </a:r>
            <a:r>
              <a:rPr lang="en-US" dirty="0"/>
              <a:t>(n, item);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    else if </a:t>
            </a:r>
            <a:r>
              <a:rPr lang="en-US" dirty="0" smtClean="0"/>
              <a:t>(key(a) </a:t>
            </a:r>
            <a:r>
              <a:rPr lang="en-US" dirty="0"/>
              <a:t>&lt; </a:t>
            </a:r>
            <a:r>
              <a:rPr lang="en-US" dirty="0" smtClean="0"/>
              <a:t>key(n-</a:t>
            </a:r>
            <a:r>
              <a:rPr lang="en-US" dirty="0"/>
              <a:t>&gt;</a:t>
            </a:r>
            <a:r>
              <a:rPr lang="en-US" dirty="0" smtClean="0"/>
              <a:t>item))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insertR</a:t>
            </a:r>
            <a:r>
              <a:rPr lang="en-US" dirty="0"/>
              <a:t>(n-&gt;left, a);</a:t>
            </a:r>
          </a:p>
          <a:p>
            <a:pPr marL="0" indent="0">
              <a:buNone/>
            </a:pPr>
            <a:r>
              <a:rPr lang="en-US" dirty="0"/>
              <a:t>        } else {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insertR</a:t>
            </a:r>
            <a:r>
              <a:rPr lang="en-US" dirty="0"/>
              <a:t>(n-&gt;right, a);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key(Item a) {</a:t>
            </a:r>
          </a:p>
          <a:p>
            <a:pPr marL="0" indent="0">
              <a:buNone/>
            </a:pPr>
            <a:r>
              <a:rPr lang="en-US" dirty="0" smtClean="0"/>
              <a:t>     return </a:t>
            </a:r>
            <a:r>
              <a:rPr lang="en-US" dirty="0" err="1" smtClean="0"/>
              <a:t>a.key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5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Рандомизированное</a:t>
            </a:r>
            <a:r>
              <a:rPr lang="ru-RU" dirty="0" smtClean="0"/>
              <a:t> дерево.</a:t>
            </a:r>
            <a:r>
              <a:rPr lang="en-US" dirty="0" smtClean="0"/>
              <a:t> </a:t>
            </a:r>
            <a:r>
              <a:rPr lang="ru-RU" dirty="0" smtClean="0"/>
              <a:t>Объединение.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    // a - </a:t>
            </a:r>
            <a:r>
              <a:rPr lang="ru-RU" dirty="0"/>
              <a:t>что добавляем</a:t>
            </a:r>
          </a:p>
          <a:p>
            <a:pPr marL="0" indent="0">
              <a:buNone/>
            </a:pPr>
            <a:r>
              <a:rPr lang="ru-RU" dirty="0"/>
              <a:t>    // </a:t>
            </a:r>
            <a:r>
              <a:rPr lang="en-US" dirty="0"/>
              <a:t>b - </a:t>
            </a:r>
            <a:r>
              <a:rPr lang="ru-RU" dirty="0"/>
              <a:t>куда добавляем</a:t>
            </a:r>
          </a:p>
          <a:p>
            <a:pPr marL="0" indent="0">
              <a:buNone/>
            </a:pPr>
            <a:r>
              <a:rPr lang="ru-RU" dirty="0"/>
              <a:t>    </a:t>
            </a:r>
            <a:r>
              <a:rPr lang="en-US" dirty="0"/>
              <a:t>node * </a:t>
            </a:r>
            <a:r>
              <a:rPr lang="en-US" dirty="0" err="1"/>
              <a:t>joinR</a:t>
            </a:r>
            <a:r>
              <a:rPr lang="en-US" dirty="0"/>
              <a:t>(node * a, node * b) {</a:t>
            </a:r>
          </a:p>
          <a:p>
            <a:pPr marL="0" indent="0">
              <a:buNone/>
            </a:pPr>
            <a:r>
              <a:rPr lang="en-US" dirty="0"/>
              <a:t>        if (a == 0) { return b; }</a:t>
            </a:r>
          </a:p>
          <a:p>
            <a:pPr marL="0" indent="0">
              <a:buNone/>
            </a:pPr>
            <a:r>
              <a:rPr lang="en-US" dirty="0"/>
              <a:t>        if (b == 0) { return a; }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insertR</a:t>
            </a:r>
            <a:r>
              <a:rPr lang="en-US" dirty="0"/>
              <a:t>(b, a-&gt;Item);</a:t>
            </a:r>
          </a:p>
          <a:p>
            <a:pPr marL="0" indent="0">
              <a:buNone/>
            </a:pPr>
            <a:r>
              <a:rPr lang="en-US" dirty="0"/>
              <a:t>        b-&gt;left = </a:t>
            </a:r>
            <a:r>
              <a:rPr lang="en-US" dirty="0" err="1"/>
              <a:t>joinR</a:t>
            </a:r>
            <a:r>
              <a:rPr lang="en-US" dirty="0"/>
              <a:t>(a-&gt;left, b-&gt;left);</a:t>
            </a:r>
          </a:p>
          <a:p>
            <a:pPr marL="0" indent="0">
              <a:buNone/>
            </a:pPr>
            <a:r>
              <a:rPr lang="en-US" dirty="0"/>
              <a:t>        b-&gt;right = </a:t>
            </a:r>
            <a:r>
              <a:rPr lang="en-US" dirty="0" err="1"/>
              <a:t>joinR</a:t>
            </a:r>
            <a:r>
              <a:rPr lang="en-US" dirty="0"/>
              <a:t>(a-&gt;right, b-&gt;right);</a:t>
            </a:r>
          </a:p>
          <a:p>
            <a:pPr marL="0" indent="0">
              <a:buNone/>
            </a:pPr>
            <a:r>
              <a:rPr lang="en-US" dirty="0"/>
              <a:t>        delete a;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void join(</a:t>
            </a:r>
            <a:r>
              <a:rPr lang="en-US" dirty="0" err="1" smtClean="0"/>
              <a:t>BTree</a:t>
            </a:r>
            <a:r>
              <a:rPr lang="en-US" dirty="0" smtClean="0"/>
              <a:t> &amp; tree) {</a:t>
            </a:r>
          </a:p>
          <a:p>
            <a:pPr marL="0" indent="0">
              <a:buNone/>
            </a:pPr>
            <a:r>
              <a:rPr lang="en-US" dirty="0" smtClean="0"/>
              <a:t>        if (rand()/(RAND_MAX/(head-&gt;size + </a:t>
            </a:r>
            <a:r>
              <a:rPr lang="en-US" dirty="0" err="1" smtClean="0"/>
              <a:t>tree.head</a:t>
            </a:r>
            <a:r>
              <a:rPr lang="en-US" dirty="0" smtClean="0"/>
              <a:t>-&gt;size)+1) &lt; head-&gt;size) {</a:t>
            </a:r>
          </a:p>
          <a:p>
            <a:pPr marL="0" indent="0">
              <a:buNone/>
            </a:pPr>
            <a:r>
              <a:rPr lang="en-US" dirty="0" smtClean="0"/>
              <a:t>            head = </a:t>
            </a:r>
            <a:r>
              <a:rPr lang="en-US" dirty="0" err="1" smtClean="0"/>
              <a:t>joinR</a:t>
            </a:r>
            <a:r>
              <a:rPr lang="en-US" dirty="0" smtClean="0"/>
              <a:t>(head, tree-&gt;head);</a:t>
            </a:r>
          </a:p>
          <a:p>
            <a:pPr marL="0" indent="0">
              <a:buNone/>
            </a:pPr>
            <a:r>
              <a:rPr lang="en-US" dirty="0" smtClean="0"/>
              <a:t>        } else {</a:t>
            </a:r>
          </a:p>
          <a:p>
            <a:pPr marL="0" indent="0">
              <a:buNone/>
            </a:pPr>
            <a:r>
              <a:rPr lang="en-US" dirty="0" smtClean="0"/>
              <a:t>            head = </a:t>
            </a:r>
            <a:r>
              <a:rPr lang="en-US" dirty="0" err="1" smtClean="0"/>
              <a:t>joinR</a:t>
            </a:r>
            <a:r>
              <a:rPr lang="en-US" dirty="0" smtClean="0"/>
              <a:t>(tree-&gt;head, head);</a:t>
            </a:r>
          </a:p>
          <a:p>
            <a:pPr marL="0" indent="0">
              <a:buNone/>
            </a:pPr>
            <a:r>
              <a:rPr lang="en-US" dirty="0" smtClean="0"/>
              <a:t>        }</a:t>
            </a:r>
          </a:p>
          <a:p>
            <a:pPr marL="0" indent="0">
              <a:buNone/>
            </a:pPr>
            <a:r>
              <a:rPr lang="en-US" dirty="0" smtClean="0"/>
              <a:t>    }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43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Рандомизированное</a:t>
            </a:r>
            <a:r>
              <a:rPr lang="ru-RU" dirty="0" smtClean="0"/>
              <a:t> дерево. </a:t>
            </a:r>
            <a:r>
              <a:rPr lang="ru-RU" dirty="0" smtClean="0"/>
              <a:t>Удаление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Удаление элемента то же, но для объединения двух деревьев</a:t>
            </a:r>
            <a:r>
              <a:rPr lang="en-US" dirty="0"/>
              <a:t>    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node </a:t>
            </a:r>
            <a:r>
              <a:rPr lang="en-US" dirty="0"/>
              <a:t>* </a:t>
            </a:r>
            <a:r>
              <a:rPr lang="en-US" dirty="0" err="1"/>
              <a:t>joinLR</a:t>
            </a:r>
            <a:r>
              <a:rPr lang="en-US" dirty="0"/>
              <a:t>(node * a, node * b) {</a:t>
            </a:r>
          </a:p>
          <a:p>
            <a:pPr marL="0" indent="0">
              <a:buNone/>
            </a:pPr>
            <a:r>
              <a:rPr lang="en-US" dirty="0"/>
              <a:t>        if (a == 0) { return b; }</a:t>
            </a:r>
          </a:p>
          <a:p>
            <a:pPr marL="0" indent="0">
              <a:buNone/>
            </a:pPr>
            <a:r>
              <a:rPr lang="en-US" dirty="0"/>
              <a:t>        if (b == 0) { return a; }</a:t>
            </a:r>
          </a:p>
          <a:p>
            <a:pPr marL="0" indent="0">
              <a:buNone/>
            </a:pPr>
            <a:r>
              <a:rPr lang="en-US" dirty="0"/>
              <a:t>        if (rand()/(RAND_MAX</a:t>
            </a:r>
            <a:r>
              <a:rPr lang="en-US" dirty="0" smtClean="0"/>
              <a:t>/(a-&gt;size + </a:t>
            </a:r>
            <a:r>
              <a:rPr lang="en-US" dirty="0"/>
              <a:t>b-&gt;size)+1) &lt; a-&gt;size) {</a:t>
            </a:r>
          </a:p>
          <a:p>
            <a:pPr marL="0" indent="0">
              <a:buNone/>
            </a:pPr>
            <a:r>
              <a:rPr lang="en-US" dirty="0"/>
              <a:t>            a-&gt;r = </a:t>
            </a:r>
            <a:r>
              <a:rPr lang="en-US" dirty="0" err="1"/>
              <a:t>joinLR</a:t>
            </a:r>
            <a:r>
              <a:rPr lang="en-US" dirty="0"/>
              <a:t>(a-&gt;r, b); </a:t>
            </a:r>
            <a:r>
              <a:rPr lang="en-US" dirty="0" smtClean="0"/>
              <a:t>return </a:t>
            </a:r>
            <a:r>
              <a:rPr lang="en-US" dirty="0"/>
              <a:t>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Fix(a);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} else {</a:t>
            </a:r>
          </a:p>
          <a:p>
            <a:pPr marL="0" indent="0">
              <a:buNone/>
            </a:pPr>
            <a:r>
              <a:rPr lang="en-US" dirty="0"/>
              <a:t>            b-&gt;l = </a:t>
            </a:r>
            <a:r>
              <a:rPr lang="en-US" dirty="0" err="1"/>
              <a:t>joinLR</a:t>
            </a:r>
            <a:r>
              <a:rPr lang="en-US" dirty="0"/>
              <a:t>(a, b-&gt;l); return </a:t>
            </a:r>
            <a:r>
              <a:rPr lang="en-US" dirty="0" smtClean="0"/>
              <a:t>b;</a:t>
            </a:r>
          </a:p>
          <a:p>
            <a:pPr marL="0" indent="0">
              <a:buNone/>
            </a:pPr>
            <a:r>
              <a:rPr lang="en-US" dirty="0" smtClean="0"/>
              <a:t>	Fix(b);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94403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Расширенные бинарные 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двойная ротация дерева при вставке элемента</a:t>
            </a:r>
          </a:p>
          <a:p>
            <a:r>
              <a:rPr lang="ru-RU" dirty="0" smtClean="0"/>
              <a:t>Такое расширение позволяет исключить худший случай добавления новых элементов в дерево – квадратичный.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27" y="3303815"/>
            <a:ext cx="3333750" cy="190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59" y="3303815"/>
            <a:ext cx="3333750" cy="1905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09" y="4942113"/>
            <a:ext cx="2857500" cy="1905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27" y="4953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5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Расширенные бинарные 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node * link;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insert(Item &amp; item) {</a:t>
            </a:r>
          </a:p>
          <a:p>
            <a:pPr marL="0" indent="0">
              <a:buNone/>
            </a:pPr>
            <a:r>
              <a:rPr lang="en-US" dirty="0" smtClean="0"/>
              <a:t>        splay(head, item);</a:t>
            </a:r>
          </a:p>
          <a:p>
            <a:pPr marL="0" indent="0">
              <a:buNone/>
            </a:pPr>
            <a:r>
              <a:rPr lang="en-US" dirty="0" smtClean="0"/>
              <a:t>   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splay(link &amp; h, Item &amp; item) {</a:t>
            </a:r>
          </a:p>
          <a:p>
            <a:pPr marL="0" indent="0">
              <a:buNone/>
            </a:pPr>
            <a:r>
              <a:rPr lang="en-US" dirty="0"/>
              <a:t>        if (</a:t>
            </a:r>
            <a:r>
              <a:rPr lang="en-US" dirty="0" smtClean="0"/>
              <a:t>h == </a:t>
            </a:r>
            <a:r>
              <a:rPr lang="en-US" dirty="0"/>
              <a:t>0) { h = new node(item); return;}</a:t>
            </a:r>
          </a:p>
          <a:p>
            <a:pPr marL="0" indent="0">
              <a:buNone/>
            </a:pPr>
            <a:r>
              <a:rPr lang="en-US" dirty="0"/>
              <a:t>        if (key(item) &lt; key(h-&gt;item)) {</a:t>
            </a:r>
          </a:p>
          <a:p>
            <a:pPr marL="0" indent="0">
              <a:buNone/>
            </a:pPr>
            <a:r>
              <a:rPr lang="en-US" dirty="0"/>
              <a:t>            link &amp; hl = h-&gt;left; </a:t>
            </a:r>
          </a:p>
          <a:p>
            <a:pPr marL="0" indent="0">
              <a:buNone/>
            </a:pPr>
            <a:r>
              <a:rPr lang="en-US" dirty="0"/>
              <a:t>            if (hl == 0) { h = new node(item, 0, h); return; }</a:t>
            </a:r>
          </a:p>
          <a:p>
            <a:pPr marL="0" indent="0">
              <a:buNone/>
            </a:pPr>
            <a:r>
              <a:rPr lang="en-US" dirty="0"/>
              <a:t>            if (key(item) &lt; key(hl-&gt;item)) { splay(hl-&gt;left, item); </a:t>
            </a:r>
            <a:r>
              <a:rPr lang="en-US" dirty="0" err="1"/>
              <a:t>rotateR</a:t>
            </a:r>
            <a:r>
              <a:rPr lang="en-US" dirty="0"/>
              <a:t>(h); }</a:t>
            </a:r>
          </a:p>
          <a:p>
            <a:pPr marL="0" indent="0">
              <a:buNone/>
            </a:pPr>
            <a:r>
              <a:rPr lang="en-US" dirty="0"/>
              <a:t>            else { splay(hl-&gt;right, item); </a:t>
            </a:r>
            <a:r>
              <a:rPr lang="en-US" dirty="0" err="1"/>
              <a:t>rotateL</a:t>
            </a:r>
            <a:r>
              <a:rPr lang="en-US" dirty="0"/>
              <a:t>(hl); }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rotateR</a:t>
            </a:r>
            <a:r>
              <a:rPr lang="en-US" dirty="0"/>
              <a:t>(h);</a:t>
            </a:r>
          </a:p>
          <a:p>
            <a:pPr marL="0" indent="0">
              <a:buNone/>
            </a:pPr>
            <a:r>
              <a:rPr lang="en-US" dirty="0"/>
              <a:t>       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 } else {</a:t>
            </a:r>
          </a:p>
          <a:p>
            <a:pPr marL="457200" lvl="1" indent="0">
              <a:buNone/>
            </a:pPr>
            <a:r>
              <a:rPr lang="en-US" dirty="0" smtClean="0"/>
              <a:t>            link &amp;</a:t>
            </a:r>
            <a:r>
              <a:rPr lang="en-US" dirty="0" err="1" smtClean="0"/>
              <a:t>hr</a:t>
            </a:r>
            <a:r>
              <a:rPr lang="en-US" dirty="0" smtClean="0"/>
              <a:t> = h-&gt;right;</a:t>
            </a:r>
          </a:p>
          <a:p>
            <a:pPr marL="457200" lvl="1" indent="0">
              <a:buNone/>
            </a:pPr>
            <a:r>
              <a:rPr lang="en-US" dirty="0" smtClean="0"/>
              <a:t>            if (</a:t>
            </a:r>
            <a:r>
              <a:rPr lang="en-US" dirty="0" err="1" smtClean="0"/>
              <a:t>hr</a:t>
            </a:r>
            <a:r>
              <a:rPr lang="en-US" dirty="0" smtClean="0"/>
              <a:t> == 0) { h = new node(item, h, 0); return; }</a:t>
            </a:r>
          </a:p>
          <a:p>
            <a:pPr marL="457200" lvl="1" indent="0">
              <a:buNone/>
            </a:pPr>
            <a:r>
              <a:rPr lang="en-US" dirty="0" smtClean="0"/>
              <a:t>            if (key(</a:t>
            </a:r>
            <a:r>
              <a:rPr lang="en-US" dirty="0" err="1" smtClean="0"/>
              <a:t>hr</a:t>
            </a:r>
            <a:r>
              <a:rPr lang="en-US" dirty="0" smtClean="0"/>
              <a:t>-&gt;item) &lt; key(item)) { splay(</a:t>
            </a:r>
            <a:r>
              <a:rPr lang="en-US" dirty="0" err="1" smtClean="0"/>
              <a:t>hr</a:t>
            </a:r>
            <a:r>
              <a:rPr lang="en-US" dirty="0" smtClean="0"/>
              <a:t>-&gt;right, item); </a:t>
            </a:r>
            <a:r>
              <a:rPr lang="en-US" dirty="0" err="1" smtClean="0"/>
              <a:t>rotateL</a:t>
            </a:r>
            <a:r>
              <a:rPr lang="en-US" dirty="0" smtClean="0"/>
              <a:t>(h); }</a:t>
            </a:r>
          </a:p>
          <a:p>
            <a:pPr marL="457200" lvl="1" indent="0">
              <a:buNone/>
            </a:pPr>
            <a:r>
              <a:rPr lang="en-US" dirty="0" smtClean="0"/>
              <a:t>            else { splay(</a:t>
            </a:r>
            <a:r>
              <a:rPr lang="en-US" dirty="0" err="1" smtClean="0"/>
              <a:t>hr</a:t>
            </a:r>
            <a:r>
              <a:rPr lang="en-US" dirty="0" smtClean="0"/>
              <a:t>-&gt;right, item); </a:t>
            </a:r>
            <a:r>
              <a:rPr lang="en-US" dirty="0" err="1" smtClean="0"/>
              <a:t>rotateR</a:t>
            </a:r>
            <a:r>
              <a:rPr lang="en-US" dirty="0" smtClean="0"/>
              <a:t>(</a:t>
            </a:r>
            <a:r>
              <a:rPr lang="en-US" dirty="0" err="1" smtClean="0"/>
              <a:t>hr</a:t>
            </a:r>
            <a:r>
              <a:rPr lang="en-US" dirty="0" smtClean="0"/>
              <a:t>); }</a:t>
            </a:r>
          </a:p>
          <a:p>
            <a:pPr marL="457200" lvl="1" indent="0">
              <a:buNone/>
            </a:pPr>
            <a:r>
              <a:rPr lang="en-US" dirty="0" smtClean="0"/>
              <a:t>            </a:t>
            </a:r>
            <a:r>
              <a:rPr lang="en-US" dirty="0" err="1" smtClean="0"/>
              <a:t>rotateL</a:t>
            </a:r>
            <a:r>
              <a:rPr lang="en-US" dirty="0" smtClean="0"/>
              <a:t>(h);</a:t>
            </a:r>
          </a:p>
          <a:p>
            <a:pPr marL="457200" lvl="1" indent="0">
              <a:buNone/>
            </a:pPr>
            <a:r>
              <a:rPr lang="en-US" dirty="0" smtClean="0"/>
              <a:t>        }</a:t>
            </a:r>
          </a:p>
          <a:p>
            <a:pPr marL="0" indent="0">
              <a:buNone/>
            </a:pPr>
            <a:r>
              <a:rPr lang="en-US" dirty="0" smtClean="0"/>
              <a:t>   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75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829</Words>
  <Application>Microsoft Office PowerPoint</Application>
  <PresentationFormat>Широкоэкранный</PresentationFormat>
  <Paragraphs>202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Лекция 9. Сбалансированные деревья</vt:lpstr>
      <vt:lpstr>Сбалансированные деревья</vt:lpstr>
      <vt:lpstr>Один из вариантов балансировки</vt:lpstr>
      <vt:lpstr>Рандомизированное бинарное дерево</vt:lpstr>
      <vt:lpstr>Рандомизированное дерево. Добавление.</vt:lpstr>
      <vt:lpstr>Рандомизированное дерево. Объединение.</vt:lpstr>
      <vt:lpstr>Рандомизированное дерево. Удаление.</vt:lpstr>
      <vt:lpstr>Расширенные бинарные деревья</vt:lpstr>
      <vt:lpstr>Расширенные бинарные деревья</vt:lpstr>
      <vt:lpstr>Расширенные бинарные деревья</vt:lpstr>
      <vt:lpstr>Нисходящие 2-3-4 деревья</vt:lpstr>
      <vt:lpstr>Нисходящие 2-3-4 деревья</vt:lpstr>
      <vt:lpstr>Нисходящие 2-3-4 деревья. Вставка</vt:lpstr>
      <vt:lpstr>Нисходящие 2-3-4 деревья</vt:lpstr>
      <vt:lpstr>Нисходящие 2-3-4 деревья</vt:lpstr>
      <vt:lpstr>Красно-черные (Red-Black, RB) деревья </vt:lpstr>
      <vt:lpstr>Красно-черные (Red-Black, RB) деревья </vt:lpstr>
      <vt:lpstr>Красно-черные (Red-Black, RB) деревья </vt:lpstr>
      <vt:lpstr>Красно-черные (Red-Black, RB) деревья </vt:lpstr>
      <vt:lpstr>Красно-черные (Red-Black, RB) деревья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9. Сбалансированные деревья</dc:title>
  <dc:creator>User-PC</dc:creator>
  <cp:lastModifiedBy>User-PC</cp:lastModifiedBy>
  <cp:revision>36</cp:revision>
  <dcterms:created xsi:type="dcterms:W3CDTF">2021-11-07T23:10:07Z</dcterms:created>
  <dcterms:modified xsi:type="dcterms:W3CDTF">2021-11-08T07:41:28Z</dcterms:modified>
</cp:coreProperties>
</file>