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47982" y="2077794"/>
            <a:ext cx="8676222" cy="3200400"/>
          </a:xfrm>
        </p:spPr>
        <p:txBody>
          <a:bodyPr/>
          <a:lstStyle/>
          <a:p>
            <a:r>
              <a:rPr lang="es-MX" dirty="0" err="1"/>
              <a:t>Normalization</a:t>
            </a:r>
            <a:r>
              <a:rPr lang="es-MX" dirty="0"/>
              <a:t> in </a:t>
            </a:r>
            <a:r>
              <a:rPr lang="es-MX" dirty="0" err="1"/>
              <a:t>Database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 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33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6135" y="1171977"/>
            <a:ext cx="9905998" cy="5344732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  <a:latin typeface="inherit"/>
              </a:rPr>
              <a:t>it is a process that consists of designating and applying a series of rules to the relationships obtained after the passage of the entity-relationship model to the relational </a:t>
            </a:r>
            <a:r>
              <a:rPr lang="en-US" sz="2800" dirty="0" smtClean="0">
                <a:solidFill>
                  <a:schemeClr val="tx1"/>
                </a:solidFill>
                <a:latin typeface="inherit"/>
              </a:rPr>
              <a:t>model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The relational databases are normalized to: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Avoid data redundancy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problems of updating the data in the tables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Protect the data integrity.</a:t>
            </a:r>
            <a:endParaRPr lang="es-MX" sz="2800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940935" y="103031"/>
            <a:ext cx="3586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/>
              <a:t>Normalization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8117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734097"/>
            <a:ext cx="9905998" cy="5057104"/>
          </a:xfrm>
        </p:spPr>
        <p:txBody>
          <a:bodyPr>
            <a:noAutofit/>
          </a:bodyPr>
          <a:lstStyle/>
          <a:p>
            <a:r>
              <a:rPr lang="en-US" sz="2400" dirty="0"/>
              <a:t>First normal form.</a:t>
            </a:r>
          </a:p>
          <a:p>
            <a:endParaRPr lang="en-US" sz="2400" dirty="0"/>
          </a:p>
          <a:p>
            <a:r>
              <a:rPr lang="en-US" sz="2400" dirty="0"/>
              <a:t>Each row or tuple of a table must represent an entity and the entities must be unique; therefore, an attribute or column must be established that uniquely identifies each record in the table. This is done by establishing a primary key </a:t>
            </a:r>
            <a:r>
              <a:rPr lang="en-US" sz="2400" dirty="0" err="1"/>
              <a:t>eg</a:t>
            </a:r>
            <a:r>
              <a:rPr lang="en-US" sz="2400" dirty="0"/>
              <a:t> enrollment, number of a car's license plates, etc.</a:t>
            </a:r>
          </a:p>
          <a:p>
            <a:endParaRPr lang="en-US" sz="2400" dirty="0"/>
          </a:p>
          <a:p>
            <a:r>
              <a:rPr lang="en-US" sz="2400" dirty="0"/>
              <a:t>In addition the attributes of a table must be atomic, that is to say indivisible for example Name (Yadira Karina) is not atomic because it can be divided into </a:t>
            </a:r>
            <a:r>
              <a:rPr lang="en-US" sz="2400" dirty="0" err="1"/>
              <a:t>First_name</a:t>
            </a:r>
            <a:r>
              <a:rPr lang="en-US" sz="2400" dirty="0"/>
              <a:t>, </a:t>
            </a:r>
            <a:r>
              <a:rPr lang="en-US" sz="2400" dirty="0" err="1"/>
              <a:t>Second_name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order of the attributes must not be relevant and does not affect the order of the attributes.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943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86650"/>
              </p:ext>
            </p:extLst>
          </p:nvPr>
        </p:nvGraphicFramePr>
        <p:xfrm>
          <a:off x="515155" y="1633498"/>
          <a:ext cx="10998558" cy="1937779"/>
        </p:xfrm>
        <a:graphic>
          <a:graphicData uri="http://schemas.openxmlformats.org/drawingml/2006/table">
            <a:tbl>
              <a:tblPr/>
              <a:tblGrid>
                <a:gridCol w="1567914"/>
                <a:gridCol w="984128"/>
                <a:gridCol w="1262321"/>
                <a:gridCol w="2208316"/>
                <a:gridCol w="1692086"/>
                <a:gridCol w="1247555"/>
                <a:gridCol w="1218875"/>
                <a:gridCol w="817363"/>
              </a:tblGrid>
              <a:tr h="517274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customer_code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name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surname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adress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type_customer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code_products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name_products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price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066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yadira</a:t>
                      </a: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karina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fernandez</a:t>
                      </a: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cardenas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av</a:t>
                      </a: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dinamarca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frequent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lapiz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2.5</a:t>
                      </a: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066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juan </a:t>
                      </a: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carlos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ruiz</a:t>
                      </a: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perez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ecatepec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occasional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goma</a:t>
                      </a: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3.5</a:t>
                      </a: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798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luis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flores </a:t>
                      </a: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gomez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distrito federal</a:t>
                      </a: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frequent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lapiz</a:t>
                      </a:r>
                      <a:endParaRPr kumimoji="0" lang="es-MX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2.5</a:t>
                      </a:r>
                    </a:p>
                  </a:txBody>
                  <a:tcPr marL="7200" marR="7200" marT="720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3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68192" y="631065"/>
            <a:ext cx="89508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err="1"/>
              <a:t>Second</a:t>
            </a:r>
            <a:r>
              <a:rPr lang="es-MX" sz="2800" dirty="0"/>
              <a:t> Normal </a:t>
            </a:r>
            <a:r>
              <a:rPr lang="es-MX" sz="2800" dirty="0" err="1"/>
              <a:t>Form</a:t>
            </a:r>
            <a:r>
              <a:rPr lang="es-MX" sz="2800" dirty="0"/>
              <a:t>.</a:t>
            </a:r>
          </a:p>
          <a:p>
            <a:endParaRPr lang="es-MX" sz="2800" dirty="0"/>
          </a:p>
          <a:p>
            <a:endParaRPr lang="es-MX" sz="2800" dirty="0"/>
          </a:p>
          <a:p>
            <a:r>
              <a:rPr lang="es-MX" sz="2800" dirty="0" err="1"/>
              <a:t>First</a:t>
            </a:r>
            <a:r>
              <a:rPr lang="es-MX" sz="2800" dirty="0"/>
              <a:t>,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first</a:t>
            </a:r>
            <a:r>
              <a:rPr lang="es-MX" sz="2800" dirty="0"/>
              <a:t> </a:t>
            </a:r>
            <a:r>
              <a:rPr lang="es-MX" sz="2800" dirty="0" err="1"/>
              <a:t>normalization</a:t>
            </a:r>
            <a:r>
              <a:rPr lang="es-MX" sz="2800" dirty="0"/>
              <a:t> rule </a:t>
            </a:r>
            <a:r>
              <a:rPr lang="es-MX" sz="2800" dirty="0" err="1"/>
              <a:t>must</a:t>
            </a:r>
            <a:r>
              <a:rPr lang="es-MX" sz="2800" dirty="0"/>
              <a:t> be </a:t>
            </a:r>
            <a:r>
              <a:rPr lang="es-MX" sz="2800" dirty="0" err="1"/>
              <a:t>fulfilled</a:t>
            </a:r>
            <a:r>
              <a:rPr lang="es-MX" sz="2800" dirty="0"/>
              <a:t>.</a:t>
            </a:r>
          </a:p>
          <a:p>
            <a:endParaRPr lang="es-MX" sz="2800" dirty="0"/>
          </a:p>
          <a:p>
            <a:r>
              <a:rPr lang="es-MX" sz="2800" dirty="0" err="1"/>
              <a:t>Any</a:t>
            </a:r>
            <a:r>
              <a:rPr lang="es-MX" sz="2800" dirty="0"/>
              <a:t> </a:t>
            </a:r>
            <a:r>
              <a:rPr lang="es-MX" sz="2800" dirty="0" err="1"/>
              <a:t>column</a:t>
            </a:r>
            <a:r>
              <a:rPr lang="es-MX" sz="2800" dirty="0"/>
              <a:t> </a:t>
            </a:r>
            <a:r>
              <a:rPr lang="es-MX" sz="2800" dirty="0" err="1"/>
              <a:t>that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not</a:t>
            </a:r>
            <a:r>
              <a:rPr lang="es-MX" sz="2800" dirty="0"/>
              <a:t> a </a:t>
            </a:r>
            <a:r>
              <a:rPr lang="es-MX" sz="2800" dirty="0" err="1"/>
              <a:t>primary</a:t>
            </a:r>
            <a:r>
              <a:rPr lang="es-MX" sz="2800" dirty="0"/>
              <a:t> </a:t>
            </a:r>
            <a:r>
              <a:rPr lang="es-MX" sz="2800" dirty="0" err="1"/>
              <a:t>key</a:t>
            </a:r>
            <a:r>
              <a:rPr lang="es-MX" sz="2800" dirty="0"/>
              <a:t> </a:t>
            </a:r>
            <a:r>
              <a:rPr lang="es-MX" sz="2800" dirty="0" err="1"/>
              <a:t>must</a:t>
            </a:r>
            <a:r>
              <a:rPr lang="es-MX" sz="2800" dirty="0"/>
              <a:t> be </a:t>
            </a:r>
            <a:r>
              <a:rPr lang="es-MX" sz="2800" dirty="0" err="1"/>
              <a:t>directly</a:t>
            </a:r>
            <a:r>
              <a:rPr lang="es-MX" sz="2800" dirty="0"/>
              <a:t> </a:t>
            </a:r>
            <a:r>
              <a:rPr lang="es-MX" sz="2800" dirty="0" err="1"/>
              <a:t>related</a:t>
            </a:r>
            <a:r>
              <a:rPr lang="es-MX" sz="2800" dirty="0"/>
              <a:t> </a:t>
            </a:r>
            <a:r>
              <a:rPr lang="es-MX" sz="2800" dirty="0" err="1"/>
              <a:t>to</a:t>
            </a:r>
            <a:r>
              <a:rPr lang="es-MX" sz="2800" dirty="0"/>
              <a:t> </a:t>
            </a:r>
            <a:r>
              <a:rPr lang="es-MX" sz="2800" dirty="0" err="1"/>
              <a:t>its</a:t>
            </a:r>
            <a:r>
              <a:rPr lang="es-MX" sz="2800" dirty="0"/>
              <a:t> </a:t>
            </a:r>
            <a:r>
              <a:rPr lang="es-MX" sz="2800" dirty="0" err="1"/>
              <a:t>primary</a:t>
            </a:r>
            <a:r>
              <a:rPr lang="es-MX" sz="2800" dirty="0"/>
              <a:t> </a:t>
            </a:r>
            <a:r>
              <a:rPr lang="es-MX" sz="2800" dirty="0" err="1"/>
              <a:t>key</a:t>
            </a:r>
            <a:r>
              <a:rPr lang="es-MX" sz="2800" dirty="0"/>
              <a:t> </a:t>
            </a:r>
            <a:r>
              <a:rPr lang="es-MX" sz="2800" dirty="0" err="1"/>
              <a:t>or</a:t>
            </a:r>
            <a:r>
              <a:rPr lang="es-MX" sz="2800" dirty="0"/>
              <a:t> </a:t>
            </a:r>
            <a:r>
              <a:rPr lang="es-MX" sz="2800" dirty="0" err="1"/>
              <a:t>primary</a:t>
            </a:r>
            <a:r>
              <a:rPr lang="es-MX" sz="2800" dirty="0"/>
              <a:t> </a:t>
            </a:r>
            <a:r>
              <a:rPr lang="es-MX" sz="2800" dirty="0" err="1"/>
              <a:t>key</a:t>
            </a:r>
            <a:r>
              <a:rPr lang="es-MX" sz="2800" dirty="0"/>
              <a:t>.</a:t>
            </a:r>
          </a:p>
          <a:p>
            <a:endParaRPr lang="es-MX" sz="2800" dirty="0"/>
          </a:p>
          <a:p>
            <a:r>
              <a:rPr lang="es-MX" sz="2800" dirty="0" err="1"/>
              <a:t>When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primary</a:t>
            </a:r>
            <a:r>
              <a:rPr lang="es-MX" sz="2800" dirty="0"/>
              <a:t> </a:t>
            </a:r>
            <a:r>
              <a:rPr lang="es-MX" sz="2800" dirty="0" err="1"/>
              <a:t>key</a:t>
            </a:r>
            <a:r>
              <a:rPr lang="es-MX" sz="2800" dirty="0"/>
              <a:t> of a </a:t>
            </a:r>
            <a:r>
              <a:rPr lang="es-MX" sz="2800" dirty="0" err="1"/>
              <a:t>table</a:t>
            </a:r>
            <a:r>
              <a:rPr lang="es-MX" sz="2800" dirty="0"/>
              <a:t> </a:t>
            </a:r>
            <a:r>
              <a:rPr lang="es-MX" sz="2800" dirty="0" err="1"/>
              <a:t>is</a:t>
            </a:r>
            <a:r>
              <a:rPr lang="es-MX" sz="2800" dirty="0"/>
              <a:t> </a:t>
            </a:r>
            <a:r>
              <a:rPr lang="es-MX" sz="2800" dirty="0" err="1"/>
              <a:t>composed</a:t>
            </a:r>
            <a:r>
              <a:rPr lang="es-MX" sz="2800" dirty="0"/>
              <a:t> (</a:t>
            </a:r>
            <a:r>
              <a:rPr lang="es-MX" sz="2800" dirty="0" err="1"/>
              <a:t>made</a:t>
            </a:r>
            <a:r>
              <a:rPr lang="es-MX" sz="2800" dirty="0"/>
              <a:t> up of </a:t>
            </a:r>
            <a:r>
              <a:rPr lang="es-MX" sz="2800" dirty="0" err="1"/>
              <a:t>two</a:t>
            </a:r>
            <a:r>
              <a:rPr lang="es-MX" sz="2800" dirty="0"/>
              <a:t> </a:t>
            </a:r>
            <a:r>
              <a:rPr lang="es-MX" sz="2800" dirty="0" err="1"/>
              <a:t>or</a:t>
            </a:r>
            <a:r>
              <a:rPr lang="es-MX" sz="2800" dirty="0"/>
              <a:t> more </a:t>
            </a:r>
            <a:r>
              <a:rPr lang="es-MX" sz="2800" dirty="0" err="1"/>
              <a:t>attributes</a:t>
            </a:r>
            <a:r>
              <a:rPr lang="es-MX" sz="2800" dirty="0"/>
              <a:t>)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other</a:t>
            </a:r>
            <a:r>
              <a:rPr lang="es-MX" sz="2800" dirty="0"/>
              <a:t> </a:t>
            </a:r>
            <a:r>
              <a:rPr lang="es-MX" sz="2800" dirty="0" err="1"/>
              <a:t>attributes</a:t>
            </a:r>
            <a:r>
              <a:rPr lang="es-MX" sz="2800" dirty="0"/>
              <a:t> of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table</a:t>
            </a:r>
            <a:r>
              <a:rPr lang="es-MX" sz="2800" dirty="0"/>
              <a:t> </a:t>
            </a:r>
            <a:r>
              <a:rPr lang="es-MX" sz="2800" dirty="0" err="1"/>
              <a:t>must</a:t>
            </a:r>
            <a:r>
              <a:rPr lang="es-MX" sz="2800" dirty="0"/>
              <a:t> be </a:t>
            </a:r>
            <a:r>
              <a:rPr lang="es-MX" sz="2800" dirty="0" err="1"/>
              <a:t>related</a:t>
            </a:r>
            <a:r>
              <a:rPr lang="es-MX" sz="2800" dirty="0"/>
              <a:t> </a:t>
            </a:r>
            <a:r>
              <a:rPr lang="es-MX" sz="2800" dirty="0" err="1"/>
              <a:t>to</a:t>
            </a:r>
            <a:r>
              <a:rPr lang="es-MX" sz="2800" dirty="0"/>
              <a:t> </a:t>
            </a:r>
            <a:r>
              <a:rPr lang="es-MX" sz="2800" dirty="0" err="1"/>
              <a:t>both</a:t>
            </a:r>
            <a:r>
              <a:rPr lang="es-MX" sz="2800" dirty="0"/>
              <a:t> </a:t>
            </a:r>
            <a:r>
              <a:rPr lang="es-MX" sz="2800" dirty="0" err="1"/>
              <a:t>attributes</a:t>
            </a:r>
            <a:r>
              <a:rPr lang="es-MX" sz="2800" dirty="0"/>
              <a:t> </a:t>
            </a:r>
            <a:r>
              <a:rPr lang="es-MX" sz="2800" dirty="0" err="1"/>
              <a:t>that</a:t>
            </a:r>
            <a:r>
              <a:rPr lang="es-MX" sz="2800" dirty="0"/>
              <a:t> </a:t>
            </a:r>
            <a:r>
              <a:rPr lang="es-MX" sz="2800" dirty="0" err="1"/>
              <a:t>form</a:t>
            </a:r>
            <a:r>
              <a:rPr lang="es-MX" sz="2800" dirty="0"/>
              <a:t> </a:t>
            </a:r>
            <a:r>
              <a:rPr lang="es-MX" sz="2800" dirty="0" err="1"/>
              <a:t>the</a:t>
            </a:r>
            <a:r>
              <a:rPr lang="es-MX" sz="2800" dirty="0"/>
              <a:t> </a:t>
            </a:r>
            <a:r>
              <a:rPr lang="es-MX" sz="2800" dirty="0" err="1"/>
              <a:t>primary</a:t>
            </a:r>
            <a:r>
              <a:rPr lang="es-MX" sz="2800" dirty="0"/>
              <a:t> </a:t>
            </a:r>
            <a:r>
              <a:rPr lang="es-MX" sz="2800" dirty="0" err="1"/>
              <a:t>key</a:t>
            </a:r>
            <a:r>
              <a:rPr lang="es-MX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217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211651"/>
          </a:xfrm>
        </p:spPr>
        <p:txBody>
          <a:bodyPr>
            <a:normAutofit/>
          </a:bodyPr>
          <a:lstStyle/>
          <a:p>
            <a:r>
              <a:rPr lang="en-US" dirty="0"/>
              <a:t>Third Normal Form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should be no transitory dependencies and these should be taken to another entity and these new entities must comply with the first and second normal form.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94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66283"/>
              </p:ext>
            </p:extLst>
          </p:nvPr>
        </p:nvGraphicFramePr>
        <p:xfrm>
          <a:off x="914399" y="881800"/>
          <a:ext cx="10895527" cy="4658018"/>
        </p:xfrm>
        <a:graphic>
          <a:graphicData uri="http://schemas.openxmlformats.org/drawingml/2006/table">
            <a:tbl>
              <a:tblPr/>
              <a:tblGrid>
                <a:gridCol w="666129"/>
                <a:gridCol w="1503138"/>
                <a:gridCol w="1501233"/>
                <a:gridCol w="2827643"/>
                <a:gridCol w="1413822"/>
                <a:gridCol w="1073961"/>
                <a:gridCol w="1291472"/>
                <a:gridCol w="618129"/>
              </a:tblGrid>
              <a:tr h="380330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customer_code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name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surnames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address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type_costomer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Code_products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Name_products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price</a:t>
                      </a:r>
                      <a:endParaRPr kumimoji="0" lang="es-MX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830263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Yadira Karina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Fernandez</a:t>
                      </a: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Cardenas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Av</a:t>
                      </a: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Dinamarca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frequent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pencil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2.5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93725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Juan Carlos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Ruiz Perez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Ecatepec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occasional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rubber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3.5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95313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Luis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Flores </a:t>
                      </a: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Gomez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Distrito Federal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frequent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pencil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2.5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93725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Pedro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Lopez Perez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Mora 34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occasional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notebook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95313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Marisol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Aguilar Tapia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Emiliano 35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frequent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rubber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3.5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95313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Olivia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España Alvarez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Av. Mexico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frequent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ruler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7200" marR="7200" marT="720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7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02515"/>
              </p:ext>
            </p:extLst>
          </p:nvPr>
        </p:nvGraphicFramePr>
        <p:xfrm>
          <a:off x="2203842" y="1069148"/>
          <a:ext cx="7536186" cy="4857750"/>
        </p:xfrm>
        <a:graphic>
          <a:graphicData uri="http://schemas.openxmlformats.org/drawingml/2006/table">
            <a:tbl>
              <a:tblPr/>
              <a:tblGrid>
                <a:gridCol w="2547435"/>
                <a:gridCol w="2285412"/>
                <a:gridCol w="2703339"/>
              </a:tblGrid>
              <a:tr h="971550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customer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PRODUCTS</a:t>
                      </a: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Code_customer</a:t>
                      </a: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(PK)</a:t>
                      </a: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Code_customer</a:t>
                      </a: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(PK)</a:t>
                      </a: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name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Name_products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surname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price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1550"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adress</a:t>
                      </a: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s-MX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hangingPunct="0">
                        <a:lnSpc>
                          <a:spcPct val="93000"/>
                        </a:lnSpc>
                        <a:spcAft>
                          <a:spcPts val="17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5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hangingPunct="0">
                        <a:lnSpc>
                          <a:spcPct val="93000"/>
                        </a:lnSpc>
                        <a:spcAft>
                          <a:spcPts val="102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1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hangingPunct="0">
                        <a:lnSpc>
                          <a:spcPct val="93000"/>
                        </a:lnSpc>
                        <a:spcAft>
                          <a:spcPts val="775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hangingPunct="0">
                        <a:lnSpc>
                          <a:spcPct val="93000"/>
                        </a:lnSpc>
                        <a:spcAft>
                          <a:spcPts val="51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hangingPunct="0">
                        <a:lnSpc>
                          <a:spcPct val="93000"/>
                        </a:lnSpc>
                        <a:spcAft>
                          <a:spcPts val="263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6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s-MX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Code_customer</a:t>
                      </a:r>
                      <a:r>
                        <a:rPr kumimoji="0" lang="es-MX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(FK)</a:t>
                      </a:r>
                    </a:p>
                  </a:txBody>
                  <a:tcPr marL="9360" marR="9360" marT="9360" marB="0" anchor="b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AutoShape 49"/>
          <p:cNvCxnSpPr>
            <a:cxnSpLocks noChangeShapeType="1"/>
          </p:cNvCxnSpPr>
          <p:nvPr/>
        </p:nvCxnSpPr>
        <p:spPr bwMode="auto">
          <a:xfrm rot="16200000" flipH="1">
            <a:off x="4346497" y="3033678"/>
            <a:ext cx="2998787" cy="1927225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" name="AutoShape 50"/>
          <p:cNvCxnSpPr>
            <a:cxnSpLocks noChangeShapeType="1"/>
          </p:cNvCxnSpPr>
          <p:nvPr/>
        </p:nvCxnSpPr>
        <p:spPr bwMode="auto">
          <a:xfrm flipH="1" flipV="1">
            <a:off x="4667965" y="2497898"/>
            <a:ext cx="214313" cy="1587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" name="AutoShape 51"/>
          <p:cNvCxnSpPr>
            <a:cxnSpLocks noChangeShapeType="1"/>
          </p:cNvCxnSpPr>
          <p:nvPr/>
        </p:nvCxnSpPr>
        <p:spPr bwMode="auto">
          <a:xfrm>
            <a:off x="6809503" y="5496685"/>
            <a:ext cx="287337" cy="1588"/>
          </a:xfrm>
          <a:prstGeom prst="straightConnector1">
            <a:avLst/>
          </a:prstGeom>
          <a:noFill/>
          <a:ln w="9360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77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1903</TotalTime>
  <Words>369</Words>
  <Application>Microsoft Office PowerPoint</Application>
  <PresentationFormat>Panorámica</PresentationFormat>
  <Paragraphs>122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Microsoft YaHei</vt:lpstr>
      <vt:lpstr>Arial</vt:lpstr>
      <vt:lpstr>Calibri</vt:lpstr>
      <vt:lpstr>Century Gothic</vt:lpstr>
      <vt:lpstr>inherit</vt:lpstr>
      <vt:lpstr>Lucida Sans Unicode</vt:lpstr>
      <vt:lpstr>Malla</vt:lpstr>
      <vt:lpstr>Normalization in Database   </vt:lpstr>
      <vt:lpstr>Presentación de PowerPoint</vt:lpstr>
      <vt:lpstr>Presentación de PowerPoint</vt:lpstr>
      <vt:lpstr>Presentación de PowerPoint</vt:lpstr>
      <vt:lpstr>Presentación de PowerPoint</vt:lpstr>
      <vt:lpstr>Third Normal Form  There should be no transitory dependencies and these should be taken to another entity and these new entities must comply with the first and second normal form.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colorado zapata</dc:creator>
  <cp:lastModifiedBy>ismael colorado zapata</cp:lastModifiedBy>
  <cp:revision>7</cp:revision>
  <dcterms:created xsi:type="dcterms:W3CDTF">2019-07-04T14:01:44Z</dcterms:created>
  <dcterms:modified xsi:type="dcterms:W3CDTF">2019-07-10T23:10:30Z</dcterms:modified>
</cp:coreProperties>
</file>