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21"/>
  </p:notesMasterIdLst>
  <p:sldIdLst>
    <p:sldId id="258" r:id="rId2"/>
    <p:sldId id="336" r:id="rId3"/>
    <p:sldId id="319" r:id="rId4"/>
    <p:sldId id="335" r:id="rId5"/>
    <p:sldId id="301" r:id="rId6"/>
    <p:sldId id="325" r:id="rId7"/>
    <p:sldId id="334" r:id="rId8"/>
    <p:sldId id="328" r:id="rId9"/>
    <p:sldId id="333" r:id="rId10"/>
    <p:sldId id="329" r:id="rId11"/>
    <p:sldId id="326" r:id="rId12"/>
    <p:sldId id="330" r:id="rId13"/>
    <p:sldId id="321" r:id="rId14"/>
    <p:sldId id="285" r:id="rId15"/>
    <p:sldId id="284" r:id="rId16"/>
    <p:sldId id="311" r:id="rId17"/>
    <p:sldId id="293" r:id="rId18"/>
    <p:sldId id="316" r:id="rId19"/>
    <p:sldId id="3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91806" autoAdjust="0"/>
  </p:normalViewPr>
  <p:slideViewPr>
    <p:cSldViewPr snapToGrid="0">
      <p:cViewPr varScale="1">
        <p:scale>
          <a:sx n="104" d="100"/>
          <a:sy n="10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B19A24-391A-D14B-BDDA-AA01554AF28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UCL GIS for Geoscientists- Session 3- Intermediate GIS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Presented by N.D. Barber (Cambridge) ndb38@cam.ac.uk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515468-5F7B-8B4B-AE04-C3DB4A24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15F1C2-7FE6-054B-BBFC-7B0B376BB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645967-E09E-7D46-AFA6-2F7BA469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DF5AF1-231C-DA4A-8BDD-FDF149D9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5F2460-5101-9849-B051-01C3AFA4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51A285-A456-8040-88E2-177C06CED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978CD-3680-8546-82A4-CC77D5F7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A86B-7EDE-EB49-888B-8CF3E63C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5B432D-2541-224D-B4EF-8106744F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5C207C-F89D-2A42-847E-F58F9BB4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412984-6C29-BB4B-9A27-5643D96A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gis.org/3.22/en/docs/user_manual/processing/model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itagraser.com/pyqgis-101-introduction-to-qgis-python-programming-for-non-programmers/" TargetMode="External"/><Relationship Id="rId2" Type="http://schemas.openxmlformats.org/officeDocument/2006/relationships/hyperlink" Target="https://docs.qgis.org/testing/en/docs/pyqgis_developer_cook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ebapps.itc.utwente.nl/librarywww/papers_2009/general/principlesgis.pdf" TargetMode="External"/><Relationship Id="rId7" Type="http://schemas.openxmlformats.org/officeDocument/2006/relationships/image" Target="../media/image9.jpg"/><Relationship Id="rId2" Type="http://schemas.openxmlformats.org/officeDocument/2006/relationships/hyperlink" Target="https://www.spatialanalysisonline.com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GIS for Geoscientists Lecture 4: Advanced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4</a:t>
            </a:r>
            <a:r>
              <a:rPr lang="en-US" sz="1600" baseline="30000" dirty="0">
                <a:solidFill>
                  <a:srgbClr val="BFBFBF"/>
                </a:solidFill>
              </a:rPr>
              <a:t>th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3B57240D-4AAA-2048-AB31-2BE000902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-18120"/>
            <a:ext cx="10835640" cy="53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2764-EB13-FD48-9933-49A20F1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Graphical Modeler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535F-FC16-0547-ABCA-A1493888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working with a GIS, analytical steps are part of a chain of methods, and these methods aren’t always reproducible. Think about how I’ve taught you up to this point!</a:t>
            </a:r>
          </a:p>
          <a:p>
            <a:r>
              <a:rPr lang="en-US" dirty="0"/>
              <a:t>Using the graphical modeler, you can wrap chains of operations into a single process, making it convenient to execute later with a different set of inputs, or making it possible to reproduce your method in a different area. </a:t>
            </a:r>
          </a:p>
          <a:p>
            <a:r>
              <a:rPr lang="en-US" dirty="0"/>
              <a:t>The model you make is executed as a single “tool” in the Processing toolbox, making execution fast and efficient</a:t>
            </a:r>
          </a:p>
          <a:p>
            <a:r>
              <a:rPr lang="en-US" dirty="0"/>
              <a:t>Spatial indexing!</a:t>
            </a:r>
          </a:p>
          <a:p>
            <a:pPr marL="0" indent="0">
              <a:buNone/>
            </a:pPr>
            <a:r>
              <a:rPr lang="en-US" dirty="0"/>
              <a:t>Our task: Make our Exercise #1 analysis reproducible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Citation: </a:t>
            </a:r>
            <a:r>
              <a:rPr lang="en-US" dirty="0">
                <a:hlinkClick r:id="rId2"/>
              </a:rPr>
              <a:t>https://docs.qgis.org/3.22/en/docs/user_manual/processing/modeler.html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DA41-7B9F-B649-8B9B-D9C0B86F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D0904-59F5-1E43-9673-94778E26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A8A869-2171-ED40-8E29-7A869529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58095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1E3-F143-6846-89C3-E26F3D6F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Python in QGIS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0D90-5CA1-C042-BF22-F530309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244" y="1939092"/>
            <a:ext cx="8595360" cy="4826833"/>
          </a:xfrm>
        </p:spPr>
        <p:txBody>
          <a:bodyPr>
            <a:normAutofit/>
          </a:bodyPr>
          <a:lstStyle/>
          <a:p>
            <a:r>
              <a:rPr lang="en-US" dirty="0"/>
              <a:t>Can use Python natively in QGIS!</a:t>
            </a:r>
          </a:p>
          <a:p>
            <a:pPr lvl="1"/>
            <a:r>
              <a:rPr lang="en-US" dirty="0"/>
              <a:t>QGIS is actually built on Python</a:t>
            </a:r>
          </a:p>
          <a:p>
            <a:r>
              <a:rPr lang="en-US" dirty="0"/>
              <a:t>Uses own </a:t>
            </a:r>
            <a:r>
              <a:rPr lang="en-US" dirty="0" err="1"/>
              <a:t>PyQGIS</a:t>
            </a:r>
            <a:r>
              <a:rPr lang="en-US" dirty="0"/>
              <a:t> library with challenging, but accessible, syntax</a:t>
            </a:r>
          </a:p>
          <a:p>
            <a:pPr lvl="1"/>
            <a:r>
              <a:rPr lang="en-US" dirty="0">
                <a:hlinkClick r:id="rId2"/>
              </a:rPr>
              <a:t>https://docs.qgis.org/testing/en/docs/pyqgis_developer_cookbook/</a:t>
            </a:r>
            <a:endParaRPr lang="en-US" dirty="0"/>
          </a:p>
          <a:p>
            <a:r>
              <a:rPr lang="en-US" dirty="0"/>
              <a:t>Why might we do this?</a:t>
            </a:r>
          </a:p>
          <a:p>
            <a:pPr lvl="1"/>
            <a:r>
              <a:rPr lang="en-US" dirty="0"/>
              <a:t>Automate tasks</a:t>
            </a:r>
          </a:p>
          <a:p>
            <a:pPr lvl="1"/>
            <a:r>
              <a:rPr lang="en-US" dirty="0"/>
              <a:t>Make GIS analyses reproducible</a:t>
            </a:r>
          </a:p>
          <a:p>
            <a:pPr lvl="1"/>
            <a:r>
              <a:rPr lang="en-US" dirty="0"/>
              <a:t>Create your own plugin</a:t>
            </a:r>
          </a:p>
          <a:p>
            <a:pPr lvl="1"/>
            <a:r>
              <a:rPr lang="en-US" dirty="0"/>
              <a:t>Integrate GIS into our regular programming workflow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https://anitagraser.com/pyqgis-101-introduction-to-qgis-python-programming-for-non-programmers/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7820-D48F-0F4C-99FF-F90DF9F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25BDD-ADF0-9B40-9138-5BCEDF1F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A green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8A9F2A8-ED08-2D42-950E-7E2B6509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4" y="1939092"/>
            <a:ext cx="2899838" cy="373511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DB1FE1-779C-BB4F-870C-833E58597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830" y="183574"/>
            <a:ext cx="1082199" cy="1082199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6651A71-8A03-B14F-9764-2B29441F8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88263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FCAE-BF22-5B46-8D1F-5F2EF39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Google Earth Engine (GEE)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24EF-EF71-EA44-95BB-DCE38849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Earth Engine is one of the most exciting developments in modern GIS!</a:t>
            </a:r>
          </a:p>
          <a:p>
            <a:pPr lvl="1"/>
            <a:r>
              <a:rPr lang="en-US" dirty="0"/>
              <a:t>Open-source tool aimed at academic/research community</a:t>
            </a:r>
          </a:p>
          <a:p>
            <a:pPr lvl="1"/>
            <a:r>
              <a:rPr lang="en-US" dirty="0"/>
              <a:t>Used distributed processing to make large operations incredibly fast and efficient</a:t>
            </a:r>
          </a:p>
          <a:p>
            <a:pPr lvl="1"/>
            <a:r>
              <a:rPr lang="en-US" dirty="0"/>
              <a:t>Supports cloud storage, Git, and open-source user development</a:t>
            </a:r>
          </a:p>
          <a:p>
            <a:r>
              <a:rPr lang="en-US" dirty="0"/>
              <a:t>Setting it up</a:t>
            </a:r>
          </a:p>
          <a:p>
            <a:pPr lvl="1"/>
            <a:r>
              <a:rPr lang="en-US" dirty="0"/>
              <a:t>Applying for Access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Configuring Python/QGIS</a:t>
            </a:r>
          </a:p>
          <a:p>
            <a:r>
              <a:rPr lang="en-US" dirty="0"/>
              <a:t>Example in Chrome</a:t>
            </a:r>
          </a:p>
          <a:p>
            <a:pPr lvl="1"/>
            <a:r>
              <a:rPr lang="en-US" dirty="0"/>
              <a:t>Cumulative global rainfall, 2017</a:t>
            </a:r>
          </a:p>
          <a:p>
            <a:r>
              <a:rPr lang="en-US" dirty="0"/>
              <a:t>Example in QGIS</a:t>
            </a:r>
          </a:p>
          <a:p>
            <a:pPr lvl="1"/>
            <a:r>
              <a:rPr lang="en-US" dirty="0"/>
              <a:t>SRTM 30m resolution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0638-B91F-224F-9A0F-47290FCA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7305-8AC3-964F-8A9E-D9F6DDB1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762C9F-788E-0242-962F-9C12A261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3" y="3429000"/>
            <a:ext cx="5473796" cy="30660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2770F92-6280-C944-A80B-692F15E8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953" y="228282"/>
            <a:ext cx="1482560" cy="1406681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73EF59F-8DA2-EF4A-A571-04D6BE39C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82665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B08-83F7-4948-9ECA-E76292FF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2228-ADB6-124D-AE83-E64FC8152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77B3-6EA4-C641-8AD7-792C99F0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EB7F1-F17C-3344-B45B-B077C3A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0402FE2-AFF3-D74A-8F1B-8310DDB19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99488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Demonstrate relevant GIS applications to undergraduate degree</a:t>
            </a:r>
          </a:p>
          <a:p>
            <a:pPr lvl="1"/>
            <a:r>
              <a:rPr lang="en-US" dirty="0"/>
              <a:t>Interpolation, data manipulation, map design, </a:t>
            </a:r>
            <a:r>
              <a:rPr lang="en-US" dirty="0" err="1"/>
              <a:t>geostatistics</a:t>
            </a:r>
            <a:r>
              <a:rPr lang="en-US" dirty="0"/>
              <a:t> – all of these are tools that may be helpful in your Part II project and beyond!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57B8EEC-15B4-F144-AD83-C0D664661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45281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85A30FF-28A1-0546-90BE-62E319C9D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1648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C632-EFA7-B943-A5FC-317E65E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8E2C-1942-8C46-87AA-D56188BE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only scratched the surface!</a:t>
            </a:r>
          </a:p>
          <a:p>
            <a:r>
              <a:rPr lang="en-US" dirty="0"/>
              <a:t>Best way to learn QGIS: </a:t>
            </a:r>
          </a:p>
          <a:p>
            <a:pPr lvl="1"/>
            <a:r>
              <a:rPr lang="en-US" dirty="0"/>
              <a:t>Find a project that you are interested in, and that requires QGIS</a:t>
            </a:r>
          </a:p>
          <a:p>
            <a:pPr lvl="1"/>
            <a:r>
              <a:rPr lang="en-US" dirty="0"/>
              <a:t>Use the forums: </a:t>
            </a:r>
            <a:r>
              <a:rPr lang="en-US" dirty="0" err="1"/>
              <a:t>StackExchange</a:t>
            </a:r>
            <a:r>
              <a:rPr lang="en-US" dirty="0"/>
              <a:t>, Documentation, GitHub</a:t>
            </a:r>
          </a:p>
          <a:p>
            <a:pPr lvl="1"/>
            <a:r>
              <a:rPr lang="en-US" dirty="0"/>
              <a:t>Take a break if you are feeling discouraged</a:t>
            </a:r>
          </a:p>
          <a:p>
            <a:r>
              <a:rPr lang="en-US" dirty="0"/>
              <a:t>Seek out external learning opportunities</a:t>
            </a:r>
          </a:p>
          <a:p>
            <a:r>
              <a:rPr lang="en-US" dirty="0"/>
              <a:t>Free resources online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9AA7-EFE1-CA4B-B085-8946C08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3658-7C16-0A48-831C-821FD07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928E4F8-781C-3A48-B46F-D5AA8B24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393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7364-A95B-0146-85E8-F7579FEF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BC00-22D7-B74B-AA74-14AEE7E6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70454"/>
          </a:xfrm>
        </p:spPr>
        <p:txBody>
          <a:bodyPr/>
          <a:lstStyle/>
          <a:p>
            <a:r>
              <a:rPr lang="en-US" i="1" dirty="0"/>
              <a:t>Geospatial Analysis</a:t>
            </a:r>
            <a:r>
              <a:rPr lang="en-US" dirty="0"/>
              <a:t>, de Smith (2020): </a:t>
            </a:r>
            <a:r>
              <a:rPr lang="en-US" dirty="0">
                <a:hlinkClick r:id="rId2"/>
              </a:rPr>
              <a:t>https://www.spatialanalysisonline.com/HTML/index.html</a:t>
            </a:r>
            <a:endParaRPr lang="en-US" dirty="0"/>
          </a:p>
          <a:p>
            <a:r>
              <a:rPr lang="en-US" i="1" dirty="0"/>
              <a:t>Principles of Geographic Information Systems</a:t>
            </a:r>
            <a:r>
              <a:rPr lang="en-US" dirty="0"/>
              <a:t>, Huisman &amp; de By: </a:t>
            </a:r>
            <a:r>
              <a:rPr lang="en-US" dirty="0">
                <a:hlinkClick r:id="rId3"/>
              </a:rPr>
              <a:t>https://webapps.itc.utwente.nl/librarywww/papers_2009/general/principlesgis.pdf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E329-391D-704A-8DCB-CF8F1313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DD247-32F4-A04F-A84B-D68E2813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75268C-4076-F847-BA43-60927B62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193" y="3665223"/>
            <a:ext cx="2012818" cy="2607277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AF56D9-8D32-AE42-945B-2F8414C00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43" y="3673983"/>
            <a:ext cx="1727320" cy="260727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1EB0D1E-5153-ED47-AB16-28BB30358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872" y="3665223"/>
            <a:ext cx="2111221" cy="2558708"/>
          </a:xfrm>
          <a:prstGeom prst="rect">
            <a:avLst/>
          </a:prstGeom>
        </p:spPr>
      </p:pic>
      <p:pic>
        <p:nvPicPr>
          <p:cNvPr id="14" name="Picture 13" descr="A picture containing text, sitting, laying, table&#10;&#10;Description automatically generated">
            <a:extLst>
              <a:ext uri="{FF2B5EF4-FFF2-40B4-BE49-F238E27FC236}">
                <a16:creationId xmlns:a16="http://schemas.microsoft.com/office/drawing/2014/main" id="{E3690996-425B-1B40-981A-8684AE973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430" y="3673983"/>
            <a:ext cx="1913913" cy="2558708"/>
          </a:xfrm>
          <a:prstGeom prst="rect">
            <a:avLst/>
          </a:prstGeom>
        </p:spPr>
      </p:pic>
      <p:pic>
        <p:nvPicPr>
          <p:cNvPr id="16" name="Picture 15" descr="A close up of a newspaper&#10;&#10;Description automatically generated">
            <a:extLst>
              <a:ext uri="{FF2B5EF4-FFF2-40B4-BE49-F238E27FC236}">
                <a16:creationId xmlns:a16="http://schemas.microsoft.com/office/drawing/2014/main" id="{AAB9EA3D-899B-3749-807A-61F9EBFD1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2867" y="3665223"/>
            <a:ext cx="2039811" cy="2607277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767D1C52-6213-B741-9E38-D40F67448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0112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622D34F9-F4EB-554F-9F38-691EB0D64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46" b="1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BA49FDB4-7856-8F42-874A-A310F573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C058645-6F24-9C43-8FC3-443F02031404}" type="datetime1">
              <a:rPr lang="en-US" smtClean="0"/>
              <a:pPr>
                <a:spcAft>
                  <a:spcPts val="600"/>
                </a:spcAft>
              </a:pPr>
              <a:t>11/26/21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653D2BC4-A3B4-8143-8390-6BC9709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24A9D-FD4B-A441-B7AE-1B27CD6D4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UCL GIS for Geoscientists- Session 3- Intermediate GIS</a:t>
            </a:r>
          </a:p>
          <a:p>
            <a:pPr>
              <a:spcAft>
                <a:spcPts val="600"/>
              </a:spcAft>
            </a:pPr>
            <a:r>
              <a:rPr lang="en-US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38258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BBFE-CEFD-6846-BF16-38A78089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445" y="2405149"/>
            <a:ext cx="9692640" cy="1325562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Happy GIS-</a:t>
            </a:r>
            <a:r>
              <a:rPr lang="en-US" dirty="0" err="1">
                <a:sym typeface="Wingdings" pitchFamily="2" charset="2"/>
              </a:rPr>
              <a:t>ing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B287-6F55-7341-8743-70D52545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D54-7A92-A645-BFCE-8BE6B8068A7A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0090-D6EE-CA43-98C3-D61FBE57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467B-FE6E-B245-B6C8-E678D1206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89413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Course Outline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F4FB-9D15-3840-9E2B-97EDC56F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1600"/>
            <a:ext cx="8595360" cy="5486400"/>
          </a:xfrm>
        </p:spPr>
        <p:txBody>
          <a:bodyPr>
            <a:normAutofit/>
          </a:bodyPr>
          <a:lstStyle/>
          <a:p>
            <a:r>
              <a:rPr lang="en-US" dirty="0"/>
              <a:t>Friday October 29</a:t>
            </a:r>
            <a:r>
              <a:rPr lang="en-US" baseline="30000" dirty="0"/>
              <a:t>th</a:t>
            </a:r>
            <a:r>
              <a:rPr lang="en-US" dirty="0"/>
              <a:t>:– Principles for using GIS in the Geosciences</a:t>
            </a:r>
          </a:p>
          <a:p>
            <a:pPr lvl="1"/>
            <a:r>
              <a:rPr lang="en-US" dirty="0"/>
              <a:t>Course Objectives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Tour of the Interface</a:t>
            </a:r>
          </a:p>
          <a:p>
            <a:r>
              <a:rPr lang="en-US" dirty="0"/>
              <a:t>Friday November 5</a:t>
            </a:r>
            <a:r>
              <a:rPr lang="en-US" baseline="30000" dirty="0"/>
              <a:t>th</a:t>
            </a:r>
            <a:r>
              <a:rPr lang="en-US" dirty="0"/>
              <a:t>: Beginner GIS Exercises</a:t>
            </a:r>
          </a:p>
          <a:p>
            <a:pPr lvl="1"/>
            <a:r>
              <a:rPr lang="en-US" dirty="0"/>
              <a:t>Guagua Pichincha Hazard Assessment</a:t>
            </a:r>
          </a:p>
          <a:p>
            <a:pPr lvl="1"/>
            <a:r>
              <a:rPr lang="en-US" dirty="0"/>
              <a:t>Projections + Data Types</a:t>
            </a:r>
          </a:p>
          <a:p>
            <a:pPr lvl="1"/>
            <a:r>
              <a:rPr lang="en-US" dirty="0"/>
              <a:t>Managing Layers, Manipulating Data, Designing Your Map</a:t>
            </a:r>
          </a:p>
          <a:p>
            <a:r>
              <a:rPr lang="en-US" dirty="0"/>
              <a:t>Tuesday November 16</a:t>
            </a:r>
            <a:r>
              <a:rPr lang="en-US" baseline="30000" dirty="0"/>
              <a:t>th</a:t>
            </a:r>
            <a:r>
              <a:rPr lang="en-US" dirty="0"/>
              <a:t>: Intermediate GIS Exercises</a:t>
            </a:r>
          </a:p>
          <a:p>
            <a:pPr lvl="1"/>
            <a:r>
              <a:rPr lang="en-US" dirty="0"/>
              <a:t>Getting more out of GIS</a:t>
            </a:r>
          </a:p>
          <a:p>
            <a:pPr lvl="1"/>
            <a:r>
              <a:rPr lang="en-US" dirty="0"/>
              <a:t>Geoprocessing, Spatial Analysis, Data Management, Advanced formatting, </a:t>
            </a:r>
            <a:r>
              <a:rPr lang="en-US" dirty="0" err="1"/>
              <a:t>Geostatistics</a:t>
            </a:r>
            <a:endParaRPr lang="en-US" dirty="0"/>
          </a:p>
          <a:p>
            <a:r>
              <a:rPr lang="en-US" b="1" dirty="0"/>
              <a:t>Friday November 26</a:t>
            </a:r>
            <a:r>
              <a:rPr lang="en-US" b="1" baseline="30000" dirty="0"/>
              <a:t>th</a:t>
            </a:r>
            <a:r>
              <a:rPr lang="en-US" dirty="0"/>
              <a:t>: </a:t>
            </a:r>
            <a:r>
              <a:rPr lang="en-US" b="1" dirty="0"/>
              <a:t>Advanced GIS</a:t>
            </a:r>
          </a:p>
          <a:p>
            <a:pPr lvl="1"/>
            <a:r>
              <a:rPr lang="en-US" dirty="0"/>
              <a:t>Peak into Advanced GIS</a:t>
            </a:r>
          </a:p>
          <a:p>
            <a:pPr lvl="1"/>
            <a:r>
              <a:rPr lang="en-US" dirty="0"/>
              <a:t>Custom Actions , Model Builder, Python, Google Earth Engine, Databases</a:t>
            </a:r>
          </a:p>
          <a:p>
            <a:r>
              <a:rPr lang="en-US" u="sng" dirty="0"/>
              <a:t>Final map assessment due (if you want feedback) by  31/11/21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371A417-6633-064C-9E4C-6104AD48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3465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6619-6DAB-4A47-B310-BF0FD4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Supplementary Lectures!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6A2E-6661-CE48-8347-69054370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Supplementary Lecture #5: Exercise #1 Part 1</a:t>
            </a:r>
          </a:p>
          <a:p>
            <a:pPr lvl="1"/>
            <a:r>
              <a:rPr lang="en-US" dirty="0"/>
              <a:t>Data import, manipulation, and analysis</a:t>
            </a:r>
          </a:p>
          <a:p>
            <a:r>
              <a:rPr lang="en-US" dirty="0"/>
              <a:t>Supplementary Lecture #6: Exercise #1 Part 2</a:t>
            </a:r>
          </a:p>
          <a:p>
            <a:pPr lvl="1"/>
            <a:r>
              <a:rPr lang="en-US" dirty="0"/>
              <a:t>Layer symbology, Layout Manager, Designing a Map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You can find these on Moodle!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8A1B-0F29-294D-A0F6-AA08562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FE054-1091-354A-B9DC-B98C8F6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84A8258-9F87-414D-8C46-7802E123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9370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3045-39F0-9D47-9C6B-9B90E79A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apply a Critical GIS 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005B-EC55-D442-813C-48E75C80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as geoscientists use maps? </a:t>
            </a:r>
          </a:p>
          <a:p>
            <a:r>
              <a:rPr lang="en-US" b="1" dirty="0"/>
              <a:t>What is the goal of making a map?</a:t>
            </a:r>
          </a:p>
          <a:p>
            <a:r>
              <a:rPr lang="en-US" b="1" dirty="0"/>
              <a:t>How do we access data? </a:t>
            </a:r>
          </a:p>
          <a:p>
            <a:r>
              <a:rPr lang="en-US" b="1" dirty="0"/>
              <a:t>Whose permission do we have to use that data?</a:t>
            </a:r>
          </a:p>
          <a:p>
            <a:r>
              <a:rPr lang="en-US" b="1" dirty="0"/>
              <a:t>What decisions do we make when we design a map that perpetuate inequity? </a:t>
            </a:r>
          </a:p>
          <a:p>
            <a:r>
              <a:rPr lang="en-US" b="1" dirty="0"/>
              <a:t>How do we ensure the results of our science have a positive impact on the people concerned?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F363-55A4-7D44-B266-29AB10C2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BF64-CC13-4942-9931-E9BB1B97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0C9DC91-48E2-7D44-B227-D005467A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2391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B2AC-352B-8F4A-9D7A-6C546DE1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From Session 3: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649F-889A-6546-8E0B-F5FD353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4AF3-27B4-6B4E-83B8-B4BC988C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51057-382C-7D44-8954-98B01AFB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Exercise #2: CSVs, Spatial Joins, </a:t>
            </a:r>
            <a:r>
              <a:rPr lang="en-US" dirty="0" err="1"/>
              <a:t>Geostatistics</a:t>
            </a:r>
            <a:endParaRPr lang="en-US" dirty="0"/>
          </a:p>
          <a:p>
            <a:r>
              <a:rPr lang="en-US" dirty="0"/>
              <a:t>Exercise #3: Landslide Risk</a:t>
            </a:r>
          </a:p>
          <a:p>
            <a:pPr lvl="1"/>
            <a:r>
              <a:rPr lang="en-US" dirty="0"/>
              <a:t>Importing precipitation data</a:t>
            </a:r>
          </a:p>
          <a:p>
            <a:pPr lvl="1"/>
            <a:r>
              <a:rPr lang="en-US" dirty="0"/>
              <a:t>Calculating Raster Slope</a:t>
            </a:r>
          </a:p>
          <a:p>
            <a:pPr lvl="1"/>
            <a:r>
              <a:rPr lang="en-US" dirty="0"/>
              <a:t>Rasterize rainfall</a:t>
            </a:r>
          </a:p>
          <a:p>
            <a:pPr lvl="1"/>
            <a:r>
              <a:rPr lang="en-US" dirty="0"/>
              <a:t>Use raster calculator</a:t>
            </a:r>
          </a:p>
          <a:p>
            <a:r>
              <a:rPr lang="en-US" dirty="0"/>
              <a:t>Advanced Formatting/Symbology</a:t>
            </a:r>
          </a:p>
          <a:p>
            <a:pPr lvl="1"/>
            <a:r>
              <a:rPr lang="en-US" dirty="0"/>
              <a:t>3D Viewer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55D667-DB17-2241-87E1-607F97C0A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6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6347-02A0-3147-AB22-A2E41144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B2847-2D45-3A4A-8708-159B2B135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Connections | Model Builder | Python | Google Earth Engine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EF8A-9A20-BE4A-B4AB-DCB9E15C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BEDA-DFB4-8B48-9B96-03C9B7FC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28009BB-8DBB-2243-A79D-2152944DB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898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B09C-1973-EE44-B6B6-B742D0B0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“Advanced”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C059-942B-DC4A-8D38-848C6D92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GIS users concern themselves with a few key problems</a:t>
            </a:r>
          </a:p>
          <a:p>
            <a:pPr lvl="1"/>
            <a:r>
              <a:rPr lang="en-US" u="sng" dirty="0"/>
              <a:t>Automation</a:t>
            </a:r>
            <a:r>
              <a:rPr lang="en-US" dirty="0"/>
              <a:t>: How can I make my computer work for me as I run complex chains of spatial analyses? How do I save myself time?</a:t>
            </a:r>
          </a:p>
          <a:p>
            <a:pPr lvl="1"/>
            <a:r>
              <a:rPr lang="en-US" u="sng" dirty="0"/>
              <a:t>Reproducibility</a:t>
            </a:r>
            <a:r>
              <a:rPr lang="en-US" dirty="0"/>
              <a:t>: How do I replicate the same series of analyses in multiple projects? How do I ensure other people can reproduce my analyses?</a:t>
            </a:r>
          </a:p>
          <a:p>
            <a:pPr lvl="1"/>
            <a:r>
              <a:rPr lang="en-US" u="sng" dirty="0"/>
              <a:t>Complexity</a:t>
            </a:r>
            <a:r>
              <a:rPr lang="en-US" dirty="0"/>
              <a:t>: How do perform multi-staged, conceptually difficult spatial tasks over hundreds to thousands of features?</a:t>
            </a:r>
          </a:p>
          <a:p>
            <a:pPr lvl="1"/>
            <a:r>
              <a:rPr lang="en-US" u="sng" dirty="0"/>
              <a:t>Visualizations</a:t>
            </a:r>
            <a:r>
              <a:rPr lang="en-US" dirty="0"/>
              <a:t>: How do we provide insightful and beautiful visualizations of our spatial data?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DBD9-E0C4-C646-BA42-7251607D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FB04-1E15-D64A-9315-7FF0A35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72B2133-F85D-D84F-B996-121A58C34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8275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B09C-1973-EE44-B6B6-B742D0B0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not on your hard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C059-942B-DC4A-8D38-848C6D92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I’ve kept from you until now: you don’t always have to download data directly to your machine!</a:t>
            </a:r>
          </a:p>
          <a:p>
            <a:pPr lvl="1"/>
            <a:r>
              <a:rPr lang="en-US" dirty="0"/>
              <a:t>Some GIS files are so common, desirable, or large, it’s not practical to distribute them as downloads</a:t>
            </a:r>
          </a:p>
          <a:p>
            <a:r>
              <a:rPr lang="en-US" dirty="0"/>
              <a:t>Instead, you can use QGIS’ inbuilt database connections to access remotely-stored datasets</a:t>
            </a:r>
          </a:p>
          <a:p>
            <a:r>
              <a:rPr lang="en-US" dirty="0"/>
              <a:t>Two use cases that may be relevant in this case:</a:t>
            </a:r>
          </a:p>
          <a:p>
            <a:pPr lvl="1"/>
            <a:r>
              <a:rPr lang="en-US" dirty="0"/>
              <a:t>1) What if all you want is a “</a:t>
            </a:r>
            <a:r>
              <a:rPr lang="en-US" dirty="0" err="1"/>
              <a:t>basemap</a:t>
            </a:r>
            <a:r>
              <a:rPr lang="en-US" dirty="0"/>
              <a:t>” to show the local context of your samples? For example, what if you want to show your points set against a Google Satellite background?</a:t>
            </a:r>
          </a:p>
          <a:p>
            <a:pPr lvl="1"/>
            <a:r>
              <a:rPr lang="en-US" dirty="0"/>
              <a:t>2) You are doing field work in Scotland, and you want a </a:t>
            </a:r>
            <a:r>
              <a:rPr lang="en-US" dirty="0" err="1"/>
              <a:t>basemap</a:t>
            </a:r>
            <a:r>
              <a:rPr lang="en-US" dirty="0"/>
              <a:t> showing the geology of the Scottish Isles set as a backdrop for your work. However, when you go to look on government website’s, they don’t offer a download! How are you supposed to get this </a:t>
            </a:r>
            <a:r>
              <a:rPr lang="en-US" dirty="0" err="1"/>
              <a:t>basemap</a:t>
            </a:r>
            <a:r>
              <a:rPr lang="en-US" dirty="0"/>
              <a:t>?</a:t>
            </a:r>
          </a:p>
          <a:p>
            <a:r>
              <a:rPr lang="en-US" dirty="0"/>
              <a:t>Answer to both questions: Database connections!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DBD9-E0C4-C646-BA42-7251607D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FB04-1E15-D64A-9315-7FF0A35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9FA68EF-73F0-1744-B1BC-6C8D71B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5720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B09C-1973-EE44-B6B6-B742D0B0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C059-942B-DC4A-8D38-848C6D92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 Tiles</a:t>
            </a:r>
          </a:p>
          <a:p>
            <a:pPr lvl="1"/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WMS</a:t>
            </a:r>
          </a:p>
          <a:p>
            <a:pPr lvl="1"/>
            <a:r>
              <a:rPr lang="en-US" dirty="0"/>
              <a:t>Remote data providers (BGS, USGS, etc.). </a:t>
            </a:r>
          </a:p>
          <a:p>
            <a:r>
              <a:rPr lang="en-US" dirty="0"/>
              <a:t>WFS</a:t>
            </a:r>
          </a:p>
          <a:p>
            <a:pPr lvl="1"/>
            <a:r>
              <a:rPr lang="en-US" dirty="0"/>
              <a:t>Smithsonian</a:t>
            </a:r>
          </a:p>
          <a:p>
            <a:r>
              <a:rPr lang="en-US" dirty="0"/>
              <a:t>Difference between WFS and WMS? </a:t>
            </a:r>
          </a:p>
          <a:p>
            <a:pPr lvl="1"/>
            <a:r>
              <a:rPr lang="en-US" dirty="0"/>
              <a:t>WMS imports a map whose underlying features aren’t available for querying </a:t>
            </a:r>
          </a:p>
          <a:p>
            <a:pPr lvl="1"/>
            <a:r>
              <a:rPr lang="en-US" dirty="0"/>
              <a:t>WFS imports features the user can manipulate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DBD9-E0C4-C646-BA42-7251607D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FB04-1E15-D64A-9315-7FF0A35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9A8F24C-8718-2240-9A64-0994587D2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</p:spPr>
        <p:txBody>
          <a:bodyPr/>
          <a:lstStyle/>
          <a:p>
            <a:r>
              <a:rPr lang="en-US" dirty="0"/>
              <a:t>UC GIS for Geoscientists- Session 4- Advanced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00195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1738</Words>
  <Application>Microsoft Macintosh PowerPoint</Application>
  <PresentationFormat>Widescreen</PresentationFormat>
  <Paragraphs>209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Century Schoolbook</vt:lpstr>
      <vt:lpstr>Wingdings 2</vt:lpstr>
      <vt:lpstr>View</vt:lpstr>
      <vt:lpstr>GIS for Geoscientists Lecture 4: Advanced GIS</vt:lpstr>
      <vt:lpstr> Course Outline  </vt:lpstr>
      <vt:lpstr>New Supplementary Lectures!</vt:lpstr>
      <vt:lpstr>Reminder: apply a Critical GIS Lens</vt:lpstr>
      <vt:lpstr>Finishing Up From Session 3: </vt:lpstr>
      <vt:lpstr>Advanced Material</vt:lpstr>
      <vt:lpstr>What do we mean by “Advanced”</vt:lpstr>
      <vt:lpstr>Accessing data not on your hard drive</vt:lpstr>
      <vt:lpstr>1. Database Connections</vt:lpstr>
      <vt:lpstr>2. The Graphical Modeler</vt:lpstr>
      <vt:lpstr>3. Python in QGIS</vt:lpstr>
      <vt:lpstr>4. Google Earth Engine (GEE)</vt:lpstr>
      <vt:lpstr>Module Wrap-Up</vt:lpstr>
      <vt:lpstr>My goals at the start:</vt:lpstr>
      <vt:lpstr>If you take nothing else away from this workshop….</vt:lpstr>
      <vt:lpstr>Further Learning</vt:lpstr>
      <vt:lpstr>Textbooks</vt:lpstr>
      <vt:lpstr>PowerPoint Presentation</vt:lpstr>
      <vt:lpstr>Thank You  Happy GIS-ing!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Geoscientists Session 3/4: Intermediate GIS</dc:title>
  <dc:creator>N.D. Barber</dc:creator>
  <cp:lastModifiedBy>N.D. Barber</cp:lastModifiedBy>
  <cp:revision>27</cp:revision>
  <dcterms:created xsi:type="dcterms:W3CDTF">2020-11-17T12:55:31Z</dcterms:created>
  <dcterms:modified xsi:type="dcterms:W3CDTF">2021-11-26T09:20:34Z</dcterms:modified>
</cp:coreProperties>
</file>