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840" r:id="rId1"/>
  </p:sldMasterIdLst>
  <p:notesMasterIdLst>
    <p:notesMasterId r:id="rId27"/>
  </p:notesMasterIdLst>
  <p:sldIdLst>
    <p:sldId id="258" r:id="rId2"/>
    <p:sldId id="319" r:id="rId3"/>
    <p:sldId id="320" r:id="rId4"/>
    <p:sldId id="338" r:id="rId5"/>
    <p:sldId id="301" r:id="rId6"/>
    <p:sldId id="325" r:id="rId7"/>
    <p:sldId id="329" r:id="rId8"/>
    <p:sldId id="327" r:id="rId9"/>
    <p:sldId id="337" r:id="rId10"/>
    <p:sldId id="331" r:id="rId11"/>
    <p:sldId id="330" r:id="rId12"/>
    <p:sldId id="332" r:id="rId13"/>
    <p:sldId id="333" r:id="rId14"/>
    <p:sldId id="322" r:id="rId15"/>
    <p:sldId id="277" r:id="rId16"/>
    <p:sldId id="321" r:id="rId17"/>
    <p:sldId id="304" r:id="rId18"/>
    <p:sldId id="323" r:id="rId19"/>
    <p:sldId id="286" r:id="rId20"/>
    <p:sldId id="324" r:id="rId21"/>
    <p:sldId id="334" r:id="rId22"/>
    <p:sldId id="280" r:id="rId23"/>
    <p:sldId id="307" r:id="rId24"/>
    <p:sldId id="306" r:id="rId25"/>
    <p:sldId id="33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7" autoAdjust="0"/>
    <p:restoredTop sz="91882" autoAdjust="0"/>
  </p:normalViewPr>
  <p:slideViewPr>
    <p:cSldViewPr snapToGrid="0">
      <p:cViewPr varScale="1">
        <p:scale>
          <a:sx n="104" d="100"/>
          <a:sy n="104" d="100"/>
        </p:scale>
        <p:origin x="1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88303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0</a:t>
            </a:fld>
            <a:endParaRPr lang="en-US"/>
          </a:p>
        </p:txBody>
      </p:sp>
    </p:spTree>
    <p:extLst>
      <p:ext uri="{BB962C8B-B14F-4D97-AF65-F5344CB8AC3E}">
        <p14:creationId xmlns:p14="http://schemas.microsoft.com/office/powerpoint/2010/main" val="71729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1176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latin typeface="Candara" panose="020E05020303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latin typeface="Candara" panose="020E0502030303020204" pitchFamily="34"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latin typeface="Candara" panose="020E0502030303020204" pitchFamily="34" charset="0"/>
              </a:defRPr>
            </a:lvl1pPr>
          </a:lstStyle>
          <a:p>
            <a:fld id="{87645D96-3108-B545-9B42-23C24617A283}" type="datetime1">
              <a:rPr lang="en-US" smtClean="0"/>
              <a:t>11/17/21</a:t>
            </a:fld>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a:extLst>
              <a:ext uri="{FF2B5EF4-FFF2-40B4-BE49-F238E27FC236}">
                <a16:creationId xmlns:a16="http://schemas.microsoft.com/office/drawing/2014/main" id="{CFB19A24-391A-D14B-BDDA-AA01554AF286}"/>
              </a:ext>
            </a:extLst>
          </p:cNvPr>
          <p:cNvSpPr txBox="1">
            <a:spLocks/>
          </p:cNvSpPr>
          <p:nvPr userDrawn="1"/>
        </p:nvSpPr>
        <p:spPr>
          <a:xfrm rot="16200000">
            <a:off x="9390931" y="3548149"/>
            <a:ext cx="4718224" cy="365125"/>
          </a:xfrm>
          <a:prstGeom prst="rect">
            <a:avLst/>
          </a:prstGeom>
        </p:spPr>
        <p:txBody>
          <a:bodyPr/>
          <a:lstStyle>
            <a:defPPr>
              <a:defRPr lang="en-US"/>
            </a:defPPr>
            <a:lvl1pPr marL="0" algn="l" defTabSz="457200" rtl="0" eaLnBrk="1" latinLnBrk="0" hangingPunct="1">
              <a:defRPr sz="1200" kern="1200">
                <a:solidFill>
                  <a:schemeClr val="bg1"/>
                </a:solidFill>
                <a:latin typeface="Candara" panose="020E0502030303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UCL GIS for Geoscientists- Session 3- Intermediate GIS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ndara" panose="020E0502030303020204" pitchFamily="34" charset="0"/>
                <a:ea typeface="+mn-ea"/>
                <a:cs typeface="+mn-cs"/>
              </a:rPr>
              <a:t>Presented by N.D. Barber (Cambridge) ndb38@cam.ac.uk</a:t>
            </a:r>
            <a:endParaRPr kumimoji="0" lang="en-US" sz="1200" b="0" i="0" u="none" strike="noStrike" kern="1200" cap="none" spc="0" normalizeH="0" baseline="0" noProof="0" dirty="0">
              <a:ln>
                <a:noFill/>
              </a:ln>
              <a:solidFill>
                <a:srgbClr val="FFFFFF"/>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19497-7443-3649-BD98-86E7AA467390}"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4515468-5F7B-8B4B-AE04-C3DB4A242D09}"/>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12939-C404-CD42-9389-BDB8482DAA01}"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DF15F1C2-7FE6-054B-BBFC-7B0B376BB03C}"/>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8628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8645-6F24-9C43-8FC3-443F02031404}"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3C645967-E09E-7D46-AFA6-2F7BA469E6E2}"/>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Candara" panose="020E05020303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754D5-8BE9-294A-B481-283E1E39E0CC}" type="datetime1">
              <a:rPr lang="en-US" smtClean="0"/>
              <a:t>11/17/21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a:extLst>
              <a:ext uri="{FF2B5EF4-FFF2-40B4-BE49-F238E27FC236}">
                <a16:creationId xmlns:a16="http://schemas.microsoft.com/office/drawing/2014/main" id="{B0DF5AF1-231C-DA4A-8BDD-FDF149D9C3E6}"/>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CA2FF639-FC09-5F4A-B23C-8B1FDDDDEFBF}" type="datetime1">
              <a:rPr lang="en-US" smtClean="0"/>
              <a:t>11/17/21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a:extLst>
              <a:ext uri="{FF2B5EF4-FFF2-40B4-BE49-F238E27FC236}">
                <a16:creationId xmlns:a16="http://schemas.microsoft.com/office/drawing/2014/main" id="{7D5F2460-5101-9849-B051-01C3AFA4A858}"/>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Candara" panose="020E05020303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Candara" panose="020E0502030303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Candara" panose="020E0502030303020204" pitchFamily="34" charset="0"/>
              </a:defRPr>
            </a:lvl1pPr>
            <a:lvl2pPr>
              <a:defRPr sz="1600">
                <a:latin typeface="Candara" panose="020E0502030303020204" pitchFamily="34" charset="0"/>
              </a:defRPr>
            </a:lvl2pPr>
            <a:lvl3pPr>
              <a:defRPr sz="14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Candara" panose="020E0502030303020204" pitchFamily="34" charset="0"/>
              </a:defRPr>
            </a:lvl1pPr>
          </a:lstStyle>
          <a:p>
            <a:fld id="{FC355047-41C0-8641-9CD9-E597560F38B5}" type="datetime1">
              <a:rPr lang="en-US" smtClean="0"/>
              <a:t>11/17/21</a:t>
            </a:fld>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Footer Placeholder 4">
            <a:extLst>
              <a:ext uri="{FF2B5EF4-FFF2-40B4-BE49-F238E27FC236}">
                <a16:creationId xmlns:a16="http://schemas.microsoft.com/office/drawing/2014/main" id="{2151A285-A456-8040-88E2-177C06CED56E}"/>
              </a:ext>
            </a:extLst>
          </p:cNvPr>
          <p:cNvSpPr>
            <a:spLocks noGrp="1"/>
          </p:cNvSpPr>
          <p:nvPr>
            <p:ph type="ftr" sz="quarter" idx="1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andara" panose="020E0502030303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atin typeface="Candara" panose="020E0502030303020204" pitchFamily="34" charset="0"/>
              </a:defRPr>
            </a:lvl1pPr>
          </a:lstStyle>
          <a:p>
            <a:fld id="{36C54D54-7A92-A645-BFCE-8BE6B8068A7A}" type="datetime1">
              <a:rPr lang="en-US" smtClean="0"/>
              <a:t>11/17/21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a:extLst>
              <a:ext uri="{FF2B5EF4-FFF2-40B4-BE49-F238E27FC236}">
                <a16:creationId xmlns:a16="http://schemas.microsoft.com/office/drawing/2014/main" id="{76B978CD-3680-8546-82A4-CC77D5F7B475}"/>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ndara" panose="020E0502030303020204" pitchFamily="34" charset="0"/>
              </a:defRPr>
            </a:lvl1pPr>
          </a:lstStyle>
          <a:p>
            <a:fld id="{B6F76746-A03E-1446-B7CF-798FC3EE1D94}" type="datetime1">
              <a:rPr lang="en-US" smtClean="0"/>
              <a:t>11/17/21</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Footer Placeholder 4">
            <a:extLst>
              <a:ext uri="{FF2B5EF4-FFF2-40B4-BE49-F238E27FC236}">
                <a16:creationId xmlns:a16="http://schemas.microsoft.com/office/drawing/2014/main" id="{4335A86B-7EDE-EB49-888B-8CF3E63C522B}"/>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atin typeface="Candara" panose="020E0502030303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atin typeface="Candara" panose="020E0502030303020204" pitchFamily="34" charset="0"/>
              </a:defRPr>
            </a:lvl1pPr>
            <a:lvl2pPr>
              <a:defRPr sz="1800">
                <a:latin typeface="Candara" panose="020E0502030303020204" pitchFamily="34" charset="0"/>
              </a:defRPr>
            </a:lvl2pPr>
            <a:lvl3pPr>
              <a:defRPr sz="1600">
                <a:latin typeface="Candara" panose="020E0502030303020204" pitchFamily="34" charset="0"/>
              </a:defRPr>
            </a:lvl3pPr>
            <a:lvl4pPr>
              <a:defRPr sz="1400">
                <a:latin typeface="Candara" panose="020E0502030303020204" pitchFamily="34" charset="0"/>
              </a:defRPr>
            </a:lvl4pPr>
            <a:lvl5pPr>
              <a:defRPr sz="1400">
                <a:latin typeface="Candara" panose="020E0502030303020204" pitchFamily="34"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4152640C-FBCD-2845-990D-FAE60167BFE2}" type="datetime1">
              <a:rPr lang="en-US" smtClean="0"/>
              <a:t>11/17/21</a:t>
            </a:fld>
            <a:endParaRPr lang="en-US" dirty="0"/>
          </a:p>
        </p:txBody>
      </p:sp>
      <p:sp>
        <p:nvSpPr>
          <p:cNvPr id="7" name="Slide Number Placeholder 6"/>
          <p:cNvSpPr>
            <a:spLocks noGrp="1"/>
          </p:cNvSpPr>
          <p:nvPr>
            <p:ph type="sldNum" sz="quarter" idx="12"/>
          </p:nvPr>
        </p:nvSpPr>
        <p:spPr/>
        <p:txBody>
          <a:bodyPr/>
          <a:lstStyle>
            <a:lvl1pPr>
              <a:defRPr>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FD5B432D-2541-224D-B4EF-8106744FC424}"/>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latin typeface="Candara" panose="020E0502030303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latin typeface="Candara" panose="020E0502030303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latin typeface="Candara" panose="020E0502030303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Candara" panose="020E0502030303020204" pitchFamily="34" charset="0"/>
              </a:defRPr>
            </a:lvl1pPr>
          </a:lstStyle>
          <a:p>
            <a:fld id="{57BE5EE7-EBBE-D047-A622-014412DFBC0F}" type="datetime1">
              <a:rPr lang="en-US" smtClean="0"/>
              <a:t>11/17/21</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9" name="Footer Placeholder 4">
            <a:extLst>
              <a:ext uri="{FF2B5EF4-FFF2-40B4-BE49-F238E27FC236}">
                <a16:creationId xmlns:a16="http://schemas.microsoft.com/office/drawing/2014/main" id="{025C207C-F89D-2A42-847E-F58F9BB4F380}"/>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Candara" panose="020E0502030303020204" pitchFamily="34" charset="0"/>
              </a:defRPr>
            </a:lvl1pPr>
          </a:lstStyle>
          <a:p>
            <a:fld id="{70D1B046-536E-594E-9C7D-0944F6913C4A}" type="datetime1">
              <a:rPr lang="en-US" smtClean="0"/>
              <a:t>11/17/21</a:t>
            </a:fld>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Candara" panose="020E0502030303020204" pitchFamily="34" charset="0"/>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35412984-6C29-BB4B-9A27-5643D96A5F1E}"/>
              </a:ext>
            </a:extLst>
          </p:cNvPr>
          <p:cNvSpPr>
            <a:spLocks noGrp="1"/>
          </p:cNvSpPr>
          <p:nvPr>
            <p:ph type="ftr" sz="quarter" idx="3"/>
          </p:nvPr>
        </p:nvSpPr>
        <p:spPr>
          <a:xfrm rot="16200000">
            <a:off x="9390931" y="3548149"/>
            <a:ext cx="4718224" cy="365125"/>
          </a:xfrm>
          <a:prstGeom prst="rect">
            <a:avLst/>
          </a:prstGeom>
        </p:spPr>
        <p:txBody>
          <a:bodyPr/>
          <a:lstStyle>
            <a:lvl1pPr>
              <a:defRPr sz="1200">
                <a:solidFill>
                  <a:schemeClr val="bg1"/>
                </a:solidFill>
                <a:latin typeface="Candara" panose="020E0502030303020204" pitchFamily="34" charset="0"/>
              </a:defRPr>
            </a:lvl1pPr>
          </a:lstStyle>
          <a:p>
            <a:r>
              <a:rPr lang="en-US" dirty="0"/>
              <a:t>UCL GIS for Geoscientists- Session 3- Intermediate GIS</a:t>
            </a:r>
          </a:p>
          <a:p>
            <a:r>
              <a:rPr lang="en-US" dirty="0"/>
              <a:t>Presented by N.D. Barber (Cambridge) ndb38@cam.ac.uk</a:t>
            </a:r>
          </a:p>
        </p:txBody>
      </p:sp>
    </p:spTree>
    <p:extLst>
      <p:ext uri="{BB962C8B-B14F-4D97-AF65-F5344CB8AC3E}">
        <p14:creationId xmlns:p14="http://schemas.microsoft.com/office/powerpoint/2010/main" val="9435196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Candara" panose="020E0502030303020204" pitchFamily="34"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db38@cam.ac.uk"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ndb38" TargetMode="External"/><Relationship Id="rId4" Type="http://schemas.openxmlformats.org/officeDocument/2006/relationships/hyperlink" Target="http://www.volcannic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sktop.arcgis.com/en/arcmap/10.3/guide-books/extensions/geostatistical-analyst/what-is-empirical-bayesian-kriging-.htm" TargetMode="External"/><Relationship Id="rId2" Type="http://schemas.openxmlformats.org/officeDocument/2006/relationships/hyperlink" Target="https://www.spatialanalysisonline.com/HTML/index.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ororacle.org/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4182" y="4943476"/>
            <a:ext cx="10156435" cy="1076324"/>
          </a:xfrm>
        </p:spPr>
        <p:txBody>
          <a:bodyPr>
            <a:noAutofit/>
          </a:bodyPr>
          <a:lstStyle/>
          <a:p>
            <a:r>
              <a:rPr lang="en-US" sz="3600" dirty="0">
                <a:solidFill>
                  <a:srgbClr val="FFFFFF"/>
                </a:solidFill>
              </a:rPr>
              <a:t>GIS for Geoscientists Lecture 3: Intermediate GIS</a:t>
            </a:r>
          </a:p>
        </p:txBody>
      </p:sp>
      <p:sp>
        <p:nvSpPr>
          <p:cNvPr id="3" name="Content Placeholder 2"/>
          <p:cNvSpPr>
            <a:spLocks noGrp="1"/>
          </p:cNvSpPr>
          <p:nvPr>
            <p:ph type="subTitle" idx="1"/>
          </p:nvPr>
        </p:nvSpPr>
        <p:spPr>
          <a:xfrm>
            <a:off x="944182" y="6229349"/>
            <a:ext cx="9747821" cy="536576"/>
          </a:xfrm>
        </p:spPr>
        <p:txBody>
          <a:bodyPr>
            <a:normAutofit fontScale="92500" lnSpcReduction="20000"/>
          </a:bodyPr>
          <a:lstStyle/>
          <a:p>
            <a:pPr>
              <a:lnSpc>
                <a:spcPct val="100000"/>
              </a:lnSpc>
            </a:pPr>
            <a:r>
              <a:rPr lang="en-US" sz="1600" dirty="0">
                <a:solidFill>
                  <a:srgbClr val="BFBFBF"/>
                </a:solidFill>
              </a:rPr>
              <a:t>Presented by Nicholas Barber, 4</a:t>
            </a:r>
            <a:r>
              <a:rPr lang="en-US" sz="1600" baseline="30000" dirty="0">
                <a:solidFill>
                  <a:srgbClr val="BFBFBF"/>
                </a:solidFill>
              </a:rPr>
              <a:t>th</a:t>
            </a:r>
            <a:r>
              <a:rPr lang="en-US" sz="1600" dirty="0">
                <a:solidFill>
                  <a:srgbClr val="BFBFBF"/>
                </a:solidFill>
              </a:rPr>
              <a:t> Year PhD Student at the University of Cambridge, U.K.</a:t>
            </a:r>
          </a:p>
          <a:p>
            <a:pPr>
              <a:lnSpc>
                <a:spcPct val="100000"/>
              </a:lnSpc>
              <a:spcBef>
                <a:spcPts val="200"/>
              </a:spcBef>
            </a:pPr>
            <a:r>
              <a:rPr lang="en-US" sz="1600" dirty="0">
                <a:solidFill>
                  <a:srgbClr val="BFBFBF"/>
                </a:solidFill>
                <a:hlinkClick r:id="rId3"/>
              </a:rPr>
              <a:t>ndb38@cam.ac.uk</a:t>
            </a:r>
            <a:r>
              <a:rPr lang="en-US" sz="1600" dirty="0">
                <a:solidFill>
                  <a:srgbClr val="BFBFBF"/>
                </a:solidFill>
              </a:rPr>
              <a:t> | </a:t>
            </a:r>
            <a:r>
              <a:rPr lang="en-US" sz="1600" dirty="0">
                <a:solidFill>
                  <a:srgbClr val="BFBFBF"/>
                </a:solidFill>
                <a:hlinkClick r:id="rId4"/>
              </a:rPr>
              <a:t>www.volcannick.com</a:t>
            </a:r>
            <a:r>
              <a:rPr lang="en-US" sz="1600" dirty="0">
                <a:solidFill>
                  <a:srgbClr val="BFBFBF"/>
                </a:solidFill>
              </a:rPr>
              <a:t> | </a:t>
            </a:r>
            <a:r>
              <a:rPr lang="en-US" sz="1600" dirty="0">
                <a:solidFill>
                  <a:srgbClr val="BFBFBF"/>
                </a:solidFill>
                <a:hlinkClick r:id="rId5"/>
              </a:rPr>
              <a:t>https://github.com/ndb38</a:t>
            </a:r>
            <a:r>
              <a:rPr lang="en-US" sz="1600" dirty="0">
                <a:solidFill>
                  <a:srgbClr val="BFBFBF"/>
                </a:solidFill>
              </a:rPr>
              <a:t> | Twitter @</a:t>
            </a:r>
            <a:r>
              <a:rPr lang="en-US" sz="1600" dirty="0" err="1">
                <a:solidFill>
                  <a:srgbClr val="BFBFBF"/>
                </a:solidFill>
              </a:rPr>
              <a:t>volcannick</a:t>
            </a:r>
            <a:r>
              <a:rPr lang="en-US" sz="1600" dirty="0">
                <a:solidFill>
                  <a:srgbClr val="BFBFBF"/>
                </a:solidFill>
              </a:rPr>
              <a:t> </a:t>
            </a:r>
            <a:endParaRPr sz="1600" dirty="0">
              <a:solidFill>
                <a:srgbClr val="BFBFBF"/>
              </a:solidFill>
            </a:endParaRP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hay&#10;&#10;Description automatically generated">
            <a:extLst>
              <a:ext uri="{FF2B5EF4-FFF2-40B4-BE49-F238E27FC236}">
                <a16:creationId xmlns:a16="http://schemas.microsoft.com/office/drawing/2014/main" id="{4A724ECE-E424-7543-B211-3CDD94A6724C}"/>
              </a:ext>
            </a:extLst>
          </p:cNvPr>
          <p:cNvPicPr>
            <a:picLocks noChangeAspect="1"/>
          </p:cNvPicPr>
          <p:nvPr/>
        </p:nvPicPr>
        <p:blipFill>
          <a:blip r:embed="rId6"/>
          <a:stretch>
            <a:fillRect/>
          </a:stretch>
        </p:blipFill>
        <p:spPr>
          <a:xfrm>
            <a:off x="1157286" y="0"/>
            <a:ext cx="9275371" cy="5084975"/>
          </a:xfrm>
          <a:prstGeom prst="rect">
            <a:avLst/>
          </a:prstGeom>
        </p:spPr>
      </p:pic>
      <p:pic>
        <p:nvPicPr>
          <p:cNvPr id="9" name="Picture 8" descr="Logo&#10;&#10;Description automatically generated">
            <a:extLst>
              <a:ext uri="{FF2B5EF4-FFF2-40B4-BE49-F238E27FC236}">
                <a16:creationId xmlns:a16="http://schemas.microsoft.com/office/drawing/2014/main" id="{0F369946-BD83-0549-9D81-73DE1F450A88}"/>
              </a:ext>
            </a:extLst>
          </p:cNvPr>
          <p:cNvPicPr>
            <a:picLocks noChangeAspect="1"/>
          </p:cNvPicPr>
          <p:nvPr/>
        </p:nvPicPr>
        <p:blipFill>
          <a:blip r:embed="rId7"/>
          <a:stretch>
            <a:fillRect/>
          </a:stretch>
        </p:blipFill>
        <p:spPr>
          <a:xfrm>
            <a:off x="9173337" y="5981700"/>
            <a:ext cx="2857500" cy="800100"/>
          </a:xfrm>
          <a:prstGeom prst="rect">
            <a:avLst/>
          </a:prstGeom>
        </p:spPr>
      </p:pic>
    </p:spTree>
    <p:extLst>
      <p:ext uri="{BB962C8B-B14F-4D97-AF65-F5344CB8AC3E}">
        <p14:creationId xmlns:p14="http://schemas.microsoft.com/office/powerpoint/2010/main" val="9437522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395-3F44-D243-B7DF-27D9DB79A1CF}"/>
              </a:ext>
            </a:extLst>
          </p:cNvPr>
          <p:cNvSpPr>
            <a:spLocks noGrp="1"/>
          </p:cNvSpPr>
          <p:nvPr>
            <p:ph type="title"/>
          </p:nvPr>
        </p:nvSpPr>
        <p:spPr/>
        <p:txBody>
          <a:bodyPr/>
          <a:lstStyle/>
          <a:p>
            <a:r>
              <a:rPr lang="en-US" dirty="0"/>
              <a:t>Critical spatial thinking</a:t>
            </a:r>
          </a:p>
        </p:txBody>
      </p:sp>
      <p:sp>
        <p:nvSpPr>
          <p:cNvPr id="3" name="Content Placeholder 2">
            <a:extLst>
              <a:ext uri="{FF2B5EF4-FFF2-40B4-BE49-F238E27FC236}">
                <a16:creationId xmlns:a16="http://schemas.microsoft.com/office/drawing/2014/main" id="{0A252981-F0A8-FD49-ADE8-6F26751EA974}"/>
              </a:ext>
            </a:extLst>
          </p:cNvPr>
          <p:cNvSpPr>
            <a:spLocks noGrp="1"/>
          </p:cNvSpPr>
          <p:nvPr>
            <p:ph idx="1"/>
          </p:nvPr>
        </p:nvSpPr>
        <p:spPr/>
        <p:txBody>
          <a:bodyPr/>
          <a:lstStyle/>
          <a:p>
            <a:r>
              <a:rPr lang="en-US" b="1" dirty="0"/>
              <a:t>How do we as geoscientists use maps? </a:t>
            </a:r>
          </a:p>
          <a:p>
            <a:r>
              <a:rPr lang="en-US" b="1" dirty="0"/>
              <a:t>What is the goal of making a map?</a:t>
            </a:r>
          </a:p>
          <a:p>
            <a:r>
              <a:rPr lang="en-US" b="1" dirty="0"/>
              <a:t>How do we access data? </a:t>
            </a:r>
          </a:p>
          <a:p>
            <a:r>
              <a:rPr lang="en-US" b="1" dirty="0"/>
              <a:t>Whose permission do we have to use that data?</a:t>
            </a:r>
          </a:p>
          <a:p>
            <a:r>
              <a:rPr lang="en-US" b="1" dirty="0"/>
              <a:t>What decisions do we make when we design a map that perpetuate inequity? </a:t>
            </a:r>
          </a:p>
          <a:p>
            <a:r>
              <a:rPr lang="en-US" b="1" dirty="0"/>
              <a:t>How do we ensure the results of our science have a positive impact on the people concerned?</a:t>
            </a:r>
          </a:p>
          <a:p>
            <a:endParaRPr lang="en-US" dirty="0"/>
          </a:p>
        </p:txBody>
      </p:sp>
      <p:sp>
        <p:nvSpPr>
          <p:cNvPr id="4" name="Date Placeholder 3">
            <a:extLst>
              <a:ext uri="{FF2B5EF4-FFF2-40B4-BE49-F238E27FC236}">
                <a16:creationId xmlns:a16="http://schemas.microsoft.com/office/drawing/2014/main" id="{BBE83891-E274-9847-9C96-DD10FF70B85E}"/>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46BEE56B-0262-FC48-9465-B453CED5DB1A}"/>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
        <p:nvSpPr>
          <p:cNvPr id="8" name="Footer Placeholder 4">
            <a:extLst>
              <a:ext uri="{FF2B5EF4-FFF2-40B4-BE49-F238E27FC236}">
                <a16:creationId xmlns:a16="http://schemas.microsoft.com/office/drawing/2014/main" id="{E79E94F9-1733-3943-B1B9-2F1A00323B8F}"/>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45795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a:t>
            </a:r>
          </a:p>
          <a:p>
            <a:pPr lvl="1"/>
            <a:r>
              <a:rPr lang="en-US" dirty="0"/>
              <a:t>Our analysis produces an estimate of exposure to hazard </a:t>
            </a:r>
          </a:p>
          <a:p>
            <a:pPr lvl="1"/>
            <a:r>
              <a:rPr lang="en-US" dirty="0"/>
              <a:t>How were the original data and modeling gathered? </a:t>
            </a:r>
          </a:p>
          <a:p>
            <a:pPr lvl="1"/>
            <a:r>
              <a:rPr lang="en-US" dirty="0"/>
              <a:t>Analysis hinges on census blocks </a:t>
            </a:r>
          </a:p>
          <a:p>
            <a:pPr lvl="1"/>
            <a:r>
              <a:rPr lang="en-US" dirty="0"/>
              <a:t>How does our map actually help the communities affected? </a:t>
            </a:r>
            <a:endParaRPr lang="en-US" b="1" dirty="0"/>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
        <p:nvSpPr>
          <p:cNvPr id="8" name="Footer Placeholder 4">
            <a:extLst>
              <a:ext uri="{FF2B5EF4-FFF2-40B4-BE49-F238E27FC236}">
                <a16:creationId xmlns:a16="http://schemas.microsoft.com/office/drawing/2014/main" id="{5C504C9C-FCFC-C948-8843-8428B2FBA38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2144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D80B-479F-B040-B6BE-759C223987CA}"/>
              </a:ext>
            </a:extLst>
          </p:cNvPr>
          <p:cNvSpPr>
            <a:spLocks noGrp="1"/>
          </p:cNvSpPr>
          <p:nvPr>
            <p:ph type="title"/>
          </p:nvPr>
        </p:nvSpPr>
        <p:spPr/>
        <p:txBody>
          <a:bodyPr/>
          <a:lstStyle/>
          <a:p>
            <a:r>
              <a:rPr lang="en-US" dirty="0"/>
              <a:t>Critical GIS applied to this course</a:t>
            </a:r>
          </a:p>
        </p:txBody>
      </p:sp>
      <p:sp>
        <p:nvSpPr>
          <p:cNvPr id="3" name="Content Placeholder 2">
            <a:extLst>
              <a:ext uri="{FF2B5EF4-FFF2-40B4-BE49-F238E27FC236}">
                <a16:creationId xmlns:a16="http://schemas.microsoft.com/office/drawing/2014/main" id="{4258A05E-7968-B643-AF05-E23963CCD69B}"/>
              </a:ext>
            </a:extLst>
          </p:cNvPr>
          <p:cNvSpPr>
            <a:spLocks noGrp="1"/>
          </p:cNvSpPr>
          <p:nvPr>
            <p:ph idx="1"/>
          </p:nvPr>
        </p:nvSpPr>
        <p:spPr/>
        <p:txBody>
          <a:bodyPr/>
          <a:lstStyle/>
          <a:p>
            <a:r>
              <a:rPr lang="en-US" dirty="0"/>
              <a:t>Exercise #1: What do these analyses not consider? What inequities do they reproduce?</a:t>
            </a:r>
          </a:p>
          <a:p>
            <a:pPr lvl="1"/>
            <a:r>
              <a:rPr lang="en-US" dirty="0"/>
              <a:t>Data was collected from publicly available poster and their work has been cited – </a:t>
            </a:r>
            <a:r>
              <a:rPr lang="en-US" b="1" dirty="0"/>
              <a:t>authors were not contacted or involved in course design</a:t>
            </a:r>
          </a:p>
          <a:p>
            <a:pPr lvl="1"/>
            <a:r>
              <a:rPr lang="en-US" dirty="0"/>
              <a:t>Our analysis produces an estimate of exposure to hazard – </a:t>
            </a:r>
            <a:r>
              <a:rPr lang="en-US" b="1" dirty="0"/>
              <a:t>assumes homogeneity of population distribution in the area and in population characteristics i.e. what if a particular community is mostly elderly?</a:t>
            </a:r>
          </a:p>
          <a:p>
            <a:pPr lvl="1"/>
            <a:r>
              <a:rPr lang="en-US" b="1" dirty="0"/>
              <a:t>How do these communities feel about being classified as in different hazard zones? How does such a classification affect their ability to apply for loans? </a:t>
            </a:r>
          </a:p>
          <a:p>
            <a:pPr lvl="1"/>
            <a:r>
              <a:rPr lang="en-US" b="1" dirty="0"/>
              <a:t>How do these communities perceive hazard and risk at G.P.? What right does a white male scientists in the UK have to tell them who is or isn’t at risk?</a:t>
            </a:r>
          </a:p>
          <a:p>
            <a:pPr lvl="1"/>
            <a:r>
              <a:rPr lang="en-US" dirty="0"/>
              <a:t>How were the original data and modeling gathered? </a:t>
            </a:r>
          </a:p>
          <a:p>
            <a:pPr lvl="1"/>
            <a:r>
              <a:rPr lang="en-US" dirty="0"/>
              <a:t>Analysis hinges on census blocks - </a:t>
            </a:r>
            <a:r>
              <a:rPr lang="en-US" b="1" dirty="0"/>
              <a:t>What inequities exist in Census techniques?</a:t>
            </a:r>
            <a:r>
              <a:rPr lang="en-US" dirty="0"/>
              <a:t> Have some communities been undercounted or left out? </a:t>
            </a:r>
          </a:p>
          <a:p>
            <a:pPr lvl="1"/>
            <a:r>
              <a:rPr lang="en-US" dirty="0"/>
              <a:t>How does our map actually help the communities affected? How will the government use our map? </a:t>
            </a:r>
            <a:r>
              <a:rPr lang="en-US" b="1" dirty="0"/>
              <a:t>What responsibility do we have for their decisions?</a:t>
            </a:r>
          </a:p>
        </p:txBody>
      </p:sp>
      <p:sp>
        <p:nvSpPr>
          <p:cNvPr id="4" name="Date Placeholder 3">
            <a:extLst>
              <a:ext uri="{FF2B5EF4-FFF2-40B4-BE49-F238E27FC236}">
                <a16:creationId xmlns:a16="http://schemas.microsoft.com/office/drawing/2014/main" id="{E61B627A-C8AC-BC49-BB07-4F2A5F21B403}"/>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58BEA87B-0D8C-7749-B70C-EC51D4732955}"/>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
        <p:nvSpPr>
          <p:cNvPr id="8" name="Footer Placeholder 4">
            <a:extLst>
              <a:ext uri="{FF2B5EF4-FFF2-40B4-BE49-F238E27FC236}">
                <a16:creationId xmlns:a16="http://schemas.microsoft.com/office/drawing/2014/main" id="{0E2C08A5-9EC2-7E4C-B06D-A6CFCF705C8D}"/>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45257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3D47-E70C-F64C-BB16-5B4A29669A14}"/>
              </a:ext>
            </a:extLst>
          </p:cNvPr>
          <p:cNvSpPr>
            <a:spLocks noGrp="1"/>
          </p:cNvSpPr>
          <p:nvPr>
            <p:ph type="title"/>
          </p:nvPr>
        </p:nvSpPr>
        <p:spPr/>
        <p:txBody>
          <a:bodyPr/>
          <a:lstStyle/>
          <a:p>
            <a:r>
              <a:rPr lang="en-US" dirty="0"/>
              <a:t>Going forward</a:t>
            </a:r>
          </a:p>
        </p:txBody>
      </p:sp>
      <p:sp>
        <p:nvSpPr>
          <p:cNvPr id="3" name="Content Placeholder 2">
            <a:extLst>
              <a:ext uri="{FF2B5EF4-FFF2-40B4-BE49-F238E27FC236}">
                <a16:creationId xmlns:a16="http://schemas.microsoft.com/office/drawing/2014/main" id="{98963BE5-43B1-ED42-BD15-99F794B1DC4A}"/>
              </a:ext>
            </a:extLst>
          </p:cNvPr>
          <p:cNvSpPr>
            <a:spLocks noGrp="1"/>
          </p:cNvSpPr>
          <p:nvPr>
            <p:ph idx="1"/>
          </p:nvPr>
        </p:nvSpPr>
        <p:spPr/>
        <p:txBody>
          <a:bodyPr/>
          <a:lstStyle/>
          <a:p>
            <a:r>
              <a:rPr lang="en-US" dirty="0"/>
              <a:t>Ask yourself – what is the impact of my GIS analysis? Am I behaving ethically?</a:t>
            </a:r>
          </a:p>
          <a:p>
            <a:r>
              <a:rPr lang="en-US" dirty="0"/>
              <a:t>These lessons are fundamental to GIS activities</a:t>
            </a:r>
          </a:p>
          <a:p>
            <a:r>
              <a:rPr lang="en-US" b="1" dirty="0"/>
              <a:t>Ethics underpins everything you do with spatial data!</a:t>
            </a:r>
          </a:p>
          <a:p>
            <a:endParaRPr lang="en-US" b="1" dirty="0"/>
          </a:p>
          <a:p>
            <a:endParaRPr lang="en-US" b="1" dirty="0"/>
          </a:p>
          <a:p>
            <a:pPr marL="0" indent="0">
              <a:buNone/>
            </a:pPr>
            <a:r>
              <a:rPr lang="en-US" i="1" dirty="0"/>
              <a:t>Thanks to ben Edwards and Jazmin Scarlett for contributing to this section </a:t>
            </a:r>
          </a:p>
        </p:txBody>
      </p:sp>
      <p:sp>
        <p:nvSpPr>
          <p:cNvPr id="4" name="Date Placeholder 3">
            <a:extLst>
              <a:ext uri="{FF2B5EF4-FFF2-40B4-BE49-F238E27FC236}">
                <a16:creationId xmlns:a16="http://schemas.microsoft.com/office/drawing/2014/main" id="{AD953B22-962F-154B-A1D6-E7C61128FB75}"/>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8784B701-147B-5141-877E-6B4EEA39A253}"/>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
        <p:nvSpPr>
          <p:cNvPr id="8" name="Footer Placeholder 4">
            <a:extLst>
              <a:ext uri="{FF2B5EF4-FFF2-40B4-BE49-F238E27FC236}">
                <a16:creationId xmlns:a16="http://schemas.microsoft.com/office/drawing/2014/main" id="{D2B55A84-9507-764C-869F-610F23F4B909}"/>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15912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Session 3: Intermediate GIS Exercises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
        <p:nvSpPr>
          <p:cNvPr id="8" name="Text Placeholder 7">
            <a:extLst>
              <a:ext uri="{FF2B5EF4-FFF2-40B4-BE49-F238E27FC236}">
                <a16:creationId xmlns:a16="http://schemas.microsoft.com/office/drawing/2014/main" id="{42BA94FF-7D5A-494B-BF47-7D7EBC49FAE3}"/>
              </a:ext>
            </a:extLst>
          </p:cNvPr>
          <p:cNvSpPr>
            <a:spLocks noGrp="1"/>
          </p:cNvSpPr>
          <p:nvPr>
            <p:ph type="body" idx="1"/>
          </p:nvPr>
        </p:nvSpPr>
        <p:spPr/>
        <p:txBody>
          <a:bodyPr/>
          <a:lstStyle/>
          <a:p>
            <a:endParaRPr lang="en-US"/>
          </a:p>
        </p:txBody>
      </p:sp>
      <p:sp>
        <p:nvSpPr>
          <p:cNvPr id="7" name="Footer Placeholder 4">
            <a:extLst>
              <a:ext uri="{FF2B5EF4-FFF2-40B4-BE49-F238E27FC236}">
                <a16:creationId xmlns:a16="http://schemas.microsoft.com/office/drawing/2014/main" id="{7DA49772-17AD-FC44-8644-108EAE6B7710}"/>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25402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B2F7-7C36-004D-917B-D978CFAA84D3}"/>
              </a:ext>
            </a:extLst>
          </p:cNvPr>
          <p:cNvSpPr>
            <a:spLocks noGrp="1"/>
          </p:cNvSpPr>
          <p:nvPr>
            <p:ph type="title"/>
          </p:nvPr>
        </p:nvSpPr>
        <p:spPr/>
        <p:txBody>
          <a:bodyPr/>
          <a:lstStyle/>
          <a:p>
            <a:r>
              <a:rPr lang="en-US" dirty="0"/>
              <a:t>New Material Today</a:t>
            </a:r>
          </a:p>
        </p:txBody>
      </p:sp>
      <p:sp>
        <p:nvSpPr>
          <p:cNvPr id="3" name="Content Placeholder 2">
            <a:extLst>
              <a:ext uri="{FF2B5EF4-FFF2-40B4-BE49-F238E27FC236}">
                <a16:creationId xmlns:a16="http://schemas.microsoft.com/office/drawing/2014/main" id="{6F69D046-0F02-CE4B-BCEF-330237B3E970}"/>
              </a:ext>
            </a:extLst>
          </p:cNvPr>
          <p:cNvSpPr>
            <a:spLocks noGrp="1"/>
          </p:cNvSpPr>
          <p:nvPr>
            <p:ph idx="1"/>
          </p:nvPr>
        </p:nvSpPr>
        <p:spPr>
          <a:xfrm>
            <a:off x="1261872" y="1820863"/>
            <a:ext cx="8932452" cy="4351337"/>
          </a:xfrm>
        </p:spPr>
        <p:txBody>
          <a:bodyPr>
            <a:normAutofit/>
          </a:bodyPr>
          <a:lstStyle/>
          <a:p>
            <a:r>
              <a:rPr lang="en-US" b="1" dirty="0"/>
              <a:t>Section 1: Advanced Analysis</a:t>
            </a:r>
          </a:p>
          <a:p>
            <a:pPr lvl="1"/>
            <a:r>
              <a:rPr lang="en-US" dirty="0"/>
              <a:t>Exercise 2: Fluid Geochemistry of G.P.</a:t>
            </a:r>
          </a:p>
          <a:p>
            <a:pPr lvl="2"/>
            <a:r>
              <a:rPr lang="en-US" dirty="0"/>
              <a:t>Importing CSVs</a:t>
            </a:r>
          </a:p>
          <a:p>
            <a:pPr lvl="2"/>
            <a:r>
              <a:rPr lang="en-US" dirty="0"/>
              <a:t>Spatial Joins</a:t>
            </a:r>
          </a:p>
          <a:p>
            <a:pPr lvl="2"/>
            <a:r>
              <a:rPr lang="en-US" dirty="0"/>
              <a:t>Interpolating Point Shapefiles</a:t>
            </a:r>
          </a:p>
          <a:p>
            <a:pPr lvl="1"/>
            <a:r>
              <a:rPr lang="en-US" dirty="0"/>
              <a:t>Exercise 3: Landslide Risk near Quito</a:t>
            </a:r>
          </a:p>
          <a:p>
            <a:pPr lvl="2"/>
            <a:r>
              <a:rPr lang="en-US" dirty="0"/>
              <a:t>Raster Statistics</a:t>
            </a:r>
          </a:p>
          <a:p>
            <a:pPr lvl="2"/>
            <a:r>
              <a:rPr lang="en-US" dirty="0"/>
              <a:t>Rasterizing a Shapefile</a:t>
            </a:r>
          </a:p>
          <a:p>
            <a:pPr lvl="2"/>
            <a:r>
              <a:rPr lang="en-US" dirty="0"/>
              <a:t>Raster Calculator</a:t>
            </a:r>
          </a:p>
          <a:p>
            <a:pPr lvl="2"/>
            <a:r>
              <a:rPr lang="en-US" dirty="0"/>
              <a:t>Zonal Statistics</a:t>
            </a:r>
          </a:p>
        </p:txBody>
      </p:sp>
      <p:sp>
        <p:nvSpPr>
          <p:cNvPr id="4" name="Date Placeholder 3">
            <a:extLst>
              <a:ext uri="{FF2B5EF4-FFF2-40B4-BE49-F238E27FC236}">
                <a16:creationId xmlns:a16="http://schemas.microsoft.com/office/drawing/2014/main" id="{6E290827-2326-D643-8A9C-74680968F71C}"/>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C8F82A5C-F4BD-FC4E-BDA7-9E86DC022D3F}"/>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sp>
        <p:nvSpPr>
          <p:cNvPr id="8" name="Content Placeholder 2">
            <a:extLst>
              <a:ext uri="{FF2B5EF4-FFF2-40B4-BE49-F238E27FC236}">
                <a16:creationId xmlns:a16="http://schemas.microsoft.com/office/drawing/2014/main" id="{1952B431-84ED-EA48-99FA-614D3EE146A8}"/>
              </a:ext>
            </a:extLst>
          </p:cNvPr>
          <p:cNvSpPr txBox="1">
            <a:spLocks/>
          </p:cNvSpPr>
          <p:nvPr/>
        </p:nvSpPr>
        <p:spPr>
          <a:xfrm>
            <a:off x="5405503" y="1820862"/>
            <a:ext cx="8932452"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t>Section 2: Advanced Formatting</a:t>
            </a:r>
          </a:p>
          <a:p>
            <a:pPr lvl="1"/>
            <a:r>
              <a:rPr lang="en-US" dirty="0"/>
              <a:t>Line Symbology</a:t>
            </a:r>
          </a:p>
          <a:p>
            <a:pPr lvl="1"/>
            <a:r>
              <a:rPr lang="en-US" dirty="0"/>
              <a:t>Draw Effects</a:t>
            </a:r>
          </a:p>
          <a:p>
            <a:pPr lvl="1"/>
            <a:r>
              <a:rPr lang="en-US" dirty="0"/>
              <a:t>Heatmaps</a:t>
            </a:r>
          </a:p>
          <a:p>
            <a:pPr lvl="1"/>
            <a:r>
              <a:rPr lang="en-US" dirty="0"/>
              <a:t>Raster Viz.</a:t>
            </a:r>
          </a:p>
          <a:p>
            <a:pPr lvl="1"/>
            <a:r>
              <a:rPr lang="en-US" dirty="0"/>
              <a:t>3D Viewer</a:t>
            </a:r>
          </a:p>
        </p:txBody>
      </p:sp>
      <p:sp>
        <p:nvSpPr>
          <p:cNvPr id="10" name="Footer Placeholder 4">
            <a:extLst>
              <a:ext uri="{FF2B5EF4-FFF2-40B4-BE49-F238E27FC236}">
                <a16:creationId xmlns:a16="http://schemas.microsoft.com/office/drawing/2014/main" id="{32C483BC-6EA9-0A41-A15B-F9DEBD50971E}"/>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33893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3, Section 1</a:t>
            </a:r>
          </a:p>
        </p:txBody>
      </p:sp>
      <p:sp>
        <p:nvSpPr>
          <p:cNvPr id="3" name="Text Placeholder 2">
            <a:extLst>
              <a:ext uri="{FF2B5EF4-FFF2-40B4-BE49-F238E27FC236}">
                <a16:creationId xmlns:a16="http://schemas.microsoft.com/office/drawing/2014/main" id="{0E47BC1A-8F83-1544-9036-E4F7D93B9603}"/>
              </a:ext>
            </a:extLst>
          </p:cNvPr>
          <p:cNvSpPr>
            <a:spLocks noGrp="1"/>
          </p:cNvSpPr>
          <p:nvPr>
            <p:ph type="body" idx="1"/>
          </p:nvPr>
        </p:nvSpPr>
        <p:spPr/>
        <p:txBody>
          <a:bodyPr/>
          <a:lstStyle/>
          <a:p>
            <a:r>
              <a:rPr lang="en-US" dirty="0"/>
              <a:t>Handling Difficult Data Imports, Spatial Joins, Interpolating between Points, Raster Calculator, Spatial Statistics</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
        <p:nvSpPr>
          <p:cNvPr id="7" name="Footer Placeholder 4">
            <a:extLst>
              <a:ext uri="{FF2B5EF4-FFF2-40B4-BE49-F238E27FC236}">
                <a16:creationId xmlns:a16="http://schemas.microsoft.com/office/drawing/2014/main" id="{18549735-3F50-FE48-BFD1-3108597E4E35}"/>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94577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6636-C9F8-4648-A23D-C177A9D5CAF3}"/>
              </a:ext>
            </a:extLst>
          </p:cNvPr>
          <p:cNvSpPr>
            <a:spLocks noGrp="1"/>
          </p:cNvSpPr>
          <p:nvPr>
            <p:ph type="title"/>
          </p:nvPr>
        </p:nvSpPr>
        <p:spPr/>
        <p:txBody>
          <a:bodyPr/>
          <a:lstStyle/>
          <a:p>
            <a:r>
              <a:rPr lang="en-US" dirty="0"/>
              <a:t>Outline of Today’s Activity</a:t>
            </a:r>
          </a:p>
        </p:txBody>
      </p:sp>
      <p:sp>
        <p:nvSpPr>
          <p:cNvPr id="3" name="Content Placeholder 2">
            <a:extLst>
              <a:ext uri="{FF2B5EF4-FFF2-40B4-BE49-F238E27FC236}">
                <a16:creationId xmlns:a16="http://schemas.microsoft.com/office/drawing/2014/main" id="{4F3D8ED2-3C33-DA49-B823-2E028E7AFB30}"/>
              </a:ext>
            </a:extLst>
          </p:cNvPr>
          <p:cNvSpPr>
            <a:spLocks noGrp="1"/>
          </p:cNvSpPr>
          <p:nvPr>
            <p:ph idx="1"/>
          </p:nvPr>
        </p:nvSpPr>
        <p:spPr/>
        <p:txBody>
          <a:bodyPr>
            <a:normAutofit lnSpcReduction="10000"/>
          </a:bodyPr>
          <a:lstStyle/>
          <a:p>
            <a:r>
              <a:rPr lang="en-US" dirty="0"/>
              <a:t>Exercise #2</a:t>
            </a:r>
          </a:p>
          <a:p>
            <a:pPr lvl="1"/>
            <a:r>
              <a:rPr lang="en-US" dirty="0"/>
              <a:t>We want to know the chemistry of the fluids measured at G.P. Are there hotspots of high SO4 activity?</a:t>
            </a:r>
          </a:p>
          <a:p>
            <a:pPr lvl="1"/>
            <a:r>
              <a:rPr lang="en-US" dirty="0"/>
              <a:t>Requires:</a:t>
            </a:r>
          </a:p>
          <a:p>
            <a:pPr lvl="2"/>
            <a:r>
              <a:rPr lang="en-US" dirty="0"/>
              <a:t>Importing known geochemical data.</a:t>
            </a:r>
          </a:p>
          <a:p>
            <a:pPr lvl="2"/>
            <a:r>
              <a:rPr lang="en-US" dirty="0"/>
              <a:t>Georeferencing 2 new maps</a:t>
            </a:r>
          </a:p>
          <a:p>
            <a:pPr lvl="2"/>
            <a:r>
              <a:rPr lang="en-US" dirty="0"/>
              <a:t>Importing a dataset with no </a:t>
            </a:r>
            <a:r>
              <a:rPr lang="en-US" dirty="0" err="1"/>
              <a:t>lat</a:t>
            </a:r>
            <a:r>
              <a:rPr lang="en-US" dirty="0"/>
              <a:t>/long information</a:t>
            </a:r>
          </a:p>
          <a:p>
            <a:pPr lvl="2"/>
            <a:r>
              <a:rPr lang="en-US" dirty="0"/>
              <a:t>Creating new features</a:t>
            </a:r>
          </a:p>
          <a:p>
            <a:pPr lvl="2"/>
            <a:r>
              <a:rPr lang="en-US" dirty="0"/>
              <a:t>Performing a spatial join</a:t>
            </a:r>
          </a:p>
          <a:p>
            <a:pPr lvl="2"/>
            <a:r>
              <a:rPr lang="en-US" dirty="0"/>
              <a:t>Interpolating to find hotpots</a:t>
            </a:r>
          </a:p>
          <a:p>
            <a:r>
              <a:rPr lang="en-US" dirty="0"/>
              <a:t>Exercise #3</a:t>
            </a:r>
          </a:p>
          <a:p>
            <a:pPr lvl="1"/>
            <a:r>
              <a:rPr lang="en-US" dirty="0"/>
              <a:t>Landslide Risk example</a:t>
            </a:r>
          </a:p>
          <a:p>
            <a:pPr lvl="2"/>
            <a:r>
              <a:rPr lang="en-US" dirty="0"/>
              <a:t>Importing precipitation data</a:t>
            </a:r>
          </a:p>
          <a:p>
            <a:pPr lvl="2"/>
            <a:r>
              <a:rPr lang="en-US" dirty="0"/>
              <a:t>Calculating Raster Slope</a:t>
            </a:r>
          </a:p>
          <a:p>
            <a:pPr lvl="2"/>
            <a:r>
              <a:rPr lang="en-US" dirty="0"/>
              <a:t>Rasterize rainfall</a:t>
            </a:r>
          </a:p>
          <a:p>
            <a:pPr lvl="2"/>
            <a:r>
              <a:rPr lang="en-US" dirty="0"/>
              <a:t>Use raster calculator</a:t>
            </a:r>
          </a:p>
        </p:txBody>
      </p:sp>
      <p:sp>
        <p:nvSpPr>
          <p:cNvPr id="4" name="Date Placeholder 3">
            <a:extLst>
              <a:ext uri="{FF2B5EF4-FFF2-40B4-BE49-F238E27FC236}">
                <a16:creationId xmlns:a16="http://schemas.microsoft.com/office/drawing/2014/main" id="{C339A10E-280D-7F4F-9A31-68B610831BB4}"/>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3CB85161-6AD8-124E-A1C8-3223CEC04C25}"/>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sp>
        <p:nvSpPr>
          <p:cNvPr id="7" name="Footer Placeholder 4">
            <a:extLst>
              <a:ext uri="{FF2B5EF4-FFF2-40B4-BE49-F238E27FC236}">
                <a16:creationId xmlns:a16="http://schemas.microsoft.com/office/drawing/2014/main" id="{0FF43143-EAE9-144A-AF45-76FA38C78D3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92553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BC75-5999-6E47-BCD2-476155CFF781}"/>
              </a:ext>
            </a:extLst>
          </p:cNvPr>
          <p:cNvSpPr>
            <a:spLocks noGrp="1"/>
          </p:cNvSpPr>
          <p:nvPr>
            <p:ph type="title"/>
          </p:nvPr>
        </p:nvSpPr>
        <p:spPr/>
        <p:txBody>
          <a:bodyPr/>
          <a:lstStyle/>
          <a:p>
            <a:r>
              <a:rPr lang="en-US" dirty="0"/>
              <a:t>Spatial Joins</a:t>
            </a:r>
          </a:p>
        </p:txBody>
      </p:sp>
      <p:pic>
        <p:nvPicPr>
          <p:cNvPr id="8" name="Content Placeholder 7" descr="Diagram&#10;&#10;Description automatically generated">
            <a:extLst>
              <a:ext uri="{FF2B5EF4-FFF2-40B4-BE49-F238E27FC236}">
                <a16:creationId xmlns:a16="http://schemas.microsoft.com/office/drawing/2014/main" id="{CDDE5171-D6FA-B74C-B1E9-EBE4057A1A54}"/>
              </a:ext>
            </a:extLst>
          </p:cNvPr>
          <p:cNvPicPr>
            <a:picLocks noGrp="1" noChangeAspect="1"/>
          </p:cNvPicPr>
          <p:nvPr>
            <p:ph idx="1"/>
          </p:nvPr>
        </p:nvPicPr>
        <p:blipFill>
          <a:blip r:embed="rId2"/>
          <a:stretch>
            <a:fillRect/>
          </a:stretch>
        </p:blipFill>
        <p:spPr>
          <a:xfrm>
            <a:off x="914400" y="1848889"/>
            <a:ext cx="9066513" cy="4466394"/>
          </a:xfrm>
        </p:spPr>
      </p:pic>
      <p:sp>
        <p:nvSpPr>
          <p:cNvPr id="4" name="Date Placeholder 3">
            <a:extLst>
              <a:ext uri="{FF2B5EF4-FFF2-40B4-BE49-F238E27FC236}">
                <a16:creationId xmlns:a16="http://schemas.microsoft.com/office/drawing/2014/main" id="{66A3232C-03A3-B54B-BC27-A8C9E70F4E47}"/>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05772E83-4028-E141-B2DE-13EC0EED7491}"/>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sp>
        <p:nvSpPr>
          <p:cNvPr id="9" name="TextBox 8">
            <a:extLst>
              <a:ext uri="{FF2B5EF4-FFF2-40B4-BE49-F238E27FC236}">
                <a16:creationId xmlns:a16="http://schemas.microsoft.com/office/drawing/2014/main" id="{02266BAC-1641-004D-AA9F-C78450FB6AD3}"/>
              </a:ext>
            </a:extLst>
          </p:cNvPr>
          <p:cNvSpPr txBox="1"/>
          <p:nvPr/>
        </p:nvSpPr>
        <p:spPr>
          <a:xfrm>
            <a:off x="800100" y="6172200"/>
            <a:ext cx="9664700" cy="369332"/>
          </a:xfrm>
          <a:prstGeom prst="rect">
            <a:avLst/>
          </a:prstGeom>
          <a:noFill/>
        </p:spPr>
        <p:txBody>
          <a:bodyPr wrap="square" rtlCol="0">
            <a:spAutoFit/>
          </a:bodyPr>
          <a:lstStyle/>
          <a:p>
            <a:r>
              <a:rPr lang="en-US" dirty="0">
                <a:latin typeface="Candara" panose="020E0502030303020204" pitchFamily="34" charset="0"/>
              </a:rPr>
              <a:t>Image source: pg. 176 Huisman and de By (2009)</a:t>
            </a:r>
          </a:p>
        </p:txBody>
      </p:sp>
      <p:sp>
        <p:nvSpPr>
          <p:cNvPr id="11" name="Footer Placeholder 4">
            <a:extLst>
              <a:ext uri="{FF2B5EF4-FFF2-40B4-BE49-F238E27FC236}">
                <a16:creationId xmlns:a16="http://schemas.microsoft.com/office/drawing/2014/main" id="{029815B5-0695-0547-95A9-35D30F0373CC}"/>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39772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A8A-0B0E-BC40-BBB3-A2EBA505A425}"/>
              </a:ext>
            </a:extLst>
          </p:cNvPr>
          <p:cNvSpPr>
            <a:spLocks noGrp="1"/>
          </p:cNvSpPr>
          <p:nvPr>
            <p:ph type="title"/>
          </p:nvPr>
        </p:nvSpPr>
        <p:spPr/>
        <p:txBody>
          <a:bodyPr/>
          <a:lstStyle/>
          <a:p>
            <a:r>
              <a:rPr lang="en-US" dirty="0" err="1"/>
              <a:t>Geostatistics</a:t>
            </a:r>
            <a:endParaRPr lang="en-US" dirty="0"/>
          </a:p>
        </p:txBody>
      </p:sp>
      <p:sp>
        <p:nvSpPr>
          <p:cNvPr id="3" name="Content Placeholder 2">
            <a:extLst>
              <a:ext uri="{FF2B5EF4-FFF2-40B4-BE49-F238E27FC236}">
                <a16:creationId xmlns:a16="http://schemas.microsoft.com/office/drawing/2014/main" id="{A427FE3F-49D5-C247-8E68-29AF7BBD2494}"/>
              </a:ext>
            </a:extLst>
          </p:cNvPr>
          <p:cNvSpPr>
            <a:spLocks noGrp="1"/>
          </p:cNvSpPr>
          <p:nvPr>
            <p:ph idx="1"/>
          </p:nvPr>
        </p:nvSpPr>
        <p:spPr>
          <a:xfrm>
            <a:off x="1261872" y="1828800"/>
            <a:ext cx="4636008" cy="4351337"/>
          </a:xfrm>
        </p:spPr>
        <p:txBody>
          <a:bodyPr>
            <a:normAutofit fontScale="92500" lnSpcReduction="20000"/>
          </a:bodyPr>
          <a:lstStyle/>
          <a:p>
            <a:r>
              <a:rPr lang="en-US" dirty="0"/>
              <a:t>Free AMAZING resource: </a:t>
            </a:r>
            <a:r>
              <a:rPr lang="en-US" dirty="0">
                <a:hlinkClick r:id="rId2"/>
              </a:rPr>
              <a:t>https://www.spatialanalysisonline.com/HTML/index.html</a:t>
            </a:r>
            <a:endParaRPr lang="en-US" dirty="0"/>
          </a:p>
          <a:p>
            <a:r>
              <a:rPr lang="en-US" dirty="0"/>
              <a:t>One key feature of spatial statistics: because of </a:t>
            </a:r>
            <a:r>
              <a:rPr lang="en-US" i="1" dirty="0"/>
              <a:t>spatial autocorrelation</a:t>
            </a:r>
            <a:r>
              <a:rPr lang="en-US" dirty="0"/>
              <a:t>, </a:t>
            </a:r>
            <a:r>
              <a:rPr lang="en-US" u="sng" dirty="0"/>
              <a:t>data with a spatial dimension violate classical statistical assumption of independence</a:t>
            </a:r>
          </a:p>
          <a:p>
            <a:pPr lvl="1"/>
            <a:r>
              <a:rPr lang="en-US" dirty="0"/>
              <a:t>Independence – in probability theory, occurrence of event does not affect the probability of occurrence of another</a:t>
            </a:r>
          </a:p>
          <a:p>
            <a:pPr lvl="1"/>
            <a:r>
              <a:rPr lang="en-US" dirty="0"/>
              <a:t>Requires different approach to statistics and analysis</a:t>
            </a:r>
          </a:p>
          <a:p>
            <a:r>
              <a:rPr lang="en-US" dirty="0"/>
              <a:t>Special geostatistical operations: Inverse Distance Weighting (IDW), Kriging, Moran’s I coefficient </a:t>
            </a:r>
          </a:p>
          <a:p>
            <a:r>
              <a:rPr lang="en-US" dirty="0"/>
              <a:t>My Deccan work: </a:t>
            </a:r>
            <a:r>
              <a:rPr lang="en-US" dirty="0">
                <a:hlinkClick r:id="rId3"/>
              </a:rPr>
              <a:t>Empirical Bayesian Kriging</a:t>
            </a:r>
            <a:r>
              <a:rPr lang="en-US" dirty="0"/>
              <a:t> (EBK) &gt;&gt;&gt;&gt;</a:t>
            </a:r>
          </a:p>
        </p:txBody>
      </p:sp>
      <p:sp>
        <p:nvSpPr>
          <p:cNvPr id="4" name="Date Placeholder 3">
            <a:extLst>
              <a:ext uri="{FF2B5EF4-FFF2-40B4-BE49-F238E27FC236}">
                <a16:creationId xmlns:a16="http://schemas.microsoft.com/office/drawing/2014/main" id="{1F076563-1615-8340-8162-97DB4650B039}"/>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12047D6E-3B9E-9E45-918B-52E3DB61B3F1}"/>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744C8758-BCAA-1046-AB6D-9E6CBB14EF1E}"/>
              </a:ext>
            </a:extLst>
          </p:cNvPr>
          <p:cNvPicPr>
            <a:picLocks noChangeAspect="1"/>
          </p:cNvPicPr>
          <p:nvPr/>
        </p:nvPicPr>
        <p:blipFill>
          <a:blip r:embed="rId4"/>
          <a:stretch>
            <a:fillRect/>
          </a:stretch>
        </p:blipFill>
        <p:spPr>
          <a:xfrm>
            <a:off x="6376527" y="445567"/>
            <a:ext cx="4276504" cy="3154496"/>
          </a:xfrm>
          <a:prstGeom prst="rect">
            <a:avLst/>
          </a:prstGeom>
        </p:spPr>
      </p:pic>
      <p:pic>
        <p:nvPicPr>
          <p:cNvPr id="9" name="Content Placeholder 7" descr="A close up of a map&#10;&#10;Description automatically generated">
            <a:extLst>
              <a:ext uri="{FF2B5EF4-FFF2-40B4-BE49-F238E27FC236}">
                <a16:creationId xmlns:a16="http://schemas.microsoft.com/office/drawing/2014/main" id="{B33D23CE-246B-A345-85DF-3E495F0D4D49}"/>
              </a:ext>
            </a:extLst>
          </p:cNvPr>
          <p:cNvPicPr>
            <a:picLocks noChangeAspect="1"/>
          </p:cNvPicPr>
          <p:nvPr/>
        </p:nvPicPr>
        <p:blipFill>
          <a:blip r:embed="rId5"/>
          <a:stretch>
            <a:fillRect/>
          </a:stretch>
        </p:blipFill>
        <p:spPr>
          <a:xfrm>
            <a:off x="6102934" y="3793524"/>
            <a:ext cx="4632502" cy="2614790"/>
          </a:xfrm>
          <a:prstGeom prst="rect">
            <a:avLst/>
          </a:prstGeom>
        </p:spPr>
      </p:pic>
      <p:sp>
        <p:nvSpPr>
          <p:cNvPr id="10" name="Footer Placeholder 4">
            <a:extLst>
              <a:ext uri="{FF2B5EF4-FFF2-40B4-BE49-F238E27FC236}">
                <a16:creationId xmlns:a16="http://schemas.microsoft.com/office/drawing/2014/main" id="{27B2DB3E-BF09-D34C-A58F-D9F134A9284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54823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CB69-B4D3-E04A-A414-D5BF088C2BB8}"/>
              </a:ext>
            </a:extLst>
          </p:cNvPr>
          <p:cNvSpPr>
            <a:spLocks noGrp="1"/>
          </p:cNvSpPr>
          <p:nvPr>
            <p:ph type="title"/>
          </p:nvPr>
        </p:nvSpPr>
        <p:spPr/>
        <p:txBody>
          <a:bodyPr>
            <a:normAutofit fontScale="90000"/>
          </a:bodyPr>
          <a:lstStyle/>
          <a:p>
            <a:br>
              <a:rPr lang="en-US" dirty="0"/>
            </a:br>
            <a:r>
              <a:rPr lang="en-US" dirty="0"/>
              <a:t>Course Outline </a:t>
            </a:r>
            <a:br>
              <a:rPr lang="en-US" dirty="0"/>
            </a:br>
            <a:endParaRPr lang="en-US" dirty="0"/>
          </a:p>
        </p:txBody>
      </p:sp>
      <p:sp>
        <p:nvSpPr>
          <p:cNvPr id="4" name="Date Placeholder 3">
            <a:extLst>
              <a:ext uri="{FF2B5EF4-FFF2-40B4-BE49-F238E27FC236}">
                <a16:creationId xmlns:a16="http://schemas.microsoft.com/office/drawing/2014/main" id="{885EE957-0C46-5C42-B614-C45932F4028D}"/>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6" name="Slide Number Placeholder 5">
            <a:extLst>
              <a:ext uri="{FF2B5EF4-FFF2-40B4-BE49-F238E27FC236}">
                <a16:creationId xmlns:a16="http://schemas.microsoft.com/office/drawing/2014/main" id="{EC486003-911B-7E44-81C7-E0D058F35347}"/>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sp>
        <p:nvSpPr>
          <p:cNvPr id="7" name="Footer Placeholder 4">
            <a:extLst>
              <a:ext uri="{FF2B5EF4-FFF2-40B4-BE49-F238E27FC236}">
                <a16:creationId xmlns:a16="http://schemas.microsoft.com/office/drawing/2014/main" id="{90A60C1B-4E3F-A04E-BB99-4B220531BB9D}"/>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
        <p:nvSpPr>
          <p:cNvPr id="10" name="Content Placeholder 2">
            <a:extLst>
              <a:ext uri="{FF2B5EF4-FFF2-40B4-BE49-F238E27FC236}">
                <a16:creationId xmlns:a16="http://schemas.microsoft.com/office/drawing/2014/main" id="{A1409D44-B7C9-784D-82C6-E2C4BA27AAE5}"/>
              </a:ext>
            </a:extLst>
          </p:cNvPr>
          <p:cNvSpPr txBox="1">
            <a:spLocks/>
          </p:cNvSpPr>
          <p:nvPr/>
        </p:nvSpPr>
        <p:spPr>
          <a:xfrm>
            <a:off x="1261872" y="1371600"/>
            <a:ext cx="8595360" cy="54864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Wed. Nov. 3</a:t>
            </a:r>
            <a:r>
              <a:rPr lang="en-US" baseline="30000" dirty="0"/>
              <a:t>rd</a:t>
            </a:r>
            <a:r>
              <a:rPr lang="en-US" dirty="0"/>
              <a:t>: Session 1 – Principles for using GIS in the Geosciences</a:t>
            </a:r>
          </a:p>
          <a:p>
            <a:pPr lvl="1"/>
            <a:r>
              <a:rPr lang="en-US" dirty="0"/>
              <a:t>Course Objectives</a:t>
            </a:r>
          </a:p>
          <a:p>
            <a:pPr lvl="1"/>
            <a:r>
              <a:rPr lang="en-US" dirty="0"/>
              <a:t>Principles of GIS</a:t>
            </a:r>
          </a:p>
          <a:p>
            <a:pPr lvl="1"/>
            <a:r>
              <a:rPr lang="en-US" dirty="0"/>
              <a:t>Tour of the Interface</a:t>
            </a:r>
          </a:p>
          <a:p>
            <a:r>
              <a:rPr lang="en-US" dirty="0"/>
              <a:t>Wed. Nov. 10</a:t>
            </a:r>
            <a:r>
              <a:rPr lang="en-US" baseline="30000" dirty="0"/>
              <a:t>th</a:t>
            </a:r>
            <a:r>
              <a:rPr lang="en-US" dirty="0"/>
              <a:t>: Session 2 – Beginner GIS Exercises</a:t>
            </a:r>
          </a:p>
          <a:p>
            <a:pPr lvl="1"/>
            <a:r>
              <a:rPr lang="en-US" dirty="0"/>
              <a:t>Guagua Pichincha Hazard Assessment (Exercise #1)</a:t>
            </a:r>
          </a:p>
          <a:p>
            <a:pPr lvl="1"/>
            <a:r>
              <a:rPr lang="en-US" dirty="0"/>
              <a:t>Projections + Data Types</a:t>
            </a:r>
          </a:p>
          <a:p>
            <a:pPr lvl="1"/>
            <a:r>
              <a:rPr lang="en-US" dirty="0"/>
              <a:t>Managing Layers, Manipulating Data, Designing Your Map</a:t>
            </a:r>
          </a:p>
          <a:p>
            <a:r>
              <a:rPr lang="en-US" b="1" dirty="0"/>
              <a:t>Wed. Nov 17</a:t>
            </a:r>
            <a:r>
              <a:rPr lang="en-US" b="1" baseline="30000" dirty="0"/>
              <a:t>th</a:t>
            </a:r>
            <a:r>
              <a:rPr lang="en-US" b="1" dirty="0"/>
              <a:t>: Session 3 – Intermediate GIS Exercises</a:t>
            </a:r>
          </a:p>
          <a:p>
            <a:pPr lvl="1"/>
            <a:r>
              <a:rPr lang="en-US" dirty="0"/>
              <a:t>Wrapping up Exercise #1</a:t>
            </a:r>
          </a:p>
          <a:p>
            <a:pPr lvl="1"/>
            <a:r>
              <a:rPr lang="en-US" dirty="0"/>
              <a:t>Getting more out of GIS</a:t>
            </a:r>
          </a:p>
          <a:p>
            <a:pPr lvl="1"/>
            <a:r>
              <a:rPr lang="en-US" dirty="0"/>
              <a:t>Geoprocessing, Spatial Analysis, Data Management, Advanced formatting, </a:t>
            </a:r>
            <a:r>
              <a:rPr lang="en-US" dirty="0" err="1"/>
              <a:t>Geostatistics</a:t>
            </a:r>
            <a:endParaRPr lang="en-US" dirty="0"/>
          </a:p>
          <a:p>
            <a:r>
              <a:rPr lang="en-US" dirty="0"/>
              <a:t>Wed. Nov. 24th: Advanced GIS Exercises </a:t>
            </a:r>
          </a:p>
          <a:p>
            <a:pPr lvl="1"/>
            <a:r>
              <a:rPr lang="en-US" dirty="0"/>
              <a:t>Peak into Advanced GIS</a:t>
            </a:r>
          </a:p>
          <a:p>
            <a:pPr lvl="1"/>
            <a:r>
              <a:rPr lang="en-US" dirty="0"/>
              <a:t>Custom Actions , Model Builder, Python, Google Earth Engine, Databases</a:t>
            </a:r>
          </a:p>
        </p:txBody>
      </p:sp>
    </p:spTree>
    <p:extLst>
      <p:ext uri="{BB962C8B-B14F-4D97-AF65-F5344CB8AC3E}">
        <p14:creationId xmlns:p14="http://schemas.microsoft.com/office/powerpoint/2010/main" val="234651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ABEE-73F0-8F4D-A1FC-C8975B129048}"/>
              </a:ext>
            </a:extLst>
          </p:cNvPr>
          <p:cNvSpPr>
            <a:spLocks noGrp="1"/>
          </p:cNvSpPr>
          <p:nvPr>
            <p:ph type="title"/>
          </p:nvPr>
        </p:nvSpPr>
        <p:spPr/>
        <p:txBody>
          <a:bodyPr/>
          <a:lstStyle/>
          <a:p>
            <a:r>
              <a:rPr lang="en-US" dirty="0"/>
              <a:t>Interpolation</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40D25A63-3F19-134A-9DF9-64B038901428}"/>
              </a:ext>
            </a:extLst>
          </p:cNvPr>
          <p:cNvPicPr>
            <a:picLocks noGrp="1" noChangeAspect="1"/>
          </p:cNvPicPr>
          <p:nvPr>
            <p:ph idx="1"/>
          </p:nvPr>
        </p:nvPicPr>
        <p:blipFill>
          <a:blip r:embed="rId2"/>
          <a:stretch>
            <a:fillRect/>
          </a:stretch>
        </p:blipFill>
        <p:spPr>
          <a:xfrm>
            <a:off x="6252519" y="228600"/>
            <a:ext cx="4701994" cy="6153414"/>
          </a:xfrm>
        </p:spPr>
      </p:pic>
      <p:sp>
        <p:nvSpPr>
          <p:cNvPr id="4" name="Date Placeholder 3">
            <a:extLst>
              <a:ext uri="{FF2B5EF4-FFF2-40B4-BE49-F238E27FC236}">
                <a16:creationId xmlns:a16="http://schemas.microsoft.com/office/drawing/2014/main" id="{7DB512F4-69A5-8B47-BCA4-0BAAD8086B16}"/>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C2468EEC-13E8-6D48-9565-91F5A76AF36F}"/>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sp>
        <p:nvSpPr>
          <p:cNvPr id="9" name="TextBox 8">
            <a:extLst>
              <a:ext uri="{FF2B5EF4-FFF2-40B4-BE49-F238E27FC236}">
                <a16:creationId xmlns:a16="http://schemas.microsoft.com/office/drawing/2014/main" id="{7EE02E9C-BA1C-674B-9AF5-ED2717BB1ABD}"/>
              </a:ext>
            </a:extLst>
          </p:cNvPr>
          <p:cNvSpPr txBox="1"/>
          <p:nvPr/>
        </p:nvSpPr>
        <p:spPr>
          <a:xfrm>
            <a:off x="1065530" y="6260068"/>
            <a:ext cx="9664700" cy="369332"/>
          </a:xfrm>
          <a:prstGeom prst="rect">
            <a:avLst/>
          </a:prstGeom>
          <a:noFill/>
        </p:spPr>
        <p:txBody>
          <a:bodyPr wrap="square" rtlCol="0">
            <a:spAutoFit/>
          </a:bodyPr>
          <a:lstStyle/>
          <a:p>
            <a:r>
              <a:rPr lang="en-US" dirty="0">
                <a:latin typeface="Candara" panose="020E0502030303020204" pitchFamily="34" charset="0"/>
              </a:rPr>
              <a:t>Image source: Arun (2013) </a:t>
            </a:r>
            <a:r>
              <a:rPr lang="en-US" i="1" dirty="0">
                <a:latin typeface="Candara" panose="020E0502030303020204" pitchFamily="34" charset="0"/>
              </a:rPr>
              <a:t>A comparative analysis of different </a:t>
            </a:r>
            <a:r>
              <a:rPr lang="en-US" i="1" dirty="0" err="1">
                <a:latin typeface="Candara" panose="020E0502030303020204" pitchFamily="34" charset="0"/>
              </a:rPr>
              <a:t>DEMinterpolation</a:t>
            </a:r>
            <a:r>
              <a:rPr lang="en-US" i="1" dirty="0">
                <a:latin typeface="Candara" panose="020E0502030303020204" pitchFamily="34" charset="0"/>
              </a:rPr>
              <a:t> methods </a:t>
            </a:r>
          </a:p>
        </p:txBody>
      </p:sp>
      <p:sp>
        <p:nvSpPr>
          <p:cNvPr id="10" name="Content Placeholder 2">
            <a:extLst>
              <a:ext uri="{FF2B5EF4-FFF2-40B4-BE49-F238E27FC236}">
                <a16:creationId xmlns:a16="http://schemas.microsoft.com/office/drawing/2014/main" id="{DEE33766-F272-8147-B167-EE71028D7B3D}"/>
              </a:ext>
            </a:extLst>
          </p:cNvPr>
          <p:cNvSpPr txBox="1">
            <a:spLocks/>
          </p:cNvSpPr>
          <p:nvPr/>
        </p:nvSpPr>
        <p:spPr>
          <a:xfrm>
            <a:off x="1278184" y="2278063"/>
            <a:ext cx="463600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Candara" panose="020E0502030303020204" pitchFamily="34"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Candara" panose="020E0502030303020204" pitchFamily="34"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Candara" panose="020E0502030303020204" pitchFamily="34"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popular family of geostatistical </a:t>
            </a:r>
            <a:r>
              <a:rPr lang="en-US" dirty="0" err="1"/>
              <a:t>predictivemodels</a:t>
            </a:r>
            <a:endParaRPr lang="en-US" dirty="0"/>
          </a:p>
          <a:p>
            <a:r>
              <a:rPr lang="en-US" dirty="0"/>
              <a:t>Essentially, generates a surface connecting points. </a:t>
            </a:r>
          </a:p>
          <a:p>
            <a:pPr lvl="1"/>
            <a:r>
              <a:rPr lang="en-US" dirty="0"/>
              <a:t>Surface “height” refers to the difference in some desired value between the spatially heterogeneous points</a:t>
            </a:r>
          </a:p>
          <a:p>
            <a:r>
              <a:rPr lang="en-US" dirty="0"/>
              <a:t>Deterministic vs. Geostatistical methods offer different user choices, reflecting whether user thinks sample points reflect an underlying statistical sample</a:t>
            </a:r>
          </a:p>
        </p:txBody>
      </p:sp>
      <p:sp>
        <p:nvSpPr>
          <p:cNvPr id="11" name="Footer Placeholder 4">
            <a:extLst>
              <a:ext uri="{FF2B5EF4-FFF2-40B4-BE49-F238E27FC236}">
                <a16:creationId xmlns:a16="http://schemas.microsoft.com/office/drawing/2014/main" id="{43C8D9B5-E715-DF4E-84A9-6F18306F027C}"/>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5347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D38-A54F-414B-A041-8F7B8F974077}"/>
              </a:ext>
            </a:extLst>
          </p:cNvPr>
          <p:cNvSpPr>
            <a:spLocks noGrp="1"/>
          </p:cNvSpPr>
          <p:nvPr>
            <p:ph type="title"/>
          </p:nvPr>
        </p:nvSpPr>
        <p:spPr/>
        <p:txBody>
          <a:bodyPr/>
          <a:lstStyle/>
          <a:p>
            <a:r>
              <a:rPr lang="en-US" dirty="0"/>
              <a:t>Critical GIS</a:t>
            </a:r>
          </a:p>
        </p:txBody>
      </p:sp>
      <p:sp>
        <p:nvSpPr>
          <p:cNvPr id="3" name="Content Placeholder 2">
            <a:extLst>
              <a:ext uri="{FF2B5EF4-FFF2-40B4-BE49-F238E27FC236}">
                <a16:creationId xmlns:a16="http://schemas.microsoft.com/office/drawing/2014/main" id="{43DD52B6-AA81-124B-A0CA-D989A7E47C22}"/>
              </a:ext>
            </a:extLst>
          </p:cNvPr>
          <p:cNvSpPr>
            <a:spLocks noGrp="1"/>
          </p:cNvSpPr>
          <p:nvPr>
            <p:ph idx="1"/>
          </p:nvPr>
        </p:nvSpPr>
        <p:spPr/>
        <p:txBody>
          <a:bodyPr/>
          <a:lstStyle/>
          <a:p>
            <a:r>
              <a:rPr lang="en-US" dirty="0"/>
              <a:t>Do we have a responsibility to communicate these results to Ecuadorian geoscientists/local community? </a:t>
            </a:r>
          </a:p>
          <a:p>
            <a:r>
              <a:rPr lang="en-US" dirty="0"/>
              <a:t>If we identify a “hotspot” of activity, how can we ensure this message is passed along?</a:t>
            </a:r>
          </a:p>
          <a:p>
            <a:r>
              <a:rPr lang="en-US" dirty="0"/>
              <a:t>How will our interpolation model affect community perception of hazard, or impact livelihoods of community?</a:t>
            </a:r>
          </a:p>
        </p:txBody>
      </p:sp>
      <p:sp>
        <p:nvSpPr>
          <p:cNvPr id="4" name="Date Placeholder 3">
            <a:extLst>
              <a:ext uri="{FF2B5EF4-FFF2-40B4-BE49-F238E27FC236}">
                <a16:creationId xmlns:a16="http://schemas.microsoft.com/office/drawing/2014/main" id="{302B09A6-9553-7D42-9FFC-618964E7CB7D}"/>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58A924B8-B791-8542-AA16-F47BD823786E}"/>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sp>
        <p:nvSpPr>
          <p:cNvPr id="8" name="Footer Placeholder 4">
            <a:extLst>
              <a:ext uri="{FF2B5EF4-FFF2-40B4-BE49-F238E27FC236}">
                <a16:creationId xmlns:a16="http://schemas.microsoft.com/office/drawing/2014/main" id="{6ED3CA03-95AE-E642-A860-81984D66B94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18307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915-CC85-9E40-AA7E-3F0881F6E290}"/>
              </a:ext>
            </a:extLst>
          </p:cNvPr>
          <p:cNvSpPr>
            <a:spLocks noGrp="1"/>
          </p:cNvSpPr>
          <p:nvPr>
            <p:ph type="title"/>
          </p:nvPr>
        </p:nvSpPr>
        <p:spPr/>
        <p:txBody>
          <a:bodyPr/>
          <a:lstStyle/>
          <a:p>
            <a:r>
              <a:rPr lang="en-US" dirty="0"/>
              <a:t>Section 2</a:t>
            </a:r>
          </a:p>
        </p:txBody>
      </p:sp>
      <p:sp>
        <p:nvSpPr>
          <p:cNvPr id="3" name="Text Placeholder 2">
            <a:extLst>
              <a:ext uri="{FF2B5EF4-FFF2-40B4-BE49-F238E27FC236}">
                <a16:creationId xmlns:a16="http://schemas.microsoft.com/office/drawing/2014/main" id="{1A3DBBD6-115A-774E-A5E1-F125CFEC5E82}"/>
              </a:ext>
            </a:extLst>
          </p:cNvPr>
          <p:cNvSpPr>
            <a:spLocks noGrp="1"/>
          </p:cNvSpPr>
          <p:nvPr>
            <p:ph type="body" idx="1"/>
          </p:nvPr>
        </p:nvSpPr>
        <p:spPr/>
        <p:txBody>
          <a:bodyPr/>
          <a:lstStyle/>
          <a:p>
            <a:r>
              <a:rPr lang="en-US" dirty="0"/>
              <a:t>Advanced Formatting</a:t>
            </a:r>
          </a:p>
        </p:txBody>
      </p:sp>
      <p:sp>
        <p:nvSpPr>
          <p:cNvPr id="4" name="Date Placeholder 3">
            <a:extLst>
              <a:ext uri="{FF2B5EF4-FFF2-40B4-BE49-F238E27FC236}">
                <a16:creationId xmlns:a16="http://schemas.microsoft.com/office/drawing/2014/main" id="{C1ABD5A6-4818-8E43-B2D7-487D0F12D677}"/>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34888928-534E-5244-99DF-F63281AE9D0B}"/>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880802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2-6F3D-1140-83A4-5F80BECC45F2}"/>
              </a:ext>
            </a:extLst>
          </p:cNvPr>
          <p:cNvSpPr>
            <a:spLocks noGrp="1"/>
          </p:cNvSpPr>
          <p:nvPr>
            <p:ph type="title"/>
          </p:nvPr>
        </p:nvSpPr>
        <p:spPr/>
        <p:txBody>
          <a:bodyPr/>
          <a:lstStyle/>
          <a:p>
            <a:r>
              <a:rPr lang="en-US" dirty="0"/>
              <a:t>Symbology </a:t>
            </a:r>
          </a:p>
        </p:txBody>
      </p:sp>
      <p:pic>
        <p:nvPicPr>
          <p:cNvPr id="8" name="Content Placeholder 7" descr="Graphical user interface, application&#10;&#10;Description automatically generated">
            <a:extLst>
              <a:ext uri="{FF2B5EF4-FFF2-40B4-BE49-F238E27FC236}">
                <a16:creationId xmlns:a16="http://schemas.microsoft.com/office/drawing/2014/main" id="{E551CA78-B089-ED44-89DC-9AA3F03DC77E}"/>
              </a:ext>
            </a:extLst>
          </p:cNvPr>
          <p:cNvPicPr>
            <a:picLocks noGrp="1" noChangeAspect="1"/>
          </p:cNvPicPr>
          <p:nvPr>
            <p:ph idx="1"/>
          </p:nvPr>
        </p:nvPicPr>
        <p:blipFill>
          <a:blip r:embed="rId2"/>
          <a:stretch>
            <a:fillRect/>
          </a:stretch>
        </p:blipFill>
        <p:spPr>
          <a:xfrm>
            <a:off x="2065573" y="1828800"/>
            <a:ext cx="6987705" cy="4351338"/>
          </a:xfrm>
        </p:spPr>
      </p:pic>
      <p:sp>
        <p:nvSpPr>
          <p:cNvPr id="4" name="Date Placeholder 3">
            <a:extLst>
              <a:ext uri="{FF2B5EF4-FFF2-40B4-BE49-F238E27FC236}">
                <a16:creationId xmlns:a16="http://schemas.microsoft.com/office/drawing/2014/main" id="{26333844-FA50-554F-B22D-6CF8C04AE7FB}"/>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453EAF74-4BFF-F143-B654-6CEC6911EF57}"/>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sp>
        <p:nvSpPr>
          <p:cNvPr id="7" name="Footer Placeholder 4">
            <a:extLst>
              <a:ext uri="{FF2B5EF4-FFF2-40B4-BE49-F238E27FC236}">
                <a16:creationId xmlns:a16="http://schemas.microsoft.com/office/drawing/2014/main" id="{347BD0EC-57FE-634B-BDC4-AC2E5D5AAEAA}"/>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308231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4AA-CBA4-ED45-A2FE-38CFC5294CD6}"/>
              </a:ext>
            </a:extLst>
          </p:cNvPr>
          <p:cNvSpPr>
            <a:spLocks noGrp="1"/>
          </p:cNvSpPr>
          <p:nvPr>
            <p:ph type="title"/>
          </p:nvPr>
        </p:nvSpPr>
        <p:spPr/>
        <p:txBody>
          <a:bodyPr/>
          <a:lstStyle/>
          <a:p>
            <a:r>
              <a:rPr lang="en-US" dirty="0"/>
              <a:t>Symbology Advice</a:t>
            </a:r>
          </a:p>
        </p:txBody>
      </p:sp>
      <p:sp>
        <p:nvSpPr>
          <p:cNvPr id="3" name="Content Placeholder 2">
            <a:extLst>
              <a:ext uri="{FF2B5EF4-FFF2-40B4-BE49-F238E27FC236}">
                <a16:creationId xmlns:a16="http://schemas.microsoft.com/office/drawing/2014/main" id="{F319E4E8-475F-CD4C-B24F-EE8AC16B152C}"/>
              </a:ext>
            </a:extLst>
          </p:cNvPr>
          <p:cNvSpPr>
            <a:spLocks noGrp="1"/>
          </p:cNvSpPr>
          <p:nvPr>
            <p:ph idx="1"/>
          </p:nvPr>
        </p:nvSpPr>
        <p:spPr/>
        <p:txBody>
          <a:bodyPr/>
          <a:lstStyle/>
          <a:p>
            <a:r>
              <a:rPr lang="en-US" dirty="0"/>
              <a:t>Design is an essential element of map making and GIS analysis</a:t>
            </a:r>
          </a:p>
          <a:p>
            <a:r>
              <a:rPr lang="en-US" dirty="0"/>
              <a:t>The appearance of your data affects how you and others perceive it (</a:t>
            </a:r>
            <a:r>
              <a:rPr lang="en-US" dirty="0" err="1"/>
              <a:t>Crameri</a:t>
            </a:r>
            <a:r>
              <a:rPr lang="en-US" dirty="0"/>
              <a:t> et al. 2020)</a:t>
            </a:r>
          </a:p>
          <a:p>
            <a:r>
              <a:rPr lang="en-US" b="1" dirty="0"/>
              <a:t>Experiment with symbology! </a:t>
            </a:r>
          </a:p>
          <a:p>
            <a:r>
              <a:rPr lang="en-US" b="1" dirty="0"/>
              <a:t>Make symbols color blind friendly! (see </a:t>
            </a:r>
            <a:r>
              <a:rPr lang="en-US" dirty="0"/>
              <a:t>(</a:t>
            </a:r>
            <a:r>
              <a:rPr lang="en-US" u="sng" dirty="0">
                <a:hlinkClick r:id="rId2"/>
              </a:rPr>
              <a:t>https://colororacle.org/index.html</a:t>
            </a:r>
            <a:r>
              <a:rPr lang="en-US" u="sng" dirty="0"/>
              <a:t>)</a:t>
            </a:r>
            <a:endParaRPr lang="en-US" dirty="0"/>
          </a:p>
          <a:p>
            <a:endParaRPr lang="en-US" dirty="0"/>
          </a:p>
        </p:txBody>
      </p:sp>
      <p:sp>
        <p:nvSpPr>
          <p:cNvPr id="4" name="Date Placeholder 3">
            <a:extLst>
              <a:ext uri="{FF2B5EF4-FFF2-40B4-BE49-F238E27FC236}">
                <a16:creationId xmlns:a16="http://schemas.microsoft.com/office/drawing/2014/main" id="{F99189E1-4717-5844-9827-5D50B6AD1B44}"/>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44661AB6-A95E-584A-BC67-EB1617E7427B}"/>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8F531E29-57B8-4940-8DF4-7D6CD45EB079}"/>
              </a:ext>
            </a:extLst>
          </p:cNvPr>
          <p:cNvPicPr>
            <a:picLocks noChangeAspect="1"/>
          </p:cNvPicPr>
          <p:nvPr/>
        </p:nvPicPr>
        <p:blipFill>
          <a:blip r:embed="rId3"/>
          <a:stretch>
            <a:fillRect/>
          </a:stretch>
        </p:blipFill>
        <p:spPr>
          <a:xfrm>
            <a:off x="1057402" y="3848100"/>
            <a:ext cx="9004300" cy="3009900"/>
          </a:xfrm>
          <a:prstGeom prst="rect">
            <a:avLst/>
          </a:prstGeom>
        </p:spPr>
      </p:pic>
      <p:sp>
        <p:nvSpPr>
          <p:cNvPr id="9" name="Footer Placeholder 4">
            <a:extLst>
              <a:ext uri="{FF2B5EF4-FFF2-40B4-BE49-F238E27FC236}">
                <a16:creationId xmlns:a16="http://schemas.microsoft.com/office/drawing/2014/main" id="{F51D1A9B-3535-8F40-ACF4-F690A9B261F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266695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021-F7ED-D443-8EE1-F3AECFF8C4FC}"/>
              </a:ext>
            </a:extLst>
          </p:cNvPr>
          <p:cNvSpPr>
            <a:spLocks noGrp="1"/>
          </p:cNvSpPr>
          <p:nvPr>
            <p:ph type="title"/>
          </p:nvPr>
        </p:nvSpPr>
        <p:spPr/>
        <p:txBody>
          <a:bodyPr/>
          <a:lstStyle/>
          <a:p>
            <a:r>
              <a:rPr lang="en-US" dirty="0"/>
              <a:t>Critical GIS	</a:t>
            </a:r>
          </a:p>
        </p:txBody>
      </p:sp>
      <p:sp>
        <p:nvSpPr>
          <p:cNvPr id="3" name="Content Placeholder 2">
            <a:extLst>
              <a:ext uri="{FF2B5EF4-FFF2-40B4-BE49-F238E27FC236}">
                <a16:creationId xmlns:a16="http://schemas.microsoft.com/office/drawing/2014/main" id="{498DAACD-D2B6-954B-B733-E751A92F5901}"/>
              </a:ext>
            </a:extLst>
          </p:cNvPr>
          <p:cNvSpPr>
            <a:spLocks noGrp="1"/>
          </p:cNvSpPr>
          <p:nvPr>
            <p:ph idx="1"/>
          </p:nvPr>
        </p:nvSpPr>
        <p:spPr/>
        <p:txBody>
          <a:bodyPr/>
          <a:lstStyle/>
          <a:p>
            <a:r>
              <a:rPr lang="en-US" dirty="0"/>
              <a:t>How does our choice of display/symbology/color affect the perception of our results by a diverse community of researchers?</a:t>
            </a:r>
          </a:p>
          <a:p>
            <a:r>
              <a:rPr lang="en-US" dirty="0"/>
              <a:t>Do our visualization techniques exclude key groups? Obscure underlying complexity? </a:t>
            </a:r>
          </a:p>
        </p:txBody>
      </p:sp>
      <p:sp>
        <p:nvSpPr>
          <p:cNvPr id="4" name="Date Placeholder 3">
            <a:extLst>
              <a:ext uri="{FF2B5EF4-FFF2-40B4-BE49-F238E27FC236}">
                <a16:creationId xmlns:a16="http://schemas.microsoft.com/office/drawing/2014/main" id="{3363F995-DD46-1340-9EAB-2CAE9100E930}"/>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A8561185-D4BA-E245-A61E-76533C6CC0B1}"/>
              </a:ext>
            </a:extLst>
          </p:cNvPr>
          <p:cNvSpPr>
            <a:spLocks noGrp="1"/>
          </p:cNvSpPr>
          <p:nvPr>
            <p:ph type="sldNum" sz="quarter" idx="12"/>
          </p:nvPr>
        </p:nvSpPr>
        <p:spPr/>
        <p:txBody>
          <a:bodyPr>
            <a:normAutofit lnSpcReduction="10000"/>
          </a:bodyPr>
          <a:lstStyle/>
          <a:p>
            <a:fld id="{4FAB73BC-B049-4115-A692-8D63A059BFB8}" type="slidenum">
              <a:rPr lang="en-US" smtClean="0"/>
              <a:t>24</a:t>
            </a:fld>
            <a:endParaRPr lang="en-US" dirty="0"/>
          </a:p>
        </p:txBody>
      </p:sp>
      <p:sp>
        <p:nvSpPr>
          <p:cNvPr id="8" name="Footer Placeholder 4">
            <a:extLst>
              <a:ext uri="{FF2B5EF4-FFF2-40B4-BE49-F238E27FC236}">
                <a16:creationId xmlns:a16="http://schemas.microsoft.com/office/drawing/2014/main" id="{69548CC3-52E1-D44C-850B-1AA7D7A642E6}"/>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139464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F1C6-366C-E241-A164-6D3AE2E3CCDB}"/>
              </a:ext>
            </a:extLst>
          </p:cNvPr>
          <p:cNvSpPr>
            <a:spLocks noGrp="1"/>
          </p:cNvSpPr>
          <p:nvPr>
            <p:ph type="title"/>
          </p:nvPr>
        </p:nvSpPr>
        <p:spPr/>
        <p:txBody>
          <a:bodyPr/>
          <a:lstStyle/>
          <a:p>
            <a:r>
              <a:rPr lang="en-US" dirty="0"/>
              <a:t>Lecture 2 Review</a:t>
            </a:r>
          </a:p>
        </p:txBody>
      </p:sp>
      <p:sp>
        <p:nvSpPr>
          <p:cNvPr id="4" name="Date Placeholder 3">
            <a:extLst>
              <a:ext uri="{FF2B5EF4-FFF2-40B4-BE49-F238E27FC236}">
                <a16:creationId xmlns:a16="http://schemas.microsoft.com/office/drawing/2014/main" id="{C4A35221-BD0E-8542-998C-09AD6324709F}"/>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5CD22ED2-F181-FC41-A3F5-24594041E412}"/>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
        <p:nvSpPr>
          <p:cNvPr id="8" name="Text Placeholder 7">
            <a:extLst>
              <a:ext uri="{FF2B5EF4-FFF2-40B4-BE49-F238E27FC236}">
                <a16:creationId xmlns:a16="http://schemas.microsoft.com/office/drawing/2014/main" id="{37B0C48D-61C3-2746-8E16-4F4C129FF8C1}"/>
              </a:ext>
            </a:extLst>
          </p:cNvPr>
          <p:cNvSpPr>
            <a:spLocks noGrp="1"/>
          </p:cNvSpPr>
          <p:nvPr>
            <p:ph type="body" idx="1"/>
          </p:nvPr>
        </p:nvSpPr>
        <p:spPr/>
        <p:txBody>
          <a:bodyPr/>
          <a:lstStyle/>
          <a:p>
            <a:endParaRPr lang="en-US"/>
          </a:p>
        </p:txBody>
      </p:sp>
      <p:sp>
        <p:nvSpPr>
          <p:cNvPr id="9" name="Footer Placeholder 4">
            <a:extLst>
              <a:ext uri="{FF2B5EF4-FFF2-40B4-BE49-F238E27FC236}">
                <a16:creationId xmlns:a16="http://schemas.microsoft.com/office/drawing/2014/main" id="{BAAD502A-8EE3-2F4A-9C51-3F4EB10FCF32}"/>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47987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776-AD58-4F40-8F83-30E1E68D90FC}"/>
              </a:ext>
            </a:extLst>
          </p:cNvPr>
          <p:cNvSpPr>
            <a:spLocks noGrp="1"/>
          </p:cNvSpPr>
          <p:nvPr>
            <p:ph type="title"/>
          </p:nvPr>
        </p:nvSpPr>
        <p:spPr/>
        <p:txBody>
          <a:bodyPr/>
          <a:lstStyle/>
          <a:p>
            <a:r>
              <a:rPr lang="en-US" dirty="0"/>
              <a:t>Opening a Project</a:t>
            </a:r>
          </a:p>
        </p:txBody>
      </p:sp>
      <p:sp>
        <p:nvSpPr>
          <p:cNvPr id="3" name="Text Placeholder 2">
            <a:extLst>
              <a:ext uri="{FF2B5EF4-FFF2-40B4-BE49-F238E27FC236}">
                <a16:creationId xmlns:a16="http://schemas.microsoft.com/office/drawing/2014/main" id="{A604D529-AC03-7347-B258-4460FED33DD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6EAD04B4-686A-E940-A1ED-2C2152AFADED}"/>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7EF1D9C0-BA86-9247-9BF3-2411A49374D2}"/>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6" name="Footer Placeholder 5">
            <a:extLst>
              <a:ext uri="{FF2B5EF4-FFF2-40B4-BE49-F238E27FC236}">
                <a16:creationId xmlns:a16="http://schemas.microsoft.com/office/drawing/2014/main" id="{996024B1-0BD6-FE40-99B7-F71CD6C184E1}"/>
              </a:ext>
            </a:extLst>
          </p:cNvPr>
          <p:cNvSpPr>
            <a:spLocks noGrp="1"/>
          </p:cNvSpPr>
          <p:nvPr>
            <p:ph type="ftr" sz="quarter" idx="3"/>
          </p:nvPr>
        </p:nvSpPr>
        <p:spPr/>
        <p:txBody>
          <a:bodyPr/>
          <a:lstStyle/>
          <a:p>
            <a:r>
              <a:rPr lang="en-US"/>
              <a:t>UCL GIS for Geoscientists- Session 3- Intermediate GIS</a:t>
            </a:r>
          </a:p>
          <a:p>
            <a:r>
              <a:rPr lang="en-US"/>
              <a:t>Presented by N.D. Barber (Cambridge) ndb38@cam.ac.uk</a:t>
            </a:r>
            <a:endParaRPr lang="en-US" dirty="0"/>
          </a:p>
        </p:txBody>
      </p:sp>
    </p:spTree>
    <p:extLst>
      <p:ext uri="{BB962C8B-B14F-4D97-AF65-F5344CB8AC3E}">
        <p14:creationId xmlns:p14="http://schemas.microsoft.com/office/powerpoint/2010/main" val="88320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B2AC-352B-8F4A-9D7A-6C546DE1107B}"/>
              </a:ext>
            </a:extLst>
          </p:cNvPr>
          <p:cNvSpPr>
            <a:spLocks noGrp="1"/>
          </p:cNvSpPr>
          <p:nvPr>
            <p:ph type="title"/>
          </p:nvPr>
        </p:nvSpPr>
        <p:spPr/>
        <p:txBody>
          <a:bodyPr/>
          <a:lstStyle/>
          <a:p>
            <a:r>
              <a:rPr lang="en-US" dirty="0"/>
              <a:t>Finishing Up From Session 2: </a:t>
            </a:r>
          </a:p>
        </p:txBody>
      </p:sp>
      <p:sp>
        <p:nvSpPr>
          <p:cNvPr id="4" name="Date Placeholder 3">
            <a:extLst>
              <a:ext uri="{FF2B5EF4-FFF2-40B4-BE49-F238E27FC236}">
                <a16:creationId xmlns:a16="http://schemas.microsoft.com/office/drawing/2014/main" id="{7DA4649F-889A-6546-8E0B-F5FD3539BC5C}"/>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F9504AF3-27B4-6B4E-83B8-B4BC988C5459}"/>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
        <p:nvSpPr>
          <p:cNvPr id="7" name="Content Placeholder 2">
            <a:extLst>
              <a:ext uri="{FF2B5EF4-FFF2-40B4-BE49-F238E27FC236}">
                <a16:creationId xmlns:a16="http://schemas.microsoft.com/office/drawing/2014/main" id="{C5D51057-382C-7D44-8954-98B01AFB2D75}"/>
              </a:ext>
            </a:extLst>
          </p:cNvPr>
          <p:cNvSpPr>
            <a:spLocks noGrp="1"/>
          </p:cNvSpPr>
          <p:nvPr>
            <p:ph idx="1"/>
          </p:nvPr>
        </p:nvSpPr>
        <p:spPr>
          <a:xfrm>
            <a:off x="1261872" y="1828800"/>
            <a:ext cx="8595360" cy="4351337"/>
          </a:xfrm>
        </p:spPr>
        <p:txBody>
          <a:bodyPr>
            <a:normAutofit fontScale="92500" lnSpcReduction="10000"/>
          </a:bodyPr>
          <a:lstStyle/>
          <a:p>
            <a:r>
              <a:rPr lang="en-US" dirty="0"/>
              <a:t>Finishing up analyses:</a:t>
            </a:r>
          </a:p>
          <a:p>
            <a:pPr lvl="1"/>
            <a:r>
              <a:rPr lang="en-US" dirty="0"/>
              <a:t>Summarize Population for each census block</a:t>
            </a:r>
          </a:p>
          <a:p>
            <a:pPr lvl="2"/>
            <a:r>
              <a:rPr lang="en-US" dirty="0"/>
              <a:t>Field Calculator</a:t>
            </a:r>
          </a:p>
          <a:p>
            <a:pPr lvl="1"/>
            <a:r>
              <a:rPr lang="en-US" dirty="0"/>
              <a:t>Creation of Hazard Zones</a:t>
            </a:r>
          </a:p>
          <a:p>
            <a:pPr lvl="2"/>
            <a:r>
              <a:rPr lang="en-US" dirty="0"/>
              <a:t>Dissolve</a:t>
            </a:r>
          </a:p>
          <a:p>
            <a:pPr lvl="1"/>
            <a:r>
              <a:rPr lang="en-US" dirty="0"/>
              <a:t>Statistics in a particular Hazard Zone</a:t>
            </a:r>
          </a:p>
          <a:p>
            <a:pPr lvl="2"/>
            <a:r>
              <a:rPr lang="en-US" dirty="0"/>
              <a:t>Statistics Viewer</a:t>
            </a:r>
          </a:p>
          <a:p>
            <a:r>
              <a:rPr lang="en-US" dirty="0"/>
              <a:t>Layout and  Map Making - elements we want:</a:t>
            </a:r>
          </a:p>
          <a:p>
            <a:pPr lvl="1"/>
            <a:r>
              <a:rPr lang="en-US" dirty="0"/>
              <a:t>Main Map</a:t>
            </a:r>
          </a:p>
          <a:p>
            <a:pPr lvl="1"/>
            <a:r>
              <a:rPr lang="en-US" dirty="0"/>
              <a:t>Regional Inset Map</a:t>
            </a:r>
          </a:p>
          <a:p>
            <a:pPr lvl="1"/>
            <a:r>
              <a:rPr lang="en-US" dirty="0"/>
              <a:t>Legend</a:t>
            </a:r>
          </a:p>
          <a:p>
            <a:pPr lvl="1"/>
            <a:r>
              <a:rPr lang="en-US" dirty="0"/>
              <a:t>North Arrow</a:t>
            </a:r>
          </a:p>
          <a:p>
            <a:pPr lvl="1"/>
            <a:r>
              <a:rPr lang="en-US" dirty="0"/>
              <a:t>Scale bar</a:t>
            </a:r>
          </a:p>
          <a:p>
            <a:pPr lvl="1"/>
            <a:r>
              <a:rPr lang="en-US" dirty="0"/>
              <a:t>Grid</a:t>
            </a:r>
          </a:p>
          <a:p>
            <a:pPr lvl="1"/>
            <a:r>
              <a:rPr lang="en-US" dirty="0"/>
              <a:t>Labels for important features</a:t>
            </a:r>
          </a:p>
          <a:p>
            <a:pPr lvl="1"/>
            <a:r>
              <a:rPr lang="en-US" dirty="0"/>
              <a:t>Text box summarizing findings</a:t>
            </a:r>
          </a:p>
          <a:p>
            <a:endParaRPr lang="en-US" dirty="0"/>
          </a:p>
          <a:p>
            <a:pPr lvl="1"/>
            <a:endParaRPr lang="en-US" dirty="0"/>
          </a:p>
        </p:txBody>
      </p:sp>
      <p:sp>
        <p:nvSpPr>
          <p:cNvPr id="8" name="Footer Placeholder 4">
            <a:extLst>
              <a:ext uri="{FF2B5EF4-FFF2-40B4-BE49-F238E27FC236}">
                <a16:creationId xmlns:a16="http://schemas.microsoft.com/office/drawing/2014/main" id="{B530AA2A-EFE0-D941-B960-7D71E6BAC79A}"/>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661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DB14-647A-E64C-9B3E-B37DC4C0DBBF}"/>
              </a:ext>
            </a:extLst>
          </p:cNvPr>
          <p:cNvSpPr>
            <a:spLocks noGrp="1"/>
          </p:cNvSpPr>
          <p:nvPr>
            <p:ph type="title"/>
          </p:nvPr>
        </p:nvSpPr>
        <p:spPr/>
        <p:txBody>
          <a:bodyPr/>
          <a:lstStyle/>
          <a:p>
            <a:r>
              <a:rPr lang="en-US" dirty="0"/>
              <a:t>GIS and Ethics</a:t>
            </a:r>
          </a:p>
        </p:txBody>
      </p:sp>
      <p:sp>
        <p:nvSpPr>
          <p:cNvPr id="3" name="Text Placeholder 2">
            <a:extLst>
              <a:ext uri="{FF2B5EF4-FFF2-40B4-BE49-F238E27FC236}">
                <a16:creationId xmlns:a16="http://schemas.microsoft.com/office/drawing/2014/main" id="{BFE6FEDA-EE68-074C-BF94-A33C8CF7DB28}"/>
              </a:ext>
            </a:extLst>
          </p:cNvPr>
          <p:cNvSpPr>
            <a:spLocks noGrp="1"/>
          </p:cNvSpPr>
          <p:nvPr>
            <p:ph type="body" idx="1"/>
          </p:nvPr>
        </p:nvSpPr>
        <p:spPr/>
        <p:txBody>
          <a:bodyPr/>
          <a:lstStyle/>
          <a:p>
            <a:r>
              <a:rPr lang="en-US" dirty="0"/>
              <a:t>Critical spatial thinking &amp; unpacking racism and colonialism in GIS</a:t>
            </a:r>
          </a:p>
        </p:txBody>
      </p:sp>
      <p:sp>
        <p:nvSpPr>
          <p:cNvPr id="4" name="Date Placeholder 3">
            <a:extLst>
              <a:ext uri="{FF2B5EF4-FFF2-40B4-BE49-F238E27FC236}">
                <a16:creationId xmlns:a16="http://schemas.microsoft.com/office/drawing/2014/main" id="{02D80718-BE4D-E04A-B439-771E9AD3C184}"/>
              </a:ext>
            </a:extLst>
          </p:cNvPr>
          <p:cNvSpPr>
            <a:spLocks noGrp="1"/>
          </p:cNvSpPr>
          <p:nvPr>
            <p:ph type="dt" sz="half" idx="10"/>
          </p:nvPr>
        </p:nvSpPr>
        <p:spPr/>
        <p:txBody>
          <a:bodyPr/>
          <a:lstStyle/>
          <a:p>
            <a:fld id="{453754D5-8BE9-294A-B481-283E1E39E0CC}" type="datetime1">
              <a:rPr lang="en-US" smtClean="0"/>
              <a:t>11/17/21</a:t>
            </a:fld>
            <a:endParaRPr lang="en-US" dirty="0"/>
          </a:p>
        </p:txBody>
      </p:sp>
      <p:sp>
        <p:nvSpPr>
          <p:cNvPr id="5" name="Slide Number Placeholder 4">
            <a:extLst>
              <a:ext uri="{FF2B5EF4-FFF2-40B4-BE49-F238E27FC236}">
                <a16:creationId xmlns:a16="http://schemas.microsoft.com/office/drawing/2014/main" id="{06BC0ACD-F2EC-2F46-962A-118B38EED591}"/>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
        <p:nvSpPr>
          <p:cNvPr id="8" name="Footer Placeholder 4">
            <a:extLst>
              <a:ext uri="{FF2B5EF4-FFF2-40B4-BE49-F238E27FC236}">
                <a16:creationId xmlns:a16="http://schemas.microsoft.com/office/drawing/2014/main" id="{30303D8C-CE91-D543-8C42-13F80BD3F588}"/>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83971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BE89-EEF2-7F42-AE44-31097E9892BC}"/>
              </a:ext>
            </a:extLst>
          </p:cNvPr>
          <p:cNvSpPr>
            <a:spLocks noGrp="1"/>
          </p:cNvSpPr>
          <p:nvPr>
            <p:ph type="title"/>
          </p:nvPr>
        </p:nvSpPr>
        <p:spPr/>
        <p:txBody>
          <a:bodyPr/>
          <a:lstStyle/>
          <a:p>
            <a:r>
              <a:rPr lang="en-US" dirty="0"/>
              <a:t>What do we mean by ethics?</a:t>
            </a:r>
          </a:p>
        </p:txBody>
      </p:sp>
      <p:sp>
        <p:nvSpPr>
          <p:cNvPr id="3" name="Content Placeholder 2">
            <a:extLst>
              <a:ext uri="{FF2B5EF4-FFF2-40B4-BE49-F238E27FC236}">
                <a16:creationId xmlns:a16="http://schemas.microsoft.com/office/drawing/2014/main" id="{F17D6D74-2989-914F-B0B9-3963BBA10C1A}"/>
              </a:ext>
            </a:extLst>
          </p:cNvPr>
          <p:cNvSpPr>
            <a:spLocks noGrp="1"/>
          </p:cNvSpPr>
          <p:nvPr>
            <p:ph idx="1"/>
          </p:nvPr>
        </p:nvSpPr>
        <p:spPr/>
        <p:txBody>
          <a:bodyPr>
            <a:normAutofit/>
          </a:bodyPr>
          <a:lstStyle/>
          <a:p>
            <a:r>
              <a:rPr lang="en-US" dirty="0"/>
              <a:t>Traditional view: involves a judgement of what is right and why, taking into account local and external agendas that frame an issue (Crampton 1995)</a:t>
            </a:r>
          </a:p>
          <a:p>
            <a:r>
              <a:rPr lang="en-US" dirty="0"/>
              <a:t>Professional ethics is defined by the Royal Institution of Chartered Surveyors (RICS, 2000) as “giving of one’s best to ensure that clients’ interests are properly cared for, but in doing so the wider public interest is also recognized and respected,” (Blakemore and Longhorn 2004). </a:t>
            </a:r>
          </a:p>
          <a:p>
            <a:r>
              <a:rPr lang="en-US" dirty="0"/>
              <a:t>GIS analyses conducted at the behest of a company or government may not align with concept of an individual's ethical behavior</a:t>
            </a:r>
          </a:p>
          <a:p>
            <a:r>
              <a:rPr lang="en-US" dirty="0"/>
              <a:t>Thinking about ethics in GIS involves making difficult decisions (Blakemore and Longhorn 2004): </a:t>
            </a:r>
          </a:p>
          <a:p>
            <a:pPr lvl="1"/>
            <a:r>
              <a:rPr lang="en-US" dirty="0"/>
              <a:t>Should I engage in such research if it has both good and potentially harmful outcomes?</a:t>
            </a:r>
          </a:p>
          <a:p>
            <a:pPr lvl="1"/>
            <a:r>
              <a:rPr lang="en-US" dirty="0"/>
              <a:t>What are the ethical dilemmas and potential liability in a government agency making statements about risk and future danger?</a:t>
            </a:r>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1B8912DE-900F-4640-932A-5DA23C678C77}"/>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8EDC4204-DEE5-BF46-AB28-43C300849F7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
        <p:nvSpPr>
          <p:cNvPr id="8" name="Footer Placeholder 4">
            <a:extLst>
              <a:ext uri="{FF2B5EF4-FFF2-40B4-BE49-F238E27FC236}">
                <a16:creationId xmlns:a16="http://schemas.microsoft.com/office/drawing/2014/main" id="{FAD7190F-6A45-B94A-B303-1081AD85A5A0}"/>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261821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B67B-4B6A-9B43-B9E2-4CF1EDF89A28}"/>
              </a:ext>
            </a:extLst>
          </p:cNvPr>
          <p:cNvSpPr>
            <a:spLocks noGrp="1"/>
          </p:cNvSpPr>
          <p:nvPr>
            <p:ph type="title"/>
          </p:nvPr>
        </p:nvSpPr>
        <p:spPr/>
        <p:txBody>
          <a:bodyPr/>
          <a:lstStyle/>
          <a:p>
            <a:r>
              <a:rPr lang="en-US" dirty="0"/>
              <a:t>Maps are tools, but whose tools?</a:t>
            </a:r>
          </a:p>
        </p:txBody>
      </p:sp>
      <p:sp>
        <p:nvSpPr>
          <p:cNvPr id="3" name="Content Placeholder 2">
            <a:extLst>
              <a:ext uri="{FF2B5EF4-FFF2-40B4-BE49-F238E27FC236}">
                <a16:creationId xmlns:a16="http://schemas.microsoft.com/office/drawing/2014/main" id="{C180934E-7EF1-4242-83D2-C4FE5E605206}"/>
              </a:ext>
            </a:extLst>
          </p:cNvPr>
          <p:cNvSpPr>
            <a:spLocks noGrp="1"/>
          </p:cNvSpPr>
          <p:nvPr>
            <p:ph idx="1"/>
          </p:nvPr>
        </p:nvSpPr>
        <p:spPr/>
        <p:txBody>
          <a:bodyPr>
            <a:normAutofit/>
          </a:bodyPr>
          <a:lstStyle/>
          <a:p>
            <a:r>
              <a:rPr lang="en-US" dirty="0"/>
              <a:t>GIS is inherently tied to public and private power structures e.g., Navy’s development of GPS</a:t>
            </a:r>
          </a:p>
          <a:p>
            <a:r>
              <a:rPr lang="en-US" dirty="0"/>
              <a:t>Growth in the use of location tracking data and its underlying GIS applications is driven by desire to, “monitor, model, and control consumer behavior,” (Crampton 1995). </a:t>
            </a:r>
          </a:p>
          <a:p>
            <a:r>
              <a:rPr lang="en-US" dirty="0"/>
              <a:t>If conducting GIS in private sector, use of personal data has been argued to contribute to growth of a “surveillance society,” where individual privacy is not respected (Crampton 1995). </a:t>
            </a:r>
          </a:p>
        </p:txBody>
      </p:sp>
      <p:sp>
        <p:nvSpPr>
          <p:cNvPr id="4" name="Date Placeholder 3">
            <a:extLst>
              <a:ext uri="{FF2B5EF4-FFF2-40B4-BE49-F238E27FC236}">
                <a16:creationId xmlns:a16="http://schemas.microsoft.com/office/drawing/2014/main" id="{9C0A9D09-4FE6-4C4D-B935-3414DDC58AF0}"/>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D1B20A40-238B-4148-BDB5-5DD1609CE7B8}"/>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
        <p:nvSpPr>
          <p:cNvPr id="8" name="Footer Placeholder 4">
            <a:extLst>
              <a:ext uri="{FF2B5EF4-FFF2-40B4-BE49-F238E27FC236}">
                <a16:creationId xmlns:a16="http://schemas.microsoft.com/office/drawing/2014/main" id="{15103809-F2E3-9C45-B799-E1C955A5ED58}"/>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76606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8E57-8AC0-BF40-AC97-8D1EC82889B8}"/>
              </a:ext>
            </a:extLst>
          </p:cNvPr>
          <p:cNvSpPr>
            <a:spLocks noGrp="1"/>
          </p:cNvSpPr>
          <p:nvPr>
            <p:ph type="title"/>
          </p:nvPr>
        </p:nvSpPr>
        <p:spPr/>
        <p:txBody>
          <a:bodyPr/>
          <a:lstStyle/>
          <a:p>
            <a:r>
              <a:rPr lang="en-US" dirty="0"/>
              <a:t>Mapmaking, colonialism, and racism</a:t>
            </a:r>
          </a:p>
        </p:txBody>
      </p:sp>
      <p:sp>
        <p:nvSpPr>
          <p:cNvPr id="3" name="Content Placeholder 2">
            <a:extLst>
              <a:ext uri="{FF2B5EF4-FFF2-40B4-BE49-F238E27FC236}">
                <a16:creationId xmlns:a16="http://schemas.microsoft.com/office/drawing/2014/main" id="{CBA30082-D6E0-584E-915F-670C9744DCA7}"/>
              </a:ext>
            </a:extLst>
          </p:cNvPr>
          <p:cNvSpPr>
            <a:spLocks noGrp="1"/>
          </p:cNvSpPr>
          <p:nvPr>
            <p:ph idx="1"/>
          </p:nvPr>
        </p:nvSpPr>
        <p:spPr/>
        <p:txBody>
          <a:bodyPr>
            <a:normAutofit fontScale="92500" lnSpcReduction="10000"/>
          </a:bodyPr>
          <a:lstStyle/>
          <a:p>
            <a:r>
              <a:rPr lang="en-US" dirty="0"/>
              <a:t>Development of geology and mapmaking in Britain inexorably tired to colonialism</a:t>
            </a:r>
          </a:p>
          <a:p>
            <a:pPr lvl="1"/>
            <a:r>
              <a:rPr lang="en-US" dirty="0"/>
              <a:t>“As blueprints of its structure, geological maps spread scientific order over the Earth’s surface.” – Stafford (1984) </a:t>
            </a:r>
          </a:p>
          <a:p>
            <a:r>
              <a:rPr lang="en-US" dirty="0"/>
              <a:t>Expansion of steam powered transportation primarily depended on geological surveys and geological maps (Stafford 1984)</a:t>
            </a:r>
          </a:p>
          <a:p>
            <a:r>
              <a:rPr lang="en-US" dirty="0"/>
              <a:t>Roderick Murchison (1792-1871) exemplified the union between geology, maps, and imperialism:</a:t>
            </a:r>
          </a:p>
          <a:p>
            <a:pPr lvl="1"/>
            <a:r>
              <a:rPr lang="en-US" dirty="0"/>
              <a:t>President of Geological Society of London between 1831-33 and 1841-43</a:t>
            </a:r>
          </a:p>
          <a:p>
            <a:pPr lvl="1"/>
            <a:r>
              <a:rPr lang="en-US" dirty="0"/>
              <a:t>Pitched government investment in geology in terms of strategic intelligence e.g., Turkish Reforms 1848 (Stafford 1984)</a:t>
            </a:r>
          </a:p>
          <a:p>
            <a:pPr lvl="1"/>
            <a:r>
              <a:rPr lang="en-US" dirty="0"/>
              <a:t>Referred to field work and mapping as “invasions,” or “conquests.” </a:t>
            </a:r>
          </a:p>
          <a:p>
            <a:r>
              <a:rPr lang="en-US" i="1" dirty="0"/>
              <a:t>“Science has never been value-neutral or completely objective; especially in the context of empire, it implies control, both as an instrument of administration and of knowledge.” – </a:t>
            </a:r>
            <a:r>
              <a:rPr lang="en-US" dirty="0"/>
              <a:t>Stafford (1984)</a:t>
            </a:r>
          </a:p>
          <a:p>
            <a:r>
              <a:rPr lang="en-US" b="1" dirty="0"/>
              <a:t>How do these historical insights inform our use of GIS today?</a:t>
            </a:r>
          </a:p>
        </p:txBody>
      </p:sp>
      <p:sp>
        <p:nvSpPr>
          <p:cNvPr id="4" name="Date Placeholder 3">
            <a:extLst>
              <a:ext uri="{FF2B5EF4-FFF2-40B4-BE49-F238E27FC236}">
                <a16:creationId xmlns:a16="http://schemas.microsoft.com/office/drawing/2014/main" id="{96D0E2D9-A85F-3246-88FF-B0B0B835227E}"/>
              </a:ext>
            </a:extLst>
          </p:cNvPr>
          <p:cNvSpPr>
            <a:spLocks noGrp="1"/>
          </p:cNvSpPr>
          <p:nvPr>
            <p:ph type="dt" sz="half" idx="10"/>
          </p:nvPr>
        </p:nvSpPr>
        <p:spPr/>
        <p:txBody>
          <a:bodyPr/>
          <a:lstStyle/>
          <a:p>
            <a:fld id="{0C058645-6F24-9C43-8FC3-443F02031404}" type="datetime1">
              <a:rPr lang="en-US" smtClean="0"/>
              <a:t>11/17/21</a:t>
            </a:fld>
            <a:endParaRPr lang="en-US" dirty="0"/>
          </a:p>
        </p:txBody>
      </p:sp>
      <p:sp>
        <p:nvSpPr>
          <p:cNvPr id="5" name="Slide Number Placeholder 4">
            <a:extLst>
              <a:ext uri="{FF2B5EF4-FFF2-40B4-BE49-F238E27FC236}">
                <a16:creationId xmlns:a16="http://schemas.microsoft.com/office/drawing/2014/main" id="{F07975EE-99AC-7949-A0C8-A036BCA3843B}"/>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sp>
        <p:nvSpPr>
          <p:cNvPr id="8" name="Footer Placeholder 4">
            <a:extLst>
              <a:ext uri="{FF2B5EF4-FFF2-40B4-BE49-F238E27FC236}">
                <a16:creationId xmlns:a16="http://schemas.microsoft.com/office/drawing/2014/main" id="{362D0034-40AC-E148-B357-5F0F2F5C007E}"/>
              </a:ext>
            </a:extLst>
          </p:cNvPr>
          <p:cNvSpPr>
            <a:spLocks noGrp="1"/>
          </p:cNvSpPr>
          <p:nvPr>
            <p:ph type="ftr" sz="quarter" idx="3"/>
          </p:nvPr>
        </p:nvSpPr>
        <p:spPr>
          <a:xfrm rot="16200000">
            <a:off x="9959341" y="4046537"/>
            <a:ext cx="3581400" cy="365125"/>
          </a:xfrm>
          <a:prstGeom prst="rect">
            <a:avLst/>
          </a:prstGeom>
        </p:spPr>
        <p:txBody>
          <a:bodyPr/>
          <a:lstStyle>
            <a:lvl1pPr>
              <a:defRPr sz="1100">
                <a:solidFill>
                  <a:schemeClr val="bg1"/>
                </a:solidFill>
                <a:latin typeface="Candara" panose="020E0502030303020204" pitchFamily="34" charset="0"/>
              </a:defRPr>
            </a:lvl1pPr>
          </a:lstStyle>
          <a:p>
            <a:r>
              <a:rPr lang="en-US" dirty="0"/>
              <a:t>VMSG GIS for Geoscientists- Session 1 - GIS Fundamentals  Presented by N.D. Barber (Cambridge) ndb38@cam.ac.uk</a:t>
            </a:r>
          </a:p>
        </p:txBody>
      </p:sp>
    </p:spTree>
    <p:extLst>
      <p:ext uri="{BB962C8B-B14F-4D97-AF65-F5344CB8AC3E}">
        <p14:creationId xmlns:p14="http://schemas.microsoft.com/office/powerpoint/2010/main" val="41474065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Presentation1" id="{5DF7EF6E-B0AA-2A48-B24B-17DF61901145}" vid="{88F39552-5500-9048-98D2-CF5E11DEBD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2190</Words>
  <Application>Microsoft Macintosh PowerPoint</Application>
  <PresentationFormat>Widescreen</PresentationFormat>
  <Paragraphs>232</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Candara</vt:lpstr>
      <vt:lpstr>Century Schoolbook</vt:lpstr>
      <vt:lpstr>Wingdings 2</vt:lpstr>
      <vt:lpstr>View</vt:lpstr>
      <vt:lpstr>GIS for Geoscientists Lecture 3: Intermediate GIS</vt:lpstr>
      <vt:lpstr> Course Outline  </vt:lpstr>
      <vt:lpstr>Lecture 2 Review</vt:lpstr>
      <vt:lpstr>Opening a Project</vt:lpstr>
      <vt:lpstr>Finishing Up From Session 2: </vt:lpstr>
      <vt:lpstr>GIS and Ethics</vt:lpstr>
      <vt:lpstr>What do we mean by ethics?</vt:lpstr>
      <vt:lpstr>Maps are tools, but whose tools?</vt:lpstr>
      <vt:lpstr>Mapmaking, colonialism, and racism</vt:lpstr>
      <vt:lpstr>Critical spatial thinking</vt:lpstr>
      <vt:lpstr>Critical GIS applied to this course</vt:lpstr>
      <vt:lpstr>Critical GIS applied to this course</vt:lpstr>
      <vt:lpstr>Going forward</vt:lpstr>
      <vt:lpstr>Session 3: Intermediate GIS Exercises</vt:lpstr>
      <vt:lpstr>New Material Today</vt:lpstr>
      <vt:lpstr>Lecture 3, Section 1</vt:lpstr>
      <vt:lpstr>Outline of Today’s Activity</vt:lpstr>
      <vt:lpstr>Spatial Joins</vt:lpstr>
      <vt:lpstr>Geostatistics</vt:lpstr>
      <vt:lpstr>Interpolation</vt:lpstr>
      <vt:lpstr>Critical GIS</vt:lpstr>
      <vt:lpstr>Section 2</vt:lpstr>
      <vt:lpstr>Symbology </vt:lpstr>
      <vt:lpstr>Symbology Advice</vt:lpstr>
      <vt:lpstr>Critical GIS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for Geoscientists Session 3/4: Intermediate GIS</dc:title>
  <dc:creator>N.D. Barber</dc:creator>
  <cp:lastModifiedBy>N.D. Barber</cp:lastModifiedBy>
  <cp:revision>32</cp:revision>
  <dcterms:created xsi:type="dcterms:W3CDTF">2020-11-17T12:55:31Z</dcterms:created>
  <dcterms:modified xsi:type="dcterms:W3CDTF">2021-11-17T11:57:36Z</dcterms:modified>
</cp:coreProperties>
</file>