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  <p:sldId id="288" r:id="rId4"/>
    <p:sldId id="321" r:id="rId5"/>
    <p:sldId id="291" r:id="rId6"/>
    <p:sldId id="323" r:id="rId7"/>
    <p:sldId id="325" r:id="rId8"/>
    <p:sldId id="326" r:id="rId9"/>
    <p:sldId id="329" r:id="rId10"/>
    <p:sldId id="327" r:id="rId11"/>
    <p:sldId id="292" r:id="rId12"/>
    <p:sldId id="330" r:id="rId13"/>
    <p:sldId id="334" r:id="rId14"/>
    <p:sldId id="332" r:id="rId15"/>
    <p:sldId id="331" r:id="rId16"/>
    <p:sldId id="335" r:id="rId17"/>
  </p:sldIdLst>
  <p:sldSz cx="12192000" cy="6858000"/>
  <p:notesSz cx="6858000" cy="9144000"/>
  <p:custDataLst>
    <p:tags r:id="rId18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48AA-0FCF-46FF-9893-60E7EE0B7523}" type="datetimeFigureOut">
              <a:rPr lang="fr-FR" smtClean="0"/>
              <a:pPr/>
              <a:t>04/02/2025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D636-6857-4F9C-8E90-6B7D9A79393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6266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48AA-0FCF-46FF-9893-60E7EE0B7523}" type="datetimeFigureOut">
              <a:rPr lang="fr-FR" smtClean="0"/>
              <a:pPr/>
              <a:t>04/02/2025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D636-6857-4F9C-8E90-6B7D9A79393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833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48AA-0FCF-46FF-9893-60E7EE0B7523}" type="datetimeFigureOut">
              <a:rPr lang="fr-FR" smtClean="0"/>
              <a:pPr/>
              <a:t>04/02/2025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D636-6857-4F9C-8E90-6B7D9A79393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175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B_Question_Cho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 baseline="0"/>
            </a:lvl1pPr>
          </a:lstStyle>
          <a:p>
            <a:r>
              <a:rPr lang="fr-FR" dirty="0"/>
              <a:t>Modifiez le titre de la question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2AAF-C3A5-45A3-8BB9-B35A26F94057}" type="datetimeFigureOut">
              <a:rPr lang="fr-FR" smtClean="0"/>
              <a:pPr/>
              <a:t>04/02/2025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20E6-F6EE-44AF-80FB-D149460E10C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>
          <a:xfrm>
            <a:off x="624418" y="1844824"/>
            <a:ext cx="10943167" cy="4248001"/>
          </a:xfrm>
        </p:spPr>
        <p:txBody>
          <a:bodyPr/>
          <a:lstStyle>
            <a:lvl1pPr marL="514350" indent="-514350">
              <a:buFont typeface="+mj-lt"/>
              <a:buAutoNum type="arabicPeriod"/>
              <a:defRPr baseline="0"/>
            </a:lvl1pPr>
          </a:lstStyle>
          <a:p>
            <a:pPr lvl="0"/>
            <a:r>
              <a:rPr lang="fr-FR" dirty="0"/>
              <a:t>Modifiez le texte de la proposition</a:t>
            </a:r>
          </a:p>
        </p:txBody>
      </p:sp>
    </p:spTree>
    <p:extLst>
      <p:ext uri="{BB962C8B-B14F-4D97-AF65-F5344CB8AC3E}">
        <p14:creationId xmlns:p14="http://schemas.microsoft.com/office/powerpoint/2010/main" val="2914354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B_Question_Numeriq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 baseline="0"/>
            </a:lvl1pPr>
          </a:lstStyle>
          <a:p>
            <a:r>
              <a:rPr lang="fr-FR" dirty="0"/>
              <a:t>Modifiez le titre de la question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42AAF-C3A5-45A3-8BB9-B35A26F94057}" type="datetimeFigureOut">
              <a:rPr lang="fr-FR" smtClean="0"/>
              <a:pPr/>
              <a:t>04/02/2025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B20E6-F6EE-44AF-80FB-D149460E10C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>
          <a:xfrm>
            <a:off x="624418" y="1844824"/>
            <a:ext cx="10943167" cy="4320480"/>
          </a:xfrm>
        </p:spPr>
        <p:txBody>
          <a:bodyPr/>
          <a:lstStyle>
            <a:lvl1pPr marL="0" indent="0">
              <a:buFont typeface="+mj-lt"/>
              <a:buNone/>
              <a:defRPr baseline="0"/>
            </a:lvl1pPr>
          </a:lstStyle>
          <a:p>
            <a:pPr lvl="0"/>
            <a:r>
              <a:rPr lang="fr-FR" noProof="0" dirty="0"/>
              <a:t>Modifiez le texte du contenu</a:t>
            </a:r>
          </a:p>
        </p:txBody>
      </p:sp>
    </p:spTree>
    <p:extLst>
      <p:ext uri="{BB962C8B-B14F-4D97-AF65-F5344CB8AC3E}">
        <p14:creationId xmlns:p14="http://schemas.microsoft.com/office/powerpoint/2010/main" val="348842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48AA-0FCF-46FF-9893-60E7EE0B7523}" type="datetimeFigureOut">
              <a:rPr lang="fr-FR" smtClean="0"/>
              <a:pPr/>
              <a:t>04/02/2025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D636-6857-4F9C-8E90-6B7D9A79393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43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48AA-0FCF-46FF-9893-60E7EE0B7523}" type="datetimeFigureOut">
              <a:rPr lang="fr-FR" smtClean="0"/>
              <a:pPr/>
              <a:t>04/02/2025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D636-6857-4F9C-8E90-6B7D9A79393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856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48AA-0FCF-46FF-9893-60E7EE0B7523}" type="datetimeFigureOut">
              <a:rPr lang="fr-FR" smtClean="0"/>
              <a:pPr/>
              <a:t>04/02/2025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D636-6857-4F9C-8E90-6B7D9A79393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044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48AA-0FCF-46FF-9893-60E7EE0B7523}" type="datetimeFigureOut">
              <a:rPr lang="fr-FR" smtClean="0"/>
              <a:pPr/>
              <a:t>04/02/2025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D636-6857-4F9C-8E90-6B7D9A79393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951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48AA-0FCF-46FF-9893-60E7EE0B7523}" type="datetimeFigureOut">
              <a:rPr lang="fr-FR" smtClean="0"/>
              <a:pPr/>
              <a:t>04/02/2025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D636-6857-4F9C-8E90-6B7D9A79393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9287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48AA-0FCF-46FF-9893-60E7EE0B7523}" type="datetimeFigureOut">
              <a:rPr lang="fr-FR" smtClean="0"/>
              <a:pPr/>
              <a:t>04/02/2025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D636-6857-4F9C-8E90-6B7D9A79393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218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48AA-0FCF-46FF-9893-60E7EE0B7523}" type="datetimeFigureOut">
              <a:rPr lang="fr-FR" smtClean="0"/>
              <a:pPr/>
              <a:t>04/02/2025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D636-6857-4F9C-8E90-6B7D9A79393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193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448AA-0FCF-46FF-9893-60E7EE0B7523}" type="datetimeFigureOut">
              <a:rPr lang="fr-FR" smtClean="0"/>
              <a:pPr/>
              <a:t>04/02/2025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72D636-6857-4F9C-8E90-6B7D9A79393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751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448AA-0FCF-46FF-9893-60E7EE0B7523}" type="datetimeFigureOut">
              <a:rPr lang="fr-FR" smtClean="0"/>
              <a:pPr/>
              <a:t>04/02/2025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72D636-6857-4F9C-8E90-6B7D9A79393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3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image" Target="../media/image21.png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6" Type="http://schemas.openxmlformats.org/officeDocument/2006/relationships/image" Target="../media/image2.tmp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tags" Target="../tags/tag64.xml"/><Relationship Id="rId5" Type="http://schemas.openxmlformats.org/officeDocument/2006/relationships/tags" Target="../tags/tag58.xml"/><Relationship Id="rId15" Type="http://schemas.openxmlformats.org/officeDocument/2006/relationships/image" Target="../media/image7.tmp"/><Relationship Id="rId10" Type="http://schemas.openxmlformats.org/officeDocument/2006/relationships/tags" Target="../tags/tag63.xml"/><Relationship Id="rId4" Type="http://schemas.openxmlformats.org/officeDocument/2006/relationships/tags" Target="../tags/tag57.xml"/><Relationship Id="rId9" Type="http://schemas.openxmlformats.org/officeDocument/2006/relationships/tags" Target="../tags/tag62.xml"/><Relationship Id="rId1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13" Type="http://schemas.openxmlformats.org/officeDocument/2006/relationships/image" Target="../media/image2.tmp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image" Target="../media/image12.pn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11" Type="http://schemas.openxmlformats.org/officeDocument/2006/relationships/image" Target="../media/image19.png"/><Relationship Id="rId5" Type="http://schemas.openxmlformats.org/officeDocument/2006/relationships/tags" Target="../tags/tag69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68.xml"/><Relationship Id="rId9" Type="http://schemas.openxmlformats.org/officeDocument/2006/relationships/tags" Target="../tags/tag73.xml"/><Relationship Id="rId14" Type="http://schemas.openxmlformats.org/officeDocument/2006/relationships/image" Target="../media/image5.tm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13" Type="http://schemas.openxmlformats.org/officeDocument/2006/relationships/image" Target="../media/image190.png"/><Relationship Id="rId3" Type="http://schemas.openxmlformats.org/officeDocument/2006/relationships/tags" Target="../tags/tag76.xml"/><Relationship Id="rId7" Type="http://schemas.openxmlformats.org/officeDocument/2006/relationships/tags" Target="../tags/tag80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6" Type="http://schemas.openxmlformats.org/officeDocument/2006/relationships/image" Target="../media/image2.tmp"/><Relationship Id="rId1" Type="http://schemas.openxmlformats.org/officeDocument/2006/relationships/tags" Target="../tags/tag74.xml"/><Relationship Id="rId6" Type="http://schemas.openxmlformats.org/officeDocument/2006/relationships/tags" Target="../tags/tag79.xml"/><Relationship Id="rId11" Type="http://schemas.openxmlformats.org/officeDocument/2006/relationships/tags" Target="../tags/tag84.xml"/><Relationship Id="rId5" Type="http://schemas.openxmlformats.org/officeDocument/2006/relationships/tags" Target="../tags/tag78.xml"/><Relationship Id="rId15" Type="http://schemas.openxmlformats.org/officeDocument/2006/relationships/image" Target="../media/image1.tmp"/><Relationship Id="rId10" Type="http://schemas.openxmlformats.org/officeDocument/2006/relationships/tags" Target="../tags/tag83.xml"/><Relationship Id="rId4" Type="http://schemas.openxmlformats.org/officeDocument/2006/relationships/tags" Target="../tags/tag77.xml"/><Relationship Id="rId9" Type="http://schemas.openxmlformats.org/officeDocument/2006/relationships/tags" Target="../tags/tag82.xml"/><Relationship Id="rId1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13" Type="http://schemas.openxmlformats.org/officeDocument/2006/relationships/image" Target="../media/image25.png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6" Type="http://schemas.openxmlformats.org/officeDocument/2006/relationships/image" Target="../media/image2.tmp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tags" Target="../tags/tag95.xml"/><Relationship Id="rId5" Type="http://schemas.openxmlformats.org/officeDocument/2006/relationships/tags" Target="../tags/tag89.xml"/><Relationship Id="rId15" Type="http://schemas.openxmlformats.org/officeDocument/2006/relationships/image" Target="../media/image8.tmp"/><Relationship Id="rId10" Type="http://schemas.openxmlformats.org/officeDocument/2006/relationships/tags" Target="../tags/tag94.xml"/><Relationship Id="rId4" Type="http://schemas.openxmlformats.org/officeDocument/2006/relationships/tags" Target="../tags/tag88.xml"/><Relationship Id="rId9" Type="http://schemas.openxmlformats.org/officeDocument/2006/relationships/tags" Target="../tags/tag93.xml"/><Relationship Id="rId1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image" Target="../media/image28.png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6" Type="http://schemas.openxmlformats.org/officeDocument/2006/relationships/image" Target="../media/image2.tmp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tags" Target="../tags/tag106.xml"/><Relationship Id="rId5" Type="http://schemas.openxmlformats.org/officeDocument/2006/relationships/tags" Target="../tags/tag100.xml"/><Relationship Id="rId15" Type="http://schemas.openxmlformats.org/officeDocument/2006/relationships/image" Target="../media/image8.tmp"/><Relationship Id="rId10" Type="http://schemas.openxmlformats.org/officeDocument/2006/relationships/tags" Target="../tags/tag105.xml"/><Relationship Id="rId4" Type="http://schemas.openxmlformats.org/officeDocument/2006/relationships/tags" Target="../tags/tag99.xml"/><Relationship Id="rId9" Type="http://schemas.openxmlformats.org/officeDocument/2006/relationships/tags" Target="../tags/tag104.xml"/><Relationship Id="rId1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114.xml"/><Relationship Id="rId13" Type="http://schemas.openxmlformats.org/officeDocument/2006/relationships/image" Target="../media/image27.png"/><Relationship Id="rId3" Type="http://schemas.openxmlformats.org/officeDocument/2006/relationships/tags" Target="../tags/tag109.xml"/><Relationship Id="rId7" Type="http://schemas.openxmlformats.org/officeDocument/2006/relationships/tags" Target="../tags/tag113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08.xml"/><Relationship Id="rId16" Type="http://schemas.openxmlformats.org/officeDocument/2006/relationships/image" Target="../media/image2.tmp"/><Relationship Id="rId1" Type="http://schemas.openxmlformats.org/officeDocument/2006/relationships/tags" Target="../tags/tag107.xml"/><Relationship Id="rId6" Type="http://schemas.openxmlformats.org/officeDocument/2006/relationships/tags" Target="../tags/tag112.xml"/><Relationship Id="rId11" Type="http://schemas.openxmlformats.org/officeDocument/2006/relationships/tags" Target="../tags/tag117.xml"/><Relationship Id="rId5" Type="http://schemas.openxmlformats.org/officeDocument/2006/relationships/tags" Target="../tags/tag111.xml"/><Relationship Id="rId15" Type="http://schemas.openxmlformats.org/officeDocument/2006/relationships/image" Target="../media/image8.tmp"/><Relationship Id="rId10" Type="http://schemas.openxmlformats.org/officeDocument/2006/relationships/tags" Target="../tags/tag116.xml"/><Relationship Id="rId4" Type="http://schemas.openxmlformats.org/officeDocument/2006/relationships/tags" Target="../tags/tag110.xml"/><Relationship Id="rId9" Type="http://schemas.openxmlformats.org/officeDocument/2006/relationships/tags" Target="../tags/tag115.xml"/><Relationship Id="rId1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image" Target="../media/image2.tmp"/><Relationship Id="rId4" Type="http://schemas.openxmlformats.org/officeDocument/2006/relationships/tags" Target="../tags/tag5.xml"/><Relationship Id="rId9" Type="http://schemas.openxmlformats.org/officeDocument/2006/relationships/image" Target="../media/image1.tm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13" Type="http://schemas.openxmlformats.org/officeDocument/2006/relationships/image" Target="../media/image2.tmp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12" Type="http://schemas.openxmlformats.org/officeDocument/2006/relationships/image" Target="../media/image3.tmp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11" Type="http://schemas.openxmlformats.org/officeDocument/2006/relationships/image" Target="../media/image5.png"/><Relationship Id="rId5" Type="http://schemas.openxmlformats.org/officeDocument/2006/relationships/tags" Target="../tags/tag12.xml"/><Relationship Id="rId10" Type="http://schemas.openxmlformats.org/officeDocument/2006/relationships/image" Target="../media/image4.png"/><Relationship Id="rId4" Type="http://schemas.openxmlformats.org/officeDocument/2006/relationships/tags" Target="../tags/tag11.xml"/><Relationship Id="rId9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4.tmp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4.tmp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13" Type="http://schemas.openxmlformats.org/officeDocument/2006/relationships/image" Target="../media/image5.tmp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12" Type="http://schemas.openxmlformats.org/officeDocument/2006/relationships/image" Target="../media/image2.tmp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11" Type="http://schemas.openxmlformats.org/officeDocument/2006/relationships/image" Target="../media/image11.png"/><Relationship Id="rId5" Type="http://schemas.openxmlformats.org/officeDocument/2006/relationships/tags" Target="../tags/tag24.xml"/><Relationship Id="rId10" Type="http://schemas.openxmlformats.org/officeDocument/2006/relationships/image" Target="../media/image9.png"/><Relationship Id="rId4" Type="http://schemas.openxmlformats.org/officeDocument/2006/relationships/tags" Target="../tags/tag23.xml"/><Relationship Id="rId9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image" Target="../media/image2.tmp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image" Target="../media/image5.tmp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image" Target="../media/image14.png"/><Relationship Id="rId5" Type="http://schemas.openxmlformats.org/officeDocument/2006/relationships/tags" Target="../tags/tag32.xml"/><Relationship Id="rId10" Type="http://schemas.openxmlformats.org/officeDocument/2006/relationships/image" Target="../media/image13.png"/><Relationship Id="rId4" Type="http://schemas.openxmlformats.org/officeDocument/2006/relationships/tags" Target="../tags/tag31.xml"/><Relationship Id="rId9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3.xml"/><Relationship Id="rId13" Type="http://schemas.openxmlformats.org/officeDocument/2006/relationships/image" Target="../media/image2.tmp"/><Relationship Id="rId3" Type="http://schemas.openxmlformats.org/officeDocument/2006/relationships/tags" Target="../tags/tag38.xml"/><Relationship Id="rId7" Type="http://schemas.openxmlformats.org/officeDocument/2006/relationships/tags" Target="../tags/tag42.xml"/><Relationship Id="rId12" Type="http://schemas.openxmlformats.org/officeDocument/2006/relationships/image" Target="../media/image1.tmp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11" Type="http://schemas.openxmlformats.org/officeDocument/2006/relationships/image" Target="../media/image16.png"/><Relationship Id="rId5" Type="http://schemas.openxmlformats.org/officeDocument/2006/relationships/tags" Target="../tags/tag40.xml"/><Relationship Id="rId10" Type="http://schemas.openxmlformats.org/officeDocument/2006/relationships/image" Target="../media/image15.png"/><Relationship Id="rId4" Type="http://schemas.openxmlformats.org/officeDocument/2006/relationships/tags" Target="../tags/tag39.xml"/><Relationship Id="rId9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51.xml"/><Relationship Id="rId13" Type="http://schemas.openxmlformats.org/officeDocument/2006/relationships/image" Target="../media/image18.png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12" Type="http://schemas.openxmlformats.org/officeDocument/2006/relationships/image" Target="../media/image17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48.xml"/><Relationship Id="rId15" Type="http://schemas.openxmlformats.org/officeDocument/2006/relationships/image" Target="../media/image2.tmp"/><Relationship Id="rId10" Type="http://schemas.openxmlformats.org/officeDocument/2006/relationships/tags" Target="../tags/tag53.xml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image" Target="../media/image6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Modèle linéaire, économétrie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vecteur gaussien</a:t>
            </a:r>
          </a:p>
        </p:txBody>
      </p:sp>
    </p:spTree>
    <p:extLst>
      <p:ext uri="{BB962C8B-B14F-4D97-AF65-F5344CB8AC3E}">
        <p14:creationId xmlns:p14="http://schemas.microsoft.com/office/powerpoint/2010/main" val="270909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fr-FR" sz="3600" dirty="0">
                    <a:latin typeface="+mn-lt"/>
                  </a:rPr>
                  <a:t>Soit </a:t>
                </a:r>
                <a14:m>
                  <m:oMath xmlns:m="http://schemas.openxmlformats.org/officeDocument/2006/math">
                    <m:r>
                      <a:rPr lang="fr-FR" sz="36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fr-FR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sSub>
                      <m:sSubPr>
                        <m:ctrlPr>
                          <a:rPr lang="fr-F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fr-F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fr-F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fr-FR" sz="3600" dirty="0">
                    <a:latin typeface="+mn-lt"/>
                    <a:ea typeface="Cambria Math" panose="02040503050406030204" pitchFamily="18" charset="0"/>
                  </a:rPr>
                  <a:t>, avec A déterministe et inversible de format (3,3).</a:t>
                </a:r>
                <a:br>
                  <a:rPr lang="fr-FR" sz="3600" dirty="0">
                    <a:ea typeface="Cambria Math" panose="02040503050406030204" pitchFamily="18" charset="0"/>
                  </a:rPr>
                </a:br>
                <a:r>
                  <a:rPr lang="fr-FR" sz="36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Quelle est la loi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3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fr-FR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fr-FR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fr-FR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GB" sz="3600" dirty="0"/>
                          <m:t> </m:t>
                        </m:r>
                      </m:e>
                      <m:sup>
                        <m:r>
                          <a:rPr lang="fr-FR" sz="3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fr-FR" sz="3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fr-FR" sz="3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FR" sz="3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3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fr-FR" sz="3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fr-FR" sz="3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sz="3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3600" dirty="0">
                    <a:solidFill>
                      <a:srgbClr val="FF0000"/>
                    </a:solidFill>
                  </a:rPr>
                  <a:t>  ?</a:t>
                </a:r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13"/>
                <a:stretch>
                  <a:fillRect l="-1507" t="-12442" r="-928" b="-188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12125"/>
                <a:ext cx="10515600" cy="3864837"/>
              </a:xfrm>
            </p:spPr>
            <p:txBody>
              <a:bodyPr/>
              <a:lstStyle/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𝐼𝑑</m:t>
                        </m:r>
                      </m:e>
                    </m:d>
                  </m:oMath>
                </a14:m>
                <a:endParaRPr lang="fr-FR" dirty="0">
                  <a:ea typeface="Cambria Math" panose="02040503050406030204" pitchFamily="18" charset="0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GB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endParaRPr lang="fr-FR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fr-FR" dirty="0"/>
                  <a:t>T(2)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endParaRPr lang="en-GB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12125"/>
                <a:ext cx="10515600" cy="3864837"/>
              </a:xfrm>
              <a:blipFill>
                <a:blip r:embed="rId14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 6" descr="5">
            <a:extLst>
              <a:ext uri="{FF2B5EF4-FFF2-40B4-BE49-F238E27FC236}">
                <a16:creationId xmlns:a16="http://schemas.microsoft.com/office/drawing/2014/main" id="{E3F68043-6B44-4E13-B91F-72253462A8AB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400" y="4340061"/>
            <a:ext cx="381000" cy="381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A0D8191-6289-41BA-8341-3080E52380B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533400" y="0"/>
            <a:ext cx="533400" cy="533400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C82CD685-A3E2-45F7-AD3C-9DE576F7E73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058082" y="2312125"/>
            <a:ext cx="2540000" cy="3413972"/>
            <a:chOff x="2540000" y="2540000"/>
            <a:chExt cx="2540000" cy="381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60BB6F0-6FCC-4735-923E-CBB5EFA8B41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2540000" y="2540000"/>
              <a:ext cx="2540000" cy="381000"/>
            </a:xfrm>
            <a:prstGeom prst="rect">
              <a:avLst/>
            </a:prstGeom>
            <a:solidFill>
              <a:srgbClr val="FF8C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C4567D2-2DB4-44B3-9848-0A9C9B06090E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2540000" y="3111500"/>
              <a:ext cx="2540000" cy="381000"/>
            </a:xfrm>
            <a:prstGeom prst="rect">
              <a:avLst/>
            </a:prstGeom>
            <a:solidFill>
              <a:srgbClr val="FF8C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461EB9A-7D41-448B-86BD-E1410D59F7F4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540000" y="3683000"/>
              <a:ext cx="2540000" cy="381000"/>
            </a:xfrm>
            <a:prstGeom prst="rect">
              <a:avLst/>
            </a:prstGeom>
            <a:solidFill>
              <a:srgbClr val="FF8C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E51657B-F2CF-44B9-B468-8251466B67EB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540000" y="4254500"/>
              <a:ext cx="2540000" cy="381000"/>
            </a:xfrm>
            <a:prstGeom prst="rect">
              <a:avLst/>
            </a:prstGeom>
            <a:solidFill>
              <a:srgbClr val="FF8C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4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EB5DFDC-0BD5-44C9-BF3C-9A79B6D8DE29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540000" y="4826000"/>
              <a:ext cx="2540000" cy="381000"/>
            </a:xfrm>
            <a:prstGeom prst="rect">
              <a:avLst/>
            </a:prstGeom>
            <a:solidFill>
              <a:srgbClr val="3CB43C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5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8E68DCF-5D20-41DB-8FFB-37197FCA0C3E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2540000" y="5397500"/>
              <a:ext cx="2540000" cy="381000"/>
            </a:xfrm>
            <a:prstGeom prst="rect">
              <a:avLst/>
            </a:prstGeom>
            <a:solidFill>
              <a:srgbClr val="FF8C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6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6BA7706-6D5E-4CC5-BB98-F057550FC8DD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2540000" y="5969000"/>
              <a:ext cx="2540000" cy="381000"/>
            </a:xfrm>
            <a:prstGeom prst="rect">
              <a:avLst/>
            </a:prstGeom>
            <a:solidFill>
              <a:srgbClr val="FF8C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7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02171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2173889"/>
              </a:xfrm>
            </p:spPr>
            <p:txBody>
              <a:bodyPr>
                <a:normAutofit fontScale="90000"/>
              </a:bodyPr>
              <a:lstStyle/>
              <a:p>
                <a:r>
                  <a:rPr lang="fr-FR" sz="3600" dirty="0">
                    <a:latin typeface="+mn-lt"/>
                  </a:rPr>
                  <a:t>Soit </a:t>
                </a:r>
                <a14:m>
                  <m:oMath xmlns:m="http://schemas.openxmlformats.org/officeDocument/2006/math">
                    <m:r>
                      <a:rPr lang="fr-FR" sz="36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fr-FR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sSub>
                      <m:sSubPr>
                        <m:ctrlPr>
                          <a:rPr lang="fr-F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fr-F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fr-F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𝐼𝑑</m:t>
                        </m:r>
                      </m:e>
                    </m:d>
                    <m:r>
                      <a:rPr lang="fr-FR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3600" dirty="0">
                    <a:ea typeface="Cambria Math" panose="02040503050406030204" pitchFamily="18" charset="0"/>
                  </a:rPr>
                  <a:t> On 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fr-FR" sz="3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fr-FR" sz="36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=(1 1 1)</a:t>
                </a:r>
                <a:r>
                  <a:rPr lang="fr-FR" sz="3600" baseline="30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</a:t>
                </a:r>
                <a:r>
                  <a:rPr lang="fr-FR" sz="36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. On note </a:t>
                </a:r>
                <a:r>
                  <a:rPr lang="fr-FR" sz="36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e</a:t>
                </a:r>
                <a:r>
                  <a:rPr lang="fr-FR" sz="3600" baseline="-25000" dirty="0" err="1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i</a:t>
                </a:r>
                <a:r>
                  <a:rPr lang="fr-FR" sz="36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les vecteurs de la base canonique</a:t>
                </a:r>
                <a:r>
                  <a:rPr lang="fr-FR" sz="3600" dirty="0">
                    <a:ea typeface="Cambria Math" panose="02040503050406030204" pitchFamily="18" charset="0"/>
                  </a:rPr>
                  <a:t> : e</a:t>
                </a:r>
                <a:r>
                  <a:rPr lang="fr-FR" sz="3600" baseline="-25000" dirty="0">
                    <a:ea typeface="Cambria Math" panose="02040503050406030204" pitchFamily="18" charset="0"/>
                  </a:rPr>
                  <a:t>1</a:t>
                </a:r>
                <a:r>
                  <a:rPr lang="fr-FR" sz="36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= (1,</a:t>
                </a:r>
                <a:r>
                  <a:rPr lang="fr-FR" sz="3600" dirty="0">
                    <a:ea typeface="Cambria Math" panose="02040503050406030204" pitchFamily="18" charset="0"/>
                  </a:rPr>
                  <a:t>0,0) ;  e</a:t>
                </a:r>
                <a:r>
                  <a:rPr lang="fr-FR" sz="3600" baseline="-25000" dirty="0">
                    <a:ea typeface="Cambria Math" panose="02040503050406030204" pitchFamily="18" charset="0"/>
                  </a:rPr>
                  <a:t>2</a:t>
                </a:r>
                <a:r>
                  <a:rPr lang="fr-FR" sz="3600" dirty="0">
                    <a:ea typeface="Cambria Math" panose="02040503050406030204" pitchFamily="18" charset="0"/>
                  </a:rPr>
                  <a:t> = (0,1,0) ; e</a:t>
                </a:r>
                <a:r>
                  <a:rPr lang="fr-FR" sz="3600" baseline="-25000" dirty="0">
                    <a:ea typeface="Cambria Math" panose="02040503050406030204" pitchFamily="18" charset="0"/>
                  </a:rPr>
                  <a:t>3</a:t>
                </a:r>
                <a:r>
                  <a:rPr lang="fr-FR" sz="3600" dirty="0">
                    <a:ea typeface="Cambria Math" panose="02040503050406030204" pitchFamily="18" charset="0"/>
                  </a:rPr>
                  <a:t> = (0,0,1)</a:t>
                </a:r>
                <a:br>
                  <a:rPr lang="fr-FR" sz="3600" dirty="0">
                    <a:ea typeface="Cambria Math" panose="02040503050406030204" pitchFamily="18" charset="0"/>
                  </a:rPr>
                </a:br>
                <a:br>
                  <a:rPr lang="fr-FR" sz="3600" dirty="0">
                    <a:ea typeface="Cambria Math" panose="02040503050406030204" pitchFamily="18" charset="0"/>
                  </a:rPr>
                </a:br>
                <a:r>
                  <a:rPr lang="fr-FR" sz="36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Le vecteur </a:t>
                </a:r>
                <a:r>
                  <a:rPr lang="en-GB" sz="36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  <m:r>
                      <a:rPr lang="fr-FR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fr-F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sz="3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3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est</m:t>
                    </m:r>
                    <m:r>
                      <a:rPr lang="fr-FR" sz="3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é</m:t>
                    </m:r>
                    <m:r>
                      <m:rPr>
                        <m:sty m:val="p"/>
                      </m:rPr>
                      <a:rPr lang="fr-FR" sz="3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gale</m:t>
                    </m:r>
                    <m:r>
                      <a:rPr lang="fr-FR" sz="36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à </m:t>
                    </m:r>
                  </m:oMath>
                </a14:m>
                <a:r>
                  <a:rPr lang="en-GB" sz="3600" dirty="0">
                    <a:solidFill>
                      <a:srgbClr val="FF0000"/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2173889"/>
              </a:xfrm>
              <a:blipFill>
                <a:blip r:embed="rId11"/>
                <a:stretch>
                  <a:fillRect l="-1507" r="-638" b="-19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71674"/>
                <a:ext cx="10515600" cy="310528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m:rPr>
                            <m:nor/>
                          </m:rPr>
                          <a:rPr lang="fr-FR" dirty="0">
                            <a:ea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fr-FR" baseline="-25000" dirty="0"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dirty="0">
                    <a:ea typeface="Cambria Math" panose="02040503050406030204" pitchFamily="18" charset="0"/>
                  </a:rPr>
                  <a:t>Z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m:rPr>
                            <m:nor/>
                          </m:rPr>
                          <a:rPr lang="fr-FR" dirty="0">
                            <a:ea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fr-FR" b="0" i="0" baseline="-25000" dirty="0" smtClean="0"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fr-FR" dirty="0">
                        <a:ea typeface="Cambria Math" panose="02040503050406030204" pitchFamily="18" charset="0"/>
                      </a:rPr>
                      <m:t>Z</m:t>
                    </m:r>
                  </m:oMath>
                </a14:m>
                <a:endParaRPr lang="en-GB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m:rPr>
                            <m:nor/>
                          </m:rPr>
                          <a:rPr lang="fr-FR" dirty="0">
                            <a:ea typeface="Cambria Math" panose="02040503050406030204" pitchFamily="18" charset="0"/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fr-FR" b="0" i="0" baseline="-25000" dirty="0" smtClean="0"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fr-FR" dirty="0">
                        <a:ea typeface="Cambria Math" panose="02040503050406030204" pitchFamily="18" charset="0"/>
                      </a:rPr>
                      <m:t>Z</m:t>
                    </m:r>
                  </m:oMath>
                </a14:m>
                <a:endParaRPr lang="en-GB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m:rPr>
                            <m:nor/>
                          </m:rPr>
                          <a:rPr lang="fr-FR" b="0" i="0" dirty="0" smtClean="0"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fr-FR" b="0" i="0" baseline="-25000" dirty="0" smtClean="0"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fr-FR" dirty="0">
                        <a:ea typeface="Cambria Math" panose="02040503050406030204" pitchFamily="18" charset="0"/>
                      </a:rPr>
                      <m:t>Z</m:t>
                    </m:r>
                  </m:oMath>
                </a14:m>
                <a:endParaRPr lang="fr-FR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m:rPr>
                            <m:nor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</m:sub>
                    </m:sSub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71674"/>
                <a:ext cx="10515600" cy="3105288"/>
              </a:xfrm>
              <a:blipFill>
                <a:blip r:embed="rId12"/>
                <a:stretch>
                  <a:fillRect t="-334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46E82D15-6EE8-44FE-ADDC-E412EE70C80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-533400" y="0"/>
            <a:ext cx="533400" cy="533400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9" name="Image 28" descr="4">
            <a:extLst>
              <a:ext uri="{FF2B5EF4-FFF2-40B4-BE49-F238E27FC236}">
                <a16:creationId xmlns:a16="http://schemas.microsoft.com/office/drawing/2014/main" id="{F6F7ACDD-970B-4820-9FDC-6113F32D66EF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400" y="4592023"/>
            <a:ext cx="381000" cy="381000"/>
          </a:xfrm>
          <a:prstGeom prst="rect">
            <a:avLst/>
          </a:prstGeom>
        </p:spPr>
      </p:pic>
      <p:grpSp>
        <p:nvGrpSpPr>
          <p:cNvPr id="35" name="Groupe 34">
            <a:extLst>
              <a:ext uri="{FF2B5EF4-FFF2-40B4-BE49-F238E27FC236}">
                <a16:creationId xmlns:a16="http://schemas.microsoft.com/office/drawing/2014/main" id="{3DB0B452-4C63-4C88-A736-2A1023F32989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072660" y="3098307"/>
            <a:ext cx="2540000" cy="2324963"/>
            <a:chOff x="2540000" y="2540000"/>
            <a:chExt cx="2540000" cy="2667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748C89E-92B3-4CD5-92BC-A60751252D7A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2540000" y="2540000"/>
              <a:ext cx="2540000" cy="381000"/>
            </a:xfrm>
            <a:prstGeom prst="rect">
              <a:avLst/>
            </a:prstGeom>
            <a:solidFill>
              <a:srgbClr val="FF8C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96AF712-D7CA-4F83-8838-400409D6C460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2540000" y="3111500"/>
              <a:ext cx="2540000" cy="381000"/>
            </a:xfrm>
            <a:prstGeom prst="rect">
              <a:avLst/>
            </a:prstGeom>
            <a:solidFill>
              <a:srgbClr val="FF8C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2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E79841C-35CD-416A-B057-BB575C80688B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540000" y="3683000"/>
              <a:ext cx="2540000" cy="381000"/>
            </a:xfrm>
            <a:prstGeom prst="rect">
              <a:avLst/>
            </a:prstGeom>
            <a:solidFill>
              <a:srgbClr val="FF8C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3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D2DB8C1-AB70-4C97-97BD-AF87C692A62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540000" y="4254500"/>
              <a:ext cx="2540000" cy="381000"/>
            </a:xfrm>
            <a:prstGeom prst="rect">
              <a:avLst/>
            </a:prstGeom>
            <a:solidFill>
              <a:srgbClr val="3CB43C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4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5990EC1-D184-45F9-918E-91A293AC76AF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540000" y="4826000"/>
              <a:ext cx="2540000" cy="381000"/>
            </a:xfrm>
            <a:prstGeom prst="rect">
              <a:avLst/>
            </a:prstGeom>
            <a:solidFill>
              <a:srgbClr val="FF8C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5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94714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809904"/>
              </a:xfrm>
            </p:spPr>
            <p:txBody>
              <a:bodyPr>
                <a:normAutofit/>
              </a:bodyPr>
              <a:lstStyle/>
              <a:p>
                <a:r>
                  <a:rPr lang="fr-FR" sz="3600" dirty="0">
                    <a:latin typeface="+mn-lt"/>
                  </a:rPr>
                  <a:t>Soit </a:t>
                </a:r>
                <a14:m>
                  <m:oMath xmlns:m="http://schemas.openxmlformats.org/officeDocument/2006/math">
                    <m:r>
                      <a:rPr lang="fr-FR" sz="36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fr-FR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sSub>
                      <m:sSubPr>
                        <m:ctrlPr>
                          <a:rPr lang="fr-F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fr-F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fr-F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𝐼𝑑</m:t>
                        </m:r>
                      </m:e>
                    </m:d>
                    <m:r>
                      <a:rPr lang="fr-FR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3600" dirty="0">
                    <a:ea typeface="Cambria Math" panose="02040503050406030204" pitchFamily="18" charset="0"/>
                  </a:rPr>
                  <a:t> On 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fr-FR" sz="3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fr-FR" sz="36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=(1 1 1)</a:t>
                </a:r>
                <a:r>
                  <a:rPr lang="fr-FR" sz="3600" baseline="30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t</a:t>
                </a:r>
                <a:br>
                  <a:rPr lang="fr-FR" sz="3600" baseline="30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</a:br>
                <a:br>
                  <a:rPr lang="fr-FR" sz="3600" dirty="0">
                    <a:ea typeface="Cambria Math" panose="02040503050406030204" pitchFamily="18" charset="0"/>
                  </a:rPr>
                </a:br>
                <a:r>
                  <a:rPr lang="fr-FR" sz="36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Quelle est la loi de </a:t>
                </a:r>
                <a:r>
                  <a:rPr lang="en-GB" sz="36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  <m:r>
                      <a:rPr lang="fr-FR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fr-F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sz="3600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809904"/>
              </a:xfrm>
              <a:blipFill>
                <a:blip r:embed="rId13"/>
                <a:stretch>
                  <a:fillRect l="-1797" t="-1684" b="-63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32482"/>
                <a:ext cx="10515600" cy="3744480"/>
              </a:xfrm>
            </p:spPr>
            <p:txBody>
              <a:bodyPr/>
              <a:lstStyle/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𝐼𝑑</m:t>
                        </m:r>
                      </m:e>
                    </m:d>
                  </m:oMath>
                </a14:m>
                <a:endParaRPr lang="fr-FR" dirty="0">
                  <a:ea typeface="Cambria Math" panose="02040503050406030204" pitchFamily="18" charset="0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fr-FR" dirty="0"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fr-FR" baseline="-25000" dirty="0"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GB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endParaRPr lang="fr-FR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fr-FR" dirty="0"/>
                  <a:t>T(2)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endParaRPr lang="en-GB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32482"/>
                <a:ext cx="10515600" cy="3744480"/>
              </a:xfrm>
              <a:blipFill>
                <a:blip r:embed="rId14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 7" descr="2">
            <a:extLst>
              <a:ext uri="{FF2B5EF4-FFF2-40B4-BE49-F238E27FC236}">
                <a16:creationId xmlns:a16="http://schemas.microsoft.com/office/drawing/2014/main" id="{22106ED2-7AFE-4F59-A873-4C58CBFAC462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400" y="2927274"/>
            <a:ext cx="381000" cy="381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09D2786-6F91-49CD-8F3E-4A48CFE56A4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533400" y="0"/>
            <a:ext cx="533400" cy="533400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5ACE8DE9-C197-4D12-9CE0-1E26E33BA6EB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356745" y="2504489"/>
            <a:ext cx="2540000" cy="3390284"/>
            <a:chOff x="2540000" y="2540000"/>
            <a:chExt cx="2540000" cy="3810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C2036BF-AA30-4421-BFF4-0FF332122087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2540000" y="2540000"/>
              <a:ext cx="2540000" cy="381000"/>
            </a:xfrm>
            <a:prstGeom prst="rect">
              <a:avLst/>
            </a:prstGeom>
            <a:solidFill>
              <a:srgbClr val="FF8C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F0FC262-38D1-4978-8ADF-B4F3E2B1D16B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2540000" y="3111500"/>
              <a:ext cx="2540000" cy="381000"/>
            </a:xfrm>
            <a:prstGeom prst="rect">
              <a:avLst/>
            </a:prstGeom>
            <a:solidFill>
              <a:srgbClr val="3CB43C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37929E-83D9-4A4B-9F3E-2EBC30D3199D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540000" y="3683000"/>
              <a:ext cx="2540000" cy="381000"/>
            </a:xfrm>
            <a:prstGeom prst="rect">
              <a:avLst/>
            </a:prstGeom>
            <a:solidFill>
              <a:srgbClr val="FF8C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3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4F3ACD-E8B6-4BAD-955F-E7BC2E1F084A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540000" y="4254500"/>
              <a:ext cx="2540000" cy="381000"/>
            </a:xfrm>
            <a:prstGeom prst="rect">
              <a:avLst/>
            </a:prstGeom>
            <a:solidFill>
              <a:srgbClr val="FF8C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4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A5FCEAA-3AAD-4782-8550-A51A353215C5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540000" y="4826000"/>
              <a:ext cx="2540000" cy="381000"/>
            </a:xfrm>
            <a:prstGeom prst="rect">
              <a:avLst/>
            </a:prstGeom>
            <a:solidFill>
              <a:srgbClr val="FF8C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5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45512A5-EFFB-4865-B5F6-E26A6DB7838E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2540000" y="5397500"/>
              <a:ext cx="2540000" cy="381000"/>
            </a:xfrm>
            <a:prstGeom prst="rect">
              <a:avLst/>
            </a:prstGeom>
            <a:solidFill>
              <a:srgbClr val="FF8C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6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2CBF50A-DAF3-4919-A6B1-CE1C1AFA9D2D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2540000" y="5969000"/>
              <a:ext cx="2540000" cy="381000"/>
            </a:xfrm>
            <a:prstGeom prst="rect">
              <a:avLst/>
            </a:prstGeom>
            <a:solidFill>
              <a:srgbClr val="FF8C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7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38959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773287"/>
              </a:xfrm>
            </p:spPr>
            <p:txBody>
              <a:bodyPr>
                <a:normAutofit/>
              </a:bodyPr>
              <a:lstStyle/>
              <a:p>
                <a:r>
                  <a:rPr lang="fr-FR" sz="3600" dirty="0">
                    <a:latin typeface="+mn-lt"/>
                  </a:rPr>
                  <a:t>Soit </a:t>
                </a:r>
                <a14:m>
                  <m:oMath xmlns:m="http://schemas.openxmlformats.org/officeDocument/2006/math">
                    <m:r>
                      <a:rPr lang="fr-FR" sz="36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fr-FR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sSub>
                      <m:sSubPr>
                        <m:ctrlPr>
                          <a:rPr lang="fr-F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fr-F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fr-F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𝐼𝑑</m:t>
                        </m:r>
                      </m:e>
                    </m:d>
                    <m:r>
                      <a:rPr lang="fr-FR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br>
                  <a:rPr lang="fr-FR" sz="3600" dirty="0">
                    <a:ea typeface="Cambria Math" panose="02040503050406030204" pitchFamily="18" charset="0"/>
                  </a:rPr>
                </a:br>
                <a:br>
                  <a:rPr lang="fr-FR" sz="3600" dirty="0">
                    <a:ea typeface="Cambria Math" panose="02040503050406030204" pitchFamily="18" charset="0"/>
                  </a:rPr>
                </a:br>
                <a:r>
                  <a:rPr lang="fr-FR" sz="36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Quelle est la loi de </a:t>
                </a:r>
                <a14:m>
                  <m:oMath xmlns:m="http://schemas.openxmlformats.org/officeDocument/2006/math">
                    <m:r>
                      <a:rPr lang="fr-FR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|| </m:t>
                    </m:r>
                  </m:oMath>
                </a14:m>
                <a:r>
                  <a:rPr lang="en-GB" sz="3600" b="1" dirty="0">
                    <a:solidFill>
                      <a:srgbClr val="FF0000"/>
                    </a:solidFill>
                  </a:rPr>
                  <a:t>Z</a:t>
                </a:r>
                <a:r>
                  <a:rPr lang="en-GB" sz="3600" dirty="0">
                    <a:solidFill>
                      <a:srgbClr val="FF0000"/>
                    </a:solidFill>
                  </a:rPr>
                  <a:t> -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  <m:sSub>
                      <m:sSubPr>
                        <m:ctrlPr>
                          <a:rPr lang="fr-FR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fr-FR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Sup>
                      <m:sSubSupPr>
                        <m:ctrlPr>
                          <a:rPr lang="fr-F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</m:e>
                      <m:sub>
                        <m:r>
                          <a:rPr lang="fr-F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fr-F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sz="3600" dirty="0">
                    <a:solidFill>
                      <a:srgbClr val="FF0000"/>
                    </a:solidFill>
                  </a:rPr>
                  <a:t>   ?</a:t>
                </a:r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773287"/>
              </a:xfrm>
              <a:blipFill>
                <a:blip r:embed="rId13"/>
                <a:stretch>
                  <a:fillRect l="-1797" t="-3093" b="-79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12125"/>
                <a:ext cx="10515600" cy="3864837"/>
              </a:xfrm>
            </p:spPr>
            <p:txBody>
              <a:bodyPr/>
              <a:lstStyle/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𝐼𝑑</m:t>
                        </m:r>
                      </m:e>
                    </m:d>
                  </m:oMath>
                </a14:m>
                <a:endParaRPr lang="fr-FR" dirty="0">
                  <a:ea typeface="Cambria Math" panose="02040503050406030204" pitchFamily="18" charset="0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GB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endParaRPr lang="fr-FR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fr-FR" dirty="0"/>
                  <a:t>T(2)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endParaRPr lang="en-GB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12125"/>
                <a:ext cx="10515600" cy="3864837"/>
              </a:xfrm>
              <a:blipFill>
                <a:blip r:embed="rId14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 descr="7">
            <a:extLst>
              <a:ext uri="{FF2B5EF4-FFF2-40B4-BE49-F238E27FC236}">
                <a16:creationId xmlns:a16="http://schemas.microsoft.com/office/drawing/2014/main" id="{EAA2A1A4-41F2-41BA-A94D-9D57F73B2FA5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400" y="5362157"/>
            <a:ext cx="381000" cy="381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5353F20-BE3B-4533-88C9-4A5D4F9CC54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533400" y="0"/>
            <a:ext cx="533400" cy="533400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2AFEF052-7719-4494-8158-9D6250B98EEB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223581" y="2349500"/>
            <a:ext cx="2540000" cy="3474251"/>
            <a:chOff x="2540000" y="2540000"/>
            <a:chExt cx="2540000" cy="3810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9055909-6EF2-4F3D-9A2E-7E80FF745F73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2540000" y="2540000"/>
              <a:ext cx="2540000" cy="381000"/>
            </a:xfrm>
            <a:prstGeom prst="rect">
              <a:avLst/>
            </a:prstGeom>
            <a:solidFill>
              <a:srgbClr val="FF8C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49E13CC-B46D-44A5-99BC-2C4201C41F78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2540000" y="3111500"/>
              <a:ext cx="2540000" cy="381000"/>
            </a:xfrm>
            <a:prstGeom prst="rect">
              <a:avLst/>
            </a:prstGeom>
            <a:solidFill>
              <a:srgbClr val="FF8C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6A8107E-BAB1-4537-99E6-9C9466CE58A0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540000" y="3683000"/>
              <a:ext cx="2540000" cy="381000"/>
            </a:xfrm>
            <a:prstGeom prst="rect">
              <a:avLst/>
            </a:prstGeom>
            <a:solidFill>
              <a:srgbClr val="FF8C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3B68473-A5DA-473F-A3D3-DCF4C9A355C8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540000" y="4254500"/>
              <a:ext cx="2540000" cy="381000"/>
            </a:xfrm>
            <a:prstGeom prst="rect">
              <a:avLst/>
            </a:prstGeom>
            <a:solidFill>
              <a:srgbClr val="FF8C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4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5704C20-CF3C-4B9E-A8A5-E37200036BC3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540000" y="4826000"/>
              <a:ext cx="2540000" cy="381000"/>
            </a:xfrm>
            <a:prstGeom prst="rect">
              <a:avLst/>
            </a:prstGeom>
            <a:solidFill>
              <a:srgbClr val="FF8C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5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D39D373-3339-48F2-AE6A-B4C264A13D62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2540000" y="5397500"/>
              <a:ext cx="2540000" cy="381000"/>
            </a:xfrm>
            <a:prstGeom prst="rect">
              <a:avLst/>
            </a:prstGeom>
            <a:solidFill>
              <a:srgbClr val="FF8C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6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D8127FD-42B7-4C0F-95B0-57A1668F5B0B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2540000" y="5969000"/>
              <a:ext cx="2540000" cy="381000"/>
            </a:xfrm>
            <a:prstGeom prst="rect">
              <a:avLst/>
            </a:prstGeom>
            <a:solidFill>
              <a:srgbClr val="3CB43C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7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14524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782071"/>
              </a:xfrm>
            </p:spPr>
            <p:txBody>
              <a:bodyPr>
                <a:normAutofit/>
              </a:bodyPr>
              <a:lstStyle/>
              <a:p>
                <a:r>
                  <a:rPr lang="fr-FR" sz="3600" dirty="0"/>
                  <a:t>Soit </a:t>
                </a:r>
                <a14:m>
                  <m:oMath xmlns:m="http://schemas.openxmlformats.org/officeDocument/2006/math">
                    <m:r>
                      <a:rPr lang="fr-FR" sz="36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fr-FR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sSub>
                      <m:sSubPr>
                        <m:ctrlPr>
                          <a:rPr lang="fr-F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fr-F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fr-F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𝐼𝑑</m:t>
                        </m:r>
                      </m:e>
                    </m:d>
                    <m:r>
                      <a:rPr lang="fr-FR" sz="3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br>
                  <a:rPr lang="fr-FR" sz="3600" dirty="0">
                    <a:ea typeface="Cambria Math" panose="02040503050406030204" pitchFamily="18" charset="0"/>
                  </a:rPr>
                </a:br>
                <a:br>
                  <a:rPr lang="fr-FR" sz="3600" dirty="0">
                    <a:ea typeface="Cambria Math" panose="02040503050406030204" pitchFamily="18" charset="0"/>
                  </a:rPr>
                </a:br>
                <a:r>
                  <a:rPr lang="fr-FR" sz="36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Quelle est la loi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3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fr-FR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acc>
                          <m:accPr>
                            <m:chr m:val="̅"/>
                            <m:ctrlPr>
                              <a:rPr lang="en-GB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  <m:sSub>
                          <m:sSubPr>
                            <m:ctrlPr>
                              <a:rPr lang="fr-FR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fr-FR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fr-FR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GB" sz="3600" dirty="0"/>
                          <m:t> </m:t>
                        </m:r>
                      </m:e>
                      <m:sup>
                        <m:r>
                          <a:rPr lang="fr-FR" sz="3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fr-FR" sz="3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3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fr-FR" sz="3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acc>
                      <m:accPr>
                        <m:chr m:val="̅"/>
                        <m:ctrlPr>
                          <a:rPr lang="en-GB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  <m:sSub>
                      <m:sSubPr>
                        <m:ctrlPr>
                          <a:rPr lang="fr-FR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fr-FR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fr-FR" sz="3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3600" dirty="0">
                    <a:solidFill>
                      <a:srgbClr val="FF0000"/>
                    </a:solidFill>
                  </a:rPr>
                  <a:t>  ?</a:t>
                </a:r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782071"/>
              </a:xfrm>
              <a:blipFill>
                <a:blip r:embed="rId13"/>
                <a:stretch>
                  <a:fillRect l="-1797" t="-2397" b="-75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312125"/>
                <a:ext cx="10515600" cy="3864837"/>
              </a:xfrm>
            </p:spPr>
            <p:txBody>
              <a:bodyPr/>
              <a:lstStyle/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𝐼𝑑</m:t>
                        </m:r>
                      </m:e>
                    </m:d>
                  </m:oMath>
                </a14:m>
                <a:endParaRPr lang="fr-FR" dirty="0">
                  <a:ea typeface="Cambria Math" panose="02040503050406030204" pitchFamily="18" charset="0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GB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endParaRPr lang="fr-FR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fr-FR" dirty="0"/>
                  <a:t>T(2)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endParaRPr lang="en-GB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312125"/>
                <a:ext cx="10515600" cy="3864837"/>
              </a:xfrm>
              <a:blipFill>
                <a:blip r:embed="rId14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 descr="7">
            <a:extLst>
              <a:ext uri="{FF2B5EF4-FFF2-40B4-BE49-F238E27FC236}">
                <a16:creationId xmlns:a16="http://schemas.microsoft.com/office/drawing/2014/main" id="{51F53B28-482C-4DD0-BE94-819C93D4E367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400" y="5362157"/>
            <a:ext cx="381000" cy="381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9EC9F6A-1D45-44FF-BDF4-49D1AB9FF20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533400" y="0"/>
            <a:ext cx="533400" cy="533400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33F67713-3660-4C94-B4F8-DCAE59AC0177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556000" y="2312125"/>
            <a:ext cx="2540000" cy="3529382"/>
            <a:chOff x="2540000" y="2540000"/>
            <a:chExt cx="2540000" cy="3810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605A6F6-1FDD-4CE4-91DE-C389CB8CC9EF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2540000" y="2540000"/>
              <a:ext cx="2540000" cy="381000"/>
            </a:xfrm>
            <a:prstGeom prst="rect">
              <a:avLst/>
            </a:prstGeom>
            <a:solidFill>
              <a:srgbClr val="FF8C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0EB5DF0-EDD5-4F31-AC5D-F432CDDE5F3C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2540000" y="3111500"/>
              <a:ext cx="2540000" cy="381000"/>
            </a:xfrm>
            <a:prstGeom prst="rect">
              <a:avLst/>
            </a:prstGeom>
            <a:solidFill>
              <a:srgbClr val="FF8C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50BDAAD-E324-40E5-92A2-EEA38F65155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540000" y="3683000"/>
              <a:ext cx="2540000" cy="381000"/>
            </a:xfrm>
            <a:prstGeom prst="rect">
              <a:avLst/>
            </a:prstGeom>
            <a:solidFill>
              <a:srgbClr val="FF8C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D411A66-77A5-455E-826C-264E24C2AA9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540000" y="4254500"/>
              <a:ext cx="2540000" cy="381000"/>
            </a:xfrm>
            <a:prstGeom prst="rect">
              <a:avLst/>
            </a:prstGeom>
            <a:solidFill>
              <a:srgbClr val="FF8C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4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3E9E06E-30F6-4A8A-92E9-F68DB83FC389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540000" y="4826000"/>
              <a:ext cx="2540000" cy="381000"/>
            </a:xfrm>
            <a:prstGeom prst="rect">
              <a:avLst/>
            </a:prstGeom>
            <a:solidFill>
              <a:srgbClr val="FF8C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5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BBBE558-F72D-4674-9C70-52EE2D2A54CD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2540000" y="5397500"/>
              <a:ext cx="2540000" cy="381000"/>
            </a:xfrm>
            <a:prstGeom prst="rect">
              <a:avLst/>
            </a:prstGeom>
            <a:solidFill>
              <a:srgbClr val="FF8C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6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BABBDDF-14CD-435F-A664-4512119E44DD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2540000" y="5969000"/>
              <a:ext cx="2540000" cy="381000"/>
            </a:xfrm>
            <a:prstGeom prst="rect">
              <a:avLst/>
            </a:prstGeom>
            <a:solidFill>
              <a:srgbClr val="3CB43C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7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060234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>
              <a:xfrm>
                <a:off x="536359" y="266700"/>
                <a:ext cx="10515600" cy="2054165"/>
              </a:xfrm>
            </p:spPr>
            <p:txBody>
              <a:bodyPr>
                <a:normAutofit/>
              </a:bodyPr>
              <a:lstStyle/>
              <a:p>
                <a:r>
                  <a:rPr lang="fr-FR" sz="3600" dirty="0"/>
                  <a:t>Soit </a:t>
                </a:r>
                <a14:m>
                  <m:oMath xmlns:m="http://schemas.openxmlformats.org/officeDocument/2006/math">
                    <m:r>
                      <a:rPr lang="fr-FR" sz="36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fr-FR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sSub>
                      <m:sSubPr>
                        <m:ctrlPr>
                          <a:rPr lang="fr-F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fr-FR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fr-FR" sz="3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fr-FR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fr-FR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fr-F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l-G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e>
                          <m:sup>
                            <m:r>
                              <a:rPr lang="fr-FR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𝐼𝑑</m:t>
                        </m:r>
                      </m:e>
                    </m:d>
                    <m:r>
                      <a:rPr lang="fr-FR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br>
                  <a:rPr lang="fr-FR" sz="3600" dirty="0">
                    <a:ea typeface="Cambria Math" panose="02040503050406030204" pitchFamily="18" charset="0"/>
                  </a:rPr>
                </a:br>
                <a:br>
                  <a:rPr lang="fr-FR" sz="3600" dirty="0">
                    <a:ea typeface="Cambria Math" panose="02040503050406030204" pitchFamily="18" charset="0"/>
                  </a:rPr>
                </a:br>
                <a:r>
                  <a:rPr lang="fr-FR" sz="36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Quelle est la loi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fr-FR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acc>
                          <m:accPr>
                            <m:chr m:val="̅"/>
                            <m:ctrlPr>
                              <a:rPr lang="en-GB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acc>
                        <m:sSub>
                          <m:sSubPr>
                            <m:ctrlPr>
                              <a:rPr lang="fr-FR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fr-FR" sz="3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fr-FR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GB" sz="3600" dirty="0"/>
                          <m:t> </m:t>
                        </m:r>
                      </m:e>
                      <m:sup>
                        <m:r>
                          <a:rPr lang="fr-FR" sz="36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fr-FR" sz="3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3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3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fr-FR" sz="3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acc>
                      <m:accPr>
                        <m:chr m:val="̅"/>
                        <m:ctrlPr>
                          <a:rPr lang="en-GB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  <m:sSub>
                      <m:sSubPr>
                        <m:ctrlPr>
                          <a:rPr lang="fr-FR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fr-F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fr-FR" sz="36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3600" dirty="0">
                    <a:solidFill>
                      <a:srgbClr val="FF0000"/>
                    </a:solidFill>
                  </a:rPr>
                  <a:t> /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fr-FR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3600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6359" y="266700"/>
                <a:ext cx="10515600" cy="2054165"/>
              </a:xfrm>
              <a:blipFill>
                <a:blip r:embed="rId13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97335"/>
                <a:ext cx="10515600" cy="3864837"/>
              </a:xfrm>
            </p:spPr>
            <p:txBody>
              <a:bodyPr/>
              <a:lstStyle/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𝐼𝑑</m:t>
                        </m:r>
                      </m:e>
                    </m:d>
                  </m:oMath>
                </a14:m>
                <a:endParaRPr lang="fr-FR" dirty="0">
                  <a:ea typeface="Cambria Math" panose="02040503050406030204" pitchFamily="18" charset="0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GB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(4)</m:t>
                    </m:r>
                  </m:oMath>
                </a14:m>
                <a:endParaRPr lang="fr-FR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fr-FR" dirty="0"/>
                  <a:t>T(5)</a:t>
                </a: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(1)</m:t>
                    </m:r>
                  </m:oMath>
                </a14:m>
                <a:endParaRPr lang="en-GB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97335"/>
                <a:ext cx="10515600" cy="3864837"/>
              </a:xfrm>
              <a:blipFill>
                <a:blip r:embed="rId14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e 24">
            <a:extLst>
              <a:ext uri="{FF2B5EF4-FFF2-40B4-BE49-F238E27FC236}">
                <a16:creationId xmlns:a16="http://schemas.microsoft.com/office/drawing/2014/main" id="{33F67713-3660-4C94-B4F8-DCAE59AC0177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706920" y="2497335"/>
            <a:ext cx="2540000" cy="3529382"/>
            <a:chOff x="2540000" y="2540000"/>
            <a:chExt cx="2540000" cy="3810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605A6F6-1FDD-4CE4-91DE-C389CB8CC9EF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2540000" y="2540000"/>
              <a:ext cx="2540000" cy="381000"/>
            </a:xfrm>
            <a:prstGeom prst="rect">
              <a:avLst/>
            </a:prstGeom>
            <a:solidFill>
              <a:srgbClr val="FF8C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0EB5DF0-EDD5-4F31-AC5D-F432CDDE5F3C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2540000" y="3111500"/>
              <a:ext cx="2540000" cy="381000"/>
            </a:xfrm>
            <a:prstGeom prst="rect">
              <a:avLst/>
            </a:prstGeom>
            <a:solidFill>
              <a:srgbClr val="FF8C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2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50BDAAD-E324-40E5-92A2-EEA38F65155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540000" y="3683000"/>
              <a:ext cx="2540000" cy="381000"/>
            </a:xfrm>
            <a:prstGeom prst="rect">
              <a:avLst/>
            </a:prstGeom>
            <a:solidFill>
              <a:srgbClr val="FF8C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D411A66-77A5-455E-826C-264E24C2AA92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540000" y="4254500"/>
              <a:ext cx="2540000" cy="381000"/>
            </a:xfrm>
            <a:prstGeom prst="rect">
              <a:avLst/>
            </a:prstGeom>
            <a:solidFill>
              <a:srgbClr val="FF8C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4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3E9E06E-30F6-4A8A-92E9-F68DB83FC389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540000" y="4826000"/>
              <a:ext cx="2540000" cy="381000"/>
            </a:xfrm>
            <a:prstGeom prst="rect">
              <a:avLst/>
            </a:prstGeom>
            <a:solidFill>
              <a:srgbClr val="FF8C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5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BBBE558-F72D-4674-9C70-52EE2D2A54CD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2540000" y="5397500"/>
              <a:ext cx="2540000" cy="381000"/>
            </a:xfrm>
            <a:prstGeom prst="rect">
              <a:avLst/>
            </a:prstGeom>
            <a:solidFill>
              <a:srgbClr val="FF8C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6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BABBDDF-14CD-435F-A664-4512119E44DD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2540000" y="5969000"/>
              <a:ext cx="2540000" cy="381000"/>
            </a:xfrm>
            <a:prstGeom prst="rect">
              <a:avLst/>
            </a:prstGeom>
            <a:solidFill>
              <a:srgbClr val="3CB43C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7</a:t>
              </a:r>
            </a:p>
          </p:txBody>
        </p:sp>
      </p:grpSp>
      <p:pic>
        <p:nvPicPr>
          <p:cNvPr id="7" name="Image 6" descr="7">
            <a:extLst>
              <a:ext uri="{FF2B5EF4-FFF2-40B4-BE49-F238E27FC236}">
                <a16:creationId xmlns:a16="http://schemas.microsoft.com/office/drawing/2014/main" id="{BCF930A3-D741-4E74-8674-DD8939FA25FD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400" y="5547367"/>
            <a:ext cx="381000" cy="381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2093FB0-E83F-4A2B-B5DE-3B0708426B2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533400" y="0"/>
            <a:ext cx="533400" cy="533400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60940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>
              <a:xfrm>
                <a:off x="727968" y="365125"/>
                <a:ext cx="10404630" cy="2884102"/>
              </a:xfrm>
            </p:spPr>
            <p:txBody>
              <a:bodyPr>
                <a:noAutofit/>
              </a:bodyPr>
              <a:lstStyle/>
              <a:p>
                <a:r>
                  <a:rPr lang="fr-FR" sz="3600" dirty="0">
                    <a:latin typeface="+mn-lt"/>
                  </a:rPr>
                  <a:t>Soit les vecteurs réels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sz="36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36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3600" b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3600" b="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sz="3600" b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3600" b="0" i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fr-FR" sz="3600" b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fr-FR" sz="3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600" b="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FR" sz="3600" b="0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GB" sz="3600" dirty="0">
                    <a:latin typeface="+mn-lt"/>
                  </a:rPr>
                  <a:t> et </a:t>
                </a:r>
                <a:br>
                  <a:rPr lang="en-GB" sz="3600" dirty="0">
                    <a:latin typeface="+mn-lt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GB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b="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sz="36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sz="3600" b="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sz="3600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fr-FR" sz="3600" b="0" i="1">
                        <a:latin typeface="Cambria Math" panose="02040503050406030204" pitchFamily="18" charset="0"/>
                      </a:rPr>
                      <m:t>,−1</m:t>
                    </m:r>
                    <m:sSup>
                      <m:sSupPr>
                        <m:ctrlPr>
                          <a:rPr lang="fr-FR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600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FR" sz="3600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GB" sz="3600" dirty="0">
                    <a:latin typeface="+mn-lt"/>
                  </a:rPr>
                  <a:t>. </a:t>
                </a:r>
                <a:br>
                  <a:rPr lang="en-GB" sz="3600" dirty="0">
                    <a:latin typeface="+mn-lt"/>
                  </a:rPr>
                </a:br>
                <a:br>
                  <a:rPr lang="en-GB" sz="3600" dirty="0">
                    <a:latin typeface="+mn-lt"/>
                  </a:rPr>
                </a:br>
                <a:r>
                  <a:rPr lang="en-GB" sz="3600" dirty="0" err="1">
                    <a:latin typeface="+mn-lt"/>
                  </a:rPr>
                  <a:t>Soit</a:t>
                </a:r>
                <a:r>
                  <a:rPr lang="en-GB" sz="3600" dirty="0">
                    <a:latin typeface="+mn-lt"/>
                  </a:rPr>
                  <a:t> W=(-2, 0, 2</a:t>
                </a:r>
                <a:r>
                  <a:rPr lang="fr-FR" sz="36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3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600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FR" sz="3600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GB" sz="3600" dirty="0">
                    <a:latin typeface="+mn-lt"/>
                  </a:rPr>
                  <a:t>. </a:t>
                </a:r>
                <a:r>
                  <a:rPr lang="en-GB" sz="3600" dirty="0">
                    <a:solidFill>
                      <a:srgbClr val="FF0000"/>
                    </a:solidFill>
                    <a:latin typeface="+mn-lt"/>
                  </a:rPr>
                  <a:t>Le </a:t>
                </a:r>
                <a:r>
                  <a:rPr lang="en-GB" sz="3600" dirty="0" err="1">
                    <a:solidFill>
                      <a:srgbClr val="FF0000"/>
                    </a:solidFill>
                    <a:latin typeface="+mn-lt"/>
                  </a:rPr>
                  <a:t>vecteur</a:t>
                </a:r>
                <a:r>
                  <a:rPr lang="en-GB" sz="3600" dirty="0">
                    <a:solidFill>
                      <a:srgbClr val="FF0000"/>
                    </a:solidFill>
                    <a:latin typeface="+mn-lt"/>
                  </a:rPr>
                  <a:t> W </a:t>
                </a:r>
                <a:r>
                  <a:rPr lang="en-GB" sz="3600" dirty="0" err="1">
                    <a:solidFill>
                      <a:srgbClr val="FF0000"/>
                    </a:solidFill>
                    <a:latin typeface="+mn-lt"/>
                  </a:rPr>
                  <a:t>est</a:t>
                </a:r>
                <a:r>
                  <a:rPr lang="en-GB" sz="3600" dirty="0">
                    <a:solidFill>
                      <a:srgbClr val="FF0000"/>
                    </a:solidFill>
                    <a:latin typeface="+mn-lt"/>
                  </a:rPr>
                  <a:t>-il orthogonal au plan </a:t>
                </a:r>
                <a:r>
                  <a:rPr lang="en-GB" sz="3600" dirty="0" err="1">
                    <a:solidFill>
                      <a:srgbClr val="FF0000"/>
                    </a:solidFill>
                    <a:latin typeface="+mn-lt"/>
                  </a:rPr>
                  <a:t>engendré</a:t>
                </a:r>
                <a:r>
                  <a:rPr lang="en-GB" sz="3600" dirty="0">
                    <a:solidFill>
                      <a:srgbClr val="FF0000"/>
                    </a:solidFill>
                    <a:latin typeface="+mn-lt"/>
                  </a:rPr>
                  <a:t> par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3600" dirty="0">
                    <a:solidFill>
                      <a:srgbClr val="FF0000"/>
                    </a:solidFill>
                    <a:latin typeface="+mn-lt"/>
                  </a:rPr>
                  <a:t>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sz="36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3600" dirty="0">
                    <a:solidFill>
                      <a:srgbClr val="FF0000"/>
                    </a:solidFill>
                    <a:latin typeface="+mn-lt"/>
                  </a:rPr>
                  <a:t> ?</a:t>
                </a:r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7968" y="365125"/>
                <a:ext cx="10404630" cy="2884102"/>
              </a:xfrm>
              <a:blipFill>
                <a:blip r:embed="rId8"/>
                <a:stretch>
                  <a:fillRect l="-1757" b="-23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3950563"/>
            <a:ext cx="10515600" cy="2226400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/>
              <a:t>Oui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fr-F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/>
              <a:t>Non</a:t>
            </a:r>
          </a:p>
          <a:p>
            <a:endParaRPr lang="en-GB" dirty="0"/>
          </a:p>
        </p:txBody>
      </p:sp>
      <p:pic>
        <p:nvPicPr>
          <p:cNvPr id="11" name="Image 10" descr="2">
            <a:extLst>
              <a:ext uri="{FF2B5EF4-FFF2-40B4-BE49-F238E27FC236}">
                <a16:creationId xmlns:a16="http://schemas.microsoft.com/office/drawing/2014/main" id="{E28C5273-043C-4B09-BE44-B86A9C176ED7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400" y="4956403"/>
            <a:ext cx="381000" cy="381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F90E883-7440-46A4-877D-4D3035A4E4D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533400" y="0"/>
            <a:ext cx="533400" cy="533400"/>
          </a:xfrm>
          <a:prstGeom prst="rect">
            <a:avLst/>
          </a:prstGeom>
          <a:blipFill>
            <a:blip r:embed="rId10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484FB3A5-A4C1-4D40-87F6-DD657BDAE698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2602143" y="4003903"/>
            <a:ext cx="2540000" cy="1333500"/>
            <a:chOff x="2540000" y="2540000"/>
            <a:chExt cx="2540000" cy="9525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35D615E-8CBC-49F4-BD6C-D7231EE574AB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2540000" y="2540000"/>
              <a:ext cx="2540000" cy="381000"/>
            </a:xfrm>
            <a:prstGeom prst="rect">
              <a:avLst/>
            </a:prstGeom>
            <a:solidFill>
              <a:srgbClr val="FF8C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0E0A5A3-E3D5-4F17-80CE-BE1FEDB56012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2540000" y="3111500"/>
              <a:ext cx="2540000" cy="381000"/>
            </a:xfrm>
            <a:prstGeom prst="rect">
              <a:avLst/>
            </a:prstGeom>
            <a:solidFill>
              <a:srgbClr val="3CB43C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2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13832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973126"/>
              </a:xfrm>
            </p:spPr>
            <p:txBody>
              <a:bodyPr>
                <a:normAutofit/>
              </a:bodyPr>
              <a:lstStyle/>
              <a:p>
                <a:r>
                  <a:rPr lang="fr-FR" sz="3600" dirty="0">
                    <a:latin typeface="+mn-lt"/>
                  </a:rPr>
                  <a:t>Soit le vecteur réel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sz="36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sz="3600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3600" b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3600" b="0" i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fr-FR" sz="3600" b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3600" b="0" i="0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fr-FR" sz="3600" b="0">
                        <a:latin typeface="Cambria Math" panose="02040503050406030204" pitchFamily="18" charset="0"/>
                      </a:rPr>
                      <m:t>,</m:t>
                    </m:r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fr-FR" sz="3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600" b="0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fr-FR" sz="3600" b="0" i="1" dirty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fr-FR" sz="36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br>
                  <a:rPr lang="en-GB" sz="3600" dirty="0">
                    <a:solidFill>
                      <a:srgbClr val="FF0000"/>
                    </a:solidFill>
                    <a:latin typeface="+mn-lt"/>
                  </a:rPr>
                </a:br>
                <a:r>
                  <a:rPr lang="en-GB" sz="3600" dirty="0">
                    <a:solidFill>
                      <a:srgbClr val="FF0000"/>
                    </a:solidFill>
                    <a:latin typeface="+mn-lt"/>
                  </a:rPr>
                  <a:t>Quelle </a:t>
                </a:r>
                <a:r>
                  <a:rPr lang="en-GB" sz="3600" dirty="0" err="1">
                    <a:solidFill>
                      <a:srgbClr val="FF0000"/>
                    </a:solidFill>
                    <a:latin typeface="+mn-lt"/>
                  </a:rPr>
                  <a:t>est</a:t>
                </a:r>
                <a:r>
                  <a:rPr lang="en-GB" sz="3600" dirty="0">
                    <a:solidFill>
                      <a:srgbClr val="FF0000"/>
                    </a:solidFill>
                    <a:latin typeface="+mn-lt"/>
                  </a:rPr>
                  <a:t> </a:t>
                </a:r>
                <a:r>
                  <a:rPr lang="en-GB" sz="3600" dirty="0" err="1">
                    <a:solidFill>
                      <a:srgbClr val="FF0000"/>
                    </a:solidFill>
                    <a:latin typeface="+mn-lt"/>
                  </a:rPr>
                  <a:t>sa</a:t>
                </a:r>
                <a:r>
                  <a:rPr lang="en-GB" sz="3600" dirty="0">
                    <a:solidFill>
                      <a:srgbClr val="FF0000"/>
                    </a:solidFill>
                    <a:latin typeface="+mn-lt"/>
                  </a:rPr>
                  <a:t> version </a:t>
                </a:r>
                <a:r>
                  <a:rPr lang="en-GB" sz="3600" dirty="0" err="1">
                    <a:solidFill>
                      <a:srgbClr val="FF0000"/>
                    </a:solidFill>
                    <a:latin typeface="+mn-lt"/>
                  </a:rPr>
                  <a:t>normalisée</a:t>
                </a:r>
                <a:r>
                  <a:rPr lang="en-GB" sz="3600" dirty="0">
                    <a:solidFill>
                      <a:srgbClr val="FF0000"/>
                    </a:solidFill>
                    <a:latin typeface="+mn-lt"/>
                  </a:rPr>
                  <a:t> ?</a:t>
                </a:r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973126"/>
              </a:xfrm>
              <a:blipFill>
                <a:blip r:embed="rId10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30583"/>
                <a:ext cx="10515600" cy="3146380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/12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*12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/</a:t>
                </a:r>
                <a14:m>
                  <m:oMath xmlns:m="http://schemas.openxmlformats.org/officeDocument/2006/math">
                    <m:r>
                      <a:rPr lang="fr-F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a:rPr lang="fr-F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GB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*</a:t>
                </a:r>
                <a:r>
                  <a:rPr lang="en-GB" dirty="0">
                    <a:ea typeface="Cambria Math" panose="02040503050406030204" pitchFamily="18" charset="0"/>
                  </a:rPr>
                  <a:t> 2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  <m:r>
                      <a:rPr lang="fr-F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30583"/>
                <a:ext cx="10515600" cy="3146380"/>
              </a:xfrm>
              <a:blipFill>
                <a:blip r:embed="rId11"/>
                <a:stretch>
                  <a:fillRect t="-310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 6" descr="3">
            <a:extLst>
              <a:ext uri="{FF2B5EF4-FFF2-40B4-BE49-F238E27FC236}">
                <a16:creationId xmlns:a16="http://schemas.microsoft.com/office/drawing/2014/main" id="{69B0119D-2BA9-4A8B-ACCB-5261D611E63D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400" y="4050743"/>
            <a:ext cx="381000" cy="381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F8C1FB9-541D-4905-A8F0-D14E76083EA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533400" y="0"/>
            <a:ext cx="533400" cy="533400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012F7AD9-74F8-4265-A0C0-A6E3D5F3EA0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685219" y="3002993"/>
            <a:ext cx="2540000" cy="2095500"/>
            <a:chOff x="2540000" y="2540000"/>
            <a:chExt cx="2540000" cy="20955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B3EA02F-BEE7-43D0-AAC9-E5590899436D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2540000" y="2540000"/>
              <a:ext cx="2540000" cy="381000"/>
            </a:xfrm>
            <a:prstGeom prst="rect">
              <a:avLst/>
            </a:prstGeom>
            <a:solidFill>
              <a:srgbClr val="FF8C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6F123E5-A554-47D1-BBE8-3FA4EAD824CC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2540000" y="3111500"/>
              <a:ext cx="2540000" cy="381000"/>
            </a:xfrm>
            <a:prstGeom prst="rect">
              <a:avLst/>
            </a:prstGeom>
            <a:solidFill>
              <a:srgbClr val="FF8C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4A383A-EF4B-482F-A3EC-5E2E669EB568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540000" y="3683000"/>
              <a:ext cx="2540000" cy="381000"/>
            </a:xfrm>
            <a:prstGeom prst="rect">
              <a:avLst/>
            </a:prstGeom>
            <a:solidFill>
              <a:srgbClr val="3CB43C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3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0E7D24-148A-4B9C-A51B-083A930E9F04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540000" y="4254500"/>
              <a:ext cx="2540000" cy="381000"/>
            </a:xfrm>
            <a:prstGeom prst="rect">
              <a:avLst/>
            </a:prstGeom>
            <a:solidFill>
              <a:srgbClr val="FF8C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4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50581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4934843"/>
              </a:xfrm>
            </p:spPr>
            <p:txBody>
              <a:bodyPr>
                <a:noAutofit/>
              </a:bodyPr>
              <a:lstStyle/>
              <a:p>
                <a:r>
                  <a:rPr lang="fr-FR" sz="3600" dirty="0">
                    <a:latin typeface="+mn-lt"/>
                  </a:rPr>
                  <a:t>Soit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3600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fr-FR" sz="3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3600" dirty="0">
                    <a:latin typeface="+mn-lt"/>
                  </a:rPr>
                  <a:t>un vecteur aléatoire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36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fr-FR" sz="36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fr-FR" sz="3600" dirty="0">
                    <a:latin typeface="+mn-lt"/>
                  </a:rPr>
                  <a:t>d’espérance M et de covariance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36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fr-FR" sz="3600" dirty="0">
                    <a:latin typeface="+mn-lt"/>
                  </a:rPr>
                  <a:t>. </a:t>
                </a:r>
                <a:br>
                  <a:rPr lang="fr-FR" sz="3600" dirty="0">
                    <a:latin typeface="+mn-lt"/>
                  </a:rPr>
                </a:br>
                <a:r>
                  <a:rPr lang="fr-FR" sz="3600" dirty="0">
                    <a:latin typeface="+mn-lt"/>
                  </a:rPr>
                  <a:t>Soit A une matrice déterministe de format (2,4). On note :</a:t>
                </a:r>
                <a:br>
                  <a:rPr lang="fr-FR" sz="3600" dirty="0">
                    <a:latin typeface="+mn-lt"/>
                  </a:rPr>
                </a:br>
                <a:r>
                  <a:rPr lang="fr-FR" sz="3600" dirty="0">
                    <a:latin typeface="+mn-lt"/>
                  </a:rPr>
                  <a:t>- (</a:t>
                </a:r>
                <a:r>
                  <a:rPr lang="fr-FR" sz="3600" dirty="0" err="1">
                    <a:latin typeface="+mn-lt"/>
                  </a:rPr>
                  <a:t>a,b</a:t>
                </a:r>
                <a:r>
                  <a:rPr lang="fr-FR" sz="3600" dirty="0">
                    <a:latin typeface="+mn-lt"/>
                  </a:rPr>
                  <a:t>), les chiffres des lignes et colonnes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3600" b="0" i="0">
                        <a:latin typeface="Cambria Math" panose="02040503050406030204" pitchFamily="18" charset="0"/>
                      </a:rPr>
                      <m:t>Σ</m:t>
                    </m:r>
                    <m:r>
                      <a:rPr lang="fr-FR" sz="3600" b="0" i="0" smtClean="0">
                        <a:latin typeface="Cambria Math" panose="02040503050406030204" pitchFamily="18" charset="0"/>
                      </a:rPr>
                      <m:t> ;</m:t>
                    </m:r>
                  </m:oMath>
                </a14:m>
                <a:br>
                  <a:rPr lang="fr-FR" sz="3600" dirty="0">
                    <a:latin typeface="+mn-lt"/>
                    <a:ea typeface="Cambria Math" panose="02040503050406030204" pitchFamily="18" charset="0"/>
                  </a:rPr>
                </a:br>
                <a:r>
                  <a:rPr lang="fr-FR" sz="3600" dirty="0">
                    <a:latin typeface="+mn-lt"/>
                    <a:ea typeface="Cambria Math" panose="02040503050406030204" pitchFamily="18" charset="0"/>
                  </a:rPr>
                  <a:t>- c, la dimension du vecteur AZ.</a:t>
                </a:r>
                <a:br>
                  <a:rPr lang="fr-FR" sz="3600" dirty="0">
                    <a:latin typeface="+mn-lt"/>
                    <a:ea typeface="Cambria Math" panose="02040503050406030204" pitchFamily="18" charset="0"/>
                  </a:rPr>
                </a:br>
                <a:br>
                  <a:rPr lang="fr-FR" sz="3600" dirty="0">
                    <a:latin typeface="+mn-lt"/>
                    <a:ea typeface="Cambria Math" panose="02040503050406030204" pitchFamily="18" charset="0"/>
                  </a:rPr>
                </a:br>
                <a:r>
                  <a:rPr lang="fr-FR" sz="3600" dirty="0">
                    <a:solidFill>
                      <a:srgbClr val="FF0000"/>
                    </a:solidFill>
                    <a:latin typeface="+mn-lt"/>
                    <a:ea typeface="Cambria Math" panose="02040503050406030204" pitchFamily="18" charset="0"/>
                  </a:rPr>
                  <a:t>Quel est le nombre « abc » formé à partir des chiffres a, b et c. </a:t>
                </a:r>
                <a:endParaRPr lang="en-GB" sz="3600" dirty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4934843"/>
              </a:xfrm>
              <a:blipFill>
                <a:blip r:embed="rId4"/>
                <a:stretch>
                  <a:fillRect l="-1797" r="-2551" b="-7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4776186"/>
            <a:ext cx="10515600" cy="1400776"/>
          </a:xfrm>
        </p:spPr>
        <p:txBody>
          <a:bodyPr/>
          <a:lstStyle/>
          <a:p>
            <a:pPr>
              <a:buFont typeface="Arial" panose="020B0604020202020204" pitchFamily="34" charset="0"/>
              <a:buAutoNum type="arabicPeriod"/>
            </a:pPr>
            <a:endParaRPr lang="en-GB" dirty="0"/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E98F3-A686-44AD-9845-3B43DA76FE8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-533400" y="0"/>
            <a:ext cx="533400" cy="5334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77821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5946897"/>
              </a:xfrm>
            </p:spPr>
            <p:txBody>
              <a:bodyPr>
                <a:noAutofit/>
              </a:bodyPr>
              <a:lstStyle/>
              <a:p>
                <a:r>
                  <a:rPr lang="fr-FR" sz="3600" dirty="0">
                    <a:latin typeface="+mn-lt"/>
                  </a:rPr>
                  <a:t>Soit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3600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fr-FR" sz="3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3600" dirty="0">
                    <a:latin typeface="+mn-lt"/>
                  </a:rPr>
                  <a:t>un vecteur aléatoire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3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36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fr-FR" sz="36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fr-FR" sz="3600" dirty="0">
                    <a:latin typeface="+mn-lt"/>
                  </a:rPr>
                  <a:t>admettant une espérance M= (1,2,3)</a:t>
                </a:r>
                <a:r>
                  <a:rPr lang="fr-FR" sz="3600" baseline="30000" dirty="0">
                    <a:latin typeface="+mn-lt"/>
                  </a:rPr>
                  <a:t>t</a:t>
                </a:r>
                <a:r>
                  <a:rPr lang="fr-FR" sz="3600" dirty="0">
                    <a:latin typeface="+mn-lt"/>
                  </a:rPr>
                  <a:t> </a:t>
                </a:r>
                <a:br>
                  <a:rPr lang="fr-FR" sz="3600" dirty="0">
                    <a:latin typeface="+mn-lt"/>
                  </a:rPr>
                </a:br>
                <a:r>
                  <a:rPr lang="fr-FR" sz="3600" dirty="0">
                    <a:latin typeface="+mn-lt"/>
                  </a:rPr>
                  <a:t>et une matrice de covariance </a:t>
                </a:r>
                <a14:m>
                  <m:oMath xmlns:m="http://schemas.openxmlformats.org/officeDocument/2006/math">
                    <m:r>
                      <a:rPr lang="fr-FR" sz="3600" b="0" i="1"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fr-FR" sz="3600" i="0" dirty="0">
                    <a:latin typeface="+mn-lt"/>
                  </a:rPr>
                  <a:t> égale à </a:t>
                </a:r>
                <a:br>
                  <a:rPr lang="fr-FR" sz="3600" i="0" dirty="0">
                    <a:latin typeface="+mn-lt"/>
                  </a:rPr>
                </a:br>
                <a:r>
                  <a:rPr lang="fr-FR" sz="3600" i="0" dirty="0">
                    <a:latin typeface="+mn-lt"/>
                  </a:rPr>
                  <a:t>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3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GB" sz="3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sz="3600" b="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fr-FR" sz="36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sz="36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fr-FR" sz="3600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fr-FR" sz="3600" b="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fr-FR" sz="36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fr-FR" sz="36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fr-FR" sz="36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fr-FR" sz="3600" b="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br>
                  <a:rPr lang="fr-FR" sz="3600" i="0" dirty="0">
                    <a:latin typeface="+mn-lt"/>
                  </a:rPr>
                </a:br>
                <a:br>
                  <a:rPr lang="fr-FR" sz="3600" dirty="0">
                    <a:latin typeface="+mn-lt"/>
                  </a:rPr>
                </a:br>
                <a:r>
                  <a:rPr lang="fr-FR" sz="3600" dirty="0">
                    <a:latin typeface="+mn-lt"/>
                  </a:rPr>
                  <a:t>Et soit A la matrice définie par  A= ( 1      2      -1 ).</a:t>
                </a:r>
                <a:br>
                  <a:rPr lang="fr-FR" sz="3600" dirty="0">
                    <a:latin typeface="+mn-lt"/>
                  </a:rPr>
                </a:br>
                <a:br>
                  <a:rPr lang="fr-FR" sz="3600" dirty="0">
                    <a:latin typeface="+mn-lt"/>
                    <a:ea typeface="Cambria Math" panose="02040503050406030204" pitchFamily="18" charset="0"/>
                  </a:rPr>
                </a:br>
                <a:r>
                  <a:rPr lang="fr-FR" sz="3600" dirty="0">
                    <a:solidFill>
                      <a:srgbClr val="FF0000"/>
                    </a:solidFill>
                    <a:latin typeface="+mn-lt"/>
                    <a:ea typeface="Cambria Math" panose="02040503050406030204" pitchFamily="18" charset="0"/>
                  </a:rPr>
                  <a:t>Quelle est l’espérance de AZ ? </a:t>
                </a:r>
                <a:r>
                  <a:rPr lang="fr-FR" sz="3600" i="1" dirty="0">
                    <a:solidFill>
                      <a:srgbClr val="FF0000"/>
                    </a:solidFill>
                    <a:latin typeface="+mn-lt"/>
                    <a:ea typeface="Cambria Math" panose="02040503050406030204" pitchFamily="18" charset="0"/>
                  </a:rPr>
                  <a:t>On saisira les nombres obtenus en ligne les uns derrière les autres, en une fois s’il y a lieu. </a:t>
                </a:r>
                <a:endParaRPr lang="en-GB" sz="3600" i="1" dirty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5946897"/>
              </a:xfrm>
              <a:blipFill>
                <a:blip r:embed="rId4"/>
                <a:stretch>
                  <a:fillRect l="-1797" t="-1538" r="-232" b="-30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4776186"/>
            <a:ext cx="10515600" cy="1400776"/>
          </a:xfrm>
        </p:spPr>
        <p:txBody>
          <a:bodyPr/>
          <a:lstStyle/>
          <a:p>
            <a:pPr>
              <a:buFont typeface="Arial" panose="020B0604020202020204" pitchFamily="34" charset="0"/>
              <a:buAutoNum type="arabicPeriod"/>
            </a:pPr>
            <a:endParaRPr lang="en-GB" dirty="0"/>
          </a:p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87C1B5-0A00-4EF9-A24B-D1C46ADE1B7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-533400" y="0"/>
            <a:ext cx="533400" cy="53340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1569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2435779"/>
              </a:xfrm>
            </p:spPr>
            <p:txBody>
              <a:bodyPr>
                <a:noAutofit/>
              </a:bodyPr>
              <a:lstStyle/>
              <a:p>
                <a:r>
                  <a:rPr lang="fr-FR" sz="3200" dirty="0">
                    <a:latin typeface="+mn-lt"/>
                  </a:rPr>
                  <a:t>Soit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3200">
                        <a:latin typeface="Cambria Math" panose="02040503050406030204" pitchFamily="18" charset="0"/>
                      </a:rPr>
                      <m:t>Z</m:t>
                    </m:r>
                    <m:r>
                      <a:rPr lang="fr-FR" sz="32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3200" dirty="0">
                    <a:latin typeface="+mn-lt"/>
                  </a:rPr>
                  <a:t>un vecteur aléatoire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sz="320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fr-FR" sz="320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fr-FR" sz="3200" dirty="0">
                    <a:latin typeface="+mn-lt"/>
                  </a:rPr>
                  <a:t>admettant une espérance </a:t>
                </a:r>
                <a:br>
                  <a:rPr lang="fr-FR" sz="3200" dirty="0">
                    <a:latin typeface="+mn-lt"/>
                  </a:rPr>
                </a:br>
                <a:r>
                  <a:rPr lang="fr-FR" sz="3200" dirty="0">
                    <a:latin typeface="+mn-lt"/>
                  </a:rPr>
                  <a:t>M et une matrice de covariance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3200">
                        <a:latin typeface="Cambria Math" panose="02040503050406030204" pitchFamily="18" charset="0"/>
                      </a:rPr>
                      <m:t>Σ</m:t>
                    </m:r>
                    <m:r>
                      <a:rPr lang="fr-FR" sz="3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br>
                  <a:rPr lang="fr-FR" sz="3200" dirty="0">
                    <a:latin typeface="+mn-lt"/>
                  </a:rPr>
                </a:br>
                <a:r>
                  <a:rPr lang="fr-FR" sz="3200" dirty="0">
                    <a:latin typeface="+mn-lt"/>
                  </a:rPr>
                  <a:t>Soit A une matrice de format (1,3).</a:t>
                </a:r>
                <a:br>
                  <a:rPr lang="fr-FR" sz="3200" dirty="0">
                    <a:latin typeface="+mn-lt"/>
                  </a:rPr>
                </a:br>
                <a:br>
                  <a:rPr lang="fr-FR" sz="3200" dirty="0">
                    <a:latin typeface="+mn-lt"/>
                  </a:rPr>
                </a:br>
                <a:r>
                  <a:rPr lang="fr-FR" sz="3200" dirty="0">
                    <a:solidFill>
                      <a:srgbClr val="FF0000"/>
                    </a:solidFill>
                    <a:latin typeface="+mn-lt"/>
                    <a:ea typeface="Cambria Math" panose="02040503050406030204" pitchFamily="18" charset="0"/>
                  </a:rPr>
                  <a:t>Quelle est l’expression de la matrice de covariance de AZ ? </a:t>
                </a:r>
                <a:endParaRPr lang="en-GB" sz="3200" i="1" dirty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2435779"/>
              </a:xfrm>
              <a:blipFill>
                <a:blip r:embed="rId10"/>
                <a:stretch>
                  <a:fillRect l="-1507" t="-2005" b="-52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4057095"/>
            <a:ext cx="10515600" cy="2119867"/>
          </a:xfrm>
        </p:spPr>
        <p:txBody>
          <a:bodyPr/>
          <a:lstStyle/>
          <a:p>
            <a:pPr>
              <a:buFont typeface="Arial" panose="020B0604020202020204" pitchFamily="34" charset="0"/>
              <a:buAutoNum type="arabicPeriod"/>
            </a:pPr>
            <a:endParaRPr lang="en-GB" dirty="0"/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BA746A-87CE-4F53-A2F9-2146A7BFA8E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280437"/>
                <a:ext cx="10515600" cy="2166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fr-FR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i="0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i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fr-FR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fr-FR" i="0" smtClean="0">
                            <a:latin typeface="Cambria Math" panose="02040503050406030204" pitchFamily="18" charset="0"/>
                          </a:rPr>
                          <m:t>−1/2</m:t>
                        </m:r>
                      </m:sup>
                    </m:sSup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i="0">
                        <a:latin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i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a:rPr lang="fr-FR" i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endParaRPr lang="fr-FR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i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fr-FR" i="0">
                        <a:latin typeface="Cambria Math" panose="02040503050406030204" pitchFamily="18" charset="0"/>
                      </a:rPr>
                      <m:t>ΣA</m:t>
                    </m:r>
                  </m:oMath>
                </a14:m>
                <a:endParaRPr lang="fr-FR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i="0">
                        <a:latin typeface="Cambria Math" panose="02040503050406030204" pitchFamily="18" charset="0"/>
                      </a:rPr>
                      <m:t>Σ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fr-FR" dirty="0"/>
              </a:p>
              <a:p>
                <a:pPr marL="514350" indent="-514350">
                  <a:buFont typeface="+mj-lt"/>
                  <a:buAutoNum type="arabicPeriod"/>
                </a:pPr>
                <a:endParaRPr lang="fr-FR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endParaRPr lang="fr-FR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endParaRPr lang="fr-FR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Espace réservé du contenu 2">
                <a:extLst>
                  <a:ext uri="{FF2B5EF4-FFF2-40B4-BE49-F238E27FC236}">
                    <a16:creationId xmlns:a16="http://schemas.microsoft.com/office/drawing/2014/main" id="{8BBA746A-87CE-4F53-A2F9-2146A7BFA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280437"/>
                <a:ext cx="10515600" cy="216615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F80FA32-F563-4FA5-84F7-66851958A1E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-533400" y="0"/>
            <a:ext cx="533400" cy="533400"/>
          </a:xfrm>
          <a:prstGeom prst="rect">
            <a:avLst/>
          </a:prstGeom>
          <a:blipFill>
            <a:blip r:embed="rId12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Image 8" descr="4">
            <a:extLst>
              <a:ext uri="{FF2B5EF4-FFF2-40B4-BE49-F238E27FC236}">
                <a16:creationId xmlns:a16="http://schemas.microsoft.com/office/drawing/2014/main" id="{B6898E92-C569-44D9-B05F-3F1CFCD8B85E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400" y="5811676"/>
            <a:ext cx="381000" cy="381000"/>
          </a:xfrm>
          <a:prstGeom prst="rect">
            <a:avLst/>
          </a:prstGeo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6E83D725-25C7-4BB0-9486-5CB3C395847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066959" y="4216276"/>
            <a:ext cx="2540000" cy="2095500"/>
            <a:chOff x="2540000" y="2540000"/>
            <a:chExt cx="2540000" cy="20955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C721755-0623-4A15-B3EC-AA85D5C0D7E7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2540000" y="2540000"/>
              <a:ext cx="2540000" cy="381000"/>
            </a:xfrm>
            <a:prstGeom prst="rect">
              <a:avLst/>
            </a:prstGeom>
            <a:solidFill>
              <a:srgbClr val="FF8C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8F6A24F-53EB-46FC-969B-24E5F8370DA4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2540000" y="3111500"/>
              <a:ext cx="2540000" cy="381000"/>
            </a:xfrm>
            <a:prstGeom prst="rect">
              <a:avLst/>
            </a:prstGeom>
            <a:solidFill>
              <a:srgbClr val="FF8C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F6EA1A7-BAB9-4BE5-B259-F5A434DFDA0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540000" y="3683000"/>
              <a:ext cx="2540000" cy="381000"/>
            </a:xfrm>
            <a:prstGeom prst="rect">
              <a:avLst/>
            </a:prstGeom>
            <a:solidFill>
              <a:srgbClr val="FF8C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3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119EA22-C722-47F6-A05A-12570532FBBE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540000" y="4254500"/>
              <a:ext cx="2540000" cy="381000"/>
            </a:xfrm>
            <a:prstGeom prst="rect">
              <a:avLst/>
            </a:prstGeom>
            <a:solidFill>
              <a:srgbClr val="3CB43C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4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74672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7"/>
                <a:ext cx="10515600" cy="2166152"/>
              </a:xfrm>
            </p:spPr>
            <p:txBody>
              <a:bodyPr>
                <a:normAutofit/>
              </a:bodyPr>
              <a:lstStyle/>
              <a:p>
                <a:r>
                  <a:rPr lang="fr-FR" sz="3200" dirty="0">
                    <a:latin typeface="+mn-lt"/>
                  </a:rPr>
                  <a:t>Soit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3200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fr-FR" sz="3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3200" dirty="0">
                    <a:latin typeface="+mn-lt"/>
                  </a:rPr>
                  <a:t>un vecteur aléatoire réel admettant une espérance </a:t>
                </a:r>
                <a:br>
                  <a:rPr lang="fr-FR" sz="3200" dirty="0">
                    <a:latin typeface="+mn-lt"/>
                  </a:rPr>
                </a:br>
                <a:r>
                  <a:rPr lang="fr-FR" sz="3200" dirty="0">
                    <a:latin typeface="+mn-lt"/>
                  </a:rPr>
                  <a:t>M et une matrice de covariance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3200">
                        <a:latin typeface="Cambria Math" panose="02040503050406030204" pitchFamily="18" charset="0"/>
                      </a:rPr>
                      <m:t>Σ</m:t>
                    </m:r>
                    <m:r>
                      <a:rPr lang="fr-FR" sz="3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3200" b="0" i="0" dirty="0">
                    <a:latin typeface="+mn-lt"/>
                  </a:rPr>
                  <a:t> </a:t>
                </a:r>
                <a:br>
                  <a:rPr lang="fr-FR" sz="3200" b="0" i="0" dirty="0">
                    <a:latin typeface="+mn-lt"/>
                  </a:rPr>
                </a:br>
                <a:r>
                  <a:rPr lang="fr-FR" sz="3200" b="0" i="0" dirty="0">
                    <a:latin typeface="+mn-lt"/>
                  </a:rPr>
                  <a:t>                           </a:t>
                </a:r>
                <a:br>
                  <a:rPr lang="fr-FR" sz="3200" i="0" dirty="0">
                    <a:latin typeface="+mn-lt"/>
                  </a:rPr>
                </a:br>
                <a:r>
                  <a:rPr lang="fr-FR" sz="3200" dirty="0">
                    <a:solidFill>
                      <a:srgbClr val="FF0000"/>
                    </a:solidFill>
                    <a:latin typeface="+mn-lt"/>
                  </a:rPr>
                  <a:t>Quel est le vecteur aléatoire réduit issu de Z ?</a:t>
                </a:r>
                <a:endParaRPr lang="en-GB" sz="3200" i="1" dirty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7"/>
                <a:ext cx="10515600" cy="2166152"/>
              </a:xfrm>
              <a:blipFill>
                <a:blip r:embed="rId10"/>
                <a:stretch>
                  <a:fillRect l="-1507" b="-197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27285"/>
                <a:ext cx="10515600" cy="3465589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F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i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fr-FR" sz="28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fr-FR" sz="2800" b="0" i="0" smtClean="0">
                        <a:latin typeface="Cambria Math" panose="02040503050406030204" pitchFamily="18" charset="0"/>
                      </a:rPr>
                      <m:t>Z</m:t>
                    </m:r>
                  </m:oMath>
                </a14:m>
                <a:endParaRPr lang="fr-FR" sz="2800" b="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i="0">
                        <a:latin typeface="Cambria Math" panose="02040503050406030204" pitchFamily="18" charset="0"/>
                      </a:rPr>
                      <m:t>Z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i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fr-FR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FR" sz="2800" b="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F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i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m:rPr>
                        <m:sty m:val="p"/>
                      </m:rPr>
                      <a:rPr lang="fr-FR" sz="2800" b="0" i="0" smtClean="0">
                        <a:latin typeface="Cambria Math" panose="02040503050406030204" pitchFamily="18" charset="0"/>
                      </a:rPr>
                      <m:t>Z</m:t>
                    </m:r>
                  </m:oMath>
                </a14:m>
                <a:endParaRPr lang="fr-FR" sz="2800" b="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i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fr-FR" i="0">
                            <a:latin typeface="Cambria Math" panose="02040503050406030204" pitchFamily="18" charset="0"/>
                          </a:rPr>
                          <m:t>−1/2</m:t>
                        </m:r>
                      </m:sup>
                    </m:sSup>
                    <m:r>
                      <m:rPr>
                        <m:sty m:val="p"/>
                      </m:rPr>
                      <a:rPr lang="fr-FR" i="0">
                        <a:latin typeface="Cambria Math" panose="02040503050406030204" pitchFamily="18" charset="0"/>
                      </a:rPr>
                      <m:t>Z</m:t>
                    </m:r>
                  </m:oMath>
                </a14:m>
                <a:endParaRPr lang="fr-FR" sz="2800" b="0" dirty="0"/>
              </a:p>
              <a:p>
                <a:pPr marL="514350" indent="-514350">
                  <a:buAutoNum type="arabicPeriod"/>
                </a:pPr>
                <a:endParaRPr lang="fr-FR" sz="2800" b="0" dirty="0"/>
              </a:p>
              <a:p>
                <a:pPr marL="514350" indent="-514350">
                  <a:buAutoNum type="arabicPeriod"/>
                </a:pPr>
                <a:endParaRPr lang="fr-FR" sz="2800" b="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27285"/>
                <a:ext cx="10515600" cy="3465589"/>
              </a:xfr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age 13" descr="4">
            <a:extLst>
              <a:ext uri="{FF2B5EF4-FFF2-40B4-BE49-F238E27FC236}">
                <a16:creationId xmlns:a16="http://schemas.microsoft.com/office/drawing/2014/main" id="{1EE29568-F31A-4204-87AA-7D0B8EED64FD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400" y="4565700"/>
            <a:ext cx="381000" cy="381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30486CD-881A-4736-9BFE-F5939168BED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533400" y="0"/>
            <a:ext cx="533400" cy="533400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CBDA11A3-A219-466B-87A0-B122022842C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075837" y="3170314"/>
            <a:ext cx="2540000" cy="2095500"/>
            <a:chOff x="2540000" y="2540000"/>
            <a:chExt cx="2540000" cy="20955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8F73D6A-DB5A-4886-9E26-9AB522013384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2540000" y="2540000"/>
              <a:ext cx="2540000" cy="381000"/>
            </a:xfrm>
            <a:prstGeom prst="rect">
              <a:avLst/>
            </a:prstGeom>
            <a:solidFill>
              <a:srgbClr val="FF8C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013A0F9-6D30-4626-8E4C-9ED06DC415D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2540000" y="3111500"/>
              <a:ext cx="2540000" cy="381000"/>
            </a:xfrm>
            <a:prstGeom prst="rect">
              <a:avLst/>
            </a:prstGeom>
            <a:solidFill>
              <a:srgbClr val="FF8C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E6A14C-B611-4783-9139-4FF73829A3E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540000" y="3683000"/>
              <a:ext cx="2540000" cy="381000"/>
            </a:xfrm>
            <a:prstGeom prst="rect">
              <a:avLst/>
            </a:prstGeom>
            <a:solidFill>
              <a:srgbClr val="FF8C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9E1478B-C752-4236-8FFF-F97E1FB8E7C6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540000" y="4254500"/>
              <a:ext cx="2540000" cy="381000"/>
            </a:xfrm>
            <a:prstGeom prst="rect">
              <a:avLst/>
            </a:prstGeom>
            <a:solidFill>
              <a:srgbClr val="3CB43C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4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258584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7"/>
                <a:ext cx="10515600" cy="2166152"/>
              </a:xfrm>
            </p:spPr>
            <p:txBody>
              <a:bodyPr>
                <a:normAutofit/>
              </a:bodyPr>
              <a:lstStyle/>
              <a:p>
                <a:r>
                  <a:rPr lang="fr-FR" sz="3200" dirty="0">
                    <a:latin typeface="+mn-lt"/>
                  </a:rPr>
                  <a:t>Soit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3200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fr-FR" sz="3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3200" dirty="0">
                    <a:latin typeface="+mn-lt"/>
                  </a:rPr>
                  <a:t>un vecteur aléatoire réel admettant une espérance </a:t>
                </a:r>
                <a:br>
                  <a:rPr lang="fr-FR" sz="3200" dirty="0">
                    <a:latin typeface="+mn-lt"/>
                  </a:rPr>
                </a:br>
                <a:r>
                  <a:rPr lang="fr-FR" sz="3200" dirty="0">
                    <a:latin typeface="+mn-lt"/>
                  </a:rPr>
                  <a:t>M et une matrice de covariance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3200">
                        <a:latin typeface="Cambria Math" panose="02040503050406030204" pitchFamily="18" charset="0"/>
                      </a:rPr>
                      <m:t>Σ</m:t>
                    </m:r>
                    <m:r>
                      <a:rPr lang="fr-FR" sz="3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3200" b="0" i="0" dirty="0">
                    <a:latin typeface="+mn-lt"/>
                  </a:rPr>
                  <a:t> </a:t>
                </a:r>
                <a:br>
                  <a:rPr lang="fr-FR" sz="3200" b="0" i="0" dirty="0">
                    <a:latin typeface="+mn-lt"/>
                  </a:rPr>
                </a:br>
                <a:r>
                  <a:rPr lang="fr-FR" sz="3200" b="0" i="0" dirty="0">
                    <a:latin typeface="+mn-lt"/>
                  </a:rPr>
                  <a:t>                           </a:t>
                </a:r>
                <a:br>
                  <a:rPr lang="fr-FR" sz="3200" i="0" dirty="0">
                    <a:latin typeface="+mn-lt"/>
                  </a:rPr>
                </a:br>
                <a:r>
                  <a:rPr lang="fr-FR" sz="3200" dirty="0">
                    <a:solidFill>
                      <a:srgbClr val="FF0000"/>
                    </a:solidFill>
                    <a:latin typeface="+mn-lt"/>
                  </a:rPr>
                  <a:t>Quel est le vecteur aléatoire centré et réduit issu de Z ?</a:t>
                </a:r>
                <a:endParaRPr lang="en-GB" sz="3200" i="1" dirty="0">
                  <a:solidFill>
                    <a:srgbClr val="FF0000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7"/>
                <a:ext cx="10515600" cy="2166152"/>
              </a:xfrm>
              <a:blipFill>
                <a:blip r:embed="rId10"/>
                <a:stretch>
                  <a:fillRect l="-1507" b="-197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27285"/>
                <a:ext cx="10515600" cy="3465589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fr-FR" i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FR" i="0">
                        <a:latin typeface="Cambria Math" panose="02040503050406030204" pitchFamily="18" charset="0"/>
                      </a:rPr>
                      <m:t>Z</m:t>
                    </m:r>
                    <m:r>
                      <m:rPr>
                        <m:nor/>
                      </m:rPr>
                      <a:rPr lang="fr-FR" dirty="0"/>
                      <m:t> − </m:t>
                    </m:r>
                    <m:r>
                      <m:rPr>
                        <m:nor/>
                      </m:rPr>
                      <a:rPr lang="fr-FR" dirty="0"/>
                      <m:t>M</m:t>
                    </m:r>
                    <m:r>
                      <m:rPr>
                        <m:nor/>
                      </m:rPr>
                      <a:rPr lang="fr-FR" dirty="0"/>
                      <m:t>)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i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fr-FR" i="0">
                            <a:latin typeface="Cambria Math" panose="02040503050406030204" pitchFamily="18" charset="0"/>
                          </a:rPr>
                          <m:t>−1/2</m:t>
                        </m:r>
                      </m:sup>
                    </m:sSup>
                  </m:oMath>
                </a14:m>
                <a:endParaRPr lang="fr-FR" dirty="0"/>
              </a:p>
              <a:p>
                <a:pPr marL="514350" indent="-514350">
                  <a:buFont typeface="+mj-lt"/>
                  <a:buAutoNum type="arabicPeriod"/>
                </a:pPr>
                <a:endParaRPr lang="fr-FR" sz="2800" b="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i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fr-FR" i="0">
                            <a:latin typeface="Cambria Math" panose="02040503050406030204" pitchFamily="18" charset="0"/>
                          </a:rPr>
                          <m:t>−1/2</m:t>
                        </m:r>
                      </m:sup>
                    </m:sSup>
                    <m:r>
                      <a:rPr lang="fr-F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FR" i="0">
                        <a:latin typeface="Cambria Math" panose="02040503050406030204" pitchFamily="18" charset="0"/>
                      </a:rPr>
                      <m:t>Z</m:t>
                    </m:r>
                    <m:r>
                      <m:rPr>
                        <m:nor/>
                      </m:rPr>
                      <a:rPr lang="fr-FR" dirty="0"/>
                      <m:t> − </m:t>
                    </m:r>
                    <m:r>
                      <m:rPr>
                        <m:nor/>
                      </m:rPr>
                      <a:rPr lang="fr-FR" dirty="0"/>
                      <m:t>M</m:t>
                    </m:r>
                    <m:r>
                      <m:rPr>
                        <m:nor/>
                      </m:rPr>
                      <a:rPr lang="fr-FR" b="0" dirty="0" smtClean="0"/>
                      <m:t>)</m:t>
                    </m:r>
                  </m:oMath>
                </a14:m>
                <a:endParaRPr lang="fr-FR" dirty="0"/>
              </a:p>
              <a:p>
                <a:pPr marL="514350" indent="-514350">
                  <a:buFont typeface="+mj-lt"/>
                  <a:buAutoNum type="arabicPeriod"/>
                </a:pPr>
                <a:endParaRPr lang="fr-FR" sz="2800" b="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fr-FR" i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fr-FR" i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i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fr-FR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fr-FR" i="0">
                        <a:latin typeface="Cambria Math" panose="02040503050406030204" pitchFamily="18" charset="0"/>
                      </a:rPr>
                      <m:t>Z</m:t>
                    </m:r>
                    <m:r>
                      <m:rPr>
                        <m:nor/>
                      </m:rPr>
                      <a:rPr lang="fr-FR" dirty="0"/>
                      <m:t> </m:t>
                    </m:r>
                  </m:oMath>
                </a14:m>
                <a:endParaRPr lang="fr-FR" dirty="0"/>
              </a:p>
              <a:p>
                <a:pPr marL="514350" indent="-514350">
                  <a:buFont typeface="+mj-lt"/>
                  <a:buAutoNum type="arabicPeriod"/>
                </a:pPr>
                <a:endParaRPr lang="fr-FR" sz="2800" b="0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fr-FR" i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fr-FR" i="0">
                            <a:latin typeface="Cambria Math" panose="02040503050406030204" pitchFamily="18" charset="0"/>
                          </a:rPr>
                          <m:t>−1/2</m:t>
                        </m:r>
                      </m:sup>
                    </m:sSup>
                    <m:r>
                      <m:rPr>
                        <m:sty m:val="p"/>
                      </m:rPr>
                      <a:rPr lang="fr-FR" i="0">
                        <a:latin typeface="Cambria Math" panose="02040503050406030204" pitchFamily="18" charset="0"/>
                      </a:rPr>
                      <m:t>Z</m:t>
                    </m:r>
                  </m:oMath>
                </a14:m>
                <a:r>
                  <a:rPr lang="fr-FR" sz="2800" b="0" dirty="0"/>
                  <a:t> - M</a:t>
                </a:r>
              </a:p>
              <a:p>
                <a:pPr marL="514350" indent="-514350">
                  <a:buAutoNum type="arabicPeriod"/>
                </a:pPr>
                <a:endParaRPr lang="fr-FR" sz="2800" b="0" dirty="0"/>
              </a:p>
              <a:p>
                <a:pPr marL="514350" indent="-514350">
                  <a:buAutoNum type="arabicPeriod"/>
                </a:pPr>
                <a:endParaRPr lang="fr-FR" sz="2800" b="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27285"/>
                <a:ext cx="10515600" cy="3465589"/>
              </a:xfrm>
              <a:blipFill>
                <a:blip r:embed="rId11"/>
                <a:stretch>
                  <a:fillRect b="-35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 5" descr="2">
            <a:extLst>
              <a:ext uri="{FF2B5EF4-FFF2-40B4-BE49-F238E27FC236}">
                <a16:creationId xmlns:a16="http://schemas.microsoft.com/office/drawing/2014/main" id="{79F73381-1AA2-42EF-9310-5E9430C1C5B6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400" y="3945591"/>
            <a:ext cx="381000" cy="381000"/>
          </a:xfrm>
          <a:prstGeom prst="rect">
            <a:avLst/>
          </a:prstGeom>
        </p:spPr>
      </p:pic>
      <p:grpSp>
        <p:nvGrpSpPr>
          <p:cNvPr id="12" name="Groupe 11">
            <a:extLst>
              <a:ext uri="{FF2B5EF4-FFF2-40B4-BE49-F238E27FC236}">
                <a16:creationId xmlns:a16="http://schemas.microsoft.com/office/drawing/2014/main" id="{B50FDF39-0ACD-45D3-B4BA-C94A9239AD1B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910338" y="3036162"/>
            <a:ext cx="2540000" cy="3259193"/>
            <a:chOff x="2540000" y="2540000"/>
            <a:chExt cx="2540000" cy="20955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1CCFAD0-16AF-43C0-9CFA-E7EC88298C29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2540000" y="2540000"/>
              <a:ext cx="2540000" cy="381000"/>
            </a:xfrm>
            <a:prstGeom prst="rect">
              <a:avLst/>
            </a:prstGeom>
            <a:solidFill>
              <a:srgbClr val="FF8C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1A9796B-312C-44FD-80C2-3A45B48A76CA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2540000" y="3111500"/>
              <a:ext cx="2540000" cy="381000"/>
            </a:xfrm>
            <a:prstGeom prst="rect">
              <a:avLst/>
            </a:prstGeom>
            <a:solidFill>
              <a:srgbClr val="3CB43C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A438620-96C0-4A49-B4B2-42FDAB7715E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540000" y="3683000"/>
              <a:ext cx="2540000" cy="381000"/>
            </a:xfrm>
            <a:prstGeom prst="rect">
              <a:avLst/>
            </a:prstGeom>
            <a:solidFill>
              <a:srgbClr val="FF8C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E9B5E1C-1D02-46F0-9222-AD13DB9FF337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540000" y="4254500"/>
              <a:ext cx="2540000" cy="381000"/>
            </a:xfrm>
            <a:prstGeom prst="rect">
              <a:avLst/>
            </a:prstGeom>
            <a:solidFill>
              <a:srgbClr val="FF8C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4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C28744A9-27F8-47ED-BD0E-0261940985F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-533400" y="0"/>
            <a:ext cx="533400" cy="533400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1867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552452"/>
              </a:xfrm>
            </p:spPr>
            <p:txBody>
              <a:bodyPr>
                <a:normAutofit/>
              </a:bodyPr>
              <a:lstStyle/>
              <a:p>
                <a:r>
                  <a:rPr lang="fr-FR" sz="3600" dirty="0">
                    <a:latin typeface="+mn-lt"/>
                  </a:rPr>
                  <a:t>Soit </a:t>
                </a:r>
                <a14:m>
                  <m:oMath xmlns:m="http://schemas.openxmlformats.org/officeDocument/2006/math">
                    <m:r>
                      <a:rPr lang="fr-FR" sz="36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fr-FR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sSub>
                      <m:sSubPr>
                        <m:ctrlPr>
                          <a:rPr lang="fr-F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fr-F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fr-FR" sz="3600" b="0" dirty="0">
                    <a:latin typeface="+mn-lt"/>
                    <a:ea typeface="Cambria Math" panose="02040503050406030204" pitchFamily="18" charset="0"/>
                  </a:rPr>
                  <a:t>, avec A inversible.</a:t>
                </a:r>
                <a:br>
                  <a:rPr lang="fr-FR" sz="3600" b="0" dirty="0">
                    <a:latin typeface="+mn-lt"/>
                    <a:ea typeface="Cambria Math" panose="02040503050406030204" pitchFamily="18" charset="0"/>
                  </a:rPr>
                </a:br>
                <a:r>
                  <a:rPr lang="fr-FR" sz="3600" b="0" dirty="0">
                    <a:solidFill>
                      <a:srgbClr val="FF0000"/>
                    </a:solidFill>
                    <a:latin typeface="+mn-lt"/>
                    <a:ea typeface="Cambria Math" panose="02040503050406030204" pitchFamily="18" charset="0"/>
                  </a:rPr>
                  <a:t>Quelle est la loi de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6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3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f>
                          <m:fPr>
                            <m:ctrlPr>
                              <a:rPr lang="en-GB" sz="36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36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fr-FR" sz="36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fr-FR" sz="36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sz="3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3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3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fr-FR" sz="3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fr-FR" sz="36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GB" sz="3600" dirty="0">
                    <a:solidFill>
                      <a:srgbClr val="FF0000"/>
                    </a:solidFill>
                    <a:latin typeface="+mn-lt"/>
                  </a:rPr>
                  <a:t> ?</a:t>
                </a:r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552452"/>
              </a:xfrm>
              <a:blipFill>
                <a:blip r:embed="rId12"/>
                <a:stretch>
                  <a:fillRect l="-1797" t="-784" b="-58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95005"/>
                <a:ext cx="10515600" cy="3681957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𝐼𝑑</m:t>
                        </m:r>
                      </m:e>
                    </m:d>
                  </m:oMath>
                </a14:m>
                <a:endParaRPr lang="fr-FR" dirty="0">
                  <a:ea typeface="Cambria Math" panose="02040503050406030204" pitchFamily="18" charset="0"/>
                </a:endParaRPr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𝐼𝑑</m:t>
                        </m:r>
                      </m:e>
                    </m:d>
                  </m:oMath>
                </a14:m>
                <a:endParaRPr lang="en-GB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endParaRPr lang="fr-FR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endParaRPr lang="fr-FR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(3)</m:t>
                    </m:r>
                  </m:oMath>
                </a14:m>
                <a:endParaRPr lang="en-GB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χ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endParaRPr lang="en-GB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95005"/>
                <a:ext cx="10515600" cy="3681957"/>
              </a:xfr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age 14" descr="1">
            <a:extLst>
              <a:ext uri="{FF2B5EF4-FFF2-40B4-BE49-F238E27FC236}">
                <a16:creationId xmlns:a16="http://schemas.microsoft.com/office/drawing/2014/main" id="{C58A2FDB-6EB1-4219-9EBE-E87B055C7874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400" y="2542249"/>
            <a:ext cx="381000" cy="381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5C8D0C3-3423-49E5-AD2C-CEF1B456706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-533400" y="0"/>
            <a:ext cx="533400" cy="533400"/>
          </a:xfrm>
          <a:prstGeom prst="rect">
            <a:avLst/>
          </a:prstGeom>
          <a:blipFill>
            <a:blip r:embed="rId15"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DCB9E1D3-CFBF-4806-8209-8F58DFDF18F4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845017" y="2495005"/>
            <a:ext cx="2540000" cy="2725065"/>
            <a:chOff x="2540000" y="2540000"/>
            <a:chExt cx="2540000" cy="32385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1438DE3-61B3-431B-8EA5-E69277248C8B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2540000" y="2540000"/>
              <a:ext cx="2540000" cy="381000"/>
            </a:xfrm>
            <a:prstGeom prst="rect">
              <a:avLst/>
            </a:prstGeom>
            <a:solidFill>
              <a:srgbClr val="3CB43C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C7ADDE9-01B6-4FB1-BE5E-AE830A006E9F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2540000" y="3111500"/>
              <a:ext cx="2540000" cy="381000"/>
            </a:xfrm>
            <a:prstGeom prst="rect">
              <a:avLst/>
            </a:prstGeom>
            <a:solidFill>
              <a:srgbClr val="FF8C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2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B02DDDF-3C81-433E-BA78-3100EE5FCDC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540000" y="3683000"/>
              <a:ext cx="2540000" cy="381000"/>
            </a:xfrm>
            <a:prstGeom prst="rect">
              <a:avLst/>
            </a:prstGeom>
            <a:solidFill>
              <a:srgbClr val="FF8C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3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E4AA4F1-BCEC-4E0F-9F90-7D418D33EFCF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540000" y="4254500"/>
              <a:ext cx="2540000" cy="381000"/>
            </a:xfrm>
            <a:prstGeom prst="rect">
              <a:avLst/>
            </a:prstGeom>
            <a:solidFill>
              <a:srgbClr val="FF8C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4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A8482FD-0C56-45E3-8444-19463149EC63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540000" y="4826000"/>
              <a:ext cx="2540000" cy="381000"/>
            </a:xfrm>
            <a:prstGeom prst="rect">
              <a:avLst/>
            </a:prstGeom>
            <a:solidFill>
              <a:srgbClr val="FF8C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5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C6944D9-6D5E-4E0E-B660-E75A9C9E6996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2540000" y="5397500"/>
              <a:ext cx="2540000" cy="381000"/>
            </a:xfrm>
            <a:prstGeom prst="rect">
              <a:avLst/>
            </a:prstGeom>
            <a:solidFill>
              <a:srgbClr val="FF8C00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/>
                <a:t>6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5490343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Q_REF_QUESTIONNAIRE" val="14a130b2-d0d1-4435-9c73-06cac55caed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QUIZZ" val="Q8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ATRESBAR" val="RESULTATRESBAR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ATRESBAR" val="RESULTATRESBAR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ATRESBAR" val="RESULTATRESBA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ATRESBAR" val="RESULTATRESBA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ATRESBAR" val="RESULTATRESBAR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ATRESBAR" val="RESULTATRESBAR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ATRESBAR" val="RESULTATRESBAR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QUESTION" val="1"/>
  <p:tag name="PSQ_TYPE_REPONSE" val="0"/>
  <p:tag name="PSQ_REPONSE_UNIQUE" val="1"/>
  <p:tag name="NUMQUESTION" val="1_1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ROUPERESBAR" val="GroupeResBar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PJUSTE" val="7"/>
  <p:tag name="REPJUSTE_FORMATE" val="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ROUPERESBAR" val="GroupeResBar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QUIZZ" val="Q8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ATRESBAR" val="RESULTATRESBAR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ATRESBAR" val="RESULTATRESBAR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ATRESBAR" val="RESULTATRESBAR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ATRESBAR" val="RESULTATRESBAR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ATRESBAR" val="RESULTATRESBAR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ATRESBAR" val="RESULTATRESBAR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ATRESBAR" val="RESULTATRESBA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ATRESBAR" val="RESULTATRESBA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ATRESBAR" val="RESULTATRESBA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ATRESBAR" val="RESULTATRESBA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ATRESBAR" val="RESULTATRESBA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Q_REPONSE_UNIQUE" val="1"/>
  <p:tag name="ISQUESTION" val="1"/>
  <p:tag name="PSQ_TYPE_REPONSE" val="2"/>
  <p:tag name="PSQ_RES_INSTANTANE" val="Question_Numérique_Detail_Pourcentage.xml;Temps_Reponse_Bar.xml;Nbre_Point_Participant.xml"/>
  <p:tag name="PSQ_REPONSE_JUSTE_NUMERIQUE" val="442"/>
  <p:tag name="NUMQUESTION" val="1_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QUIZZ" val="Q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Q_REPONSE_UNIQUE" val="1"/>
  <p:tag name="ISQUESTION" val="1"/>
  <p:tag name="PSQ_TYPE_REPONSE" val="2"/>
  <p:tag name="PSQ_RES_INSTANTANE" val="Question_Numérique_Detail_Pourcentage.xml;Temps_Reponse_Bar.xml;Nbre_Point_Participant.xml"/>
  <p:tag name="PSQ_REPONSE_JUSTE_NUMERIQUE" val="2"/>
  <p:tag name="NUMQUESTION" val="1_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QUIZZ" val="Q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QUESTION" val="1"/>
  <p:tag name="PSQ_TYPE_REPONSE" val="0"/>
  <p:tag name="PSQ_REPONSE_UNIQUE" val="1"/>
  <p:tag name="NUMQUESTION" val="1_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Q_REPONSE_JUSTE_NUMERIQUE" val="12"/>
  <p:tag name="ISQUESTION" val="1"/>
  <p:tag name="PSQ_TYPE_REPONSE" val="0"/>
  <p:tag name="PSQ_REPONSE_UNIQUE" val="1"/>
  <p:tag name="NUMQUESTION" val="1_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QUIZZ" val="Q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PJUSTE" val="4"/>
  <p:tag name="REPJUSTE_FORMATE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ROUPERESBAR" val="GroupeResBar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ATRESBAR" val="RESULTATRESBAR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ATRESBAR" val="RESULTATRESBAR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ATRESBAR" val="RESULTATRESBAR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ATRESBAR" val="RESULTATRESBA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Q_REPONSE_JUSTE_NUMERIQUE" val="139914"/>
  <p:tag name="ISQUESTION" val="1"/>
  <p:tag name="PSQ_TYPE_REPONSE" val="0"/>
  <p:tag name="PSQ_REPONSE_UNIQUE" val="1"/>
  <p:tag name="NUMQUESTION" val="1_6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PJUSTE" val="4"/>
  <p:tag name="REPJUSTE_FORMATE" val="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PJUSTE" val="2"/>
  <p:tag name="REPJUSTE_FORMATE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QUIZZ" val="Q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ROUPERESBAR" val="GroupeResBa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ATRESBAR" val="RESULTATRESBA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ATRESBAR" val="RESULTATRESBA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ATRESBAR" val="RESULTATRESBAR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ATRESBAR" val="RESULTATRESBAR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SQ_REPONSE_JUSTE_NUMERIQUE" val="139914"/>
  <p:tag name="ISQUESTION" val="1"/>
  <p:tag name="PSQ_TYPE_REPONSE" val="0"/>
  <p:tag name="PSQ_REPONSE_UNIQUE" val="1"/>
  <p:tag name="NUMQUESTION" val="1_7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PJUSTE" val="2"/>
  <p:tag name="REPJUSTE_FORMATE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ROUPERESBAR" val="GroupeResBar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QUIZZ" val="Q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QUIZZ" val="Q8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ATRESBAR" val="RESULTATRESBA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ATRESBAR" val="RESULTATRESBA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ATRESBAR" val="RESULTATRESBA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ATRESBAR" val="RESULTATRESBA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QUESTION" val="1"/>
  <p:tag name="PSQ_TYPE_REPONSE" val="0"/>
  <p:tag name="PSQ_REPONSE_UNIQUE" val="1"/>
  <p:tag name="NUMQUESTION" val="1_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PJUSTE" val="1"/>
  <p:tag name="REPJUSTE_FORMATE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QUIZZ" val="Q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ROUPERESBAR" val="GroupeResBar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ATRESBAR" val="RESULTATRESBAR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ATRESBAR" val="RESULTATRESBA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ROUPERESBAR" val="GroupeResBar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ATRESBAR" val="RESULTATRESBA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ATRESBAR" val="RESULTATRESBA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ATRESBAR" val="RESULTATRESBAR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ATRESBAR" val="RESULTATRESBA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QUESTION" val="1"/>
  <p:tag name="PSQ_TYPE_REPONSE" val="0"/>
  <p:tag name="PSQ_REPONSE_UNIQUE" val="1"/>
  <p:tag name="NUMQUESTION" val="1_9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PJUSTE" val="5"/>
  <p:tag name="REPJUSTE_FORMATE" val="5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QUIZZ" val="Q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ROUPERESBAR" val="GroupeResBar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ATRESBAR" val="RESULTATRESBAR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ATRESBAR" val="RESULTATRESBA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ATRESBAR" val="RESULTATRESBAR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ATRESBAR" val="RESULTATRESBAR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ATRESBAR" val="RESULTATRESBAR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ATRESBAR" val="RESULTATRESBA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ATRESBAR" val="RESULTATRESBA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ATRESBAR" val="RESULTATRESBAR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QUESTION" val="1"/>
  <p:tag name="PSQ_TYPE_REPONSE" val="0"/>
  <p:tag name="PSQ_REPONSE_UNIQUE" val="1"/>
  <p:tag name="NUMQUESTION" val="1_1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QUIZZ" val="Q8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PJUSTE" val="4"/>
  <p:tag name="REPJUSTE_FORMATE" val="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ROUPERESBAR" val="GroupeResBa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ATRESBAR" val="RESULTATRESBA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ATRESBAR" val="RESULTATRESBAR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ATRESBAR" val="RESULTATRESBA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ATRESBAR" val="RESULTATRESBA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ATRESBAR" val="RESULTATRESBA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ATRESBAR" val="RESULTATRESBA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QUESTION" val="1"/>
  <p:tag name="PSQ_TYPE_REPONSE" val="0"/>
  <p:tag name="PSQ_REPONSE_UNIQUE" val="1"/>
  <p:tag name="NUMQUESTION" val="1_1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PJUSTE" val="2"/>
  <p:tag name="REPJUSTE_FORMATE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QUIZZ" val="Q8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ROUPERESBAR" val="GroupeResBar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ATRESBAR" val="RESULTATRESBA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ATRESBAR" val="RESULTATRESBA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QUESTION" val="1"/>
  <p:tag name="PSQ_TYPE_REPONSE" val="0"/>
  <p:tag name="PSQ_REPONSE_UNIQUE" val="1"/>
  <p:tag name="NUMQUESTION" val="1_2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ATRESBAR" val="RESULTATRESBAR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ATRESBAR" val="RESULTATRESBAR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ATRESBAR" val="RESULTATRESBAR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ATRESBAR" val="RESULTATRESBAR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ATRESBAR" val="RESULTATRESBAR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QUESTION" val="1"/>
  <p:tag name="PSQ_TYPE_REPONSE" val="0"/>
  <p:tag name="PSQ_REPONSE_UNIQUE" val="1"/>
  <p:tag name="NUMQUESTION" val="1_12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PJUSTE" val="7"/>
  <p:tag name="REPJUSTE_FORMATE" val="7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QUIZZ" val="Q8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ROUPERESBAR" val="GroupeResBar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ATRESBAR" val="RESULTATRESBA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PJUSTE" val="3"/>
  <p:tag name="REPJUSTE_FORMATE" val="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ATRESBAR" val="RESULTATRESBAR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ATRESBAR" val="RESULTATRESBAR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ATRESBAR" val="RESULTATRESBAR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ATRESBAR" val="RESULTATRESBAR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ATRESBAR" val="RESULTATRESBA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ULTATRESBAR" val="RESULTATRESBA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QUESTION" val="1"/>
  <p:tag name="PSQ_TYPE_REPONSE" val="0"/>
  <p:tag name="PSQ_REPONSE_UNIQUE" val="1"/>
  <p:tag name="NUMQUESTION" val="1_1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PJUSTE" val="7"/>
  <p:tag name="REPJUSTE_FORMATE" val="7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QUIZZ" val="Q8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ROUPERESBAR" val="GroupeResBar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xml-stylesheet type='text/xsl' href='C:\Program Files (x86)\QuizzBox\XmlXsl\Proprietes_ppt.xsl'?>
<QUESTIONNAIRE>
  <!--Version de génération du fichier-->
  <VersionGenerationXml>2</VersionGenerationXml>
  <TRADUCTION>
    <XML_ET>et</XML_ET>
    <XML_PAR_DEFAUT>Par défaut</XML_PAR_DEFAUT>
    <XML_LIB_VALEUR_DEFAUT>(Par défaut)</XML_LIB_VALEUR_DEFAUT>
    <XML_ERREUR>Erreur</XML_ERREUR>
    <XML_ERREUR_THEME>Erreur sur le thème</XML_ERREUR_THEME>
    <XML_ERREUR_QUESTION>Erreur sur la question</XML_ERREUR_QUESTION>
    <XML_ERREUR_REPONSE>Erreur sur la réponse</XML_ERREUR_REPONSE>
    <XML_QUESTIONNAIRE_FAMILLE>Famille</XML_QUESTIONNAIRE_FAMILLE>
    <XML_QUESTIONNAIRE_DATE_VALIDITE_DEBUT>Date de début de validité</XML_QUESTIONNAIRE_DATE_VALIDITE_DEBUT>
    <XML_QUESTIONNAIRE_DATE_VALIDITE_FIN>Date de fin de validité</XML_QUESTIONNAIRE_DATE_VALIDITE_FIN>
    <XML_QUESTIONNAIRE_DATE_DE_CREATION>Date de création</XML_QUESTIONNAIRE_DATE_DE_CREATION>
    <XML_QUESTIONNAIRE_DATE_MAJ>Date de dernière mise à jour</XML_QUESTIONNAIRE_DATE_MAJ>
    <XML_QUESTIONNAIRE_MODELE_COLLECTIF>Modèle pour l'export collectif</XML_QUESTIONNAIRE_MODELE_COLLECTIF>
    <XML_QUESTIONNAIRE_MODELE_INDIVIDUEL>Modèle pour l'export individuel</XML_QUESTIONNAIRE_MODELE_INDIVIDUEL>
    <XML_QUESTIONNAIRE_MODELE_RES_INSTANT>Modèles de résultats instantanés</XML_QUESTIONNAIRE_MODELE_RES_INSTANT>
    <XML_QUESTIONNAIRE_MODELE_RES_INSTANT_REP_JUSTE>questions à réponses justes</XML_QUESTIONNAIRE_MODELE_RES_INSTANT_REP_JUSTE>
    <XML_QUESTIONNAIRE_MODELE_RES_INSTANT_REP_JUSTEORDO>questions à réponses justes avec ordonnancement</XML_QUESTIONNAIRE_MODELE_RES_INSTANT_REP_JUSTEORDO>
    <XML_QUESTIONNAIRE_MODELE_RES_INSTANT_SONDAGE>questions sondage</XML_QUESTIONNAIRE_MODELE_RES_INSTANT_SONDAGE>
    <XML_QUESTIONNAIRE_MODELE_RES_INSTANT_CUMUL>cumul</XML_QUESTIONNAIRE_MODELE_RES_INSTANT_CUMUL>
    <XML_QUESTIONNAIRE_NB_POINTS_MINI>Points min par question</XML_QUESTIONNAIRE_NB_POINTS_MINI>
    <XML_QUESTIONNAIRE_NB_POINTS_REP_JUSTE>Points par réponse juste</XML_QUESTIONNAIRE_NB_POINTS_REP_JUSTE>
    <XML_QUESTIONNAIRE_NOTE_MAX>Questionnaire noté sur</XML_QUESTIONNAIRE_NOTE_MAX>
    <XML_QUESTIONNAIRE_NOTE_MIN>Note mini</XML_QUESTIONNAIRE_NOTE_MIN>
    <XML_QUESTIONNAIRE_METHODE_CALCUL>Méthode de calcul de points</XML_QUESTIONNAIRE_METHODE_CALCUL>
    <XML_QUESTIONNAIRE_METHODE_CALCUL_ADDITION>Addition</XML_QUESTIONNAIRE_METHODE_CALCUL_ADDITION>
    <XML_QUESTIONNAIRE_METHODE_CALCUL_POURCENTAGE>Pourcentage</XML_QUESTIONNAIRE_METHODE_CALCUL_POURCENTAGE>
    <XML_QUESTIONNAIRE_METHODE_CALCUL_REPARTITION>Répartition</XML_QUESTIONNAIRE_METHODE_CALCUL_REPARTITION>
    <XML_QUESTIONNAIRE_NOTE_REUSSITE>Note réussite</XML_QUESTIONNAIRE_NOTE_REUSSITE>
    <XML_QUESTIONNAIRE_QUESTIONNAIRE>Questionnaire</XML_QUESTIONNAIRE_QUESTIONNAIRE>
    <XML_QUESTIONNAIRE_REPONSE_EXACTE>Type de réponses</XML_QUESTIONNAIRE_REPONSE_EXACTE>
    <XML_QUESTIONNAIRE_REPONSE_UNIQUE>Nb réponses par question</XML_QUESTIONNAIRE_REPONSE_UNIQUE>
    <XML_QUESTIONNAIRE_NB_POINTS_REP_FAUSSE>Points par réponse fausse</XML_QUESTIONNAIRE_NB_POINTS_REP_FAUSSE>
    <XML_QUESTIONNAIRE_NB_POINTS_REP_FAUSSE_AUTO>Auto</XML_QUESTIONNAIRE_NB_POINTS_REP_FAUSSE_AUTO>
    <XML_QUESTIONNAIRE_NB_POINTS_REP_OUBLI>Points par réponse oubliée</XML_QUESTIONNAIRE_NB_POINTS_REP_OUBLI>
    <XML_QUESTIONNAIRE_NB_POINTS_REP_JUSTE_MAL_PLACE>Points par réponse dans le désordre</XML_QUESTIONNAIRE_NB_POINTS_REP_JUSTE_MAL_PLACE>
    <XML_QUESTIONNAIRE_NB_POINTS_PAS_REPONDU>Points quand on ne répond pas</XML_QUESTIONNAIRE_NB_POINTS_PAS_REPONDU>
    <XML_QUESTIONNAIRE_NB_POINTS_MAXI>Points max par question</XML_QUESTIONNAIRE_NB_POINTS_MAXI>
    <XML_QUESTIONNAIRE_NO_REPONSE_PAS_REPONDU>N° réponse type "Pas répondu"</XML_QUESTIONNAIRE_NO_REPONSE_PAS_REPONDU>
    <XML_QUESTIONNAIRE_LIMITE_TEMPS>Limite de temps</XML_QUESTIONNAIRE_LIMITE_TEMPS>
    <XML_QUESTIONNAIRE_AUTOSWITCH>Passage auto à la question suivante</XML_QUESTIONNAIRE_AUTOSWITCH>
    <XML_QUESTIONNAIRE_LIBELLE_FORMATION>Libellé de formation</XML_QUESTIONNAIRE_LIBELLE_FORMATION>
    <XML_QUESTIONNAIRE_OUI>Oui</XML_QUESTIONNAIRE_OUI>
    <XML_QUESTIONNAIRE_NON>Non</XML_QUESTIONNAIRE_NON>
    <XML_QUESTIONNAIRE_SECONDES>secondes</XML_QUESTIONNAIRE_SECONDES>
    <XML_QUESTIONNAIRE_NB_TOTAL_QUESTIONS>Nombre total de questions</XML_QUESTIONNAIRE_NB_TOTAL_QUESTIONS>
    <XML_QUESTIONNAIRE_MODELE_EXPORT_TO_EXPORT>Modèles à utiliser pour export de résultats</XML_QUESTIONNAIRE_MODELE_EXPORT_TO_EXPORT>
    <XML_QUESTIONNAIRE_NOTE_MIN>Note mini</XML_QUESTIONNAIRE_NOTE_MIN>
    <XML_QUESTIONNAIRE_METHODE_CALCUL>Méthode de calcul de points</XML_QUESTIONNAIRE_METHODE_CALCUL>
    <XML_QUESTIONNAIRE_REFERENCE_QUESTIONNAIRE>Référence du questionnaire</XML_QUESTIONNAIRE_REFERENCE_QUESTIONNAIRE>
    <XML_QUESTIONNAIRE_REPONSE_MODIFIABLE>Réponses modifiables</XML_QUESTIONNAIRE_REPONSE_MODIFIABLE>
    <XML_QUESTIONNAIRE_AFFICHAGE_BARRE_NAVIGATION>Mode d'affichage de la barre de navigation</XML_QUESTIONNAIRE_AFFICHAGE_BARRE_NAVIGATION>
    <XML_QUESTIONNAIRE_VALIDATION_AUTO_REPONSE_UNIQUE>Validation automatique des réponses unique</XML_QUESTIONNAIRE_VALIDATION_AUTO_REPONSE_UNIQUE>
    <XML_DIAPO>Diapositive</XML_DIAPO>
    <XML_THEME_CALCUL_POINT>Calcul Point</XML_THEME_CALCUL_POINT>
    <XML_THEME_MINIMA>Minima</XML_THEME_MINIMA>
    <XML_THEME_THEME>Thème</XML_THEME_THEME>
    <XML_THEME_COMMENTAIRE>Commentaires</XML_THEME_COMMENTAIRE>
    <XML_QUESTION_NO_REPONSE_PAS_REPONDU>N° réponse type "Pas répondu"</XML_QUESTION_NO_REPONSE_PAS_REPONDU>
    <XML_QUESTION_COEFFICIENT>Coefficient</XML_QUESTION_COEFFICIENT>
    <XML_QUESTION_LIB_THEME>Thème</XML_QUESTION_LIB_THEME>
    <XML_QUESTION_ELIMINATOIRE>Eliminatoire</XML_QUESTION_ELIMINATOIRE>
    <XML_QUESTION_NB_POINTS_MIN>Points min</XML_QUESTION_NB_POINTS_MIN>
    <XML_QUESTION_METHODE_CALCUL>Méthode de calcul de points</XML_QUESTION_METHODE_CALCUL>
    <XML_QUESTION_PIVOT>Pivot</XML_QUESTION_PIVOT>
    <XML_QUESTION_TYPE_REPONSE>Type de réponse</XML_QUESTION_TYPE_REPONSE>
    <XML_QUESTION_MIROIR>Miroir</XML_QUESTION_MIROIR>
    <XML_QUESTION_NB_POINTS_MAX>Points max</XML_QUESTION_NB_POINTS_MAX>
    <XML_QUESTION_NB_POINTS_REP_FAUSSE>Points par réponse fausse</XML_QUESTION_NB_POINTS_REP_FAUSSE>
    <XML_QUESTION_NB_POINTS_REP_JUSTE>Points par réponse juste</XML_QUESTION_NB_POINTS_REP_JUSTE>
    <XML_QUESTION_NUM_QUESTION_THEME>N° question du thème</XML_QUESTION_NUM_QUESTION_THEME>
    <XML_QUESTION_POINTS_MAX_SI_REP_JUSTE>Points max, dynamique ?</XML_QUESTION_POINTS_MAX_SI_REP_JUSTE>
    <XML_QUESTION_QUESTION>Question</XML_QUESTION_QUESTION>
    <XML_QUESTION_SOLUTION>Solution</XML_QUESTION_SOLUTION>
    <XML_QUESTION_REPONSE_UNIQUE>Nb réponses par question</XML_QUESTION_REPONSE_UNIQUE>
    <XML_QUESTION_NB_POINTS_REP_OUBLI>Points par réponse oubliée</XML_QUESTION_NB_POINTS_REP_OUBLI>
    <XML_QUESTION_NB_POINTS_REP_MAL_PLACE>Points par réponse dans le désordre</XML_QUESTION_NB_POINTS_REP_MAL_PLACE>
    <XML_QUESTION_PAS_REPONDU>Points quand on ne répond pas</XML_QUESTION_PAS_REPONDU>
    <XML_QUESTION_TEMPS_REPONSE>Temps de réponse</XML_QUESTION_TEMPS_REPONSE>
    <XML_QUESTION_ORDONNENCEMENT>Ordonnancement des réponses</XML_QUESTION_ORDONNENCEMENT>
    <XML_QUESTION_MODELE_RES_INSTANT>Modèle de résultats instantanés</XML_QUESTION_MODELE_RES_INSTANT>
    <XML_QUESTION_REFERENCE_QUESTION>Référence</XML_QUESTION_REFERENCE_QUESTION>
    <XML_QUESTION_PLAGE>Plage</XML_QUESTION_PLAGE>
    <XML_QUESTION_TOLERANCE>Tolérance</XML_QUESTION_TOLERANCE>
    <XML_QUESTION_DELAI_AVANT_REPONSE>Délai avant réponse</XML_QUESTION_DELAI_AVANT_REPONSE>
    <XML_QUESTION_MALUS_TEMPS>Malus temps</XML_QUESTION_MALUS_TEMPS>
    <XML_QUESTION_BONUS_PLACE>Bonus place</XML_QUESTION_BONUS_PLACE>
    <XML_QUESTION_CUSTOM_PROPERTY>Propriété personnalisée</XML_QUESTION_CUSTOM_PROPERTY>
    <XML_REPONSE_LISTE>Liste des réponses</XML_REPONSE_LISTE>
    <XML_REPONSES_TEXTE>Réponses</XML_REPONSES_TEXTE>
    <XML_ITEM_A_EVALUER>Items à évaluer</XML_ITEM_A_EVALUER>
  </TRADUCTION>
  <THUMBNAIL valeur="/9j/4AAQSkZJRgABAQEAKwArAAD/4QBaRXhpZgAATU0AKgAAAAgABQMBAAUAAAABAAAASgMDAAEAAAABAAAAAFEQAAEAAAABAQAAAFERAAQAAAABAAAGnFESAAQAAAABAAAGnAAAAAAAAYagAACxj//bAEMACAYGBwYFCAcHBwkJCAoMFA0MCwsMGRITDxQdGh8eHRocHCAkLicgIiwjHBwoNyksMDE0NDQfJzk9ODI8LjM0Mv/bAEMBCQkJDAsMGA0NGDIhHCEyMjIyMjIyMjIyMjIyMjIyMjIyMjIyMjIyMjIyMjIyMjIyMjIyMjIyMjIyMjIyMjIyMv/AABEIAUACOQMBIgACEQEDEQH/xAAfAAABBQEBAQEBAQAAAAAAAAAAAQIDBAUGBwgJCgv/xAC1EAACAQMDAgQDBQUEBAAAAX0BAgMABBEFEiExQQYTUWEHInEUMoGRoQgjQrHBFVLR8CQzYnKCCQoWFxgZGiUmJygpKjQ1Njc4OTpDREVGR0hJSlNUVVZXWFlaY2RlZmdoaWpzdHV2d3h5eoOEhYaHiImKkpOUlZaXmJmaoqOkpaanqKmqsrO0tba3uLm6wsPExcbHyMnK0tPU1dbX2Nna4eLj5OXm5+jp6vHy8/T19vf4+fr/xAAfAQADAQEBAQEBAQEBAAAAAAAAAQIDBAUGBwgJCgv/xAC1EQACAQIEBAMEBwUEBAABAncAAQIDEQQFITEGEkFRB2FxEyIygQgUQpGhscEJIzNS8BVictEKFiQ04SXxFxgZGiYnKCkqNTY3ODk6Q0RFRkdISUpTVFVWV1hZWmNkZWZnaGlqc3R1dnd4eXqCg4SFhoeIiYqSk5SVlpeYmZqio6Slpqeoqaqys7S1tre4ubrCw8TFxsfIycrS09TV1tfY2dri4+Tl5ufo6ery8/T19vf4+fr/2gAMAwEAAhEDEQA/APf6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igAooooAKKKKACiivNPHHxNvvCPi6006PTYbjT/KWW7lLEPGrNtyMenXpQB6XRTIpUnhSWJg8bqGVh0IPINYnjDxGPC/h6W/WITXLMsNtCTjzJWOFH0zQBvUVyfw88U3vi7wuNS1C1htrpZ5IXjhJ2gqcd66ygAooooAKK4/4narf6L4Fur3Tbh7e5SaFVkQAkAyKCOfUV10ZLRqT1IBoAdRXKeHxr2l+JdS0jU3ub/TZSbrT79xnYpOGgcjup5UnqM+mB1dABRXF/CfVr/XPhnpGo6ncvc3k3neZM/VsTOoz+AA/Cu0oAKKKKACiuM+HerX2rR+JzfXT3H2XxBd20G/HyRLt2qMdhk1t+H5tfmivDr9raW7rdOtsLZid8P8ACzZJ5/zgUAbFFFFABRRXKaINe1PxTfarfNc2WlQ5t7KxcbfNx96Vx7npQB1dFFFABRWX4im1qDQ7iTw/bW1zqYx5MVyxEZ5Gc4I7Z7itCAym3jM6qsxUbwhyA2OcUASUUUUAFFFFABRRRQAUUUUAFFFFABRRRQAUUUUAFFFFABRRRQAUUUUAFFFFABRRRQAUUUUAFFFFABRRRQAUUUUAFFFFABRRRQAUUUUAFFFFABRRRQAUUUUAFFFFABXlmvaVBrfxdn0u5XdFdaG8bAnsT/jXqdedv/yXiLH/AECTn86ALXwr1ae58Ny6PfOTqGizNZzbupUfcY/UVXvz/wAJX8U7TT1+fTvD6faZ+Pla4bhFPY4HODWT4s1NPhx8Q/8AhI5EI0zWLVopwo/5eEGUP1PTNdN8NtInsfDZ1K/B/tLVpTe3JYcjd91T9BgUAZPwjuI7TwHf3MxxFDf3cjn0Adif0qDRbPxD8RrWTXLvxHqei6ZNIwsbPTGWJ/LBwHdyCTnrio/hvaSX/wALtatIv9ZPcX0ac4+YswFa/wAJdWtrrwHY6fvSO801fstzASAyMpxyPfrQBV0XUtd8LePIfCmtam+rWN/C01heTIBMrL1jcjhuhOf8eJfEep6zr/jePwfomoPpcFvbi61G9iUGUBvuxpngE9c/5NfV54/EHxl0G1sHWZdEiluLySMgiNnBUIT698UlpcR6N8d9WjvXWIaxp8D2rOQA5jG1lHv1OPagDm/ib4f8Q+HfCUqReILvWNEmmhWePVHV54GDqQyuANwJ4KkccYr0fxr4mk8K+EmvraET30rx21pE3R5nOFB9up/CuZ+NeuafbeDTpTXCNfXc8JjgU5baJASx9F4xn1OKf8ZtP+2eALW4eGSe2sL63urmOMkFoRlW6EHo3agCyPAfiSayF3L4/wBaTWipbMZQWiv1A8nbyo6cmtj4f+JbrxP4XW51CJYtStZ5LS8VB8vmocEj2IwfxrGsPhl8O9TsYb2ysWmt5kDpImp3JBH/AH8rqPC+h6DoGlva+HYo47N5mkfZM0u6ToxLMSSeMde1AHJfB+7h0/4J6Ze3DFYbeO6lkb0VZpCT+QqHQNL8QeP9Kj8Rap4m1XSLe8JksrDSpFhEUQPyF2KkuSOT25/Cq/w40+XVf2d49Ot/9dd2V9BHzj5mklUfqazvhx4H8C+JfBdjcT2Mj6lCvkXsf2+dGSVeDlRIAucZAwOtAHV+DdX1ez8U6t4N169/tC4soUurO+KBXngY4+cDjcpwM967uuW8OeDfCXhrV7mbQ7RItQaEJMTdSTOIycgYdjgEr+ldTQBwHwr/ANV4w/7Gi+/mlWvhtqV7qVl4ha9upbhoNeu4IjI27ZGpXao9h6VV+Ff+q8Yf9jRffzSj4Uf8g/xP/wBjHe/zWgDB8JJ4r8ZHWYLjxBd6fpFrqtzEs9rIPtUpD8IGYHYijHTk5ra8O3Wr+HPiA/hPUNWudVsbm0N1ZXF2QZk2nDKzADcPen/CX/kD+IP+xgvP/QhTNT/5LtoX/YMuP6UAWPE+ravqvi628H6HenT2aD7TfXqxhnjjzwqZ4DHnnHFZWv2Wu/DuCHXrPxNqurafHMq31pqkiykoxwWRgBtI9KzvE+gaHdfGiP8A4SeJmstSsFjtHNxJEvmITldyMOvoa6Kf4VfD2CPfc6dtj3AZl1K42k54zmTHWgDpdbtdV1nSoY9F1YaWZiryXAhEkgjIzhQeAT6nNcJ4q0fWvAOhy+JtM8X65fGzdXubXU5lmimQsAQo2jYee1a/xE1W805PD+i6denTINUuhbS3kfDRRgZwp/hJ6A1yHxS8H+F/D/gO+uX1K/k1J1VIDd6lLI0z7hnKlsHjJ6YoA7n4k6td2fwr1TVNPuJLa5EEckcsTbWTLp0P0JpvxI1O90v4VajqNldTQXcUMLJMjbXBMiA8+4JH41Q+JX/JDtS/684ev++lSfFj/ki+rdT/AKPB2/6aR0AO0Lw14l1Saz8Q654l1GzumZZRpVrIBbRx/wDPNxj52x1b64qlph1n4lXWoaguv6ho3h+C4e2s4tNKxzXG3hpGkIOBngADt+fo9tzaQ9eYx/KvEfhv4F8Jala6lpWu2btr2nXssdwhvZo2ZN2VcKrgYOcZA7UAdjot7rPhbx7B4U1XVJ9W0/UbZ59Pu7lR58bJ96N2AG7jnNehVx+keAPBega/b3mn2SxapGjmEyXssrBSNrEK7kdDjOO9dJNq2n22qWumTXkMd9dKzQW7OA8gUZYgd8AH8qALlFFFABRRRQAUUUUAFFFFABRRRQAUUUUAFFFFABRRRQAUUUUAFFFFABRRRQAUUUUAFFFFABRRRQAUUUUAFFFFABRRRQAUUUUAFFFFABRRRQAUUUUAFZ50TTjrg1o2wOoiHyBNvbhOuMZx+laFFAGbrWgaX4itEtdWs0uoEkWVUYkYYHIPBFaKqqIqKAqqMADsKWigDP0fRNO0Cza00y2FvA0jSsoYtlmOSckk9ax9Z+HnhbXtROoX2lqbxhhpoZXiZx6NsIz+NdRTQ6lygYFh1GeRQBm6F4c0fwzZG00bT4bOEnLCMcsfUseT+Jpmv+GNF8UWiW2s2Ed1HG25MkqyH1DKQR+da9FAHLwfDvwpBp9xYrpCNFchRO0krtJIFIYAuW3YBAOM44rpXijkhaJ0V42G1lYZBHoc0+igDipfhN4LllkcaS0SytukihupY42P+6GA/AV1Ol6TYaJp8dhplpFa2sWdkUQwBnk/jVyigCho2i6f4e0qHS9Kthb2cO7y4gzNjcxY8sSepJ61iat8OfCutak2pXWmBL5/v3FvM8LN9dhGT7nmuqooAxfD3hLQvC0cyaNp0dqZiDK4JZ5MZxlmJJ6n862qKKAKGl6Np+jLdjT7cQi8uXu5/nZt8r43NyTjOBwOKNL0XT9FjuU063EC3Vy91MAzNvlf7zck9cdBxV+igChpWjafokM8WnW4gS4uHuZQGLbpHOWbknr+VJJomnTa3BrMlsG1CCJooptzZVG6jGcfpWhSEgAknAHUmgDP1rQdK8RWJstXsYbu3JyFkHQ+oPUH3Fc9Z/CzwdZXUNwmkmVoSDEtxcSSqhHorMRXYqyuoZGDKehByKWgDP1jQ9M1/TmsNVsorq1bkxuOh9QRyD9Kwbf4Y+D7aC4iGjpL9oj8qR55pJH2egZmJUfTFddRQBnaloem6vokmjX9sJtPlRUeHey5UEEDIIPUDvTtV0XTtb0eXSdRthPYyqqvEWYZCkEcgg9QO9X6KAEVQiKijCqMAVz2veBfDfiW6S71PTEku4xhbiN2ikH/AAJCCfxzXRUUAc7oPgbw54aunu9M01Y7uRdr3EkjSSEem5iT2HSsi10W6134nzeI7+2kt7TRo2stOSRNrTO3+sl5/hwSo9etdzRQAUUUUAFFFFABRRRQAUUUUAFFFFABRRRQAUUUUAFFFFABRRRQAUUUUAFFFFABRRRQAUUUUAFFFFABRRRQAUUUUAFFFFABRRRQAUUUUAFFFFABRRRQAUUUUAFFFFAEVzN9ntpJcplVJUOwUE44GT0rmvBmiy2SXmp6heJd6pfy+ZO0cm9Ix/Ci+gA/rXC6rr2ga/8AEHVbPxVrKWml6UwhgsmlZFmkx8zNjqB2FVZ9X8LeHPFmh3XgvVYjHd3QtbzT4ZWZGVujAHoQfSgD20kKCWIAHUmooru2uGKw3EMjDqEcEj8q4LxtJc69420XwdFcy29lPA97fNC5V3jU7QmR0BPWtFfhnoFpe2l7pST6bdW8iuZLeU/vQDyrg8EH+tAHYsyopZ2CqOpJwKihu7a5JEFxFKR1COGx+Ved6vFL43+JVz4cnuZotF0e2jmuooHKmeWTlQxH8IA6VX8a+B7Lwz4fuPEnhUS6bqWmKLgCKVtkqD76uCecjNAHqEkkcKF5XVEHVmOAKjlu7aB1SW4ijdvuq7gE/SvPPiZqv9pfAq81aAlPtNta3CYPQNLER/Or1r8L9Iu9PZ9fefUtVuFzNevKysrEf8swOFA7cdqAO76jIqOa4ht13TzRxL6uwA/WuI+E+o3d14SubO+uWuZdK1Cew89zy6xngk/QgfhWJ4P0S3+JEN14s8RGW6trm4kj0+yMhEUUKMVBKjqxIOTQB6nFLHMm+KRJEP8AEjAilaSNZFjZ1DvnapPLY64ry2901fhv458PT6RNMmi6zc/2fdWTyFkSVh+7dM9Of5VL8SbO81L4heBNPsr+SxkuRqCNPH95U8pC2PcqCAexNAHpMd5ayymKO5heReqK4JH4USXdtFKIpLiJJG6IzgE/hXlHxB8G6d4R8It4h8O+bZarp0scguBKzGXLhTvyfm4Ofwrah+G+lajoL3mtST32r3UPnPfGRlaNiucRgcKB2FAHodc14zivL/SV0ywvoLN7pwk07yhGji/iK98kcVzvhLxTdWvwfn1e+dri40xJ42kY8yeWSAf5Vy/h+b4falpMeo+LNet77WLsebMZp2AhJzhUA+6AKAPZNOs7bS9Lt7O2OLeCMKhZs8epNc/pfjKLUPGGsaLILeOGwSN0n80fvN3X8q5j4bana3mqeIPDFrqDano0AWS1mZi2I34KbupxWV4e8C+Hbn4neKLCWx3W1tFCYk8xvlJHPOc0AeyNNEiK7SIqscAlgASaaLq3M5gE8RmHWPeN35V538W4JLHwRpVrpTC3kTVLWK3zyFOSBn1FbegfD3SNHubfUpRLdawmWlvJZCWd2+97Y9BQBpaBZ6la3OqNf6wuoRy3RaBFAH2dP7h962JriG3XdPNHEvq7AD9a4X4bszax443MTjX5gMnp8q1xmla74Q8W6lqGr+M9Ygb/AEl4bPTppWWOKJTgEqOrHGc0Ae3RyxyrujdXU91ORT68e8N6vouk/E+y0vwrqgu9H1S3kMtqsjOsEqDO4Z6AgV7DQAUUUUAFFFFABRRRQAUUUUAFFFFABRRRQAUUUUAFFFFABRRRQAUUUUAFFFFABRRRQAUUUUAFFFFABRRRQAUUUUAFFFFABRRRQAUUUUAFFFFABRRRQAUUUUAFFFFABRRRQB5Ks2m+CPiNrjeIraNNM1h1uba9kg3or4wyE4O3pXU2nivwPc6ra2OnzWNzeTH92ttAGK98kgcAV1s9vDcxmOeJJUPVXUEVXtNK0+xObSyt4T6xxhf5UAcD42lfwx8Q9D8YTRO2mC2ewvJEXd5IZtwcj0zxW2fiX4ZmurO0069/tG7u5ERIbVC7KGIBZuOAO9da6JIhSRVdGGCrDINVrXS7CxZmtbKCFmOSY4wDQB51qd8PAnxWvdb1JHTQ9ctoke7VSVgljG0B8dARzmn+NvG+m+IfD9x4c8L3C6pqupr9nVIASsSNwzuewAzXpUsUc8ZjljSRD1V1BBqC106xsc/ZLSCDJyfLjC/yoA89+J+nJo/wGvtNjOUtLW1gU4xkLLEP6V6Un+rX6Cmz28N1C0NxEksTfeR1yD36VJQB518IwG0zxSDyD4ivM+/3KyfAHiKx8AWVx4M8TTiwlsLmU2c8ykJcwsxYMD65Jz9RXq8UEMAcQxJGHYu20Yyx6k+9R3dhZ36bLu1hnXpiRA386APNdR1O3+I3jnw7a6KWudI0a6/tC7vlU+WZFH7tFJ6nOc1peLf+SvfDr/uJf+iFrvIbeG2TZBEkS+iKAP0oeCGSaOZ4kaWLPluRyueDg9s0AcV8YP8Akl2sfSPvj/lotdXZ/wDICt/+vZf/AEGrU0EVzE0U8ayRt1VxkGpAABgDAFAHlHgfSW134O6xpaYVrue7jU+5Y4p/g7xX4Vs9AttJ8RJZabrFighuIrqELuK8bgSOQcda9Qhghto/LgiSNMk7UXAyepqC70rT75g13ZW87A5zJGGNAGX4b1vw9rZuX0DypI4SEkmhh2qx9AcDNcZBrOn+Ffi/4hbW7lbOG+tYXt5pchHx1APtXp0MENumyCJI0/uooAqO6sLO92/arWGfb08xA2PzoA4H4o3cF94T0K6tpBJBNrVk0bgfeBc8816NUT2tvLEkUkEbRoQVVlBCkdMCpaAPP/ht/wAhjxz/ANh+b/0Fa53whe6J4Gn1Hwx4qht7aSO7kls7q4hyk8LHIw2DzknivXooIYWkaKJEMjb3KjG4+pqO6sbS+j8u7top1wRiRA3B+tAHO6N4l8IaprQsdFktLi8WMyM9tBwg4HLAYGc11VV7axtLJdtrawwj0jQL/KrFABRRRQAUUUUAFFFFABRRRQAUUUUAFFFFABRRRQAUUUUAFFFFABRRRQAUUUUAFFFFABRRRQAUUUUAFFFFABRRRQAUUUUAFFFFABRRRQAUUUUAFFFFABRRRQAUUUUAFFFFABRRRQAUUUUAFFFRyzwwBDNKke9gi72A3MegGep9qAJKKoXmuaRp8byXuqWVskcgidprhECuRkKSTwcc49KdcaxplnJbR3Oo2kEl2QLdZZ1UzE4wEBPzdR09RQBdorF0/wAV6HqX9oG31K1I092W5JnTCAdWODwvXk46H0q9a6tpt9BDPaahaXEM7mOKSKZXWRgCSFIPJABOB6GgC5RVCbW9Jtolln1SyijZiiu9wigsG2EZJ6hiFI9TjrU19qFlplq11f3dvaW6kBpbiQRoCenJOKALNFZjeI9DSwiv31nTls5m2RXBukEbtzwGzgng8D0q3Jf2cQkMl3AgiQPIWkA2Kc4J9AcHn2oAsUVRbWtKS6mtX1OzW4hTzJYjOoeNf7zDOQPc1FBr2nXUifZrqCaB4mmFzHPG0e0HB5DZP1Ax70AadFZ0Ov6NcWRvYdWsJLUNtM6XKFAfTcDjNWrS8tb+2S5s7mG5t3GUlhcOrfQjg0AT0UUUAFFFFABRRRQAUUUUAFFFFABRRRQAUUUUAFFFFABRRRQAUUUUAFFFFABRRRQAUUUUAFFFFABRRRQAUUUUAFFFFABRRRQAUUUUAFFFFABRRRQAUUUUAFFFFABRRRQAUUUUAFFFFABRRRQAUUUUAFFFFABWR4m06XVPD91BbAG7QCa2z/z1Qhk/UAfjWvRQB5nL4b15DpmrtHfC7k+0yXsNgbZpo3mZSB+/zGQqqEJBzwMEgmr+n6Ld6Jd24TRLrU7SfTre0UXMkG+2KMxIl5xj5wcx7vunA6Z72igDgtW0XV7vTdesbexnic6lFfQTI8JFxGrRsUTcThvlYYdducdjwy30jUrRINVjsNYurlNWF1cW149okrr9maHcgiYR/wAS9SCdp9s+gUUAcLofh/Uo7/Rbi/sET7PcapNIDIr+UZp90eDnnKk9OnfFWfHct6lx4fTTUWa9F68iQGJZd4EEgPytJGONwOS47deh7Gqeo6Tp2sW62+p2Ftewq28R3MSyKGwRnDAjOCfzoA8/NtqV74c0qDRLa8a2jt7i1neKO1EyThwpVhLuUR7lfOwsflXGRST6H4gg0GSwTSZLia80W1tWdZ4wsMsQbcHyRnO/jaCDjnFekW1tBZ20dtbQxwwRKFSONQqqB2AHQVLQBwd1peoNqerQppeqNpd1EzTpvtsvLhQGgO/I6chyBx0qhd+HvE2r2A+0xyR3BsJYQ7tEHJ8xSqsFygYqOoG2vS6KAPOYfDd9dxLNLZao0zX1u80eo/ZAuxM8qIDtwPfmuq8OadPp7aqJofKjmv5JYQCCChxg8dO9bl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BRRRQAUUUUAFFFFAH//Z"/>
  <LIB_QUESTIONNAIRE valeur="Quizz_prerequis_vect_gaussien_2025_02_05">Quizz_prerequis_vect_gaussien_2025_02_05</LIB_QUESTIONNAIRE>
  <NOM_FICHIER valeur="Quizz_prerequis_vect_gaussien_2025_02_05.pptx">Quizz_prerequis_vect_gaussien_2025_02_05.pptx</NOM_FICHIER>
  <FAMILLE valeur=""/>
  <EXPORT_COL valeur="">(Par défaut)</EXPORT_COL>
  <EXPORT_INDIV valeur="">(Par défaut)</EXPORT_INDIV>
  <RES_INSTANTANE_Q_REP_JUSTE valeur="">(Par défaut)</RES_INSTANTANE_Q_REP_JUSTE>
  <RES_INSTANTANE_Q_REP_JUSTE_ORD valeur="">(Par défaut)</RES_INSTANTANE_Q_REP_JUSTE_ORD>
  <RES_INSTANTANE_Q_REP_SONDAGE valeur="">(Par défaut)</RES_INSTANTANE_Q_REP_SONDAGE>
  <RES_INSTANTANE_CUMUL valeur="">(Par défaut)</RES_INSTANTANE_CUMUL>
  <NB_POINT_MINI valeur="0">0</NB_POINT_MINI>
  <NB_POINT_REP_FAUSSE valeur="99999999">Auto</NB_POINT_REP_FAUSSE>
  <NB_POINT_REP_JUSTE valeur="1">1</NB_POINT_REP_JUSTE>
  <NB_POINT_REP_OUBLI valeur="0">0</NB_POINT_REP_OUBLI>
  <NB_POINT_REP_JUSTE_MAL_PLACE valeur="0">0</NB_POINT_REP_JUSTE_MAL_PLACE>
  <NB_POINT_PAS_REPONDU valeur="0">0</NB_POINT_PAS_REPONDU>
  <NO_REPONSE_PAS_REPONDU valeur=""/>
  <METHODE_CALCUL_POINT valeur="3">Répartition</METHODE_CALCUL_POINT>
  <NB_POINT_MAXI valeur="1">1</NB_POINT_MAXI>
  <LIBELLE_FORMATION valeur=""/>
  <AUTOSWITCH valeur="0">Non</AUTOSWITCH>
  <LIMITE_TEMPS valeur="False">Non</LIMITE_TEMPS>
  <TEMPS_REPONSE valeur=""/>
  <NOTE_MAX valeur=""/>
  <NOTE_MIN valeur=""/>
  <DATE_VALIDITE_DEBUT valeur=""/>
  <DATE_VALIDITE_FIN valeur=""/>
  <NOTE_REUSSITE valeur=""/>
  <REPERTOIRE valeur="C:\Users\gauthe01\Documents\0. Enseignement\Cours M1 SEP modèles linéaires-économétrie\Projection\">C:\Users\gauthe01\Documents\0. Enseignement\Cours M1 SEP modèles linéaires-économétrie\Projection\</REPERTOIRE>
  <REPONSE_UNIQUE valeur="True">1 réponse</REPONSE_UNIQUE>
  <REPONSES_EXACTES valeur="True">Réponses exactes</REPONSES_EXACTES>
  <REFERENCE_QUESTIONNAIRE valeur="14a130b2-d0d1-4435-9c73-06cac55caed4">14a130b2-d0d1-4435-9c73-06cac55caed4</REFERENCE_QUESTIONNAIRE>
  <REPONSE_MODIFIABLE valeur="">(Par défaut)</REPONSE_MODIFIABLE>
  <AFFICHAGE_BARRE_NAVIGATION valeur="">(Par défaut)</AFFICHAGE_BARRE_NAVIGATION>
  <VALIDATION_AUTO_REPONSE_UNIQUE valeur="">(Par défaut)</VALIDATION_AUTO_REPONSE_UNIQUE>
  <CODE_VERROUILLAGE valeur=""/>
  <VERSION valeur=""/>
  <VersionAutoIncGenerationXml valeur="1">1</VersionAutoIncGenerationXml>
  <CHEMIN_DIAPOS>C:\QuizzBoxData\Img\Quizz_prerequis_vect_gaussien_2025_02_05\sl</CHEMIN_DIAPOS>
  <DATE_MAJ>04/02/2025 15:33:48</DATE_MAJ>
  <DATE_CREATION>04/02/2025 13:11:07</DATE_CREATION>
  <NB_TOTAL_QUESTIONS>14</NB_TOTAL_QUESTIONS>
  <ITEM TYPE="Q">
    <NUM_DIAPO>2</NUM_DIAPO>
    <NUM_QUESTION valeur="1">1</NUM_QUESTION>
    <NUM_THEME valeur="1">1</NUM_THEME>
    <NUM_QUESTION_UTIL valeur=""/>
    <LIB_QUESTION valeur="Soit les vecteurs réels :  𝑉 1 =(1,−1,1 ) 𝑡  et   𝑉 2 =(2,1,−1 ) 𝑡 .   Soit W=(-2, 0, 2  ) 𝑡 . Le vecteur W est-il orthogonal au plan engendré par  𝑉 1 et  𝑉 2  ?">Soit les vecteurs réels :  𝑉 1 =(1,−1,1 ) 𝑡  et   𝑉 2 =(2,1,−1 ) 𝑡 .   Soit W=(-2, 0, 2  ) 𝑡 . Le vecteur W est-il orthogonal au plan engendré par  𝑉 1 et  𝑉 2  ?</LIB_QUESTION>
    <ELIMINATOIRE valeur="False">Non</ELIMINATOIRE>
    <NB_POINT_MINI_Q valeur="">(Par défaut)</NB_POINT_MINI_Q>
    <METHODE_CALCUL_POINT_Q valeur="">(Par défaut)</METHODE_CALCUL_POINT_Q>
    <NB_POINT_MAXI_Q valeur="">(Par défaut)</NB_POINT_MAXI_Q>
    <NO_REPONSE_PAS_REPONDU valeur=""/>
    <NUM_QUESTION_THEME valeur="1">1</NUM_QUESTION_THEME>
    <COEFFICIENT valeur="1">1</COEFFICIENT>
    <SOLUTION valeur="2">2</SOLUTION>
    <NB_POINT_REP_JUSTE_Q valeur="">(Par défaut)</NB_POINT_REP_JUSTE_Q>
    <NB_POINT_REP_FAUSSE_Q valeur="">(Par défaut)</NB_POINT_REP_FAUSSE_Q>
    <NB_POINT_REP_OUBLI_Q valeur="">(Par défaut)</NB_POINT_REP_OUBLI_Q>
    <ORDONNENCEMENT valeur="False">Non</ORDONNENCEMENT>
    <TEMPS_REPONSE_Q valeur="">(Par défaut)</TEMPS_REPONSE_Q>
    <NB_POINT_REP_JUSTE_MAL_PLACE_Q valeur="">(Par défaut)</NB_POINT_REP_JUSTE_MAL_PLACE_Q>
    <NB_POINT_PAS_REPONDU_Q valeur="">(Par défaut)</NB_POINT_PAS_REPONDU_Q>
    <LIB_THEME valeur="">(Par défaut)</LIB_THEME>
    <REPONSE_UNIQUE valeur="1">1 réponse</REPONSE_UNIQUE>
    <RES_INSTANTANE valeur="">(Par défaut)</RES_INSTANTANE>
    <PIVOT valeur="">Non</PIVOT>
    <TYPE_REPONSE valeur="0">Choix</TYPE_REPONSE>
    <TYPE_QUESTION valeur="8"/>
    <MIROIR valeur=""/>
    <LIMITE_TEMPS valeur="">(Par défaut)</LIMITE_TEMPS>
    <PLAGE_MIN valeur=""/>
    <PLAGE_MAX valeur=""/>
    <DELAI_AVANT_REPONSE valeur=""/>
    <TOLERANCE_MIN_NUMERIQUE valeur=""/>
    <TOLERANCE_MAX_NUMERIQUE valeur=""/>
    <MALUS_TEMPS valeur=""/>
    <BONUS_PLACE valeur=""/>
    <REPONSE>
      <NUM_REPONSE valeur="1">1</NUM_REPONSE>
      <LIB_REPONSE valeur="1 - Oui">1 - Oui</LIB_REPONSE>
      <POINT valeur=""/>
    </REPONSE>
    <REPONSE>
      <NUM_REPONSE valeur="2">2</NUM_REPONSE>
      <LIB_REPONSE valeur="2 - Non">2 - Non</LIB_REPONSE>
      <POINT valeur=""/>
    </REPONSE>
  </ITEM>
  <ITEM TYPE="Q">
    <NUM_DIAPO>3</NUM_DIAPO>
    <NUM_QUESTION valeur="2">2</NUM_QUESTION>
    <NUM_THEME valeur="1">1</NUM_THEME>
    <NUM_QUESTION_UTIL valeur=""/>
    <LIB_QUESTION valeur="Soit le vecteur réel   𝑣 1 =(−2,−2,2 ) 𝑡 . Quelle est sa version normalisée ?">Soit le vecteur réel   𝑣 1 =(−2,−2,2 ) 𝑡 . Quelle est sa version normalisée ?</LIB_QUESTION>
    <ELIMINATOIRE valeur="False">Non</ELIMINATOIRE>
    <NB_POINT_MINI_Q valeur="">(Par défaut)</NB_POINT_MINI_Q>
    <METHODE_CALCUL_POINT_Q valeur="">(Par défaut)</METHODE_CALCUL_POINT_Q>
    <NB_POINT_MAXI_Q valeur="">(Par défaut)</NB_POINT_MAXI_Q>
    <NO_REPONSE_PAS_REPONDU valeur=""/>
    <NUM_QUESTION_THEME valeur="2">2</NUM_QUESTION_THEME>
    <COEFFICIENT valeur="1">1</COEFFICIENT>
    <SOLUTION valeur="3">3</SOLUTION>
    <NB_POINT_REP_JUSTE_Q valeur="">(Par défaut)</NB_POINT_REP_JUSTE_Q>
    <NB_POINT_REP_FAUSSE_Q valeur="">(Par défaut)</NB_POINT_REP_FAUSSE_Q>
    <NB_POINT_REP_OUBLI_Q valeur="">(Par défaut)</NB_POINT_REP_OUBLI_Q>
    <ORDONNENCEMENT valeur="False">Non</ORDONNENCEMENT>
    <TEMPS_REPONSE_Q valeur="">(Par défaut)</TEMPS_REPONSE_Q>
    <NB_POINT_REP_JUSTE_MAL_PLACE_Q valeur="">(Par défaut)</NB_POINT_REP_JUSTE_MAL_PLACE_Q>
    <NB_POINT_PAS_REPONDU_Q valeur="">(Par défaut)</NB_POINT_PAS_REPONDU_Q>
    <LIB_THEME valeur="">(Par défaut)</LIB_THEME>
    <REPONSE_UNIQUE valeur="1">1 réponse</REPONSE_UNIQUE>
    <RES_INSTANTANE valeur="">(Par défaut)</RES_INSTANTANE>
    <PIVOT valeur="">Non</PIVOT>
    <TYPE_REPONSE valeur="0">Choix</TYPE_REPONSE>
    <TYPE_QUESTION valeur="8"/>
    <MIROIR valeur=""/>
    <LIMITE_TEMPS valeur="">(Par défaut)</LIMITE_TEMPS>
    <PLAGE_MIN valeur=""/>
    <PLAGE_MAX valeur=""/>
    <DELAI_AVANT_REPONSE valeur=""/>
    <TOLERANCE_MIN_NUMERIQUE valeur=""/>
    <TOLERANCE_MAX_NUMERIQUE valeur=""/>
    <MALUS_TEMPS valeur=""/>
    <BONUS_PLACE valeur=""/>
    <REPONSE>
      <NUM_REPONSE valeur="1">1</NUM_REPONSE>
      <LIB_REPONSE valeur="1 -  𝑣 1 /12">1 -  𝑣 1 /12</LIB_REPONSE>
      <POINT valeur=""/>
    </REPONSE>
    <REPONSE>
      <NUM_REPONSE valeur="2">2</NUM_REPONSE>
      <LIB_REPONSE valeur="2 -  𝑣 1 *12">2 -  𝑣 1 *12</LIB_REPONSE>
      <POINT valeur=""/>
    </REPONSE>
    <REPONSE>
      <NUM_REPONSE valeur="3">3</NUM_REPONSE>
      <LIB_REPONSE valeur="3 -  𝑣 1 /2√3">3 -  𝑣 1 /2√3</LIB_REPONSE>
      <POINT valeur=""/>
    </REPONSE>
    <REPONSE>
      <NUM_REPONSE valeur="4">4</NUM_REPONSE>
      <LIB_REPONSE valeur="4 -  𝑣 1 * 2√3">4 -  𝑣 1 * 2√3</LIB_REPONSE>
      <POINT valeur=""/>
    </REPONSE>
  </ITEM>
  <ITEM TYPE="Q">
    <NUM_DIAPO>4</NUM_DIAPO>
    <NUM_QUESTION valeur="3">3</NUM_QUESTION>
    <NUM_THEME valeur="1">1</NUM_THEME>
    <NUM_QUESTION_UTIL valeur=""/>
    <LIB_QUESTION valeur="Soit Z un vecteur aléatoire de  R 4 d’espérance M et de covariance Σ.  Soit A une matrice déterministe de format (2,4). On note : - (a,b), les chiffres des lignes et colonnes de Σ ; - c, la dimension du vecteur AZ.  Quel est le nombre « abc » formé à partir des chiffres a, b et c. ">Soit Z un vecteur aléatoire de  R 4 d’espérance M et de covariance Σ.  Soit A une matrice déterministe de format (2,4). On note : - (a,b), les chiffres des lignes et colonnes de Σ ; - c, la dimension du vecteur AZ.  Quel est le nombre « abc » formé à partir des chiffres a, b et c. </LIB_QUESTION>
    <ELIMINATOIRE valeur="False">Non</ELIMINATOIRE>
    <NB_POINT_MINI_Q valeur="">(Par défaut)</NB_POINT_MINI_Q>
    <METHODE_CALCUL_POINT_Q valeur="">(Par défaut)</METHODE_CALCUL_POINT_Q>
    <NB_POINT_MAXI_Q valeur="">(Par défaut)</NB_POINT_MAXI_Q>
    <NO_REPONSE_PAS_REPONDU valeur=""/>
    <NUM_QUESTION_THEME valeur="3">3</NUM_QUESTION_THEME>
    <COEFFICIENT valeur="1">1</COEFFICIENT>
    <SOLUTION valeur="442">442</SOLUTION>
    <NB_POINT_REP_JUSTE_Q valeur="">(Par défaut)</NB_POINT_REP_JUSTE_Q>
    <NB_POINT_REP_FAUSSE_Q valeur="">(Par défaut)</NB_POINT_REP_FAUSSE_Q>
    <NB_POINT_REP_OUBLI_Q valeur="">(Par défaut)</NB_POINT_REP_OUBLI_Q>
    <ORDONNENCEMENT valeur="False">Non</ORDONNENCEMENT>
    <TEMPS_REPONSE_Q valeur="">(Par défaut)</TEMPS_REPONSE_Q>
    <NB_POINT_REP_JUSTE_MAL_PLACE_Q valeur="">(Par défaut)</NB_POINT_REP_JUSTE_MAL_PLACE_Q>
    <NB_POINT_PAS_REPONDU_Q valeur="">(Par défaut)</NB_POINT_PAS_REPONDU_Q>
    <LIB_THEME valeur="">(Par défaut)</LIB_THEME>
    <REPONSE_UNIQUE valeur="1">1 réponse</REPONSE_UNIQUE>
    <RES_INSTANTANE valeur="Question_Numérique_Detail_Pourcentage.xml;Temps_Reponse_Bar.xml;Nbre_Point_Participant.xml">Question_Numérique_Detail_Pourcentage.xml;Temps_Reponse_Bar.xml;Nbre_Point_Participant.xml</RES_INSTANTANE>
    <PIVOT valeur="">Non</PIVOT>
    <TYPE_REPONSE valeur="2">Numérique</TYPE_REPONSE>
    <TYPE_QUESTION valeur="5"/>
    <MIROIR valeur=""/>
    <LIMITE_TEMPS valeur="">(Par défaut)</LIMITE_TEMPS>
    <PLAGE_MIN valeur=""/>
    <PLAGE_MAX valeur=""/>
    <DELAI_AVANT_REPONSE valeur=""/>
    <TOLERANCE_MIN_NUMERIQUE valeur=""/>
    <TOLERANCE_MAX_NUMERIQUE valeur=""/>
    <MALUS_TEMPS valeur=""/>
    <BONUS_PLACE valeur=""/>
  </ITEM>
  <ITEM TYPE="Q">
    <NUM_DIAPO>5</NUM_DIAPO>
    <NUM_QUESTION valeur="4">4</NUM_QUESTION>
    <NUM_THEME valeur="1">1</NUM_THEME>
    <NUM_QUESTION_UTIL valeur=""/>
    <LIB_QUESTION valeur="Soit Z un vecteur aléatoire de  R 3 admettant une espérance M= (1,2,3)t  et une matrice de covariance 𝛴 égale à                               2 0 1 0 3 1 1 1 4    Et soit A la matrice définie par  A= ( 1      2      -1 ).  Quelle est l’espérance de AZ ? On saisira les nombres obtenus en ligne les uns derrière les autres, en une fois s’il y a lieu. ">Soit Z un vecteur aléatoire de  R 3 admettant une espérance M= (1,2,3)t  et une matrice de covariance 𝛴 égale à                               2 0 1 0 3 1 1 1 4    Et soit A la matrice définie par  A= ( 1      2      -1 ).  Quelle est l’espérance de AZ ? On saisira les nombres obtenus en ligne les uns derrière les autres, en une fois s’il y a lieu. </LIB_QUESTION>
    <ELIMINATOIRE valeur="False">Non</ELIMINATOIRE>
    <NB_POINT_MINI_Q valeur="">(Par défaut)</NB_POINT_MINI_Q>
    <METHODE_CALCUL_POINT_Q valeur="">(Par défaut)</METHODE_CALCUL_POINT_Q>
    <NB_POINT_MAXI_Q valeur="">(Par défaut)</NB_POINT_MAXI_Q>
    <NO_REPONSE_PAS_REPONDU valeur=""/>
    <NUM_QUESTION_THEME valeur="4">4</NUM_QUESTION_THEME>
    <COEFFICIENT valeur="1">1</COEFFICIENT>
    <SOLUTION valeur="2">2</SOLUTION>
    <NB_POINT_REP_JUSTE_Q valeur="">(Par défaut)</NB_POINT_REP_JUSTE_Q>
    <NB_POINT_REP_FAUSSE_Q valeur="">(Par défaut)</NB_POINT_REP_FAUSSE_Q>
    <NB_POINT_REP_OUBLI_Q valeur="">(Par défaut)</NB_POINT_REP_OUBLI_Q>
    <ORDONNENCEMENT valeur="False">Non</ORDONNENCEMENT>
    <TEMPS_REPONSE_Q valeur="">(Par défaut)</TEMPS_REPONSE_Q>
    <NB_POINT_REP_JUSTE_MAL_PLACE_Q valeur="">(Par défaut)</NB_POINT_REP_JUSTE_MAL_PLACE_Q>
    <NB_POINT_PAS_REPONDU_Q valeur="">(Par défaut)</NB_POINT_PAS_REPONDU_Q>
    <LIB_THEME valeur="">(Par défaut)</LIB_THEME>
    <REPONSE_UNIQUE valeur="1">1 réponse</REPONSE_UNIQUE>
    <RES_INSTANTANE valeur="Question_Numérique_Detail_Pourcentage.xml;Temps_Reponse_Bar.xml;Nbre_Point_Participant.xml">Question_Numérique_Detail_Pourcentage.xml;Temps_Reponse_Bar.xml;Nbre_Point_Participant.xml</RES_INSTANTANE>
    <PIVOT valeur="">Non</PIVOT>
    <TYPE_REPONSE valeur="2">Numérique</TYPE_REPONSE>
    <TYPE_QUESTION valeur="5"/>
    <MIROIR valeur=""/>
    <LIMITE_TEMPS valeur="">(Par défaut)</LIMITE_TEMPS>
    <PLAGE_MIN valeur=""/>
    <PLAGE_MAX valeur=""/>
    <DELAI_AVANT_REPONSE valeur=""/>
    <TOLERANCE_MIN_NUMERIQUE valeur=""/>
    <TOLERANCE_MAX_NUMERIQUE valeur=""/>
    <MALUS_TEMPS valeur=""/>
    <BONUS_PLACE valeur=""/>
  </ITEM>
  <ITEM TYPE="Q">
    <NUM_DIAPO>6</NUM_DIAPO>
    <NUM_QUESTION valeur="5">5</NUM_QUESTION>
    <NUM_THEME valeur="1">1</NUM_THEME>
    <NUM_QUESTION_UTIL valeur=""/>
    <LIB_QUESTION valeur="Soit Z un vecteur aléatoire de  R 3 admettant une espérance  M et une matrice de covariance Σ. Soit A une matrice de format (1,3).  Quelle est l’expression de la matrice de covariance de AZ ? ">Soit Z un vecteur aléatoire de  R 3 admettant une espérance  M et une matrice de covariance Σ. Soit A une matrice de format (1,3).  Quelle est l’expression de la matrice de covariance de AZ ? </LIB_QUESTION>
    <ELIMINATOIRE valeur="False">Non</ELIMINATOIRE>
    <NB_POINT_MINI_Q valeur="">(Par défaut)</NB_POINT_MINI_Q>
    <METHODE_CALCUL_POINT_Q valeur="">(Par défaut)</METHODE_CALCUL_POINT_Q>
    <NB_POINT_MAXI_Q valeur="">(Par défaut)</NB_POINT_MAXI_Q>
    <NO_REPONSE_PAS_REPONDU valeur=""/>
    <NUM_QUESTION_THEME valeur="5">5</NUM_QUESTION_THEME>
    <COEFFICIENT valeur="1">1</COEFFICIENT>
    <SOLUTION valeur="4">4</SOLUTION>
    <NB_POINT_REP_JUSTE_Q valeur="">(Par défaut)</NB_POINT_REP_JUSTE_Q>
    <NB_POINT_REP_FAUSSE_Q valeur="">(Par défaut)</NB_POINT_REP_FAUSSE_Q>
    <NB_POINT_REP_OUBLI_Q valeur="">(Par défaut)</NB_POINT_REP_OUBLI_Q>
    <ORDONNENCEMENT valeur="False">Non</ORDONNENCEMENT>
    <TEMPS_REPONSE_Q valeur="">(Par défaut)</TEMPS_REPONSE_Q>
    <NB_POINT_REP_JUSTE_MAL_PLACE_Q valeur="">(Par défaut)</NB_POINT_REP_JUSTE_MAL_PLACE_Q>
    <NB_POINT_PAS_REPONDU_Q valeur="">(Par défaut)</NB_POINT_PAS_REPONDU_Q>
    <LIB_THEME valeur="">(Par défaut)</LIB_THEME>
    <REPONSE_UNIQUE valeur="1">1 réponse</REPONSE_UNIQUE>
    <RES_INSTANTANE valeur="">(Par défaut)</RES_INSTANTANE>
    <PIVOT valeur="">Non</PIVOT>
    <TYPE_REPONSE valeur="0">Choix</TYPE_REPONSE>
    <TYPE_QUESTION valeur="8"/>
    <MIROIR valeur=""/>
    <LIMITE_TEMPS valeur="">(Par défaut)</LIMITE_TEMPS>
    <PLAGE_MIN valeur=""/>
    <PLAGE_MAX valeur=""/>
    <DELAI_AVANT_REPONSE valeur=""/>
    <TOLERANCE_MIN_NUMERIQUE valeur=""/>
    <TOLERANCE_MAX_NUMERIQUE valeur=""/>
    <MALUS_TEMPS valeur=""/>
    <BONUS_PLACE valeur=""/>
    <REPONSE>
      <NUM_REPONSE valeur="1">1</NUM_REPONSE>
      <LIB_REPONSE valeur="1 -  A −1  Σ  A −1">1 -  A −1  Σ  A −1</LIB_REPONSE>
      <POINT valeur=""/>
    </REPONSE>
    <REPONSE>
      <NUM_REPONSE valeur="2">2</NUM_REPONSE>
      <LIB_REPONSE valeur="2 -  A −1/2  Σ  A 1/2">2 -  A −1/2  Σ  A 1/2</LIB_REPONSE>
      <POINT valeur=""/>
    </REPONSE>
    <REPONSE>
      <NUM_REPONSE valeur="3">3</NUM_REPONSE>
      <LIB_REPONSE valeur="3 -  A t ΣA">3 -  A t ΣA</LIB_REPONSE>
      <POINT valeur=""/>
    </REPONSE>
    <REPONSE>
      <NUM_REPONSE valeur="4">4</NUM_REPONSE>
      <LIB_REPONSE valeur="4 - A Σ  A t">4 - A Σ  A t</LIB_REPONSE>
      <POINT valeur=""/>
    </REPONSE>
  </ITEM>
  <ITEM TYPE="Q">
    <NUM_DIAPO>7</NUM_DIAPO>
    <NUM_QUESTION valeur="6">6</NUM_QUESTION>
    <NUM_THEME valeur="1">1</NUM_THEME>
    <NUM_QUESTION_UTIL valeur=""/>
    <LIB_QUESTION valeur="Soit Z un vecteur aléatoire réel admettant une espérance  M et une matrice de covariance Σ.                              Quel est le vecteur aléatoire réduit issu de Z ?">Soit Z un vecteur aléatoire réel admettant une espérance  M et une matrice de covariance Σ.                              Quel est le vecteur aléatoire réduit issu de Z ?</LIB_QUESTION>
    <ELIMINATOIRE valeur="False">Non</ELIMINATOIRE>
    <NB_POINT_MINI_Q valeur="">(Par défaut)</NB_POINT_MINI_Q>
    <METHODE_CALCUL_POINT_Q valeur="">(Par défaut)</METHODE_CALCUL_POINT_Q>
    <NB_POINT_MAXI_Q valeur="">(Par défaut)</NB_POINT_MAXI_Q>
    <NO_REPONSE_PAS_REPONDU valeur=""/>
    <NUM_QUESTION_THEME valeur="6">6</NUM_QUESTION_THEME>
    <COEFFICIENT valeur="1">1</COEFFICIENT>
    <SOLUTION valeur="4">4</SOLUTION>
    <NB_POINT_REP_JUSTE_Q valeur="">(Par défaut)</NB_POINT_REP_JUSTE_Q>
    <NB_POINT_REP_FAUSSE_Q valeur="">(Par défaut)</NB_POINT_REP_FAUSSE_Q>
    <NB_POINT_REP_OUBLI_Q valeur="">(Par défaut)</NB_POINT_REP_OUBLI_Q>
    <ORDONNENCEMENT valeur="False">Non</ORDONNENCEMENT>
    <TEMPS_REPONSE_Q valeur="">(Par défaut)</TEMPS_REPONSE_Q>
    <NB_POINT_REP_JUSTE_MAL_PLACE_Q valeur="">(Par défaut)</NB_POINT_REP_JUSTE_MAL_PLACE_Q>
    <NB_POINT_PAS_REPONDU_Q valeur="">(Par défaut)</NB_POINT_PAS_REPONDU_Q>
    <LIB_THEME valeur="">(Par défaut)</LIB_THEME>
    <REPONSE_UNIQUE valeur="1">1 réponse</REPONSE_UNIQUE>
    <RES_INSTANTANE valeur="">(Par défaut)</RES_INSTANTANE>
    <PIVOT valeur="">Non</PIVOT>
    <TYPE_REPONSE valeur="0">Choix</TYPE_REPONSE>
    <TYPE_QUESTION valeur="8"/>
    <MIROIR valeur=""/>
    <LIMITE_TEMPS valeur="">(Par défaut)</LIMITE_TEMPS>
    <PLAGE_MIN valeur=""/>
    <PLAGE_MAX valeur=""/>
    <DELAI_AVANT_REPONSE valeur=""/>
    <TOLERANCE_MIN_NUMERIQUE valeur=""/>
    <TOLERANCE_MAX_NUMERIQUE valeur=""/>
    <MALUS_TEMPS valeur=""/>
    <BONUS_PLACE valeur=""/>
    <REPONSE>
      <NUM_REPONSE valeur="1">1</NUM_REPONSE>
      <LIB_REPONSE valeur="1 -  Σ −1 Z">1 -  Σ −1 Z</LIB_REPONSE>
      <POINT valeur=""/>
    </REPONSE>
    <REPONSE>
      <NUM_REPONSE valeur="2">2</NUM_REPONSE>
      <LIB_REPONSE valeur="2 - Z Σ −1">2 - Z Σ −1</LIB_REPONSE>
      <POINT valeur=""/>
    </REPONSE>
    <REPONSE>
      <NUM_REPONSE valeur="3">3</NUM_REPONSE>
      <LIB_REPONSE valeur="3 -  Σ 1/2 Z">3 -  Σ 1/2 Z</LIB_REPONSE>
      <POINT valeur=""/>
    </REPONSE>
    <REPONSE>
      <NUM_REPONSE valeur="4">4</NUM_REPONSE>
      <LIB_REPONSE valeur="4 -  Σ −1/2 Z">4 -  Σ −1/2 Z</LIB_REPONSE>
      <POINT valeur=""/>
    </REPONSE>
  </ITEM>
  <ITEM TYPE="Q">
    <NUM_DIAPO>8</NUM_DIAPO>
    <NUM_QUESTION valeur="7">7</NUM_QUESTION>
    <NUM_THEME valeur="1">1</NUM_THEME>
    <NUM_QUESTION_UTIL valeur=""/>
    <LIB_QUESTION valeur="Soit Z un vecteur aléatoire réel admettant une espérance  M et une matrice de covariance Σ.                              Quel est le vecteur aléatoire centré et réduit issu de Z ?">Soit Z un vecteur aléatoire réel admettant une espérance  M et une matrice de covariance Σ.                              Quel est le vecteur aléatoire centré et réduit issu de Z ?</LIB_QUESTION>
    <ELIMINATOIRE valeur="False">Non</ELIMINATOIRE>
    <NB_POINT_MINI_Q valeur="">(Par défaut)</NB_POINT_MINI_Q>
    <METHODE_CALCUL_POINT_Q valeur="">(Par défaut)</METHODE_CALCUL_POINT_Q>
    <NB_POINT_MAXI_Q valeur="">(Par défaut)</NB_POINT_MAXI_Q>
    <NO_REPONSE_PAS_REPONDU valeur=""/>
    <NUM_QUESTION_THEME valeur="7">7</NUM_QUESTION_THEME>
    <COEFFICIENT valeur="1">1</COEFFICIENT>
    <SOLUTION valeur="2">2</SOLUTION>
    <NB_POINT_REP_JUSTE_Q valeur="">(Par défaut)</NB_POINT_REP_JUSTE_Q>
    <NB_POINT_REP_FAUSSE_Q valeur="">(Par défaut)</NB_POINT_REP_FAUSSE_Q>
    <NB_POINT_REP_OUBLI_Q valeur="">(Par défaut)</NB_POINT_REP_OUBLI_Q>
    <ORDONNENCEMENT valeur="False">Non</ORDONNENCEMENT>
    <TEMPS_REPONSE_Q valeur="">(Par défaut)</TEMPS_REPONSE_Q>
    <NB_POINT_REP_JUSTE_MAL_PLACE_Q valeur="">(Par défaut)</NB_POINT_REP_JUSTE_MAL_PLACE_Q>
    <NB_POINT_PAS_REPONDU_Q valeur="">(Par défaut)</NB_POINT_PAS_REPONDU_Q>
    <LIB_THEME valeur="">(Par défaut)</LIB_THEME>
    <REPONSE_UNIQUE valeur="1">1 réponse</REPONSE_UNIQUE>
    <RES_INSTANTANE valeur="">(Par défaut)</RES_INSTANTANE>
    <PIVOT valeur="">Non</PIVOT>
    <TYPE_REPONSE valeur="0">Choix</TYPE_REPONSE>
    <TYPE_QUESTION valeur="8"/>
    <MIROIR valeur=""/>
    <LIMITE_TEMPS valeur="">(Par défaut)</LIMITE_TEMPS>
    <PLAGE_MIN valeur=""/>
    <PLAGE_MAX valeur=""/>
    <DELAI_AVANT_REPONSE valeur=""/>
    <TOLERANCE_MIN_NUMERIQUE valeur=""/>
    <TOLERANCE_MAX_NUMERIQUE valeur=""/>
    <MALUS_TEMPS valeur=""/>
    <BONUS_PLACE valeur=""/>
    <REPONSE>
      <NUM_REPONSE valeur="1">1</NUM_REPONSE>
      <LIB_REPONSE valeur="1 - (Z − M)  Σ −1/2">1 - (Z − M)  Σ −1/2</LIB_REPONSE>
      <POINT valeur=""/>
    </REPONSE>
    <REPONSE>
      <NUM_REPONSE valeur="2">2</NUM_REPONSE>
      <LIB_REPONSE valeur="2 -  Σ −1/2 (Z − M)">2 -  Σ −1/2 (Z − M)</LIB_REPONSE>
      <POINT valeur=""/>
    </REPONSE>
    <REPONSE>
      <NUM_REPONSE valeur="3">3</NUM_REPONSE>
      <LIB_REPONSE valeur="3 -  (Σ − 1 2  −M)Z">3 -  (Σ − 1 2  −M)Z</LIB_REPONSE>
      <POINT valeur=""/>
    </REPONSE>
    <REPONSE>
      <NUM_REPONSE valeur="4">4</NUM_REPONSE>
      <LIB_REPONSE valeur="4 -  Σ −1/2 Z - M">4 -  Σ −1/2 Z - M</LIB_REPONSE>
      <POINT valeur=""/>
    </REPONSE>
  </ITEM>
  <ITEM TYPE="Q">
    <NUM_DIAPO>9</NUM_DIAPO>
    <NUM_QUESTION valeur="8">8</NUM_QUESTION>
    <NUM_THEME valeur="1">1</NUM_THEME>
    <NUM_QUESTION_UTIL valeur=""/>
    <LIB_QUESTION valeur="Soit 𝑍~  𝑁 3  𝑀,𝐴 , avec A inversible. Quelle est la loi de   𝐴  −1 2     𝑍 −𝑀  ?">Soit 𝑍~  𝑁 3  𝑀,𝐴 , avec A inversible. Quelle est la loi de   𝐴  −1 2     𝑍 −𝑀  ?</LIB_QUESTION>
    <ELIMINATOIRE valeur="False">Non</ELIMINATOIRE>
    <NB_POINT_MINI_Q valeur="">(Par défaut)</NB_POINT_MINI_Q>
    <METHODE_CALCUL_POINT_Q valeur="">(Par défaut)</METHODE_CALCUL_POINT_Q>
    <NB_POINT_MAXI_Q valeur="">(Par défaut)</NB_POINT_MAXI_Q>
    <NO_REPONSE_PAS_REPONDU valeur=""/>
    <NUM_QUESTION_THEME valeur="8">8</NUM_QUESTION_THEME>
    <COEFFICIENT valeur="1">1</COEFFICIENT>
    <SOLUTION valeur="1">1</SOLUTION>
    <NB_POINT_REP_JUSTE_Q valeur="">(Par défaut)</NB_POINT_REP_JUSTE_Q>
    <NB_POINT_REP_FAUSSE_Q valeur="">(Par défaut)</NB_POINT_REP_FAUSSE_Q>
    <NB_POINT_REP_OUBLI_Q valeur="">(Par défaut)</NB_POINT_REP_OUBLI_Q>
    <ORDONNENCEMENT valeur="False">Non</ORDONNENCEMENT>
    <TEMPS_REPONSE_Q valeur="">(Par défaut)</TEMPS_REPONSE_Q>
    <NB_POINT_REP_JUSTE_MAL_PLACE_Q valeur="">(Par défaut)</NB_POINT_REP_JUSTE_MAL_PLACE_Q>
    <NB_POINT_PAS_REPONDU_Q valeur="">(Par défaut)</NB_POINT_PAS_REPONDU_Q>
    <LIB_THEME valeur="">(Par défaut)</LIB_THEME>
    <REPONSE_UNIQUE valeur="1">1 réponse</REPONSE_UNIQUE>
    <RES_INSTANTANE valeur="">(Par défaut)</RES_INSTANTANE>
    <PIVOT valeur="">Non</PIVOT>
    <TYPE_REPONSE valeur="0">Choix</TYPE_REPONSE>
    <TYPE_QUESTION valeur="8"/>
    <MIROIR valeur=""/>
    <LIMITE_TEMPS valeur="">(Par défaut)</LIMITE_TEMPS>
    <PLAGE_MIN valeur=""/>
    <PLAGE_MAX valeur=""/>
    <DELAI_AVANT_REPONSE valeur=""/>
    <TOLERANCE_MIN_NUMERIQUE valeur=""/>
    <TOLERANCE_MAX_NUMERIQUE valeur=""/>
    <MALUS_TEMPS valeur=""/>
    <BONUS_PLACE valeur=""/>
    <REPONSE>
      <NUM_REPONSE valeur="1">1</NUM_REPONSE>
      <LIB_REPONSE valeur="1 -   𝑁 3  0,𝐼𝑑">1 -   𝑁 3  0,𝐼𝑑</LIB_REPONSE>
      <POINT valeur=""/>
    </REPONSE>
    <REPONSE>
      <NUM_REPONSE valeur="2">2</NUM_REPONSE>
      <LIB_REPONSE valeur="2 -   𝑁 2  0,𝐼𝑑">2 -   𝑁 2  0,𝐼𝑑</LIB_REPONSE>
      <POINT valeur=""/>
    </REPONSE>
    <REPONSE>
      <NUM_REPONSE valeur="3">3</NUM_REPONSE>
      <LIB_REPONSE valeur="3 -  𝑇(3)">3 -  𝑇(3)</LIB_REPONSE>
      <POINT valeur=""/>
    </REPONSE>
    <REPONSE>
      <NUM_REPONSE valeur="4">4</NUM_REPONSE>
      <LIB_REPONSE valeur="4 -  𝑇(2)">4 -  𝑇(2)</LIB_REPONSE>
      <POINT valeur=""/>
    </REPONSE>
    <REPONSE>
      <NUM_REPONSE valeur="5">5</NUM_REPONSE>
      <LIB_REPONSE valeur="5 -   χ 2 (3)">5 -   χ 2 (3)</LIB_REPONSE>
      <POINT valeur=""/>
    </REPONSE>
    <REPONSE>
      <NUM_REPONSE valeur="6">6</NUM_REPONSE>
      <LIB_REPONSE valeur="6 -   χ 2 (2)">6 -   χ 2 (2)</LIB_REPONSE>
      <POINT valeur=""/>
    </REPONSE>
  </ITEM>
  <ITEM TYPE="Q">
    <NUM_DIAPO>10</NUM_DIAPO>
    <NUM_QUESTION valeur="9">9</NUM_QUESTION>
    <NUM_THEME valeur="1">1</NUM_THEME>
    <NUM_QUESTION_UTIL valeur=""/>
    <LIB_QUESTION valeur="Soit 𝑍~  𝑁 3  𝑀,𝐴 , avec A déterministe et inversible de format (3,3). Quelle est la loi de  (𝑍 −𝑀)  𝑡  𝐴 −1 (𝑍 −𝑀)  ?">Soit 𝑍~  𝑁 3  𝑀,𝐴 , avec A déterministe et inversible de format (3,3). Quelle est la loi de  (𝑍 −𝑀)  𝑡  𝐴 −1 (𝑍 −𝑀)  ?</LIB_QUESTION>
    <ELIMINATOIRE valeur="False">Non</ELIMINATOIRE>
    <NB_POINT_MINI_Q valeur="">(Par défaut)</NB_POINT_MINI_Q>
    <METHODE_CALCUL_POINT_Q valeur="">(Par défaut)</METHODE_CALCUL_POINT_Q>
    <NB_POINT_MAXI_Q valeur="">(Par défaut)</NB_POINT_MAXI_Q>
    <NO_REPONSE_PAS_REPONDU valeur=""/>
    <NUM_QUESTION_THEME valeur="9">9</NUM_QUESTION_THEME>
    <COEFFICIENT valeur="1">1</COEFFICIENT>
    <SOLUTION valeur="5">5</SOLUTION>
    <NB_POINT_REP_JUSTE_Q valeur="">(Par défaut)</NB_POINT_REP_JUSTE_Q>
    <NB_POINT_REP_FAUSSE_Q valeur="">(Par défaut)</NB_POINT_REP_FAUSSE_Q>
    <NB_POINT_REP_OUBLI_Q valeur="">(Par défaut)</NB_POINT_REP_OUBLI_Q>
    <ORDONNENCEMENT valeur="False">Non</ORDONNENCEMENT>
    <TEMPS_REPONSE_Q valeur="">(Par défaut)</TEMPS_REPONSE_Q>
    <NB_POINT_REP_JUSTE_MAL_PLACE_Q valeur="">(Par défaut)</NB_POINT_REP_JUSTE_MAL_PLACE_Q>
    <NB_POINT_PAS_REPONDU_Q valeur="">(Par défaut)</NB_POINT_PAS_REPONDU_Q>
    <LIB_THEME valeur="">(Par défaut)</LIB_THEME>
    <REPONSE_UNIQUE valeur="1">1 réponse</REPONSE_UNIQUE>
    <RES_INSTANTANE valeur="">(Par défaut)</RES_INSTANTANE>
    <PIVOT valeur="">Non</PIVOT>
    <TYPE_REPONSE valeur="0">Choix</TYPE_REPONSE>
    <TYPE_QUESTION valeur="8"/>
    <MIROIR valeur=""/>
    <LIMITE_TEMPS valeur="">(Par défaut)</LIMITE_TEMPS>
    <PLAGE_MIN valeur=""/>
    <PLAGE_MAX valeur=""/>
    <DELAI_AVANT_REPONSE valeur=""/>
    <TOLERANCE_MIN_NUMERIQUE valeur=""/>
    <TOLERANCE_MAX_NUMERIQUE valeur=""/>
    <MALUS_TEMPS valeur=""/>
    <BONUS_PLACE valeur=""/>
    <REPONSE>
      <NUM_REPONSE valeur="1">1</NUM_REPONSE>
      <LIB_REPONSE valeur="1 -  𝑁 2  0,𝐼𝑑">1 -  𝑁 2  0,𝐼𝑑</LIB_REPONSE>
      <POINT valeur=""/>
    </REPONSE>
    <REPONSE>
      <NUM_REPONSE valeur="2">2</NUM_REPONSE>
      <LIB_REPONSE valeur="2 -  𝑁 3  0,𝐼">2 -  𝑁 3  0,𝐼</LIB_REPONSE>
      <POINT valeur=""/>
    </REPONSE>
    <REPONSE>
      <NUM_REPONSE valeur="3">3</NUM_REPONSE>
      <LIB_REPONSE valeur="3 - 𝑇(3)">3 - 𝑇(3)</LIB_REPONSE>
      <POINT valeur=""/>
    </REPONSE>
    <REPONSE>
      <NUM_REPONSE valeur="4">4</NUM_REPONSE>
      <LIB_REPONSE valeur="4 - T(2)">4 - T(2)</LIB_REPONSE>
      <POINT valeur=""/>
    </REPONSE>
    <REPONSE>
      <NUM_REPONSE valeur="5">5</NUM_REPONSE>
      <LIB_REPONSE valeur="5 -  χ 2 (3)">5 -  χ 2 (3)</LIB_REPONSE>
      <POINT valeur=""/>
    </REPONSE>
    <REPONSE>
      <NUM_REPONSE valeur="6">6</NUM_REPONSE>
      <LIB_REPONSE valeur="6 -  χ 2 (1)">6 -  χ 2 (1)</LIB_REPONSE>
      <POINT valeur=""/>
    </REPONSE>
    <REPONSE>
      <NUM_REPONSE valeur="7">7</NUM_REPONSE>
      <LIB_REPONSE valeur="7 -  χ 2 (2)">7 -  χ 2 (2)</LIB_REPONSE>
      <POINT valeur=""/>
    </REPONSE>
  </ITEM>
  <ITEM TYPE="Q">
    <NUM_DIAPO>11</NUM_DIAPO>
    <NUM_QUESTION valeur="10">10</NUM_QUESTION>
    <NUM_THEME valeur="1">1</NUM_THEME>
    <NUM_QUESTION_UTIL valeur=""/>
    <LIB_QUESTION valeur="Soit 𝑍~  𝑁 3  0,𝐼𝑑 . On note  1 3 =(1 1 1)t. On note ei les vecteurs de la base canonique : e1 = (1,0,0) ;  e2 = (0,1,0) ; e3 = (0,0,1)  Le vecteur   𝑍   1 3  est égale à :">Soit 𝑍~  𝑁 3  0,𝐼𝑑 . On note  1 3 =(1 1 1)t. On note ei les vecteurs de la base canonique : e1 = (1,0,0) ;  e2 = (0,1,0) ; e3 = (0,0,1)  Le vecteur   𝑍   1 3  est égale à :</LIB_QUESTION>
    <ELIMINATOIRE valeur="False">Non</ELIMINATOIRE>
    <NB_POINT_MINI_Q valeur="">(Par défaut)</NB_POINT_MINI_Q>
    <METHODE_CALCUL_POINT_Q valeur="">(Par défaut)</METHODE_CALCUL_POINT_Q>
    <NB_POINT_MAXI_Q valeur="">(Par défaut)</NB_POINT_MAXI_Q>
    <NO_REPONSE_PAS_REPONDU valeur=""/>
    <NUM_QUESTION_THEME valeur="10">10</NUM_QUESTION_THEME>
    <COEFFICIENT valeur="1">1</COEFFICIENT>
    <SOLUTION valeur="4">4</SOLUTION>
    <NB_POINT_REP_JUSTE_Q valeur="">(Par défaut)</NB_POINT_REP_JUSTE_Q>
    <NB_POINT_REP_FAUSSE_Q valeur="">(Par défaut)</NB_POINT_REP_FAUSSE_Q>
    <NB_POINT_REP_OUBLI_Q valeur="">(Par défaut)</NB_POINT_REP_OUBLI_Q>
    <ORDONNENCEMENT valeur="False">Non</ORDONNENCEMENT>
    <TEMPS_REPONSE_Q valeur="">(Par défaut)</TEMPS_REPONSE_Q>
    <NB_POINT_REP_JUSTE_MAL_PLACE_Q valeur="">(Par défaut)</NB_POINT_REP_JUSTE_MAL_PLACE_Q>
    <NB_POINT_PAS_REPONDU_Q valeur="">(Par défaut)</NB_POINT_PAS_REPONDU_Q>
    <LIB_THEME valeur="">(Par défaut)</LIB_THEME>
    <REPONSE_UNIQUE valeur="1">1 réponse</REPONSE_UNIQUE>
    <RES_INSTANTANE valeur="">(Par défaut)</RES_INSTANTANE>
    <PIVOT valeur="">Non</PIVOT>
    <TYPE_REPONSE valeur="0">Choix</TYPE_REPONSE>
    <TYPE_QUESTION valeur="8"/>
    <MIROIR valeur=""/>
    <LIMITE_TEMPS valeur="">(Par défaut)</LIMITE_TEMPS>
    <PLAGE_MIN valeur=""/>
    <PLAGE_MAX valeur=""/>
    <DELAI_AVANT_REPONSE valeur=""/>
    <TOLERANCE_MIN_NUMERIQUE valeur=""/>
    <TOLERANCE_MAX_NUMERIQUE valeur=""/>
    <MALUS_TEMPS valeur=""/>
    <BONUS_PLACE valeur=""/>
    <REPONSE>
      <NUM_REPONSE valeur="1">1</NUM_REPONSE>
      <LIB_REPONSE valeur="1 -  Π e1 Z">1 -  Π e1 Z</LIB_REPONSE>
      <POINT valeur=""/>
    </REPONSE>
    <REPONSE>
      <NUM_REPONSE valeur="2">2</NUM_REPONSE>
      <LIB_REPONSE valeur="2 -  Π e2 Z">2 -  Π e2 Z</LIB_REPONSE>
      <POINT valeur=""/>
    </REPONSE>
    <REPONSE>
      <NUM_REPONSE valeur="3">3</NUM_REPONSE>
      <LIB_REPONSE valeur="3 -  Π e3 Z">3 -  Π e3 Z</LIB_REPONSE>
      <POINT valeur=""/>
    </REPONSE>
    <REPONSE>
      <NUM_REPONSE valeur="4">4</NUM_REPONSE>
      <LIB_REPONSE valeur="4 -  Π 13 Z">4 -  Π 13 Z</LIB_REPONSE>
      <POINT valeur=""/>
    </REPONSE>
    <REPONSE>
      <NUM_REPONSE valeur="5">5</NUM_REPONSE>
      <LIB_REPONSE valeur="5 -  Π Z  1 3">5 -  Π Z  1 3</LIB_REPONSE>
      <POINT valeur=""/>
    </REPONSE>
  </ITEM>
  <ITEM TYPE="Q">
    <NUM_DIAPO>12</NUM_DIAPO>
    <NUM_QUESTION valeur="11">11</NUM_QUESTION>
    <NUM_THEME valeur="1">1</NUM_THEME>
    <NUM_QUESTION_UTIL valeur=""/>
    <LIB_QUESTION valeur="Soit 𝑍~  𝑁 3  0,𝐼𝑑 . On note  1 3 =(1 1 1)t  Quelle est la loi de   𝑍   1 3 ?">Soit 𝑍~  𝑁 3  0,𝐼𝑑 . On note  1 3 =(1 1 1)t  Quelle est la loi de   𝑍   1 3 ?</LIB_QUESTION>
    <ELIMINATOIRE valeur="False">Non</ELIMINATOIRE>
    <NB_POINT_MINI_Q valeur="">(Par défaut)</NB_POINT_MINI_Q>
    <METHODE_CALCUL_POINT_Q valeur="">(Par défaut)</METHODE_CALCUL_POINT_Q>
    <NB_POINT_MAXI_Q valeur="">(Par défaut)</NB_POINT_MAXI_Q>
    <NO_REPONSE_PAS_REPONDU valeur=""/>
    <NUM_QUESTION_THEME valeur="11">11</NUM_QUESTION_THEME>
    <COEFFICIENT valeur="1">1</COEFFICIENT>
    <SOLUTION valeur="2">2</SOLUTION>
    <NB_POINT_REP_JUSTE_Q valeur="">(Par défaut)</NB_POINT_REP_JUSTE_Q>
    <NB_POINT_REP_FAUSSE_Q valeur="">(Par défaut)</NB_POINT_REP_FAUSSE_Q>
    <NB_POINT_REP_OUBLI_Q valeur="">(Par défaut)</NB_POINT_REP_OUBLI_Q>
    <ORDONNENCEMENT valeur="False">Non</ORDONNENCEMENT>
    <TEMPS_REPONSE_Q valeur="">(Par défaut)</TEMPS_REPONSE_Q>
    <NB_POINT_REP_JUSTE_MAL_PLACE_Q valeur="">(Par défaut)</NB_POINT_REP_JUSTE_MAL_PLACE_Q>
    <NB_POINT_PAS_REPONDU_Q valeur="">(Par défaut)</NB_POINT_PAS_REPONDU_Q>
    <LIB_THEME valeur="">(Par défaut)</LIB_THEME>
    <REPONSE_UNIQUE valeur="1">1 réponse</REPONSE_UNIQUE>
    <RES_INSTANTANE valeur="">(Par défaut)</RES_INSTANTANE>
    <PIVOT valeur="">Non</PIVOT>
    <TYPE_REPONSE valeur="0">Choix</TYPE_REPONSE>
    <TYPE_QUESTION valeur="8"/>
    <MIROIR valeur=""/>
    <LIMITE_TEMPS valeur="">(Par défaut)</LIMITE_TEMPS>
    <PLAGE_MIN valeur=""/>
    <PLAGE_MAX valeur=""/>
    <DELAI_AVANT_REPONSE valeur=""/>
    <TOLERANCE_MIN_NUMERIQUE valeur=""/>
    <TOLERANCE_MAX_NUMERIQUE valeur=""/>
    <MALUS_TEMPS valeur=""/>
    <BONUS_PLACE valeur=""/>
    <REPONSE>
      <NUM_REPONSE valeur="1">1</NUM_REPONSE>
      <LIB_REPONSE valeur="1 -  𝑁 3  0,𝐼𝑑">1 -  𝑁 3  0,𝐼𝑑</LIB_REPONSE>
      <POINT valeur=""/>
    </REPONSE>
    <REPONSE>
      <NUM_REPONSE valeur="2">2</NUM_REPONSE>
      <LIB_REPONSE valeur="2 -  𝑁 3  0, Π 13">2 -  𝑁 3  0, Π 13</LIB_REPONSE>
      <POINT valeur=""/>
    </REPONSE>
    <REPONSE>
      <NUM_REPONSE valeur="3">3</NUM_REPONSE>
      <LIB_REPONSE valeur="3 - 𝑇(3)">3 - 𝑇(3)</LIB_REPONSE>
      <POINT valeur=""/>
    </REPONSE>
    <REPONSE>
      <NUM_REPONSE valeur="4">4</NUM_REPONSE>
      <LIB_REPONSE valeur="4 - T(2)">4 - T(2)</LIB_REPONSE>
      <POINT valeur=""/>
    </REPONSE>
    <REPONSE>
      <NUM_REPONSE valeur="5">5</NUM_REPONSE>
      <LIB_REPONSE valeur="5 -  χ 2 (3)">5 -  χ 2 (3)</LIB_REPONSE>
      <POINT valeur=""/>
    </REPONSE>
    <REPONSE>
      <NUM_REPONSE valeur="6">6</NUM_REPONSE>
      <LIB_REPONSE valeur="6 -  χ 2 (1)">6 -  χ 2 (1)</LIB_REPONSE>
      <POINT valeur=""/>
    </REPONSE>
    <REPONSE>
      <NUM_REPONSE valeur="7">7</NUM_REPONSE>
      <LIB_REPONSE valeur="7 -  χ 2 (2)">7 -  χ 2 (2)</LIB_REPONSE>
      <POINT valeur=""/>
    </REPONSE>
  </ITEM>
  <ITEM TYPE="Q">
    <NUM_DIAPO>13</NUM_DIAPO>
    <NUM_QUESTION valeur="12">12</NUM_QUESTION>
    <NUM_THEME valeur="1">1</NUM_THEME>
    <NUM_QUESTION_UTIL valeur=""/>
    <LIB_QUESTION valeur="Soit 𝑍~  𝑁 3  0,𝐼𝑑 .  Quelle est la loi de || Z -  𝑍  1 3  || 2 2    ?">Soit 𝑍~  𝑁 3  0,𝐼𝑑 .  Quelle est la loi de || Z -  𝑍  1 3  || 2 2    ?</LIB_QUESTION>
    <ELIMINATOIRE valeur="False">Non</ELIMINATOIRE>
    <NB_POINT_MINI_Q valeur="">(Par défaut)</NB_POINT_MINI_Q>
    <METHODE_CALCUL_POINT_Q valeur="">(Par défaut)</METHODE_CALCUL_POINT_Q>
    <NB_POINT_MAXI_Q valeur="">(Par défaut)</NB_POINT_MAXI_Q>
    <NO_REPONSE_PAS_REPONDU valeur=""/>
    <NUM_QUESTION_THEME valeur="12">12</NUM_QUESTION_THEME>
    <COEFFICIENT valeur="1">1</COEFFICIENT>
    <SOLUTION valeur="7">7</SOLUTION>
    <NB_POINT_REP_JUSTE_Q valeur="">(Par défaut)</NB_POINT_REP_JUSTE_Q>
    <NB_POINT_REP_FAUSSE_Q valeur="">(Par défaut)</NB_POINT_REP_FAUSSE_Q>
    <NB_POINT_REP_OUBLI_Q valeur="">(Par défaut)</NB_POINT_REP_OUBLI_Q>
    <ORDONNENCEMENT valeur="False">Non</ORDONNENCEMENT>
    <TEMPS_REPONSE_Q valeur="">(Par défaut)</TEMPS_REPONSE_Q>
    <NB_POINT_REP_JUSTE_MAL_PLACE_Q valeur="">(Par défaut)</NB_POINT_REP_JUSTE_MAL_PLACE_Q>
    <NB_POINT_PAS_REPONDU_Q valeur="">(Par défaut)</NB_POINT_PAS_REPONDU_Q>
    <LIB_THEME valeur="">(Par défaut)</LIB_THEME>
    <REPONSE_UNIQUE valeur="1">1 réponse</REPONSE_UNIQUE>
    <RES_INSTANTANE valeur="">(Par défaut)</RES_INSTANTANE>
    <PIVOT valeur="">Non</PIVOT>
    <TYPE_REPONSE valeur="0">Choix</TYPE_REPONSE>
    <TYPE_QUESTION valeur="8"/>
    <MIROIR valeur=""/>
    <LIMITE_TEMPS valeur="">(Par défaut)</LIMITE_TEMPS>
    <PLAGE_MIN valeur=""/>
    <PLAGE_MAX valeur=""/>
    <DELAI_AVANT_REPONSE valeur=""/>
    <TOLERANCE_MIN_NUMERIQUE valeur=""/>
    <TOLERANCE_MAX_NUMERIQUE valeur=""/>
    <MALUS_TEMPS valeur=""/>
    <BONUS_PLACE valeur=""/>
    <REPONSE>
      <NUM_REPONSE valeur="1">1</NUM_REPONSE>
      <LIB_REPONSE valeur="1 -  𝑁 2  0,𝐼𝑑">1 -  𝑁 2  0,𝐼𝑑</LIB_REPONSE>
      <POINT valeur=""/>
    </REPONSE>
    <REPONSE>
      <NUM_REPONSE valeur="2">2</NUM_REPONSE>
      <LIB_REPONSE valeur="2 -  𝑁 3  0,𝐼">2 -  𝑁 3  0,𝐼</LIB_REPONSE>
      <POINT valeur=""/>
    </REPONSE>
    <REPONSE>
      <NUM_REPONSE valeur="3">3</NUM_REPONSE>
      <LIB_REPONSE valeur="3 - 𝑇(3)">3 - 𝑇(3)</LIB_REPONSE>
      <POINT valeur=""/>
    </REPONSE>
    <REPONSE>
      <NUM_REPONSE valeur="4">4</NUM_REPONSE>
      <LIB_REPONSE valeur="4 - T(2)">4 - T(2)</LIB_REPONSE>
      <POINT valeur=""/>
    </REPONSE>
    <REPONSE>
      <NUM_REPONSE valeur="5">5</NUM_REPONSE>
      <LIB_REPONSE valeur="5 -  χ 2 (3)">5 -  χ 2 (3)</LIB_REPONSE>
      <POINT valeur=""/>
    </REPONSE>
    <REPONSE>
      <NUM_REPONSE valeur="6">6</NUM_REPONSE>
      <LIB_REPONSE valeur="6 -  χ 2 (1)">6 -  χ 2 (1)</LIB_REPONSE>
      <POINT valeur=""/>
    </REPONSE>
    <REPONSE>
      <NUM_REPONSE valeur="7">7</NUM_REPONSE>
      <LIB_REPONSE valeur="7 -  χ 2 (2)">7 -  χ 2 (2)</LIB_REPONSE>
      <POINT valeur=""/>
    </REPONSE>
  </ITEM>
  <ITEM TYPE="Q">
    <NUM_DIAPO>14</NUM_DIAPO>
    <NUM_QUESTION valeur="13">13</NUM_QUESTION>
    <NUM_THEME valeur="1">1</NUM_THEME>
    <NUM_QUESTION_UTIL valeur=""/>
    <LIB_QUESTION valeur="Soit 𝑍~  𝑁 3  0,𝐼𝑑 .  Quelle est la loi de  (𝑍 − 𝑍  1 3 )  𝑡  (𝑍 − 𝑍  1 3 )  ?">Soit 𝑍~  𝑁 3  0,𝐼𝑑 .  Quelle est la loi de  (𝑍 − 𝑍  1 3 )  𝑡  (𝑍 − 𝑍  1 3 )  ?</LIB_QUESTION>
    <ELIMINATOIRE valeur="False">Non</ELIMINATOIRE>
    <NB_POINT_MINI_Q valeur="">(Par défaut)</NB_POINT_MINI_Q>
    <METHODE_CALCUL_POINT_Q valeur="">(Par défaut)</METHODE_CALCUL_POINT_Q>
    <NB_POINT_MAXI_Q valeur="">(Par défaut)</NB_POINT_MAXI_Q>
    <NO_REPONSE_PAS_REPONDU valeur=""/>
    <NUM_QUESTION_THEME valeur="13">13</NUM_QUESTION_THEME>
    <COEFFICIENT valeur="1">1</COEFFICIENT>
    <SOLUTION valeur="7">7</SOLUTION>
    <NB_POINT_REP_JUSTE_Q valeur="">(Par défaut)</NB_POINT_REP_JUSTE_Q>
    <NB_POINT_REP_FAUSSE_Q valeur="">(Par défaut)</NB_POINT_REP_FAUSSE_Q>
    <NB_POINT_REP_OUBLI_Q valeur="">(Par défaut)</NB_POINT_REP_OUBLI_Q>
    <ORDONNENCEMENT valeur="False">Non</ORDONNENCEMENT>
    <TEMPS_REPONSE_Q valeur="">(Par défaut)</TEMPS_REPONSE_Q>
    <NB_POINT_REP_JUSTE_MAL_PLACE_Q valeur="">(Par défaut)</NB_POINT_REP_JUSTE_MAL_PLACE_Q>
    <NB_POINT_PAS_REPONDU_Q valeur="">(Par défaut)</NB_POINT_PAS_REPONDU_Q>
    <LIB_THEME valeur="">(Par défaut)</LIB_THEME>
    <REPONSE_UNIQUE valeur="1">1 réponse</REPONSE_UNIQUE>
    <RES_INSTANTANE valeur="">(Par défaut)</RES_INSTANTANE>
    <PIVOT valeur="">Non</PIVOT>
    <TYPE_REPONSE valeur="0">Choix</TYPE_REPONSE>
    <TYPE_QUESTION valeur="8"/>
    <MIROIR valeur=""/>
    <LIMITE_TEMPS valeur="">(Par défaut)</LIMITE_TEMPS>
    <PLAGE_MIN valeur=""/>
    <PLAGE_MAX valeur=""/>
    <DELAI_AVANT_REPONSE valeur=""/>
    <TOLERANCE_MIN_NUMERIQUE valeur=""/>
    <TOLERANCE_MAX_NUMERIQUE valeur=""/>
    <MALUS_TEMPS valeur=""/>
    <BONUS_PLACE valeur=""/>
    <REPONSE>
      <NUM_REPONSE valeur="1">1</NUM_REPONSE>
      <LIB_REPONSE valeur="1 -  𝑁 2  0,𝐼𝑑">1 -  𝑁 2  0,𝐼𝑑</LIB_REPONSE>
      <POINT valeur=""/>
    </REPONSE>
    <REPONSE>
      <NUM_REPONSE valeur="2">2</NUM_REPONSE>
      <LIB_REPONSE valeur="2 -  𝑁 3  0,𝐼">2 -  𝑁 3  0,𝐼</LIB_REPONSE>
      <POINT valeur=""/>
    </REPONSE>
    <REPONSE>
      <NUM_REPONSE valeur="3">3</NUM_REPONSE>
      <LIB_REPONSE valeur="3 - 𝑇(3)">3 - 𝑇(3)</LIB_REPONSE>
      <POINT valeur=""/>
    </REPONSE>
    <REPONSE>
      <NUM_REPONSE valeur="4">4</NUM_REPONSE>
      <LIB_REPONSE valeur="4 - T(2)">4 - T(2)</LIB_REPONSE>
      <POINT valeur=""/>
    </REPONSE>
    <REPONSE>
      <NUM_REPONSE valeur="5">5</NUM_REPONSE>
      <LIB_REPONSE valeur="5 -  χ 2 (3)">5 -  χ 2 (3)</LIB_REPONSE>
      <POINT valeur=""/>
    </REPONSE>
    <REPONSE>
      <NUM_REPONSE valeur="6">6</NUM_REPONSE>
      <LIB_REPONSE valeur="6 -  χ 2 (1)">6 -  χ 2 (1)</LIB_REPONSE>
      <POINT valeur=""/>
    </REPONSE>
    <REPONSE>
      <NUM_REPONSE valeur="7">7</NUM_REPONSE>
      <LIB_REPONSE valeur="7 -  χ 2 (2)">7 -  χ 2 (2)</LIB_REPONSE>
      <POINT valeur=""/>
    </REPONSE>
  </ITEM>
  <ITEM TYPE="Q">
    <NUM_DIAPO>15</NUM_DIAPO>
    <NUM_QUESTION valeur="14">14</NUM_QUESTION>
    <NUM_THEME valeur="1">1</NUM_THEME>
    <NUM_QUESTION_UTIL valeur=""/>
    <LIB_QUESTION valeur="Soit 𝑍~  𝑁 5  𝑚 1 5 , σ 2 𝐼𝑑 .  Quelle est la loi de  (𝑍 − 𝑍  1 5 )  𝑡  (𝑍 − 𝑍  1 5 ) /  σ 2 ?">Soit 𝑍~  𝑁 5  𝑚 1 5 , σ 2 𝐼𝑑 .  Quelle est la loi de  (𝑍 − 𝑍  1 5 )  𝑡  (𝑍 − 𝑍  1 5 ) /  σ 2 ?</LIB_QUESTION>
    <ELIMINATOIRE valeur="False">Non</ELIMINATOIRE>
    <NB_POINT_MINI_Q valeur="">(Par défaut)</NB_POINT_MINI_Q>
    <METHODE_CALCUL_POINT_Q valeur="">(Par défaut)</METHODE_CALCUL_POINT_Q>
    <NB_POINT_MAXI_Q valeur="">(Par défaut)</NB_POINT_MAXI_Q>
    <NO_REPONSE_PAS_REPONDU valeur=""/>
    <NUM_QUESTION_THEME valeur="14">14</NUM_QUESTION_THEME>
    <COEFFICIENT valeur="1">1</COEFFICIENT>
    <SOLUTION valeur="7">7</SOLUTION>
    <NB_POINT_REP_JUSTE_Q valeur="">(Par défaut)</NB_POINT_REP_JUSTE_Q>
    <NB_POINT_REP_FAUSSE_Q valeur="">(Par défaut)</NB_POINT_REP_FAUSSE_Q>
    <NB_POINT_REP_OUBLI_Q valeur="">(Par défaut)</NB_POINT_REP_OUBLI_Q>
    <ORDONNENCEMENT valeur="False">Non</ORDONNENCEMENT>
    <TEMPS_REPONSE_Q valeur="">(Par défaut)</TEMPS_REPONSE_Q>
    <NB_POINT_REP_JUSTE_MAL_PLACE_Q valeur="">(Par défaut)</NB_POINT_REP_JUSTE_MAL_PLACE_Q>
    <NB_POINT_PAS_REPONDU_Q valeur="">(Par défaut)</NB_POINT_PAS_REPONDU_Q>
    <LIB_THEME valeur="">(Par défaut)</LIB_THEME>
    <REPONSE_UNIQUE valeur="1">1 réponse</REPONSE_UNIQUE>
    <RES_INSTANTANE valeur="">(Par défaut)</RES_INSTANTANE>
    <PIVOT valeur="">Non</PIVOT>
    <TYPE_REPONSE valeur="0">Choix</TYPE_REPONSE>
    <TYPE_QUESTION valeur="8"/>
    <MIROIR valeur=""/>
    <LIMITE_TEMPS valeur="">(Par défaut)</LIMITE_TEMPS>
    <PLAGE_MIN valeur=""/>
    <PLAGE_MAX valeur=""/>
    <DELAI_AVANT_REPONSE valeur=""/>
    <TOLERANCE_MIN_NUMERIQUE valeur=""/>
    <TOLERANCE_MAX_NUMERIQUE valeur=""/>
    <MALUS_TEMPS valeur=""/>
    <BONUS_PLACE valeur=""/>
    <REPONSE>
      <NUM_REPONSE valeur="1">1</NUM_REPONSE>
      <LIB_REPONSE valeur="1 -  𝑁 4  0,𝐼𝑑">1 -  𝑁 4  0,𝐼𝑑</LIB_REPONSE>
      <POINT valeur=""/>
    </REPONSE>
    <REPONSE>
      <NUM_REPONSE valeur="2">2</NUM_REPONSE>
      <LIB_REPONSE valeur="2 -  𝑁 5  0,𝐼">2 -  𝑁 5  0,𝐼</LIB_REPONSE>
      <POINT valeur=""/>
    </REPONSE>
    <REPONSE>
      <NUM_REPONSE valeur="3">3</NUM_REPONSE>
      <LIB_REPONSE valeur="3 - 𝑇(4)">3 - 𝑇(4)</LIB_REPONSE>
      <POINT valeur=""/>
    </REPONSE>
    <REPONSE>
      <NUM_REPONSE valeur="4">4</NUM_REPONSE>
      <LIB_REPONSE valeur="4 - T(5)">4 - T(5)</LIB_REPONSE>
      <POINT valeur=""/>
    </REPONSE>
    <REPONSE>
      <NUM_REPONSE valeur="5">5</NUM_REPONSE>
      <LIB_REPONSE valeur="5 -  χ 2 (5)">5 -  χ 2 (5)</LIB_REPONSE>
      <POINT valeur=""/>
    </REPONSE>
    <REPONSE>
      <NUM_REPONSE valeur="6">6</NUM_REPONSE>
      <LIB_REPONSE valeur="6 -  χ 2 (1)">6 -  χ 2 (1)</LIB_REPONSE>
      <POINT valeur=""/>
    </REPONSE>
    <REPONSE>
      <NUM_REPONSE valeur="7">7</NUM_REPONSE>
      <LIB_REPONSE valeur="7 -  χ 2 (4)">7 -  χ 2 (4)</LIB_REPONSE>
      <POINT valeur=""/>
    </REPONSE>
  </ITEM>
</QUESTIONNAIRE>
</file>

<file path=customXml/itemProps1.xml><?xml version="1.0" encoding="utf-8"?>
<ds:datastoreItem xmlns:ds="http://schemas.openxmlformats.org/officeDocument/2006/customXml" ds:itemID="{A1A7B83B-5654-4A42-8C0B-49B591B0F99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2554</TotalTime>
  <Words>792</Words>
  <Application>Microsoft Office PowerPoint</Application>
  <PresentationFormat>Grand écran</PresentationFormat>
  <Paragraphs>153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Thème Office</vt:lpstr>
      <vt:lpstr>Modèle linéaire, économétrie</vt:lpstr>
      <vt:lpstr>Soit les vecteurs réels : V_1=(1,-1,1)^t et  V_2=(2,1,-1)^t.   Soit W=(-2, 0, 2 )^t. Le vecteur W est-il orthogonal au plan engendré par V_1et V_2 ?</vt:lpstr>
      <vt:lpstr>Soit le vecteur réel  v_1=(-2,-2,2)^t. Quelle est sa version normalisée ?</vt:lpstr>
      <vt:lpstr>Soit Z un vecteur aléatoire de R^4d’espérance M et de covariance Σ.  Soit A une matrice déterministe de format (2,4). On note : - (a,b), les chiffres des lignes et colonnes de Σ ; - c, la dimension du vecteur AZ.  Quel est le nombre « abc » formé à partir des chiffres a, b et c. </vt:lpstr>
      <vt:lpstr>Soit Z un vecteur aléatoire de R^3admettant une espérance M= (1,2,3)t  et une matrice de covariance Σ égale à                             (■8(2&amp;0&amp;1@0&amp;3&amp;1@1&amp;1&amp;4))  Et soit A la matrice définie par  A= ( 1      2      -1 ).  Quelle est l’espérance de AZ ? On saisira les nombres obtenus en ligne les uns derrière les autres, en une fois s’il y a lieu. </vt:lpstr>
      <vt:lpstr>Soit Z un vecteur aléatoire de R^3admettant une espérance  M et une matrice de covariance Σ. Soit A une matrice de format (1,3).  Quelle est l’expression de la matrice de covariance de AZ ? </vt:lpstr>
      <vt:lpstr>Soit Z un vecteur aléatoire réel admettant une espérance  M et une matrice de covariance Σ.                              Quel est le vecteur aléatoire réduit issu de Z ?</vt:lpstr>
      <vt:lpstr>Soit Z un vecteur aléatoire réel admettant une espérance  M et une matrice de covariance Σ.                              Quel est le vecteur aléatoire centré et réduit issu de Z ?</vt:lpstr>
      <vt:lpstr>Soit Z~ N_3 (M,A), avec A inversible. Quelle est la loi de  A^((-1)/2)  ( Z -M) ?</vt:lpstr>
      <vt:lpstr>Soit Z~ N_3 (M,A), avec A déterministe et inversible de format (3,3). Quelle est la loi de 〖(Z -M)" " 〗^t A^(-1) (Z -M)  ?</vt:lpstr>
      <vt:lpstr>Soit Z~ N_3 (0,Id). On note 1_3=(1 1 1)t. On note ei les vecteurs de la base canonique : e1 = (1,0,0) ;  e2 = (0,1,0) ; e3 = (0,0,1)  Le vecteur  Z ̅  1_3  est égale à :</vt:lpstr>
      <vt:lpstr>Soit Z~ N_3 (0,Id). On note 1_3=(1 1 1)t  Quelle est la loi de  Z ̅  1_3?</vt:lpstr>
      <vt:lpstr>Soit Z~ N_3 (0,Id).  Quelle est la loi de || Z - Z ̅1_3 〖||〗_2^2   ?</vt:lpstr>
      <vt:lpstr>Soit Z~ N_3 (0,Id).  Quelle est la loi de 〖(Z -Z ̅1_3)" " 〗^t  (Z -Z ̅1_3)  ?</vt:lpstr>
      <vt:lpstr>Soit Z~ N_5 (m1_5,σ^2 Id).  Quelle est la loi de 〖(Z -Z ̅1_5)" " 〗^t  (Z -Z ̅1_5) / σ^2?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Modèle linéaire multiple</dc:title>
  <dc:creator>sesg</dc:creator>
  <cp:lastModifiedBy>EMMANUELLE GAUTHERAT</cp:lastModifiedBy>
  <cp:revision>79</cp:revision>
  <dcterms:created xsi:type="dcterms:W3CDTF">2017-11-26T14:58:34Z</dcterms:created>
  <dcterms:modified xsi:type="dcterms:W3CDTF">2025-02-04T14:33:53Z</dcterms:modified>
</cp:coreProperties>
</file>