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ontserrat Medium" panose="00000600000000000000" pitchFamily="2" charset="0"/>
      <p:regular r:id="rId13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1750576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La Digitalización de la Empresa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35660" y="3498771"/>
            <a:ext cx="7645479" cy="1712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Presentamos un análisis detallado sobre la digitalización y transformación digital en las empresas, enfocándonos en cómo estas tecnologías impactan la administración industrial. Exploraremos elementos clave, beneficios, procesos y tecnologías que impulsan esta revolución empresarial.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6235660" y="5451753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Este contenido está basado en el curso de Informática Administrativa de la UPIICSA, con el objetivo de brindar una visión clara y práctica para profesionales interesados en liderar la transformación digital.</a:t>
            </a:r>
            <a:endParaRPr lang="en-US" sz="16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708547"/>
            <a:ext cx="131318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Tecnologías y Automatización en la Digitalización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67081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Tecnologías Clave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24172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IoT, IA, computación en la nube, machine learning, robótica, RV y RA.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9260" y="5001458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Facilitan la automatización y creación de nuevos modelos de negocio.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583924" y="3670816"/>
            <a:ext cx="617196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Automatización de Procesos Administrativos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83924" y="424172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Procesos repetitivos como facturación, conciliaciones y atención al cliente.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583924" y="5001458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Requiere procesos estandarizados y software adecuado para implementación.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583924" y="5761196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Beneficios: reducción de costos, errores y mayor agilidad operativa.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0085" y="534352"/>
            <a:ext cx="8975646" cy="647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Elementos Clave de la Digitalización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680085" y="1473518"/>
            <a:ext cx="6537960" cy="1450777"/>
          </a:xfrm>
          <a:prstGeom prst="roundRect">
            <a:avLst>
              <a:gd name="adj" fmla="val 2009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874395" y="1667828"/>
            <a:ext cx="2590800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Datos Digitales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874395" y="2108240"/>
            <a:ext cx="6149340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Conversión de datos físicos a formatos digitales para acceso eficiente.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7412355" y="1473518"/>
            <a:ext cx="6537960" cy="1450777"/>
          </a:xfrm>
          <a:prstGeom prst="roundRect">
            <a:avLst>
              <a:gd name="adj" fmla="val 2009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Text 5"/>
          <p:cNvSpPr/>
          <p:nvPr/>
        </p:nvSpPr>
        <p:spPr>
          <a:xfrm>
            <a:off x="7606665" y="1667828"/>
            <a:ext cx="3107174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Sistemas de Información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606665" y="2108240"/>
            <a:ext cx="6149340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Herramientas como ERP y CRM para recopilar y analizar datos.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680085" y="3118604"/>
            <a:ext cx="6537960" cy="1450777"/>
          </a:xfrm>
          <a:prstGeom prst="roundRect">
            <a:avLst>
              <a:gd name="adj" fmla="val 2009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0" name="Text 8"/>
          <p:cNvSpPr/>
          <p:nvPr/>
        </p:nvSpPr>
        <p:spPr>
          <a:xfrm>
            <a:off x="874395" y="3312914"/>
            <a:ext cx="3509010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Infraestructura Tecnológica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874395" y="3753326"/>
            <a:ext cx="6149340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Hardware, redes y conectividad que soportan la digitalización.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7412355" y="3118604"/>
            <a:ext cx="6537960" cy="1450777"/>
          </a:xfrm>
          <a:prstGeom prst="roundRect">
            <a:avLst>
              <a:gd name="adj" fmla="val 2009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3" name="Text 11"/>
          <p:cNvSpPr/>
          <p:nvPr/>
        </p:nvSpPr>
        <p:spPr>
          <a:xfrm>
            <a:off x="7606665" y="3312914"/>
            <a:ext cx="2849404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Seguridad Informática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7606665" y="3753326"/>
            <a:ext cx="6149340" cy="621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Protección contra ciberataques mediante firewalls y encriptación.</a:t>
            </a:r>
            <a:endParaRPr lang="en-US" sz="1500" dirty="0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42" y="4787979"/>
            <a:ext cx="4363998" cy="29085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933331"/>
            <a:ext cx="11015663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Empresas Tradicionales vs Digitalizadas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0" y="2075021"/>
            <a:ext cx="2639020" cy="2600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49260" y="5130879"/>
            <a:ext cx="3291245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Empresas Tradicionales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49260" y="5701784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Modelos de negocio convencionales y físicos.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49260" y="6119098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Procesos manuales con menor flexibilidad.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49260" y="6536412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Comunicación limitada y alcance geográfico restringido.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583924" y="5130879"/>
            <a:ext cx="322671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Empresas Digitalizadas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583924" y="5701784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Modelos innovadores con plataformas digitales.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583924" y="6119098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Automatización y adaptabilidad escalable.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583924" y="6536412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Comunicación en tiempo real y alcance global.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1393" y="834509"/>
            <a:ext cx="7801213" cy="1278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Importancia de la Transformación Digital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71393" y="2401133"/>
            <a:ext cx="431602" cy="431602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1294805" y="2466975"/>
            <a:ext cx="2557820" cy="319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Eficiencia Operativa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1294805" y="2901672"/>
            <a:ext cx="7177802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IoT, automatización e IA mejoran la productividad y la toma de decisiones.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71393" y="3592116"/>
            <a:ext cx="431602" cy="431602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8" name="Text 5"/>
          <p:cNvSpPr/>
          <p:nvPr/>
        </p:nvSpPr>
        <p:spPr>
          <a:xfrm>
            <a:off x="1294805" y="3657957"/>
            <a:ext cx="2557820" cy="319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Competitividad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294805" y="4092654"/>
            <a:ext cx="7177802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La digitalización impulsa innovación y adaptación en mercados globales.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71393" y="4783098"/>
            <a:ext cx="431602" cy="431602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1294805" y="4848939"/>
            <a:ext cx="2715816" cy="319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Adaptación al Cambio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1294805" y="5283637"/>
            <a:ext cx="7177802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La pandemia evidenció la necesidad de digitalizar procesos para resiliencia.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71393" y="6280904"/>
            <a:ext cx="431602" cy="431602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4" name="Text 11"/>
          <p:cNvSpPr/>
          <p:nvPr/>
        </p:nvSpPr>
        <p:spPr>
          <a:xfrm>
            <a:off x="1294805" y="6346746"/>
            <a:ext cx="2557820" cy="319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Sostenibilidad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294805" y="6781443"/>
            <a:ext cx="7177802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Optimización de recursos y reducción de desperdicios mediante tecnología.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6755" y="718304"/>
            <a:ext cx="7777758" cy="673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Beneficios de la Digitalización</a:t>
            </a:r>
            <a:endParaRPr lang="en-US" sz="4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078" y="1795224"/>
            <a:ext cx="6522125" cy="326100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06755" y="5485328"/>
            <a:ext cx="2934653" cy="673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Automatización de Procesos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706755" y="6360438"/>
            <a:ext cx="2934653" cy="969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Reduce errores y mejora tiempos con sistemas integrados ERP y CRM.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4141708" y="5485328"/>
            <a:ext cx="269259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Reducción de Costos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4141708" y="6023848"/>
            <a:ext cx="2934653" cy="1292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Optimiza recursos y disminuye gastos en papel, almacenamiento y mantenimiento.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576661" y="5485328"/>
            <a:ext cx="2741652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Mejora en Decisiones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576661" y="6023848"/>
            <a:ext cx="2934653" cy="969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Análisis de datos en tiempo real para anticipar riesgos y tendencias.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11011614" y="5485328"/>
            <a:ext cx="2934653" cy="673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Competitividad e Innovación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11011614" y="6360438"/>
            <a:ext cx="2934653" cy="969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Adaptación rápida y lanzamiento ágil de nuevos productos y servicios.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62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3477935"/>
            <a:ext cx="10944820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Transformación Digital en las Empresas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4512588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1445062" y="4586168"/>
            <a:ext cx="332065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Integración Tecnológica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45062" y="5071348"/>
            <a:ext cx="57364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Uso de IA, Big Data, IoT, blockchain y nube para rediseñar procesos.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49026" y="4512588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8" name="Text 5"/>
          <p:cNvSpPr/>
          <p:nvPr/>
        </p:nvSpPr>
        <p:spPr>
          <a:xfrm>
            <a:off x="8144827" y="458616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Cambio Cultural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44827" y="5071348"/>
            <a:ext cx="57364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Transformar cultura y estructura para adaptarse a nuevas tecnologías.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260" y="6184344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1445062" y="625792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Competitividad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45062" y="6743105"/>
            <a:ext cx="57364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Innovar y mejorar experiencia del cliente en un entorno dinámico.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49026" y="6184344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4" name="Text 11"/>
          <p:cNvSpPr/>
          <p:nvPr/>
        </p:nvSpPr>
        <p:spPr>
          <a:xfrm>
            <a:off x="8144827" y="625792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Retos en México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44827" y="6743105"/>
            <a:ext cx="57364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Brecha tecnológica, resistencia al cambio y falta de talento digital.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623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7471" y="3125986"/>
            <a:ext cx="11530608" cy="683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Acciones Clave en la Transformación Digital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717471" y="5038963"/>
            <a:ext cx="3068241" cy="204907"/>
          </a:xfrm>
          <a:prstGeom prst="roundRect">
            <a:avLst>
              <a:gd name="adj" fmla="val 15006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717471" y="5551289"/>
            <a:ext cx="3068241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Digitalización de Procesos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17471" y="6357699"/>
            <a:ext cx="3068241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Automatización con ERP, CRM y plataformas en la nube para optimizar recursos.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093131" y="4731544"/>
            <a:ext cx="3068360" cy="204907"/>
          </a:xfrm>
          <a:prstGeom prst="roundRect">
            <a:avLst>
              <a:gd name="adj" fmla="val 15006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8" name="Text 5"/>
          <p:cNvSpPr/>
          <p:nvPr/>
        </p:nvSpPr>
        <p:spPr>
          <a:xfrm>
            <a:off x="4093131" y="5243870"/>
            <a:ext cx="3068360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Capacitación y Cambio Cultural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093131" y="6050280"/>
            <a:ext cx="3068360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Formación en tecnologías y metodologías ágiles para fomentar innovación.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468910" y="4424005"/>
            <a:ext cx="3068241" cy="204907"/>
          </a:xfrm>
          <a:prstGeom prst="roundRect">
            <a:avLst>
              <a:gd name="adj" fmla="val 15006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7468910" y="4936331"/>
            <a:ext cx="3068241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Uso Estratégico de Datos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468910" y="5742742"/>
            <a:ext cx="3068241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Implementación de Big Data y BI para decisiones basadas en información real.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0844570" y="4116586"/>
            <a:ext cx="3068360" cy="204907"/>
          </a:xfrm>
          <a:prstGeom prst="roundRect">
            <a:avLst>
              <a:gd name="adj" fmla="val 15006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4" name="Text 11"/>
          <p:cNvSpPr/>
          <p:nvPr/>
        </p:nvSpPr>
        <p:spPr>
          <a:xfrm>
            <a:off x="10844570" y="4628912"/>
            <a:ext cx="3068360" cy="683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Mejora de la Experiencia del Cliente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0844570" y="5435322"/>
            <a:ext cx="3068360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Canales digitales y herramientas como chatbots para atención personalizada.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5177" y="365522"/>
            <a:ext cx="8446532" cy="443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Características y Tipos de Transformación Digital</a:t>
            </a:r>
            <a:endParaRPr lang="en-US" sz="2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7" y="1074420"/>
            <a:ext cx="6957060" cy="38633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42486" y="5979200"/>
            <a:ext cx="1975842" cy="221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Experiencia del Cliente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65177" y="6280428"/>
            <a:ext cx="4253151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Innovación centrada en satisfacer y anticipar necesidades.</a:t>
            </a:r>
            <a:endParaRPr lang="en-US" sz="1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638" y="5087303"/>
            <a:ext cx="4795004" cy="479500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47720" y="6155234"/>
            <a:ext cx="19883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9911953" y="5527477"/>
            <a:ext cx="1772483" cy="221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Personas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9911953" y="5828705"/>
            <a:ext cx="4253270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Capacitación y retención de talento para adoptar tecnologías.</a:t>
            </a:r>
            <a:endParaRPr lang="en-US" sz="10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638" y="5087303"/>
            <a:ext cx="4795004" cy="479500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000940" y="5877223"/>
            <a:ext cx="19883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1550" dirty="0"/>
          </a:p>
        </p:txBody>
      </p:sp>
      <p:sp>
        <p:nvSpPr>
          <p:cNvPr id="12" name="Text 7"/>
          <p:cNvSpPr/>
          <p:nvPr/>
        </p:nvSpPr>
        <p:spPr>
          <a:xfrm>
            <a:off x="9978509" y="7121366"/>
            <a:ext cx="1772483" cy="221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Cambio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9978509" y="7422594"/>
            <a:ext cx="4186714" cy="425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Planificación para evitar resistencia y facilitar la transformación.</a:t>
            </a:r>
            <a:endParaRPr lang="en-US" sz="10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7638" y="5087303"/>
            <a:ext cx="4795004" cy="479500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868906" y="7648873"/>
            <a:ext cx="19883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1550" dirty="0"/>
          </a:p>
        </p:txBody>
      </p:sp>
      <p:sp>
        <p:nvSpPr>
          <p:cNvPr id="16" name="Text 10"/>
          <p:cNvSpPr/>
          <p:nvPr/>
        </p:nvSpPr>
        <p:spPr>
          <a:xfrm>
            <a:off x="9911953" y="8928021"/>
            <a:ext cx="1772483" cy="221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Innovación</a:t>
            </a:r>
            <a:endParaRPr lang="en-US" sz="1350" dirty="0"/>
          </a:p>
        </p:txBody>
      </p:sp>
      <p:sp>
        <p:nvSpPr>
          <p:cNvPr id="17" name="Text 11"/>
          <p:cNvSpPr/>
          <p:nvPr/>
        </p:nvSpPr>
        <p:spPr>
          <a:xfrm>
            <a:off x="9911953" y="9229249"/>
            <a:ext cx="4253270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Espacios de colaboración para experimentar y escalar ideas.</a:t>
            </a:r>
            <a:endParaRPr lang="en-US" sz="100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638" y="5087303"/>
            <a:ext cx="4795004" cy="4795004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452062" y="9021901"/>
            <a:ext cx="19883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4</a:t>
            </a:r>
            <a:endParaRPr lang="en-US" sz="1550" dirty="0"/>
          </a:p>
        </p:txBody>
      </p:sp>
      <p:sp>
        <p:nvSpPr>
          <p:cNvPr id="20" name="Text 13"/>
          <p:cNvSpPr/>
          <p:nvPr/>
        </p:nvSpPr>
        <p:spPr>
          <a:xfrm>
            <a:off x="2945844" y="8476298"/>
            <a:ext cx="1772483" cy="221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Liderazgo y Cultura</a:t>
            </a:r>
            <a:endParaRPr lang="en-US" sz="1350" dirty="0"/>
          </a:p>
        </p:txBody>
      </p:sp>
      <p:sp>
        <p:nvSpPr>
          <p:cNvPr id="21" name="Text 14"/>
          <p:cNvSpPr/>
          <p:nvPr/>
        </p:nvSpPr>
        <p:spPr>
          <a:xfrm>
            <a:off x="465177" y="8777526"/>
            <a:ext cx="4253151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Visión proactiva y cultura de innovación para el éxito digital.</a:t>
            </a:r>
            <a:endParaRPr lang="en-US" sz="100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7638" y="5087303"/>
            <a:ext cx="4795004" cy="4795004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5708511" y="8098691"/>
            <a:ext cx="19883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5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721" y="492562"/>
            <a:ext cx="10659070" cy="5949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Proceso y Gestión de la Transformación Digital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825460" y="1444466"/>
            <a:ext cx="22860" cy="6292453"/>
          </a:xfrm>
          <a:prstGeom prst="roundRect">
            <a:avLst>
              <a:gd name="adj" fmla="val 117130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4" name="Shape 2"/>
          <p:cNvSpPr/>
          <p:nvPr/>
        </p:nvSpPr>
        <p:spPr>
          <a:xfrm>
            <a:off x="1003399" y="1633776"/>
            <a:ext cx="535424" cy="22860"/>
          </a:xfrm>
          <a:prstGeom prst="roundRect">
            <a:avLst>
              <a:gd name="adj" fmla="val 117130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Shape 3"/>
          <p:cNvSpPr/>
          <p:nvPr/>
        </p:nvSpPr>
        <p:spPr>
          <a:xfrm>
            <a:off x="624661" y="1444466"/>
            <a:ext cx="401598" cy="401598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Text 4"/>
          <p:cNvSpPr/>
          <p:nvPr/>
        </p:nvSpPr>
        <p:spPr>
          <a:xfrm>
            <a:off x="682645" y="1466731"/>
            <a:ext cx="28551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717953" y="1505783"/>
            <a:ext cx="2380059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Etapa 1: Status Quo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717953" y="1910239"/>
            <a:ext cx="1228772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Empresas mantienen procesos tradicionales sin iniciativas digitales.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1003399" y="2742009"/>
            <a:ext cx="535424" cy="22860"/>
          </a:xfrm>
          <a:prstGeom prst="roundRect">
            <a:avLst>
              <a:gd name="adj" fmla="val 117130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0" name="Shape 8"/>
          <p:cNvSpPr/>
          <p:nvPr/>
        </p:nvSpPr>
        <p:spPr>
          <a:xfrm>
            <a:off x="624661" y="2552700"/>
            <a:ext cx="401598" cy="401598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9"/>
          <p:cNvSpPr/>
          <p:nvPr/>
        </p:nvSpPr>
        <p:spPr>
          <a:xfrm>
            <a:off x="682645" y="2574965"/>
            <a:ext cx="28551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717953" y="2614017"/>
            <a:ext cx="2380059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Etapa 2: Activa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1717953" y="3018473"/>
            <a:ext cx="1228772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Reconocimiento de retos y esfuerzos aislados sin coordinación.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1003399" y="3850243"/>
            <a:ext cx="535424" cy="22860"/>
          </a:xfrm>
          <a:prstGeom prst="roundRect">
            <a:avLst>
              <a:gd name="adj" fmla="val 117130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5" name="Shape 13"/>
          <p:cNvSpPr/>
          <p:nvPr/>
        </p:nvSpPr>
        <p:spPr>
          <a:xfrm>
            <a:off x="624661" y="3660934"/>
            <a:ext cx="401598" cy="401598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6" name="Text 14"/>
          <p:cNvSpPr/>
          <p:nvPr/>
        </p:nvSpPr>
        <p:spPr>
          <a:xfrm>
            <a:off x="682645" y="3683198"/>
            <a:ext cx="28551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717953" y="3722251"/>
            <a:ext cx="2380059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Etapa 3: Intencional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1717953" y="4126706"/>
            <a:ext cx="1228772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Líderes digitales emergen y comienzan pruebas con nuevas tecnologías.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1003399" y="4958477"/>
            <a:ext cx="535424" cy="22860"/>
          </a:xfrm>
          <a:prstGeom prst="roundRect">
            <a:avLst>
              <a:gd name="adj" fmla="val 117130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20" name="Shape 18"/>
          <p:cNvSpPr/>
          <p:nvPr/>
        </p:nvSpPr>
        <p:spPr>
          <a:xfrm>
            <a:off x="624661" y="4769168"/>
            <a:ext cx="401598" cy="401598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21" name="Text 19"/>
          <p:cNvSpPr/>
          <p:nvPr/>
        </p:nvSpPr>
        <p:spPr>
          <a:xfrm>
            <a:off x="682645" y="4791432"/>
            <a:ext cx="28551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4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717953" y="4830485"/>
            <a:ext cx="2380059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Etapa 4: Estratégica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1717953" y="5234940"/>
            <a:ext cx="1228772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Colaboración y hoja de ruta para transformación digital exitosa.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1003399" y="6066711"/>
            <a:ext cx="535424" cy="22860"/>
          </a:xfrm>
          <a:prstGeom prst="roundRect">
            <a:avLst>
              <a:gd name="adj" fmla="val 117130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25" name="Shape 23"/>
          <p:cNvSpPr/>
          <p:nvPr/>
        </p:nvSpPr>
        <p:spPr>
          <a:xfrm>
            <a:off x="624661" y="5877401"/>
            <a:ext cx="401598" cy="401598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26" name="Text 24"/>
          <p:cNvSpPr/>
          <p:nvPr/>
        </p:nvSpPr>
        <p:spPr>
          <a:xfrm>
            <a:off x="682645" y="5899666"/>
            <a:ext cx="28551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5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1717953" y="5938718"/>
            <a:ext cx="2380059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Etapa 5: Dirigida</a:t>
            </a: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1717953" y="6343174"/>
            <a:ext cx="1228772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Implementación de proyectos y equipos interdepartamentales.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1003399" y="7174944"/>
            <a:ext cx="535424" cy="22860"/>
          </a:xfrm>
          <a:prstGeom prst="roundRect">
            <a:avLst>
              <a:gd name="adj" fmla="val 117130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0" name="Shape 28"/>
          <p:cNvSpPr/>
          <p:nvPr/>
        </p:nvSpPr>
        <p:spPr>
          <a:xfrm>
            <a:off x="624661" y="6985635"/>
            <a:ext cx="401598" cy="401598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31" name="Text 29"/>
          <p:cNvSpPr/>
          <p:nvPr/>
        </p:nvSpPr>
        <p:spPr>
          <a:xfrm>
            <a:off x="682645" y="7007900"/>
            <a:ext cx="28551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6</a:t>
            </a:r>
            <a:endParaRPr lang="en-US" sz="2200" dirty="0"/>
          </a:p>
        </p:txBody>
      </p:sp>
      <p:sp>
        <p:nvSpPr>
          <p:cNvPr id="32" name="Text 30"/>
          <p:cNvSpPr/>
          <p:nvPr/>
        </p:nvSpPr>
        <p:spPr>
          <a:xfrm>
            <a:off x="1717953" y="7046952"/>
            <a:ext cx="2380059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Etapa 6: Adaptativa</a:t>
            </a:r>
            <a:endParaRPr lang="en-US" sz="1850" dirty="0"/>
          </a:p>
        </p:txBody>
      </p:sp>
      <p:sp>
        <p:nvSpPr>
          <p:cNvPr id="33" name="Text 31"/>
          <p:cNvSpPr/>
          <p:nvPr/>
        </p:nvSpPr>
        <p:spPr>
          <a:xfrm>
            <a:off x="1717953" y="7451408"/>
            <a:ext cx="1228772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Transformación digital como parte integral y continua de la empresa.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672</Words>
  <Application>Microsoft Office PowerPoint</Application>
  <PresentationFormat>Personalizado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Montserrat Medium</vt:lpstr>
      <vt:lpstr>Arial</vt:lpstr>
      <vt:lpstr>Brygada 1918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Abigail Vazquez Vieyra</cp:lastModifiedBy>
  <cp:revision>1</cp:revision>
  <dcterms:created xsi:type="dcterms:W3CDTF">2025-05-05T05:38:28Z</dcterms:created>
  <dcterms:modified xsi:type="dcterms:W3CDTF">2025-05-05T05:40:34Z</dcterms:modified>
</cp:coreProperties>
</file>