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0"/>
  </p:notesMasterIdLst>
  <p:sldIdLst>
    <p:sldId id="265" r:id="rId2"/>
    <p:sldId id="261" r:id="rId3"/>
    <p:sldId id="263" r:id="rId4"/>
    <p:sldId id="256" r:id="rId5"/>
    <p:sldId id="259" r:id="rId6"/>
    <p:sldId id="262" r:id="rId7"/>
    <p:sldId id="266"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097" autoAdjust="0"/>
  </p:normalViewPr>
  <p:slideViewPr>
    <p:cSldViewPr>
      <p:cViewPr varScale="1">
        <p:scale>
          <a:sx n="67" d="100"/>
          <a:sy n="67" d="100"/>
        </p:scale>
        <p:origin x="12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69CB4-8700-4B3B-B5CF-CBF60F899157}" type="datetimeFigureOut">
              <a:rPr lang="en-US" smtClean="0"/>
              <a:pPr/>
              <a:t>8/12/2021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610B42-39D7-4FCA-87AA-AAAFB31A89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8/12/2021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4400" dirty="0"/>
          </a:p>
          <a:p>
            <a:pPr algn="ctr">
              <a:buNone/>
            </a:pPr>
            <a:r>
              <a:rPr lang="en-US" sz="4800" dirty="0">
                <a:solidFill>
                  <a:schemeClr val="accent1">
                    <a:lumMod val="60000"/>
                    <a:lumOff val="40000"/>
                  </a:schemeClr>
                </a:solidFill>
              </a:rPr>
              <a:t>WELCOME</a:t>
            </a:r>
          </a:p>
          <a:p>
            <a:pPr algn="ctr">
              <a:buNone/>
            </a:pPr>
            <a:endParaRPr lang="en-US" sz="4800" dirty="0"/>
          </a:p>
        </p:txBody>
      </p:sp>
      <p:pic>
        <p:nvPicPr>
          <p:cNvPr id="23554" name="Picture 2"/>
          <p:cNvPicPr>
            <a:picLocks noChangeAspect="1" noChangeArrowheads="1"/>
          </p:cNvPicPr>
          <p:nvPr/>
        </p:nvPicPr>
        <p:blipFill>
          <a:blip r:embed="rId2"/>
          <a:srcRect/>
          <a:stretch>
            <a:fillRect/>
          </a:stretch>
        </p:blipFill>
        <p:spPr bwMode="auto">
          <a:xfrm>
            <a:off x="0" y="1"/>
            <a:ext cx="2590800" cy="87976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562600"/>
          </a:xfrm>
        </p:spPr>
        <p:txBody>
          <a:bodyPr anchor="ctr">
            <a:normAutofit/>
          </a:bodyPr>
          <a:lstStyle/>
          <a:p>
            <a:pPr algn="ctr">
              <a:buNone/>
            </a:pPr>
            <a:r>
              <a:rPr lang="en-US" sz="4400" b="1" dirty="0">
                <a:solidFill>
                  <a:schemeClr val="accent2">
                    <a:lumMod val="50000"/>
                  </a:schemeClr>
                </a:solidFill>
                <a:latin typeface="Times New Roman" pitchFamily="18" charset="0"/>
                <a:cs typeface="Times New Roman" pitchFamily="18" charset="0"/>
              </a:rPr>
              <a:t>Case Study of Bulk Email Sender Tracker</a:t>
            </a:r>
          </a:p>
        </p:txBody>
      </p:sp>
      <p:sp>
        <p:nvSpPr>
          <p:cNvPr id="9218" name="AutoShape 2" descr="GXP labs automation – Just another WordPress si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GXP labs automation – Just another WordPress si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GXP labs automation – Just another WordPress si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5" name="Picture 9"/>
          <p:cNvPicPr>
            <a:picLocks noChangeAspect="1" noChangeArrowheads="1"/>
          </p:cNvPicPr>
          <p:nvPr/>
        </p:nvPicPr>
        <p:blipFill>
          <a:blip r:embed="rId2"/>
          <a:srcRect/>
          <a:stretch>
            <a:fillRect/>
          </a:stretch>
        </p:blipFill>
        <p:spPr bwMode="auto">
          <a:xfrm>
            <a:off x="0" y="1"/>
            <a:ext cx="2819400" cy="95739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Some of the use cases of Bulk User Sender Tracker Automation</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     Mailing count </a:t>
            </a:r>
          </a:p>
          <a:p>
            <a:pPr marL="457200" indent="-457200">
              <a:buFont typeface="Wingdings" pitchFamily="2" charset="2"/>
              <a:buChar char="Ø"/>
            </a:pPr>
            <a:r>
              <a:rPr lang="en-US" sz="2000" dirty="0"/>
              <a:t>  Sender ‘s info</a:t>
            </a:r>
          </a:p>
          <a:p>
            <a:pPr marL="457200" indent="-457200">
              <a:buFont typeface="Wingdings" pitchFamily="2" charset="2"/>
              <a:buChar char="Ø"/>
            </a:pPr>
            <a:r>
              <a:rPr lang="en-US" sz="2000" dirty="0"/>
              <a:t>  Threshold Limit </a:t>
            </a:r>
          </a:p>
          <a:p>
            <a:pPr>
              <a:buFont typeface="Wingdings" pitchFamily="2" charset="2"/>
              <a:buChar char="Ø"/>
            </a:pPr>
            <a:r>
              <a:rPr lang="en-US" sz="2000" dirty="0"/>
              <a:t>     Hourly basis</a:t>
            </a:r>
          </a:p>
          <a:p>
            <a:pPr>
              <a:buFont typeface="Wingdings" pitchFamily="2" charset="2"/>
              <a:buChar char="Ø"/>
            </a:pPr>
            <a:r>
              <a:rPr lang="en-US" sz="2000" dirty="0">
                <a:latin typeface="Times New Roman" pitchFamily="18" charset="0"/>
                <a:cs typeface="Times New Roman" pitchFamily="18" charset="0"/>
              </a:rPr>
              <a:t>     Real Time Monitoring</a:t>
            </a:r>
          </a:p>
          <a:p>
            <a:pPr>
              <a:buFont typeface="Wingdings" pitchFamily="2" charset="2"/>
              <a:buChar char="Ø"/>
            </a:pPr>
            <a:r>
              <a:rPr lang="en-US" sz="2000" dirty="0">
                <a:latin typeface="Times New Roman" pitchFamily="18" charset="0"/>
                <a:cs typeface="Times New Roman" pitchFamily="18" charset="0"/>
              </a:rPr>
              <a:t>     Database Management</a:t>
            </a:r>
          </a:p>
          <a:p>
            <a:pPr>
              <a:buFont typeface="Wingdings" pitchFamily="2" charset="2"/>
              <a:buChar char="Ø"/>
            </a:pPr>
            <a:r>
              <a:rPr lang="en-US" sz="2000" dirty="0">
                <a:latin typeface="Times New Roman" pitchFamily="18" charset="0"/>
                <a:cs typeface="Times New Roman" pitchFamily="18" charset="0"/>
              </a:rPr>
              <a:t>     Avoiding Server Clogging</a:t>
            </a:r>
          </a:p>
        </p:txBody>
      </p:sp>
      <p:pic>
        <p:nvPicPr>
          <p:cNvPr id="8193" name="Picture 1"/>
          <p:cNvPicPr>
            <a:picLocks noChangeAspect="1" noChangeArrowheads="1"/>
          </p:cNvPicPr>
          <p:nvPr/>
        </p:nvPicPr>
        <p:blipFill>
          <a:blip r:embed="rId2"/>
          <a:srcRect/>
          <a:stretch>
            <a:fillRect/>
          </a:stretch>
        </p:blipFill>
        <p:spPr bwMode="auto">
          <a:xfrm>
            <a:off x="0" y="0"/>
            <a:ext cx="2209800" cy="75038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AS-IS &amp; TO-BE workflow</a:t>
            </a:r>
          </a:p>
        </p:txBody>
      </p:sp>
      <p:pic>
        <p:nvPicPr>
          <p:cNvPr id="7169" name="Picture 1"/>
          <p:cNvPicPr>
            <a:picLocks noChangeAspect="1" noChangeArrowheads="1"/>
          </p:cNvPicPr>
          <p:nvPr/>
        </p:nvPicPr>
        <p:blipFill>
          <a:blip r:embed="rId2"/>
          <a:srcRect/>
          <a:stretch>
            <a:fillRect/>
          </a:stretch>
        </p:blipFill>
        <p:spPr bwMode="auto">
          <a:xfrm>
            <a:off x="0" y="1"/>
            <a:ext cx="1981200" cy="672760"/>
          </a:xfrm>
          <a:prstGeom prst="rect">
            <a:avLst/>
          </a:prstGeom>
          <a:noFill/>
          <a:ln w="9525">
            <a:noFill/>
            <a:miter lim="800000"/>
            <a:headEnd/>
            <a:tailEnd/>
          </a:ln>
          <a:effectLst/>
        </p:spPr>
      </p:pic>
      <p:pic>
        <p:nvPicPr>
          <p:cNvPr id="6" name="Content Placeholder 5">
            <a:extLst>
              <a:ext uri="{FF2B5EF4-FFF2-40B4-BE49-F238E27FC236}">
                <a16:creationId xmlns:a16="http://schemas.microsoft.com/office/drawing/2014/main" id="{407856B4-CCA7-478C-8581-ED8215FD44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229812"/>
            <a:ext cx="8229600" cy="38001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latin typeface="Times New Roman" pitchFamily="18" charset="0"/>
                <a:cs typeface="Times New Roman" pitchFamily="18" charset="0"/>
              </a:rPr>
              <a:t>One Case Study – Bulk User Sender Tracker</a:t>
            </a:r>
          </a:p>
        </p:txBody>
      </p:sp>
      <p:sp>
        <p:nvSpPr>
          <p:cNvPr id="3" name="Content Placeholder 2"/>
          <p:cNvSpPr>
            <a:spLocks noGrp="1"/>
          </p:cNvSpPr>
          <p:nvPr>
            <p:ph idx="1"/>
          </p:nvPr>
        </p:nvSpPr>
        <p:spPr/>
        <p:txBody>
          <a:bodyPr>
            <a:normAutofit/>
          </a:bodyPr>
          <a:lstStyle/>
          <a:p>
            <a:pPr>
              <a:buNone/>
            </a:pPr>
            <a:endParaRPr lang="en-US" dirty="0"/>
          </a:p>
          <a:p>
            <a:pPr>
              <a:buNone/>
            </a:pPr>
            <a:r>
              <a:rPr lang="en-US" sz="1800" b="1" dirty="0"/>
              <a:t>Challenges:</a:t>
            </a:r>
          </a:p>
          <a:p>
            <a:pPr>
              <a:lnSpc>
                <a:spcPct val="200000"/>
              </a:lnSpc>
            </a:pPr>
            <a:r>
              <a:rPr lang="en-US" sz="1600" dirty="0">
                <a:latin typeface="+mj-lt"/>
                <a:cs typeface="Times New Roman" pitchFamily="18" charset="0"/>
              </a:rPr>
              <a:t>    One of the Leading Company unable to track the emails sent out by the users in real time, till server outage occurs as it takes a lot of time for them and need 3 FTE to track number of mails sent out by users. </a:t>
            </a:r>
            <a:r>
              <a:rPr lang="en-US" sz="1600" dirty="0">
                <a:latin typeface="+mj-lt"/>
              </a:rPr>
              <a:t> </a:t>
            </a:r>
          </a:p>
          <a:p>
            <a:pPr>
              <a:lnSpc>
                <a:spcPct val="200000"/>
              </a:lnSpc>
              <a:buNone/>
            </a:pPr>
            <a:r>
              <a:rPr lang="en-US" sz="1600" b="1" dirty="0"/>
              <a:t>Solution:</a:t>
            </a:r>
          </a:p>
          <a:p>
            <a:pPr>
              <a:lnSpc>
                <a:spcPct val="200000"/>
              </a:lnSpc>
            </a:pPr>
            <a:r>
              <a:rPr lang="en-US" sz="1600" dirty="0"/>
              <a:t>    IT Server team check the count of mails sent by users per day and also set the threshold limit per user per day. If any user cross the threshold limit IT Server team  goes to the system to block the user mail I’d from sending any more mail’s.</a:t>
            </a:r>
          </a:p>
          <a:p>
            <a:pPr>
              <a:lnSpc>
                <a:spcPct val="200000"/>
              </a:lnSpc>
              <a:buNone/>
            </a:pPr>
            <a:endParaRPr lang="en-US" sz="1600" b="1" dirty="0"/>
          </a:p>
          <a:p>
            <a:pPr>
              <a:lnSpc>
                <a:spcPct val="200000"/>
              </a:lnSpc>
              <a:buNone/>
            </a:pPr>
            <a:endParaRPr lang="en-US" sz="1600" dirty="0">
              <a:latin typeface="+mj-lt"/>
            </a:endParaRPr>
          </a:p>
          <a:p>
            <a:pPr>
              <a:lnSpc>
                <a:spcPct val="200000"/>
              </a:lnSpc>
              <a:buNone/>
            </a:pPr>
            <a:endParaRPr lang="en-US" sz="1600" dirty="0">
              <a:latin typeface="+mj-lt"/>
            </a:endParaRPr>
          </a:p>
          <a:p>
            <a:pPr>
              <a:lnSpc>
                <a:spcPct val="200000"/>
              </a:lnSpc>
              <a:buNone/>
            </a:pPr>
            <a:endParaRPr lang="en-US" sz="1600" dirty="0">
              <a:latin typeface="+mj-lt"/>
            </a:endParaRPr>
          </a:p>
        </p:txBody>
      </p:sp>
      <p:pic>
        <p:nvPicPr>
          <p:cNvPr id="3073" name="Picture 1"/>
          <p:cNvPicPr>
            <a:picLocks noChangeAspect="1" noChangeArrowheads="1"/>
          </p:cNvPicPr>
          <p:nvPr/>
        </p:nvPicPr>
        <p:blipFill>
          <a:blip r:embed="rId2"/>
          <a:srcRect/>
          <a:stretch>
            <a:fillRect/>
          </a:stretch>
        </p:blipFill>
        <p:spPr bwMode="auto">
          <a:xfrm>
            <a:off x="0" y="1"/>
            <a:ext cx="2514600" cy="8538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lnSpc>
                <a:spcPct val="150000"/>
              </a:lnSpc>
              <a:buNone/>
            </a:pP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The tasks involved in Bulk User Sender Tracker should be Automate by RPA by using different tools like UIPATH ,Blue Prism, Automation anywhere…etc</a:t>
            </a:r>
          </a:p>
        </p:txBody>
      </p:sp>
      <p:pic>
        <p:nvPicPr>
          <p:cNvPr id="1025" name="Picture 1"/>
          <p:cNvPicPr>
            <a:picLocks noChangeAspect="1" noChangeArrowheads="1"/>
          </p:cNvPicPr>
          <p:nvPr/>
        </p:nvPicPr>
        <p:blipFill>
          <a:blip r:embed="rId2"/>
          <a:srcRect/>
          <a:stretch>
            <a:fillRect/>
          </a:stretch>
        </p:blipFill>
        <p:spPr bwMode="auto">
          <a:xfrm>
            <a:off x="0" y="1"/>
            <a:ext cx="2514600" cy="85388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Information about use case</a:t>
            </a:r>
          </a:p>
        </p:txBody>
      </p:sp>
      <p:sp>
        <p:nvSpPr>
          <p:cNvPr id="3" name="Content Placeholder 2"/>
          <p:cNvSpPr>
            <a:spLocks noGrp="1"/>
          </p:cNvSpPr>
          <p:nvPr>
            <p:ph idx="1"/>
          </p:nvPr>
        </p:nvSpPr>
        <p:spPr/>
        <p:txBody>
          <a:bodyPr>
            <a:normAutofit/>
          </a:bodyPr>
          <a:lstStyle/>
          <a:p>
            <a:pPr>
              <a:lnSpc>
                <a:spcPct val="150000"/>
              </a:lnSpc>
              <a:buNone/>
            </a:pPr>
            <a:r>
              <a:rPr lang="en-US" sz="2400" b="1" dirty="0">
                <a:latin typeface="Times New Roman" pitchFamily="18" charset="0"/>
                <a:cs typeface="Times New Roman" pitchFamily="18" charset="0"/>
              </a:rPr>
              <a:t>Industry Categories for this use case: </a:t>
            </a:r>
            <a:r>
              <a:rPr lang="en-US" sz="2400" dirty="0">
                <a:latin typeface="Times New Roman" pitchFamily="18" charset="0"/>
                <a:cs typeface="Times New Roman" pitchFamily="18" charset="0"/>
              </a:rPr>
              <a:t>Compliance ,Information Technology, Operations &amp; Telecom.</a:t>
            </a:r>
          </a:p>
          <a:p>
            <a:pPr>
              <a:lnSpc>
                <a:spcPct val="150000"/>
              </a:lnSpc>
              <a:buNone/>
            </a:pPr>
            <a:r>
              <a:rPr lang="en-US" sz="2400" b="1" dirty="0">
                <a:latin typeface="Times New Roman" pitchFamily="18" charset="0"/>
                <a:cs typeface="Times New Roman" pitchFamily="18" charset="0"/>
              </a:rPr>
              <a:t>Skill Level Required : </a:t>
            </a:r>
            <a:r>
              <a:rPr lang="en-US" sz="2400" dirty="0">
                <a:latin typeface="Times New Roman" pitchFamily="18" charset="0"/>
                <a:cs typeface="Times New Roman" pitchFamily="18" charset="0"/>
              </a:rPr>
              <a:t>Intermediate.</a:t>
            </a:r>
          </a:p>
          <a:p>
            <a:pPr>
              <a:lnSpc>
                <a:spcPct val="150000"/>
              </a:lnSpc>
              <a:buNone/>
            </a:pPr>
            <a:r>
              <a:rPr lang="en-US" sz="2400" b="1" dirty="0">
                <a:latin typeface="Times New Roman" pitchFamily="18" charset="0"/>
                <a:cs typeface="Times New Roman" pitchFamily="18" charset="0"/>
              </a:rPr>
              <a:t>UI Path Products that were used: </a:t>
            </a:r>
            <a:r>
              <a:rPr lang="en-US" sz="2400" dirty="0">
                <a:latin typeface="Times New Roman" pitchFamily="18" charset="0"/>
                <a:cs typeface="Times New Roman" pitchFamily="18" charset="0"/>
              </a:rPr>
              <a:t>UI Path Studio, UI Path APPS, UI Path Orchestrator.</a:t>
            </a:r>
          </a:p>
          <a:p>
            <a:pPr>
              <a:lnSpc>
                <a:spcPct val="150000"/>
              </a:lnSpc>
              <a:buNone/>
            </a:pPr>
            <a:r>
              <a:rPr lang="en-US" sz="2400" b="1" dirty="0">
                <a:latin typeface="Times New Roman" pitchFamily="18" charset="0"/>
                <a:cs typeface="Times New Roman" pitchFamily="18" charset="0"/>
              </a:rPr>
              <a:t>Other Applications that were used: </a:t>
            </a:r>
            <a:r>
              <a:rPr lang="en-US" sz="2400" dirty="0">
                <a:latin typeface="Times New Roman" pitchFamily="18" charset="0"/>
                <a:cs typeface="Times New Roman" pitchFamily="18" charset="0"/>
              </a:rPr>
              <a:t>SQL, Email Server Management tool.</a:t>
            </a:r>
          </a:p>
          <a:p>
            <a:pPr>
              <a:lnSpc>
                <a:spcPct val="150000"/>
              </a:lnSpc>
              <a:buNone/>
            </a:pPr>
            <a:endParaRPr lang="en-US" sz="2400" b="1" dirty="0">
              <a:latin typeface="Times New Roman" pitchFamily="18" charset="0"/>
              <a:cs typeface="Times New Roman" pitchFamily="18" charset="0"/>
            </a:endParaRPr>
          </a:p>
          <a:p>
            <a:pPr>
              <a:lnSpc>
                <a:spcPct val="150000"/>
              </a:lnSpc>
              <a:buNone/>
            </a:pPr>
            <a:endParaRPr lang="en-US" sz="2400" dirty="0">
              <a:latin typeface="Times New Roman" pitchFamily="18" charset="0"/>
              <a:cs typeface="Times New Roman" pitchFamily="18" charset="0"/>
            </a:endParaRPr>
          </a:p>
          <a:p>
            <a:pPr>
              <a:lnSpc>
                <a:spcPct val="150000"/>
              </a:lnSpc>
              <a:buNone/>
            </a:pPr>
            <a:endParaRPr lang="en-US" sz="2400" dirty="0">
              <a:latin typeface="Times New Roman" pitchFamily="18" charset="0"/>
              <a:cs typeface="Times New Roman" pitchFamily="18" charset="0"/>
            </a:endParaRPr>
          </a:p>
        </p:txBody>
      </p:sp>
      <p:pic>
        <p:nvPicPr>
          <p:cNvPr id="1025" name="Picture 1"/>
          <p:cNvPicPr>
            <a:picLocks noChangeAspect="1" noChangeArrowheads="1"/>
          </p:cNvPicPr>
          <p:nvPr/>
        </p:nvPicPr>
        <p:blipFill>
          <a:blip r:embed="rId2"/>
          <a:srcRect/>
          <a:stretch>
            <a:fillRect/>
          </a:stretch>
        </p:blipFill>
        <p:spPr bwMode="auto">
          <a:xfrm>
            <a:off x="0" y="1"/>
            <a:ext cx="2514600" cy="853888"/>
          </a:xfrm>
          <a:prstGeom prst="rect">
            <a:avLst/>
          </a:prstGeom>
          <a:noFill/>
          <a:ln w="9525">
            <a:noFill/>
            <a:miter lim="800000"/>
            <a:headEnd/>
            <a:tailEnd/>
          </a:ln>
          <a:effectLst/>
        </p:spPr>
      </p:pic>
    </p:spTree>
    <p:extLst>
      <p:ext uri="{BB962C8B-B14F-4D97-AF65-F5344CB8AC3E}">
        <p14:creationId xmlns:p14="http://schemas.microsoft.com/office/powerpoint/2010/main" val="47394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a:p>
          <a:p>
            <a:pPr algn="ctr">
              <a:buNone/>
            </a:pPr>
            <a:r>
              <a:rPr lang="en-US" sz="5400" dirty="0"/>
              <a:t>THANK YOU</a:t>
            </a:r>
          </a:p>
        </p:txBody>
      </p:sp>
      <p:pic>
        <p:nvPicPr>
          <p:cNvPr id="24578" name="Picture 2"/>
          <p:cNvPicPr>
            <a:picLocks noChangeAspect="1" noChangeArrowheads="1"/>
          </p:cNvPicPr>
          <p:nvPr/>
        </p:nvPicPr>
        <p:blipFill>
          <a:blip r:embed="rId2"/>
          <a:srcRect/>
          <a:stretch>
            <a:fillRect/>
          </a:stretch>
        </p:blipFill>
        <p:spPr bwMode="auto">
          <a:xfrm>
            <a:off x="0" y="2"/>
            <a:ext cx="2286000" cy="83819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264</TotalTime>
  <Words>248</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Constantia</vt:lpstr>
      <vt:lpstr>Times New Roman</vt:lpstr>
      <vt:lpstr>Wingdings</vt:lpstr>
      <vt:lpstr>Wingdings 2</vt:lpstr>
      <vt:lpstr>Flow</vt:lpstr>
      <vt:lpstr>PowerPoint Presentation</vt:lpstr>
      <vt:lpstr>PowerPoint Presentation</vt:lpstr>
      <vt:lpstr>Some of the use cases of Bulk User Sender Tracker Automation</vt:lpstr>
      <vt:lpstr>AS-IS &amp; TO-BE workflow</vt:lpstr>
      <vt:lpstr>One Case Study – Bulk User Sender Tracker</vt:lpstr>
      <vt:lpstr>Conclusion</vt:lpstr>
      <vt:lpstr>Other Information about use case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Onboarding - As IS</dc:title>
  <dc:creator>Hareesh P</dc:creator>
  <cp:lastModifiedBy>Anjali M</cp:lastModifiedBy>
  <cp:revision>15</cp:revision>
  <dcterms:created xsi:type="dcterms:W3CDTF">2006-08-16T00:00:00Z</dcterms:created>
  <dcterms:modified xsi:type="dcterms:W3CDTF">2021-08-12T14:16:07Z</dcterms:modified>
</cp:coreProperties>
</file>