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3"/>
  </p:notesMasterIdLst>
  <p:sldIdLst>
    <p:sldId id="265" r:id="rId2"/>
    <p:sldId id="261" r:id="rId3"/>
    <p:sldId id="263" r:id="rId4"/>
    <p:sldId id="256" r:id="rId5"/>
    <p:sldId id="257" r:id="rId6"/>
    <p:sldId id="258" r:id="rId7"/>
    <p:sldId id="259" r:id="rId8"/>
    <p:sldId id="260" r:id="rId9"/>
    <p:sldId id="262" r:id="rId10"/>
    <p:sldId id="266"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6097" autoAdjust="0"/>
  </p:normalViewPr>
  <p:slideViewPr>
    <p:cSldViewPr>
      <p:cViewPr varScale="1">
        <p:scale>
          <a:sx n="67" d="100"/>
          <a:sy n="67" d="100"/>
        </p:scale>
        <p:origin x="126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A69CB4-8700-4B3B-B5CF-CBF60F899157}" type="datetimeFigureOut">
              <a:rPr lang="en-US" smtClean="0"/>
              <a:pPr/>
              <a:t>8/12/2021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610B42-39D7-4FCA-87AA-AAAFB31A899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610B42-39D7-4FCA-87AA-AAAFB31A8993}"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8/12/2021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8/12/2021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4400" dirty="0"/>
          </a:p>
          <a:p>
            <a:pPr algn="ctr">
              <a:buNone/>
            </a:pPr>
            <a:r>
              <a:rPr lang="en-US" sz="4800" dirty="0">
                <a:solidFill>
                  <a:schemeClr val="accent1">
                    <a:lumMod val="60000"/>
                    <a:lumOff val="40000"/>
                  </a:schemeClr>
                </a:solidFill>
              </a:rPr>
              <a:t>WELCOME</a:t>
            </a:r>
          </a:p>
          <a:p>
            <a:pPr algn="ctr">
              <a:buNone/>
            </a:pPr>
            <a:endParaRPr lang="en-US" sz="4800" dirty="0"/>
          </a:p>
        </p:txBody>
      </p:sp>
      <p:pic>
        <p:nvPicPr>
          <p:cNvPr id="23554" name="Picture 2"/>
          <p:cNvPicPr>
            <a:picLocks noChangeAspect="1" noChangeArrowheads="1"/>
          </p:cNvPicPr>
          <p:nvPr/>
        </p:nvPicPr>
        <p:blipFill>
          <a:blip r:embed="rId2"/>
          <a:srcRect/>
          <a:stretch>
            <a:fillRect/>
          </a:stretch>
        </p:blipFill>
        <p:spPr bwMode="auto">
          <a:xfrm>
            <a:off x="0" y="1"/>
            <a:ext cx="2590800" cy="879764"/>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Other Information about use case</a:t>
            </a:r>
          </a:p>
        </p:txBody>
      </p:sp>
      <p:sp>
        <p:nvSpPr>
          <p:cNvPr id="3" name="Content Placeholder 2"/>
          <p:cNvSpPr>
            <a:spLocks noGrp="1"/>
          </p:cNvSpPr>
          <p:nvPr>
            <p:ph idx="1"/>
          </p:nvPr>
        </p:nvSpPr>
        <p:spPr/>
        <p:txBody>
          <a:bodyPr>
            <a:normAutofit/>
          </a:bodyPr>
          <a:lstStyle/>
          <a:p>
            <a:pPr>
              <a:lnSpc>
                <a:spcPct val="150000"/>
              </a:lnSpc>
              <a:buNone/>
            </a:pPr>
            <a:r>
              <a:rPr lang="en-US" sz="2400" b="1" dirty="0">
                <a:latin typeface="Times New Roman" pitchFamily="18" charset="0"/>
                <a:cs typeface="Times New Roman" pitchFamily="18" charset="0"/>
              </a:rPr>
              <a:t>Industry Categories for this use case: </a:t>
            </a:r>
            <a:r>
              <a:rPr lang="en-US" sz="2400" dirty="0">
                <a:latin typeface="Times New Roman" pitchFamily="18" charset="0"/>
                <a:cs typeface="Times New Roman" pitchFamily="18" charset="0"/>
              </a:rPr>
              <a:t>Compliance , HR.</a:t>
            </a:r>
          </a:p>
          <a:p>
            <a:pPr>
              <a:lnSpc>
                <a:spcPct val="150000"/>
              </a:lnSpc>
              <a:buNone/>
            </a:pPr>
            <a:r>
              <a:rPr lang="en-US" sz="2400" b="1" dirty="0">
                <a:latin typeface="Times New Roman" pitchFamily="18" charset="0"/>
                <a:cs typeface="Times New Roman" pitchFamily="18" charset="0"/>
              </a:rPr>
              <a:t>Skill Level Required : </a:t>
            </a:r>
            <a:r>
              <a:rPr lang="en-US" sz="2400" dirty="0">
                <a:latin typeface="Times New Roman" pitchFamily="18" charset="0"/>
                <a:cs typeface="Times New Roman" pitchFamily="18" charset="0"/>
              </a:rPr>
              <a:t>Intermediate.</a:t>
            </a:r>
          </a:p>
          <a:p>
            <a:pPr>
              <a:lnSpc>
                <a:spcPct val="150000"/>
              </a:lnSpc>
              <a:buNone/>
            </a:pPr>
            <a:r>
              <a:rPr lang="en-US" sz="2400" b="1" dirty="0">
                <a:latin typeface="Times New Roman" pitchFamily="18" charset="0"/>
                <a:cs typeface="Times New Roman" pitchFamily="18" charset="0"/>
              </a:rPr>
              <a:t>UI Path Products that were used: </a:t>
            </a:r>
            <a:r>
              <a:rPr lang="en-US" sz="2400" dirty="0">
                <a:latin typeface="Times New Roman" pitchFamily="18" charset="0"/>
                <a:cs typeface="Times New Roman" pitchFamily="18" charset="0"/>
              </a:rPr>
              <a:t>UI Path Studio, UI Path APPS, UI Path Orchestrator.</a:t>
            </a:r>
          </a:p>
          <a:p>
            <a:pPr>
              <a:lnSpc>
                <a:spcPct val="150000"/>
              </a:lnSpc>
              <a:buNone/>
            </a:pPr>
            <a:r>
              <a:rPr lang="en-US" sz="2400" b="1" dirty="0">
                <a:latin typeface="Times New Roman" pitchFamily="18" charset="0"/>
                <a:cs typeface="Times New Roman" pitchFamily="18" charset="0"/>
              </a:rPr>
              <a:t>Other Applications that were used: </a:t>
            </a:r>
            <a:r>
              <a:rPr lang="en-US" sz="2400" dirty="0">
                <a:latin typeface="Times New Roman" pitchFamily="18" charset="0"/>
                <a:cs typeface="Times New Roman" pitchFamily="18" charset="0"/>
              </a:rPr>
              <a:t>Office 365 , Chrome.</a:t>
            </a:r>
          </a:p>
          <a:p>
            <a:pPr>
              <a:lnSpc>
                <a:spcPct val="150000"/>
              </a:lnSpc>
              <a:buNone/>
            </a:pPr>
            <a:endParaRPr lang="en-US" sz="2400" b="1" dirty="0">
              <a:latin typeface="Times New Roman" pitchFamily="18" charset="0"/>
              <a:cs typeface="Times New Roman" pitchFamily="18" charset="0"/>
            </a:endParaRPr>
          </a:p>
          <a:p>
            <a:pPr>
              <a:lnSpc>
                <a:spcPct val="150000"/>
              </a:lnSpc>
              <a:buNone/>
            </a:pPr>
            <a:endParaRPr lang="en-US" sz="2400" dirty="0">
              <a:latin typeface="Times New Roman" pitchFamily="18" charset="0"/>
              <a:cs typeface="Times New Roman" pitchFamily="18" charset="0"/>
            </a:endParaRPr>
          </a:p>
          <a:p>
            <a:pPr>
              <a:lnSpc>
                <a:spcPct val="150000"/>
              </a:lnSpc>
              <a:buNone/>
            </a:pPr>
            <a:endParaRPr lang="en-US" sz="2400" dirty="0">
              <a:latin typeface="Times New Roman" pitchFamily="18" charset="0"/>
              <a:cs typeface="Times New Roman" pitchFamily="18" charset="0"/>
            </a:endParaRPr>
          </a:p>
        </p:txBody>
      </p:sp>
      <p:pic>
        <p:nvPicPr>
          <p:cNvPr id="1025" name="Picture 1"/>
          <p:cNvPicPr>
            <a:picLocks noChangeAspect="1" noChangeArrowheads="1"/>
          </p:cNvPicPr>
          <p:nvPr/>
        </p:nvPicPr>
        <p:blipFill>
          <a:blip r:embed="rId2"/>
          <a:srcRect/>
          <a:stretch>
            <a:fillRect/>
          </a:stretch>
        </p:blipFill>
        <p:spPr bwMode="auto">
          <a:xfrm>
            <a:off x="0" y="1"/>
            <a:ext cx="2514600" cy="853888"/>
          </a:xfrm>
          <a:prstGeom prst="rect">
            <a:avLst/>
          </a:prstGeom>
          <a:noFill/>
          <a:ln w="9525">
            <a:noFill/>
            <a:miter lim="800000"/>
            <a:headEnd/>
            <a:tailEnd/>
          </a:ln>
          <a:effectLst/>
        </p:spPr>
      </p:pic>
    </p:spTree>
    <p:extLst>
      <p:ext uri="{BB962C8B-B14F-4D97-AF65-F5344CB8AC3E}">
        <p14:creationId xmlns:p14="http://schemas.microsoft.com/office/powerpoint/2010/main" val="473946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5400" dirty="0"/>
          </a:p>
          <a:p>
            <a:pPr algn="ctr">
              <a:buNone/>
            </a:pPr>
            <a:r>
              <a:rPr lang="en-US" sz="5400" dirty="0"/>
              <a:t>THANK YOU</a:t>
            </a:r>
          </a:p>
        </p:txBody>
      </p:sp>
      <p:pic>
        <p:nvPicPr>
          <p:cNvPr id="24578" name="Picture 2"/>
          <p:cNvPicPr>
            <a:picLocks noChangeAspect="1" noChangeArrowheads="1"/>
          </p:cNvPicPr>
          <p:nvPr/>
        </p:nvPicPr>
        <p:blipFill>
          <a:blip r:embed="rId2"/>
          <a:srcRect/>
          <a:stretch>
            <a:fillRect/>
          </a:stretch>
        </p:blipFill>
        <p:spPr bwMode="auto">
          <a:xfrm>
            <a:off x="0" y="2"/>
            <a:ext cx="2286000" cy="838198"/>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562600"/>
          </a:xfrm>
        </p:spPr>
        <p:txBody>
          <a:bodyPr anchor="ctr">
            <a:normAutofit/>
          </a:bodyPr>
          <a:lstStyle/>
          <a:p>
            <a:pPr algn="ctr">
              <a:buNone/>
            </a:pPr>
            <a:r>
              <a:rPr lang="en-US" sz="4400" b="1" dirty="0">
                <a:solidFill>
                  <a:schemeClr val="accent2">
                    <a:lumMod val="50000"/>
                  </a:schemeClr>
                </a:solidFill>
                <a:latin typeface="Times New Roman" pitchFamily="18" charset="0"/>
                <a:cs typeface="Times New Roman" pitchFamily="18" charset="0"/>
              </a:rPr>
              <a:t>Case Study of HR </a:t>
            </a:r>
            <a:r>
              <a:rPr lang="en-US" sz="4400" b="1" dirty="0" err="1">
                <a:solidFill>
                  <a:schemeClr val="accent2">
                    <a:lumMod val="50000"/>
                  </a:schemeClr>
                </a:solidFill>
                <a:latin typeface="Times New Roman" pitchFamily="18" charset="0"/>
                <a:cs typeface="Times New Roman" pitchFamily="18" charset="0"/>
              </a:rPr>
              <a:t>Sevices</a:t>
            </a:r>
            <a:endParaRPr lang="en-US" sz="4400" b="1" dirty="0">
              <a:solidFill>
                <a:schemeClr val="accent2">
                  <a:lumMod val="50000"/>
                </a:schemeClr>
              </a:solidFill>
              <a:latin typeface="Times New Roman" pitchFamily="18" charset="0"/>
              <a:cs typeface="Times New Roman" pitchFamily="18" charset="0"/>
            </a:endParaRPr>
          </a:p>
        </p:txBody>
      </p:sp>
      <p:sp>
        <p:nvSpPr>
          <p:cNvPr id="9218" name="AutoShape 2" descr="GXP labs automation – Just another WordPress sit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2" name="AutoShape 6" descr="GXP labs automation – Just another WordPress sit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4" name="AutoShape 8" descr="GXP labs automation – Just another WordPress sit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225" name="Picture 9"/>
          <p:cNvPicPr>
            <a:picLocks noChangeAspect="1" noChangeArrowheads="1"/>
          </p:cNvPicPr>
          <p:nvPr/>
        </p:nvPicPr>
        <p:blipFill>
          <a:blip r:embed="rId2"/>
          <a:srcRect/>
          <a:stretch>
            <a:fillRect/>
          </a:stretch>
        </p:blipFill>
        <p:spPr bwMode="auto">
          <a:xfrm>
            <a:off x="0" y="1"/>
            <a:ext cx="2819400" cy="95739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Some of the use cases of HR Automation</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000" dirty="0">
                <a:latin typeface="Times New Roman" pitchFamily="18" charset="0"/>
                <a:cs typeface="Times New Roman" pitchFamily="18" charset="0"/>
              </a:rPr>
              <a:t>     Employee onboarding</a:t>
            </a:r>
          </a:p>
          <a:p>
            <a:pPr marL="457200" indent="-457200">
              <a:buFont typeface="Wingdings" pitchFamily="2" charset="2"/>
              <a:buChar char="Ø"/>
            </a:pPr>
            <a:r>
              <a:rPr lang="en-US" sz="2000" dirty="0"/>
              <a:t>  Off boarding</a:t>
            </a:r>
          </a:p>
          <a:p>
            <a:pPr marL="457200" indent="-457200">
              <a:buFont typeface="Wingdings" pitchFamily="2" charset="2"/>
              <a:buChar char="Ø"/>
            </a:pPr>
            <a:r>
              <a:rPr lang="en-US" sz="2000" dirty="0"/>
              <a:t>  Leave requests</a:t>
            </a:r>
          </a:p>
          <a:p>
            <a:pPr>
              <a:buFont typeface="Wingdings" pitchFamily="2" charset="2"/>
              <a:buChar char="Ø"/>
            </a:pPr>
            <a:r>
              <a:rPr lang="en-US" sz="2000" dirty="0"/>
              <a:t>     Expense claims</a:t>
            </a:r>
          </a:p>
          <a:p>
            <a:pPr>
              <a:buFont typeface="Wingdings" pitchFamily="2" charset="2"/>
              <a:buChar char="Ø"/>
            </a:pPr>
            <a:r>
              <a:rPr lang="en-US" sz="2000" dirty="0"/>
              <a:t>     Employment history verification</a:t>
            </a:r>
          </a:p>
          <a:p>
            <a:pPr>
              <a:buFont typeface="Wingdings" pitchFamily="2" charset="2"/>
              <a:buChar char="Ø"/>
            </a:pPr>
            <a:r>
              <a:rPr lang="en-US" sz="2000" dirty="0"/>
              <a:t>     Candidate sourcing</a:t>
            </a:r>
          </a:p>
          <a:p>
            <a:pPr marL="457200" indent="-457200">
              <a:buFont typeface="Wingdings" pitchFamily="2" charset="2"/>
              <a:buChar char="Ø"/>
            </a:pPr>
            <a:r>
              <a:rPr lang="en-US" sz="2000" dirty="0"/>
              <a:t>  Payroll</a:t>
            </a:r>
          </a:p>
          <a:p>
            <a:pPr marL="457200" indent="-457200">
              <a:buFont typeface="Wingdings" pitchFamily="2" charset="2"/>
              <a:buChar char="Ø"/>
            </a:pPr>
            <a:r>
              <a:rPr lang="en-US" sz="2000" dirty="0"/>
              <a:t>  Tax filing</a:t>
            </a:r>
          </a:p>
          <a:p>
            <a:pPr marL="457200" indent="-457200">
              <a:buFont typeface="Wingdings" pitchFamily="2" charset="2"/>
              <a:buChar char="Ø"/>
            </a:pPr>
            <a:r>
              <a:rPr lang="en-US" sz="2000" dirty="0"/>
              <a:t>  Employee benefits</a:t>
            </a:r>
          </a:p>
          <a:p>
            <a:pPr marL="457200" indent="-457200">
              <a:buFont typeface="Wingdings" pitchFamily="2" charset="2"/>
              <a:buChar char="Ø"/>
            </a:pPr>
            <a:r>
              <a:rPr lang="en-US" sz="2000" dirty="0"/>
              <a:t>  Time management…….etc</a:t>
            </a:r>
          </a:p>
          <a:p>
            <a:pPr marL="457200" indent="-457200">
              <a:buFont typeface="Wingdings" pitchFamily="2" charset="2"/>
              <a:buChar char="Ø"/>
            </a:pPr>
            <a:endParaRPr lang="en-US" sz="2000" dirty="0">
              <a:latin typeface="Times New Roman" pitchFamily="18" charset="0"/>
              <a:cs typeface="Times New Roman" pitchFamily="18" charset="0"/>
            </a:endParaRPr>
          </a:p>
        </p:txBody>
      </p:sp>
      <p:pic>
        <p:nvPicPr>
          <p:cNvPr id="8193" name="Picture 1"/>
          <p:cNvPicPr>
            <a:picLocks noChangeAspect="1" noChangeArrowheads="1"/>
          </p:cNvPicPr>
          <p:nvPr/>
        </p:nvPicPr>
        <p:blipFill>
          <a:blip r:embed="rId2"/>
          <a:srcRect/>
          <a:stretch>
            <a:fillRect/>
          </a:stretch>
        </p:blipFill>
        <p:spPr bwMode="auto">
          <a:xfrm>
            <a:off x="0" y="0"/>
            <a:ext cx="2209800" cy="750387"/>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Employee on-boarding : AS-IS</a:t>
            </a:r>
          </a:p>
        </p:txBody>
      </p:sp>
      <p:pic>
        <p:nvPicPr>
          <p:cNvPr id="1026" name="Picture 2"/>
          <p:cNvPicPr>
            <a:picLocks noGrp="1" noChangeAspect="1" noChangeArrowheads="1"/>
          </p:cNvPicPr>
          <p:nvPr>
            <p:ph idx="1"/>
          </p:nvPr>
        </p:nvPicPr>
        <p:blipFill>
          <a:blip r:embed="rId2"/>
          <a:stretch>
            <a:fillRect/>
          </a:stretch>
        </p:blipFill>
        <p:spPr bwMode="auto">
          <a:xfrm>
            <a:off x="914400" y="2362200"/>
            <a:ext cx="7238999" cy="3810000"/>
          </a:xfrm>
          <a:prstGeom prst="rect">
            <a:avLst/>
          </a:prstGeom>
          <a:noFill/>
          <a:ln w="9525">
            <a:noFill/>
            <a:miter lim="800000"/>
            <a:headEnd/>
            <a:tailEnd/>
          </a:ln>
          <a:effectLst/>
        </p:spPr>
      </p:pic>
      <p:pic>
        <p:nvPicPr>
          <p:cNvPr id="7169" name="Picture 1"/>
          <p:cNvPicPr>
            <a:picLocks noChangeAspect="1" noChangeArrowheads="1"/>
          </p:cNvPicPr>
          <p:nvPr/>
        </p:nvPicPr>
        <p:blipFill>
          <a:blip r:embed="rId3"/>
          <a:srcRect/>
          <a:stretch>
            <a:fillRect/>
          </a:stretch>
        </p:blipFill>
        <p:spPr bwMode="auto">
          <a:xfrm>
            <a:off x="0" y="1"/>
            <a:ext cx="1981200" cy="67276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Employee on-boarding: AS-IS</a:t>
            </a:r>
          </a:p>
        </p:txBody>
      </p:sp>
      <p:pic>
        <p:nvPicPr>
          <p:cNvPr id="2050" name="Picture 2"/>
          <p:cNvPicPr>
            <a:picLocks noGrp="1" noChangeAspect="1" noChangeArrowheads="1"/>
          </p:cNvPicPr>
          <p:nvPr>
            <p:ph idx="1"/>
          </p:nvPr>
        </p:nvPicPr>
        <p:blipFill>
          <a:blip r:embed="rId3"/>
          <a:stretch>
            <a:fillRect/>
          </a:stretch>
        </p:blipFill>
        <p:spPr bwMode="auto">
          <a:xfrm>
            <a:off x="3967162" y="2872581"/>
            <a:ext cx="1209675" cy="2514600"/>
          </a:xfrm>
          <a:prstGeom prst="rect">
            <a:avLst/>
          </a:prstGeom>
          <a:noFill/>
          <a:ln w="9525">
            <a:noFill/>
            <a:miter lim="800000"/>
            <a:headEnd/>
            <a:tailEnd/>
          </a:ln>
          <a:effectLst/>
        </p:spPr>
      </p:pic>
      <p:sp>
        <p:nvSpPr>
          <p:cNvPr id="5" name="TextBox 4"/>
          <p:cNvSpPr txBox="1"/>
          <p:nvPr/>
        </p:nvSpPr>
        <p:spPr>
          <a:xfrm>
            <a:off x="838200" y="1676400"/>
            <a:ext cx="5257800" cy="6278642"/>
          </a:xfrm>
          <a:prstGeom prst="rect">
            <a:avLst/>
          </a:prstGeom>
          <a:noFill/>
        </p:spPr>
        <p:txBody>
          <a:bodyPr wrap="square" rtlCol="0">
            <a:spAutoFit/>
          </a:bodyPr>
          <a:lstStyle/>
          <a:p>
            <a:pPr>
              <a:lnSpc>
                <a:spcPct val="200000"/>
              </a:lnSpc>
            </a:pPr>
            <a:endParaRPr lang="en-US" sz="2400" dirty="0">
              <a:latin typeface="Times New Roman" pitchFamily="18" charset="0"/>
              <a:cs typeface="Times New Roman" pitchFamily="18" charset="0"/>
            </a:endParaRPr>
          </a:p>
          <a:p>
            <a:pPr>
              <a:lnSpc>
                <a:spcPct val="200000"/>
              </a:lnSpc>
            </a:pPr>
            <a:r>
              <a:rPr lang="en-US" sz="2400" dirty="0">
                <a:latin typeface="Times New Roman" pitchFamily="18" charset="0"/>
                <a:cs typeface="Times New Roman" pitchFamily="18" charset="0"/>
              </a:rPr>
              <a:t>Manual Data Entry</a:t>
            </a:r>
          </a:p>
          <a:p>
            <a:pPr>
              <a:lnSpc>
                <a:spcPct val="200000"/>
              </a:lnSpc>
            </a:pPr>
            <a:r>
              <a:rPr lang="en-US" sz="2400" dirty="0">
                <a:latin typeface="Times New Roman" pitchFamily="18" charset="0"/>
                <a:cs typeface="Times New Roman" pitchFamily="18" charset="0"/>
              </a:rPr>
              <a:t>Email co-ordination</a:t>
            </a:r>
          </a:p>
          <a:p>
            <a:pPr>
              <a:lnSpc>
                <a:spcPct val="200000"/>
              </a:lnSpc>
            </a:pPr>
            <a:r>
              <a:rPr lang="en-US" sz="2400" dirty="0">
                <a:latin typeface="Times New Roman" pitchFamily="18" charset="0"/>
                <a:cs typeface="Times New Roman" pitchFamily="18" charset="0"/>
              </a:rPr>
              <a:t>Straight through processing  </a:t>
            </a:r>
          </a:p>
          <a:p>
            <a:pPr>
              <a:lnSpc>
                <a:spcPct val="200000"/>
              </a:lnSpc>
            </a:pPr>
            <a:r>
              <a:rPr lang="en-US" sz="2400" dirty="0">
                <a:latin typeface="Times New Roman" pitchFamily="18" charset="0"/>
                <a:cs typeface="Times New Roman" pitchFamily="18" charset="0"/>
              </a:rPr>
              <a:t>High Lead Time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145" name="Picture 1"/>
          <p:cNvPicPr>
            <a:picLocks noChangeAspect="1" noChangeArrowheads="1"/>
          </p:cNvPicPr>
          <p:nvPr/>
        </p:nvPicPr>
        <p:blipFill>
          <a:blip r:embed="rId4"/>
          <a:srcRect/>
          <a:stretch>
            <a:fillRect/>
          </a:stretch>
        </p:blipFill>
        <p:spPr bwMode="auto">
          <a:xfrm>
            <a:off x="0" y="1"/>
            <a:ext cx="2514600" cy="85388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Employee on-boarding : TO-BE    </a:t>
            </a:r>
          </a:p>
        </p:txBody>
      </p:sp>
      <p:pic>
        <p:nvPicPr>
          <p:cNvPr id="3074" name="Picture 2"/>
          <p:cNvPicPr>
            <a:picLocks noGrp="1" noChangeAspect="1" noChangeArrowheads="1"/>
          </p:cNvPicPr>
          <p:nvPr>
            <p:ph idx="1"/>
          </p:nvPr>
        </p:nvPicPr>
        <p:blipFill>
          <a:blip r:embed="rId2"/>
          <a:srcRect/>
          <a:stretch>
            <a:fillRect/>
          </a:stretch>
        </p:blipFill>
        <p:spPr bwMode="auto">
          <a:xfrm>
            <a:off x="381000" y="2057400"/>
            <a:ext cx="8077199" cy="4267200"/>
          </a:xfrm>
          <a:prstGeom prst="rect">
            <a:avLst/>
          </a:prstGeom>
          <a:noFill/>
          <a:ln w="9525">
            <a:noFill/>
            <a:miter lim="800000"/>
            <a:headEnd/>
            <a:tailEnd/>
          </a:ln>
          <a:effectLst/>
        </p:spPr>
      </p:pic>
      <p:pic>
        <p:nvPicPr>
          <p:cNvPr id="4097" name="Picture 1"/>
          <p:cNvPicPr>
            <a:picLocks noChangeAspect="1" noChangeArrowheads="1"/>
          </p:cNvPicPr>
          <p:nvPr/>
        </p:nvPicPr>
        <p:blipFill>
          <a:blip r:embed="rId3"/>
          <a:srcRect/>
          <a:stretch>
            <a:fillRect/>
          </a:stretch>
        </p:blipFill>
        <p:spPr bwMode="auto">
          <a:xfrm>
            <a:off x="0" y="1"/>
            <a:ext cx="2590800" cy="87976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latin typeface="Times New Roman" pitchFamily="18" charset="0"/>
                <a:cs typeface="Times New Roman" pitchFamily="18" charset="0"/>
              </a:rPr>
              <a:t>One Case Study –Employee Onboarding</a:t>
            </a:r>
          </a:p>
        </p:txBody>
      </p:sp>
      <p:sp>
        <p:nvSpPr>
          <p:cNvPr id="3" name="Content Placeholder 2"/>
          <p:cNvSpPr>
            <a:spLocks noGrp="1"/>
          </p:cNvSpPr>
          <p:nvPr>
            <p:ph idx="1"/>
          </p:nvPr>
        </p:nvSpPr>
        <p:spPr/>
        <p:txBody>
          <a:bodyPr>
            <a:normAutofit fontScale="85000" lnSpcReduction="10000"/>
          </a:bodyPr>
          <a:lstStyle/>
          <a:p>
            <a:pPr>
              <a:buNone/>
            </a:pPr>
            <a:endParaRPr lang="en-US" dirty="0"/>
          </a:p>
          <a:p>
            <a:pPr>
              <a:buNone/>
            </a:pPr>
            <a:r>
              <a:rPr lang="en-US" dirty="0"/>
              <a:t>Challenges:</a:t>
            </a:r>
          </a:p>
          <a:p>
            <a:pPr>
              <a:lnSpc>
                <a:spcPct val="200000"/>
              </a:lnSpc>
              <a:buNone/>
            </a:pPr>
            <a:r>
              <a:rPr lang="en-US" sz="2400" dirty="0">
                <a:latin typeface="Times New Roman" pitchFamily="18" charset="0"/>
                <a:cs typeface="Times New Roman" pitchFamily="18" charset="0"/>
              </a:rPr>
              <a:t>         </a:t>
            </a:r>
            <a:r>
              <a:rPr lang="en-US" sz="2600" dirty="0">
                <a:latin typeface="Times New Roman" pitchFamily="18" charset="0"/>
                <a:cs typeface="Times New Roman" pitchFamily="18" charset="0"/>
              </a:rPr>
              <a:t>One of the leading Healthcare RCM BPO has 500 new joining every month across different cities and has been facing challenges coping up with the manual, day to day employee on boarding tasks, which is not only time consuming but repetitive in nature</a:t>
            </a:r>
          </a:p>
          <a:p>
            <a:pPr>
              <a:buNone/>
            </a:pPr>
            <a:r>
              <a:rPr lang="en-US" dirty="0"/>
              <a:t> </a:t>
            </a:r>
          </a:p>
        </p:txBody>
      </p:sp>
      <p:pic>
        <p:nvPicPr>
          <p:cNvPr id="3073" name="Picture 1"/>
          <p:cNvPicPr>
            <a:picLocks noChangeAspect="1" noChangeArrowheads="1"/>
          </p:cNvPicPr>
          <p:nvPr/>
        </p:nvPicPr>
        <p:blipFill>
          <a:blip r:embed="rId2"/>
          <a:srcRect/>
          <a:stretch>
            <a:fillRect/>
          </a:stretch>
        </p:blipFill>
        <p:spPr bwMode="auto">
          <a:xfrm>
            <a:off x="0" y="1"/>
            <a:ext cx="2514600" cy="85388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Our Solution</a:t>
            </a:r>
          </a:p>
        </p:txBody>
      </p:sp>
      <p:sp>
        <p:nvSpPr>
          <p:cNvPr id="3" name="Content Placeholder 2"/>
          <p:cNvSpPr>
            <a:spLocks noGrp="1"/>
          </p:cNvSpPr>
          <p:nvPr>
            <p:ph idx="1"/>
          </p:nvPr>
        </p:nvSpPr>
        <p:spPr/>
        <p:txBody>
          <a:bodyPr>
            <a:noAutofit/>
          </a:bodyPr>
          <a:lstStyle/>
          <a:p>
            <a:pPr>
              <a:lnSpc>
                <a:spcPct val="150000"/>
              </a:lnSpc>
              <a:buNone/>
            </a:pPr>
            <a:r>
              <a:rPr lang="en-US" sz="2000" b="1" dirty="0">
                <a:latin typeface="Times New Roman" pitchFamily="18" charset="0"/>
                <a:cs typeface="Times New Roman" pitchFamily="18" charset="0"/>
              </a:rPr>
              <a:t>Implement RPA based automation RPA bots that performs</a:t>
            </a:r>
            <a:r>
              <a:rPr lang="en-US" sz="2000" dirty="0">
                <a:latin typeface="Times New Roman" pitchFamily="18" charset="0"/>
                <a:cs typeface="Times New Roman" pitchFamily="18" charset="0"/>
              </a:rPr>
              <a:t>:</a:t>
            </a:r>
          </a:p>
          <a:p>
            <a:pPr>
              <a:lnSpc>
                <a:spcPct val="150000"/>
              </a:lnSpc>
              <a:buFont typeface="Wingdings" pitchFamily="2" charset="2"/>
              <a:buChar char="Ø"/>
            </a:pPr>
            <a:r>
              <a:rPr lang="en-US" sz="2000" dirty="0">
                <a:latin typeface="Times New Roman" pitchFamily="18" charset="0"/>
                <a:cs typeface="Times New Roman" pitchFamily="18" charset="0"/>
              </a:rPr>
              <a:t>Read relevant documents</a:t>
            </a:r>
          </a:p>
          <a:p>
            <a:pPr>
              <a:lnSpc>
                <a:spcPct val="150000"/>
              </a:lnSpc>
              <a:buFont typeface="Wingdings" pitchFamily="2" charset="2"/>
              <a:buChar char="Ø"/>
            </a:pPr>
            <a:r>
              <a:rPr lang="en-US" sz="2000" dirty="0">
                <a:latin typeface="Times New Roman" pitchFamily="18" charset="0"/>
                <a:cs typeface="Times New Roman" pitchFamily="18" charset="0"/>
              </a:rPr>
              <a:t>Create email accounts </a:t>
            </a:r>
          </a:p>
          <a:p>
            <a:pPr>
              <a:lnSpc>
                <a:spcPct val="150000"/>
              </a:lnSpc>
              <a:buFont typeface="Wingdings" pitchFamily="2" charset="2"/>
              <a:buChar char="Ø"/>
            </a:pPr>
            <a:r>
              <a:rPr lang="en-US" sz="2000" dirty="0">
                <a:latin typeface="Times New Roman" pitchFamily="18" charset="0"/>
                <a:cs typeface="Times New Roman" pitchFamily="18" charset="0"/>
              </a:rPr>
              <a:t>Add employee to mailing list</a:t>
            </a:r>
          </a:p>
          <a:p>
            <a:pPr>
              <a:lnSpc>
                <a:spcPct val="150000"/>
              </a:lnSpc>
              <a:buFont typeface="Wingdings" pitchFamily="2" charset="2"/>
              <a:buChar char="Ø"/>
            </a:pPr>
            <a:r>
              <a:rPr lang="en-US" sz="2000" dirty="0">
                <a:latin typeface="Times New Roman" pitchFamily="18" charset="0"/>
                <a:cs typeface="Times New Roman" pitchFamily="18" charset="0"/>
              </a:rPr>
              <a:t>Generate Phone extension. </a:t>
            </a:r>
          </a:p>
          <a:p>
            <a:pPr>
              <a:lnSpc>
                <a:spcPct val="150000"/>
              </a:lnSpc>
              <a:buFont typeface="Wingdings" pitchFamily="2" charset="2"/>
              <a:buChar char="Ø"/>
            </a:pPr>
            <a:r>
              <a:rPr lang="en-US" sz="2000" dirty="0">
                <a:latin typeface="Times New Roman" pitchFamily="18" charset="0"/>
                <a:cs typeface="Times New Roman" pitchFamily="18" charset="0"/>
              </a:rPr>
              <a:t>Request Card. </a:t>
            </a:r>
          </a:p>
          <a:p>
            <a:pPr>
              <a:lnSpc>
                <a:spcPct val="150000"/>
              </a:lnSpc>
              <a:buFont typeface="Wingdings" pitchFamily="2" charset="2"/>
              <a:buChar char="Ø"/>
            </a:pPr>
            <a:r>
              <a:rPr lang="en-US" sz="2000" dirty="0">
                <a:latin typeface="Times New Roman" pitchFamily="18" charset="0"/>
                <a:cs typeface="Times New Roman" pitchFamily="18" charset="0"/>
              </a:rPr>
              <a:t>Create AD accounts. </a:t>
            </a:r>
          </a:p>
          <a:p>
            <a:pPr>
              <a:lnSpc>
                <a:spcPct val="150000"/>
              </a:lnSpc>
              <a:buFont typeface="Wingdings" pitchFamily="2" charset="2"/>
              <a:buChar char="Ø"/>
            </a:pPr>
            <a:r>
              <a:rPr lang="en-US" sz="2000" dirty="0">
                <a:latin typeface="Times New Roman" pitchFamily="18" charset="0"/>
                <a:cs typeface="Times New Roman" pitchFamily="18" charset="0"/>
              </a:rPr>
              <a:t>Scrap employee details and push to System</a:t>
            </a:r>
          </a:p>
          <a:p>
            <a:pPr>
              <a:lnSpc>
                <a:spcPct val="150000"/>
              </a:lnSpc>
              <a:buFont typeface="Wingdings" pitchFamily="2" charset="2"/>
              <a:buChar char="Ø"/>
            </a:pPr>
            <a:r>
              <a:rPr lang="en-US" sz="2000" dirty="0">
                <a:latin typeface="Times New Roman" pitchFamily="18" charset="0"/>
                <a:cs typeface="Times New Roman" pitchFamily="18" charset="0"/>
              </a:rPr>
              <a:t>Send employment and login details to employee</a:t>
            </a:r>
          </a:p>
        </p:txBody>
      </p:sp>
      <p:pic>
        <p:nvPicPr>
          <p:cNvPr id="4098" name="Picture 2"/>
          <p:cNvPicPr>
            <a:picLocks noChangeAspect="1" noChangeArrowheads="1"/>
          </p:cNvPicPr>
          <p:nvPr/>
        </p:nvPicPr>
        <p:blipFill>
          <a:blip r:embed="rId2"/>
          <a:srcRect/>
          <a:stretch>
            <a:fillRect/>
          </a:stretch>
        </p:blipFill>
        <p:spPr bwMode="auto">
          <a:xfrm>
            <a:off x="4191000" y="2133600"/>
            <a:ext cx="4800600" cy="3276600"/>
          </a:xfrm>
          <a:prstGeom prst="rect">
            <a:avLst/>
          </a:prstGeom>
          <a:noFill/>
          <a:ln w="9525">
            <a:noFill/>
            <a:miter lim="800000"/>
            <a:headEnd/>
            <a:tailEnd/>
          </a:ln>
          <a:effectLst/>
        </p:spPr>
      </p:pic>
      <p:pic>
        <p:nvPicPr>
          <p:cNvPr id="2049" name="Picture 1"/>
          <p:cNvPicPr>
            <a:picLocks noChangeAspect="1" noChangeArrowheads="1"/>
          </p:cNvPicPr>
          <p:nvPr/>
        </p:nvPicPr>
        <p:blipFill>
          <a:blip r:embed="rId3"/>
          <a:srcRect/>
          <a:stretch>
            <a:fillRect/>
          </a:stretch>
        </p:blipFill>
        <p:spPr bwMode="auto">
          <a:xfrm>
            <a:off x="0" y="1"/>
            <a:ext cx="2590800" cy="87976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pPr>
              <a:lnSpc>
                <a:spcPct val="150000"/>
              </a:lnSpc>
              <a:buNone/>
            </a:pPr>
            <a:endParaRPr lang="en-US" sz="2400" dirty="0">
              <a:latin typeface="Times New Roman" pitchFamily="18" charset="0"/>
              <a:cs typeface="Times New Roman" pitchFamily="18" charset="0"/>
            </a:endParaRPr>
          </a:p>
          <a:p>
            <a:pPr>
              <a:lnSpc>
                <a:spcPct val="150000"/>
              </a:lnSpc>
              <a:buNone/>
            </a:pPr>
            <a:endParaRPr lang="en-US" sz="2400" dirty="0">
              <a:latin typeface="Times New Roman" pitchFamily="18" charset="0"/>
              <a:cs typeface="Times New Roman" pitchFamily="18" charset="0"/>
            </a:endParaRPr>
          </a:p>
          <a:p>
            <a:pPr>
              <a:lnSpc>
                <a:spcPct val="150000"/>
              </a:lnSpc>
              <a:buNone/>
            </a:pPr>
            <a:r>
              <a:rPr lang="en-US" sz="2400" dirty="0">
                <a:latin typeface="Times New Roman" pitchFamily="18" charset="0"/>
                <a:cs typeface="Times New Roman" pitchFamily="18" charset="0"/>
              </a:rPr>
              <a:t>The repetitive tasks in HR on boarding should be Automate </a:t>
            </a:r>
          </a:p>
          <a:p>
            <a:pPr>
              <a:lnSpc>
                <a:spcPct val="150000"/>
              </a:lnSpc>
              <a:buNone/>
            </a:pPr>
            <a:r>
              <a:rPr lang="en-US" sz="2400" dirty="0">
                <a:latin typeface="Times New Roman" pitchFamily="18" charset="0"/>
                <a:cs typeface="Times New Roman" pitchFamily="18" charset="0"/>
              </a:rPr>
              <a:t>by RPA by using different tools like UIPATH ,Blue Prism</a:t>
            </a:r>
          </a:p>
          <a:p>
            <a:pPr>
              <a:lnSpc>
                <a:spcPct val="150000"/>
              </a:lnSpc>
              <a:buNone/>
            </a:pPr>
            <a:r>
              <a:rPr lang="en-US" sz="2400" dirty="0">
                <a:latin typeface="Times New Roman" pitchFamily="18" charset="0"/>
                <a:cs typeface="Times New Roman" pitchFamily="18" charset="0"/>
              </a:rPr>
              <a:t>Automation anywhere…etc</a:t>
            </a:r>
          </a:p>
        </p:txBody>
      </p:sp>
      <p:pic>
        <p:nvPicPr>
          <p:cNvPr id="1025" name="Picture 1"/>
          <p:cNvPicPr>
            <a:picLocks noChangeAspect="1" noChangeArrowheads="1"/>
          </p:cNvPicPr>
          <p:nvPr/>
        </p:nvPicPr>
        <p:blipFill>
          <a:blip r:embed="rId2"/>
          <a:srcRect/>
          <a:stretch>
            <a:fillRect/>
          </a:stretch>
        </p:blipFill>
        <p:spPr bwMode="auto">
          <a:xfrm>
            <a:off x="0" y="1"/>
            <a:ext cx="2514600" cy="853888"/>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210</TotalTime>
  <Words>252</Words>
  <Application>Microsoft Office PowerPoint</Application>
  <PresentationFormat>On-screen Show (4:3)</PresentationFormat>
  <Paragraphs>59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Constantia</vt:lpstr>
      <vt:lpstr>Times New Roman</vt:lpstr>
      <vt:lpstr>Wingdings</vt:lpstr>
      <vt:lpstr>Wingdings 2</vt:lpstr>
      <vt:lpstr>Flow</vt:lpstr>
      <vt:lpstr>PowerPoint Presentation</vt:lpstr>
      <vt:lpstr>PowerPoint Presentation</vt:lpstr>
      <vt:lpstr>Some of the use cases of HR Automation</vt:lpstr>
      <vt:lpstr>Employee on-boarding : AS-IS</vt:lpstr>
      <vt:lpstr>Employee on-boarding: AS-IS</vt:lpstr>
      <vt:lpstr>Employee on-boarding : TO-BE    </vt:lpstr>
      <vt:lpstr>One Case Study –Employee Onboarding</vt:lpstr>
      <vt:lpstr>Our Solution</vt:lpstr>
      <vt:lpstr>Conclusion</vt:lpstr>
      <vt:lpstr>Other Information about use case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Onboarding - As IS</dc:title>
  <dc:creator>Hareesh P</dc:creator>
  <cp:lastModifiedBy>Anjali M</cp:lastModifiedBy>
  <cp:revision>10</cp:revision>
  <dcterms:created xsi:type="dcterms:W3CDTF">2006-08-16T00:00:00Z</dcterms:created>
  <dcterms:modified xsi:type="dcterms:W3CDTF">2021-08-12T13:08:14Z</dcterms:modified>
</cp:coreProperties>
</file>