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entury Gothic" panose="020B0502020202020204" pitchFamily="34"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3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Ismael DeRocco</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457200" marR="0" indent="457200">
              <a:spcBef>
                <a:spcPts val="0"/>
              </a:spcBef>
              <a:spcAft>
                <a:spcPts val="0"/>
              </a:spcAft>
            </a:pPr>
            <a:r>
              <a:rPr lang="en-US" sz="1800" dirty="0">
                <a:effectLst/>
                <a:latin typeface="Calibri" panose="020F0502020204030204" pitchFamily="34" charset="0"/>
                <a:ea typeface="Calibri" panose="020F0502020204030204" pitchFamily="34" charset="0"/>
              </a:rPr>
              <a:t>Automation is the act of developing and implementation of technology to deliver goods and services with close to no human intervention. The DevOps process is used to speed up the production of the product and ensure the process can continue without human intervention. This process ensures that planning, building, design and testing will be monitored to ensure everything is going smoothly in addition to making sure the security is up to date.</a:t>
            </a:r>
          </a:p>
          <a:p>
            <a:pPr marL="457200" marR="0" indent="457200">
              <a:spcBef>
                <a:spcPts val="0"/>
              </a:spcBef>
              <a:spcAft>
                <a:spcPts val="0"/>
              </a:spcAft>
            </a:pPr>
            <a:endParaRPr lang="en-US" sz="1800" dirty="0">
              <a:latin typeface="Calibri" panose="020F0502020204030204" pitchFamily="34" charset="0"/>
              <a:ea typeface="Calibri" panose="020F0502020204030204" pitchFamily="34" charset="0"/>
            </a:endParaRPr>
          </a:p>
          <a:p>
            <a:pPr marL="457200" marR="0" indent="457200">
              <a:spcBef>
                <a:spcPts val="0"/>
              </a:spcBef>
              <a:spcAft>
                <a:spcPts val="0"/>
              </a:spcAft>
            </a:pPr>
            <a:r>
              <a:rPr lang="en-US" sz="1800" dirty="0">
                <a:effectLst/>
                <a:latin typeface="Calibri" panose="020F0502020204030204" pitchFamily="34" charset="0"/>
                <a:ea typeface="Calibri" panose="020F0502020204030204" pitchFamily="34" charset="0"/>
              </a:rPr>
              <a:t>The compiler is a great tool to use when developing applications. It can help detect bugs when coding and lets the coder know where it’s happening. </a:t>
            </a:r>
          </a:p>
          <a:p>
            <a:pPr marL="457200" marR="0" indent="457200">
              <a:spcBef>
                <a:spcPts val="0"/>
              </a:spcBef>
              <a:spcAft>
                <a:spcPts val="0"/>
              </a:spcAft>
            </a:pPr>
            <a:endParaRPr lang="en-US" sz="1800" dirty="0">
              <a:latin typeface="Calibri" panose="020F0502020204030204" pitchFamily="34" charset="0"/>
              <a:ea typeface="Calibri" panose="020F0502020204030204" pitchFamily="34" charset="0"/>
            </a:endParaRPr>
          </a:p>
          <a:p>
            <a:pPr marL="457200" marR="0" indent="457200">
              <a:spcBef>
                <a:spcPts val="0"/>
              </a:spcBef>
              <a:spcAft>
                <a:spcPts val="0"/>
              </a:spcAft>
            </a:pPr>
            <a:r>
              <a:rPr lang="en-US" sz="1800" dirty="0">
                <a:effectLst/>
                <a:latin typeface="Calibri" panose="020F0502020204030204" pitchFamily="34" charset="0"/>
                <a:ea typeface="Calibri" panose="020F0502020204030204" pitchFamily="34" charset="0"/>
              </a:rPr>
              <a:t>Cppcheck is also a great tool to use to see where there are unused variables or code that is not needed. It also detects syntax errors and other types of errors as well. </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There is always risk in the security department when coding since nothing can ever be 100% secure. </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There are many factors on what could be the issue, like bad authentication, bad coding practice, and other flaws that could give the users issues.</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To prevent these issues, there needs to be a good coding practice in addition to communication with the team. This can help ensure that security is in mind from the start of the program until the end. </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The benefits of this is by starting early with the security portions of the project, this will cause less issues in the later testing of the program. Its easier to add security as you go instead of doing it all at once at the end. </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1400" dirty="0"/>
              <a:t>The system should always be monitored.</a:t>
            </a:r>
          </a:p>
          <a:p>
            <a:pPr marL="1143000" lvl="2" indent="-228600" algn="l" rtl="0">
              <a:lnSpc>
                <a:spcPct val="90000"/>
              </a:lnSpc>
              <a:spcBef>
                <a:spcPts val="0"/>
              </a:spcBef>
              <a:spcAft>
                <a:spcPts val="0"/>
              </a:spcAft>
              <a:buClr>
                <a:schemeClr val="lt1"/>
              </a:buClr>
              <a:buSzPts val="1800"/>
              <a:buChar char="•"/>
            </a:pPr>
            <a:endParaRPr lang="en-US" sz="1400" dirty="0"/>
          </a:p>
          <a:p>
            <a:pPr marL="1143000" lvl="2" indent="-228600" algn="l" rtl="0">
              <a:lnSpc>
                <a:spcPct val="90000"/>
              </a:lnSpc>
              <a:spcBef>
                <a:spcPts val="0"/>
              </a:spcBef>
              <a:spcAft>
                <a:spcPts val="0"/>
              </a:spcAft>
              <a:buClr>
                <a:schemeClr val="lt1"/>
              </a:buClr>
              <a:buSzPts val="1800"/>
              <a:buChar char="•"/>
            </a:pPr>
            <a:endParaRPr lang="en-US" sz="1400" dirty="0"/>
          </a:p>
          <a:p>
            <a:pPr marL="1143000" lvl="2" indent="-228600" algn="l" rtl="0">
              <a:lnSpc>
                <a:spcPct val="90000"/>
              </a:lnSpc>
              <a:spcBef>
                <a:spcPts val="0"/>
              </a:spcBef>
              <a:spcAft>
                <a:spcPts val="0"/>
              </a:spcAft>
              <a:buClr>
                <a:schemeClr val="lt1"/>
              </a:buClr>
              <a:buSzPts val="1800"/>
              <a:buChar char="•"/>
            </a:pPr>
            <a:r>
              <a:rPr lang="en-US" sz="1400" dirty="0"/>
              <a:t>Keep code simple and to the point</a:t>
            </a:r>
          </a:p>
          <a:p>
            <a:pPr marL="1143000" lvl="2" indent="-228600" algn="l" rtl="0">
              <a:lnSpc>
                <a:spcPct val="90000"/>
              </a:lnSpc>
              <a:spcBef>
                <a:spcPts val="0"/>
              </a:spcBef>
              <a:spcAft>
                <a:spcPts val="0"/>
              </a:spcAft>
              <a:buClr>
                <a:schemeClr val="lt1"/>
              </a:buClr>
              <a:buSzPts val="1800"/>
              <a:buChar char="•"/>
            </a:pPr>
            <a:endParaRPr lang="en-US" sz="1400" dirty="0"/>
          </a:p>
          <a:p>
            <a:pPr marL="1143000" lvl="2" indent="-228600" algn="l" rtl="0">
              <a:lnSpc>
                <a:spcPct val="90000"/>
              </a:lnSpc>
              <a:spcBef>
                <a:spcPts val="0"/>
              </a:spcBef>
              <a:spcAft>
                <a:spcPts val="0"/>
              </a:spcAft>
              <a:buClr>
                <a:schemeClr val="lt1"/>
              </a:buClr>
              <a:buSzPts val="1800"/>
              <a:buChar char="•"/>
            </a:pPr>
            <a:endParaRPr lang="en-US" sz="1400" dirty="0"/>
          </a:p>
          <a:p>
            <a:pPr marL="1143000" lvl="2" indent="-228600" algn="l" rtl="0">
              <a:lnSpc>
                <a:spcPct val="90000"/>
              </a:lnSpc>
              <a:spcBef>
                <a:spcPts val="0"/>
              </a:spcBef>
              <a:spcAft>
                <a:spcPts val="0"/>
              </a:spcAft>
              <a:buClr>
                <a:schemeClr val="lt1"/>
              </a:buClr>
              <a:buSzPts val="1800"/>
              <a:buChar char="•"/>
            </a:pPr>
            <a:r>
              <a:rPr lang="en-US" sz="1400" dirty="0"/>
              <a:t>Get feed back</a:t>
            </a: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1800" dirty="0"/>
              <a:t>Develop a secure coding skill </a:t>
            </a:r>
          </a:p>
          <a:p>
            <a:pPr marL="228600" lvl="0" indent="-228600" algn="l" rtl="0">
              <a:lnSpc>
                <a:spcPct val="90000"/>
              </a:lnSpc>
              <a:spcBef>
                <a:spcPts val="0"/>
              </a:spcBef>
              <a:spcAft>
                <a:spcPts val="0"/>
              </a:spcAft>
              <a:buClr>
                <a:schemeClr val="lt1"/>
              </a:buClr>
              <a:buSzPts val="2200"/>
              <a:buChar char="•"/>
            </a:pPr>
            <a:endParaRPr lang="en-US" sz="1800" dirty="0"/>
          </a:p>
          <a:p>
            <a:pPr marL="228600" lvl="0" indent="-228600" algn="l" rtl="0">
              <a:lnSpc>
                <a:spcPct val="90000"/>
              </a:lnSpc>
              <a:spcBef>
                <a:spcPts val="0"/>
              </a:spcBef>
              <a:spcAft>
                <a:spcPts val="0"/>
              </a:spcAft>
              <a:buClr>
                <a:schemeClr val="lt1"/>
              </a:buClr>
              <a:buSzPts val="2200"/>
              <a:buChar char="•"/>
            </a:pPr>
            <a:r>
              <a:rPr lang="en-US" sz="1800" dirty="0"/>
              <a:t>Maintain the skill</a:t>
            </a:r>
          </a:p>
          <a:p>
            <a:pPr marL="228600" lvl="0" indent="-228600" algn="l" rtl="0">
              <a:lnSpc>
                <a:spcPct val="90000"/>
              </a:lnSpc>
              <a:spcBef>
                <a:spcPts val="0"/>
              </a:spcBef>
              <a:spcAft>
                <a:spcPts val="0"/>
              </a:spcAft>
              <a:buClr>
                <a:schemeClr val="lt1"/>
              </a:buClr>
              <a:buSzPts val="2200"/>
              <a:buChar char="•"/>
            </a:pPr>
            <a:endParaRPr lang="en-US" sz="1800" dirty="0"/>
          </a:p>
          <a:p>
            <a:pPr marL="228600" lvl="0" indent="-228600" algn="l" rtl="0">
              <a:lnSpc>
                <a:spcPct val="90000"/>
              </a:lnSpc>
              <a:spcBef>
                <a:spcPts val="0"/>
              </a:spcBef>
              <a:spcAft>
                <a:spcPts val="0"/>
              </a:spcAft>
              <a:buClr>
                <a:schemeClr val="lt1"/>
              </a:buClr>
              <a:buSzPts val="2200"/>
              <a:buChar char="•"/>
            </a:pPr>
            <a:r>
              <a:rPr lang="en-US" sz="1800" dirty="0"/>
              <a:t>Ensure privacy </a:t>
            </a:r>
          </a:p>
          <a:p>
            <a:pPr marL="228600" lvl="0" indent="-228600" algn="l" rtl="0">
              <a:lnSpc>
                <a:spcPct val="90000"/>
              </a:lnSpc>
              <a:spcBef>
                <a:spcPts val="0"/>
              </a:spcBef>
              <a:spcAft>
                <a:spcPts val="0"/>
              </a:spcAft>
              <a:buClr>
                <a:schemeClr val="lt1"/>
              </a:buClr>
              <a:buSzPts val="2200"/>
              <a:buChar char="•"/>
            </a:pPr>
            <a:endParaRPr lang="en-US" sz="1800" dirty="0"/>
          </a:p>
          <a:p>
            <a:pPr marL="228600" lvl="0" indent="-228600" algn="l" rtl="0">
              <a:lnSpc>
                <a:spcPct val="90000"/>
              </a:lnSpc>
              <a:spcBef>
                <a:spcPts val="0"/>
              </a:spcBef>
              <a:spcAft>
                <a:spcPts val="0"/>
              </a:spcAft>
              <a:buClr>
                <a:schemeClr val="lt1"/>
              </a:buClr>
              <a:buSzPts val="2200"/>
              <a:buChar char="•"/>
            </a:pPr>
            <a:r>
              <a:rPr lang="en-US" sz="1800" dirty="0"/>
              <a:t>Keep data Safe  </a:t>
            </a: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dirty="0">
                <a:effectLst/>
              </a:rPr>
              <a:t>“Sei Cert C++ Coding Standard.” </a:t>
            </a:r>
            <a:r>
              <a:rPr lang="en-US" i="1" dirty="0">
                <a:effectLst/>
              </a:rPr>
              <a:t>SEI CERT C++ Coding Standard - SEI CERT C++ Coding Standard - Confluence</a:t>
            </a:r>
            <a:r>
              <a:rPr lang="en-US" dirty="0">
                <a:effectLst/>
              </a:rPr>
              <a:t>, wiki.sei.cmu.edu/confluence/display/</a:t>
            </a:r>
            <a:r>
              <a:rPr lang="en-US" dirty="0" err="1">
                <a:effectLst/>
              </a:rPr>
              <a:t>cplusplus</a:t>
            </a:r>
            <a:r>
              <a:rPr lang="en-US" dirty="0">
                <a:effectLst/>
              </a:rPr>
              <a:t>/. Accessed 18 June 2023. </a:t>
            </a:r>
          </a:p>
          <a:p>
            <a:r>
              <a:rPr lang="en-US" dirty="0">
                <a:effectLst/>
              </a:rPr>
              <a:t>“</a:t>
            </a:r>
            <a:r>
              <a:rPr lang="en-US" dirty="0" err="1">
                <a:effectLst/>
              </a:rPr>
              <a:t>Sonarsourcestatic</a:t>
            </a:r>
            <a:r>
              <a:rPr lang="en-US" dirty="0">
                <a:effectLst/>
              </a:rPr>
              <a:t> Code ANALYSISSINCE2008.” </a:t>
            </a:r>
            <a:r>
              <a:rPr lang="en-US" i="1" dirty="0" err="1">
                <a:effectLst/>
              </a:rPr>
              <a:t>SonarSource</a:t>
            </a:r>
            <a:r>
              <a:rPr lang="en-US" i="1" dirty="0">
                <a:effectLst/>
              </a:rPr>
              <a:t> Rules</a:t>
            </a:r>
            <a:r>
              <a:rPr lang="en-US" dirty="0">
                <a:effectLst/>
              </a:rPr>
              <a:t>, rules.sonarsource.com/. Accessed 18 June 2023. </a:t>
            </a: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1764792"/>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When defending a system more than one defense is always needed. There is no golden software to protect the system from all threats. The system should have multiple layers of defense to protect from all threats. Some examples are a firewall, malware protection and a VPN.</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3236975"/>
            <a:ext cx="5507869" cy="3436207"/>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fontScale="92500" lnSpcReduction="10000"/>
          </a:bodyPr>
          <a:lstStyle/>
          <a:p>
            <a:pPr marL="228600" lvl="0" indent="0" algn="l" rtl="0">
              <a:lnSpc>
                <a:spcPct val="107916"/>
              </a:lnSpc>
              <a:spcBef>
                <a:spcPts val="0"/>
              </a:spcBef>
              <a:spcAft>
                <a:spcPts val="0"/>
              </a:spcAft>
              <a:buSzPts val="1800"/>
              <a:buNone/>
            </a:pPr>
            <a:r>
              <a:rPr lang="en-US" sz="2000" dirty="0">
                <a:solidFill>
                  <a:srgbClr val="FFFFFF"/>
                </a:solidFill>
              </a:rPr>
              <a:t>Secure coding standards consist of certain levels of vulnerability that helps in measuring the impacts of certain standards. The chart presents the different categories of prioritized levels. </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546473841"/>
              </p:ext>
            </p:extLst>
          </p:nvPr>
        </p:nvGraphicFramePr>
        <p:xfrm>
          <a:off x="3171900" y="2003266"/>
          <a:ext cx="7835225" cy="475482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Likely</a:t>
                      </a:r>
                      <a:endParaRPr sz="14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Treats that have high possibility to occur/happen</a:t>
                      </a:r>
                      <a:endParaRPr sz="36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Priority</a:t>
                      </a:r>
                      <a:endParaRPr sz="14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Standards with high relevancy</a:t>
                      </a:r>
                      <a:endParaRPr sz="14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Low priority</a:t>
                      </a:r>
                      <a:endParaRPr sz="14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Standard with reduced relevancy</a:t>
                      </a:r>
                      <a:endParaRPr sz="14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Unlikely</a:t>
                      </a:r>
                      <a:endParaRPr sz="14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Threats with less possibility to happen</a:t>
                      </a:r>
                      <a:endParaRPr sz="14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C72EED07-2F59-D95E-C0CB-7AFC51868C3B}"/>
              </a:ext>
            </a:extLst>
          </p:cNvPr>
          <p:cNvGraphicFramePr>
            <a:graphicFrameLocks noGrp="1"/>
          </p:cNvGraphicFramePr>
          <p:nvPr>
            <p:extLst>
              <p:ext uri="{D42A27DB-BD31-4B8C-83A1-F6EECF244321}">
                <p14:modId xmlns:p14="http://schemas.microsoft.com/office/powerpoint/2010/main" val="2983618331"/>
              </p:ext>
            </p:extLst>
          </p:nvPr>
        </p:nvGraphicFramePr>
        <p:xfrm>
          <a:off x="832104" y="1655064"/>
          <a:ext cx="10674096" cy="5164473"/>
        </p:xfrm>
        <a:graphic>
          <a:graphicData uri="http://schemas.openxmlformats.org/drawingml/2006/table">
            <a:tbl>
              <a:tblPr firstRow="1" firstCol="1">
                <a:tableStyleId>{802198C4-3087-4945-87E3-76CBB3509B7E}</a:tableStyleId>
              </a:tblPr>
              <a:tblGrid>
                <a:gridCol w="2880360">
                  <a:extLst>
                    <a:ext uri="{9D8B030D-6E8A-4147-A177-3AD203B41FA5}">
                      <a16:colId xmlns:a16="http://schemas.microsoft.com/office/drawing/2014/main" val="1196900072"/>
                    </a:ext>
                  </a:extLst>
                </a:gridCol>
                <a:gridCol w="7793736">
                  <a:extLst>
                    <a:ext uri="{9D8B030D-6E8A-4147-A177-3AD203B41FA5}">
                      <a16:colId xmlns:a16="http://schemas.microsoft.com/office/drawing/2014/main" val="3982334767"/>
                    </a:ext>
                  </a:extLst>
                </a:gridCol>
              </a:tblGrid>
              <a:tr h="246359">
                <a:tc>
                  <a:txBody>
                    <a:bodyPr/>
                    <a:lstStyle/>
                    <a:p>
                      <a:pPr marL="0" marR="0" algn="ctr">
                        <a:spcBef>
                          <a:spcPts val="0"/>
                        </a:spcBef>
                        <a:spcAft>
                          <a:spcPts val="0"/>
                        </a:spcAft>
                      </a:pPr>
                      <a:r>
                        <a:rPr lang="en-US" sz="1400" dirty="0">
                          <a:solidFill>
                            <a:schemeClr val="bg1"/>
                          </a:solidFill>
                          <a:effectLst/>
                          <a:latin typeface="Times New Roman" panose="02020603050405020304" pitchFamily="18" charset="0"/>
                          <a:cs typeface="Times New Roman" panose="02020603050405020304" pitchFamily="18" charset="0"/>
                        </a:rPr>
                        <a:t>Principles</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961" marR="29961" marT="29961" marB="29961"/>
                </a:tc>
                <a:tc>
                  <a:txBody>
                    <a:bodyPr/>
                    <a:lstStyle/>
                    <a:p>
                      <a:pPr marL="0" marR="0" algn="ctr">
                        <a:spcBef>
                          <a:spcPts val="0"/>
                        </a:spcBef>
                        <a:spcAft>
                          <a:spcPts val="0"/>
                        </a:spcAft>
                      </a:pPr>
                      <a:r>
                        <a:rPr lang="en-US" sz="1400" dirty="0">
                          <a:solidFill>
                            <a:schemeClr val="bg1"/>
                          </a:solidFill>
                          <a:effectLst/>
                          <a:latin typeface="Times New Roman" panose="02020603050405020304" pitchFamily="18" charset="0"/>
                          <a:cs typeface="Times New Roman" panose="02020603050405020304" pitchFamily="18" charset="0"/>
                        </a:rPr>
                        <a:t>Coding Standard</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961" marR="29961" marT="29961" marB="29961"/>
                </a:tc>
                <a:extLst>
                  <a:ext uri="{0D108BD9-81ED-4DB2-BD59-A6C34878D82A}">
                    <a16:rowId xmlns:a16="http://schemas.microsoft.com/office/drawing/2014/main" val="776254967"/>
                  </a:ext>
                </a:extLst>
              </a:tr>
              <a:tr h="498553">
                <a:tc>
                  <a:txBody>
                    <a:bodyPr/>
                    <a:lstStyle/>
                    <a:p>
                      <a:pPr marL="342900" marR="0" lvl="0" indent="-342900">
                        <a:spcBef>
                          <a:spcPts val="0"/>
                        </a:spcBef>
                        <a:spcAft>
                          <a:spcPts val="0"/>
                        </a:spcAft>
                        <a:buFont typeface="+mj-lt"/>
                        <a:buAutoNum type="arabicPeriod"/>
                      </a:pPr>
                      <a:r>
                        <a:rPr lang="en-US" sz="1400" dirty="0">
                          <a:solidFill>
                            <a:schemeClr val="bg1"/>
                          </a:solidFill>
                          <a:effectLst/>
                          <a:latin typeface="Times New Roman" panose="02020603050405020304" pitchFamily="18" charset="0"/>
                          <a:cs typeface="Times New Roman" panose="02020603050405020304" pitchFamily="18" charset="0"/>
                        </a:rPr>
                        <a:t>Validate Input Data</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961" marR="29961" marT="29961" marB="29961"/>
                </a:tc>
                <a:tc>
                  <a:txBody>
                    <a:bodyPr/>
                    <a:lstStyle/>
                    <a:p>
                      <a:pPr marL="0" marR="0">
                        <a:spcBef>
                          <a:spcPts val="0"/>
                        </a:spcBef>
                        <a:spcAft>
                          <a:spcPts val="0"/>
                        </a:spcAft>
                      </a:pP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-Do not cast an out of range of an enumeration value.</a:t>
                      </a:r>
                    </a:p>
                    <a:p>
                      <a:pPr marL="0" marR="0">
                        <a:spcBef>
                          <a:spcPts val="0"/>
                        </a:spcBef>
                        <a:spcAft>
                          <a:spcPts val="0"/>
                        </a:spcAft>
                      </a:pP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-Validate Input Data; Ensure that operations on signed integers do not result in overflow.</a:t>
                      </a:r>
                    </a:p>
                  </a:txBody>
                  <a:tcPr marL="29961" marR="29961" marT="29961" marB="29961"/>
                </a:tc>
                <a:extLst>
                  <a:ext uri="{0D108BD9-81ED-4DB2-BD59-A6C34878D82A}">
                    <a16:rowId xmlns:a16="http://schemas.microsoft.com/office/drawing/2014/main" val="951799030"/>
                  </a:ext>
                </a:extLst>
              </a:tr>
              <a:tr h="498553">
                <a:tc>
                  <a:txBody>
                    <a:bodyPr/>
                    <a:lstStyle/>
                    <a:p>
                      <a:pPr marL="342900" marR="0" lvl="0" indent="-342900">
                        <a:spcBef>
                          <a:spcPts val="0"/>
                        </a:spcBef>
                        <a:spcAft>
                          <a:spcPts val="0"/>
                        </a:spcAft>
                        <a:buFont typeface="+mj-lt"/>
                        <a:buAutoNum type="arabicPeriod"/>
                      </a:pPr>
                      <a:r>
                        <a:rPr lang="en-US" sz="1400">
                          <a:solidFill>
                            <a:schemeClr val="bg1"/>
                          </a:solidFill>
                          <a:effectLst/>
                          <a:latin typeface="Times New Roman" panose="02020603050405020304" pitchFamily="18" charset="0"/>
                          <a:cs typeface="Times New Roman" panose="02020603050405020304" pitchFamily="18" charset="0"/>
                        </a:rPr>
                        <a:t>Heed Compiler Warnings</a:t>
                      </a:r>
                      <a:endParaRPr lang="en-US" sz="14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961" marR="29961" marT="29961" marB="29961"/>
                </a:tc>
                <a:tc>
                  <a:txBody>
                    <a:bodyPr/>
                    <a:lstStyle/>
                    <a:p>
                      <a:pPr marL="0" marR="0">
                        <a:spcBef>
                          <a:spcPts val="0"/>
                        </a:spcBef>
                        <a:spcAft>
                          <a:spcPts val="0"/>
                        </a:spcAft>
                      </a:pP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-Do not use pointer-to-member operators to access nonexistent members.</a:t>
                      </a:r>
                    </a:p>
                  </a:txBody>
                  <a:tcPr marL="29961" marR="29961" marT="29961" marB="29961"/>
                </a:tc>
                <a:extLst>
                  <a:ext uri="{0D108BD9-81ED-4DB2-BD59-A6C34878D82A}">
                    <a16:rowId xmlns:a16="http://schemas.microsoft.com/office/drawing/2014/main" val="3932360526"/>
                  </a:ext>
                </a:extLst>
              </a:tr>
              <a:tr h="524699">
                <a:tc>
                  <a:txBody>
                    <a:bodyPr/>
                    <a:lstStyle/>
                    <a:p>
                      <a:pPr marL="342900" marR="0" lvl="0" indent="-342900">
                        <a:spcBef>
                          <a:spcPts val="0"/>
                        </a:spcBef>
                        <a:spcAft>
                          <a:spcPts val="0"/>
                        </a:spcAft>
                        <a:buFont typeface="+mj-lt"/>
                        <a:buAutoNum type="arabicPeriod"/>
                      </a:pPr>
                      <a:r>
                        <a:rPr lang="en-US" sz="1400">
                          <a:solidFill>
                            <a:schemeClr val="bg1"/>
                          </a:solidFill>
                          <a:effectLst/>
                          <a:latin typeface="Times New Roman" panose="02020603050405020304" pitchFamily="18" charset="0"/>
                          <a:cs typeface="Times New Roman" panose="02020603050405020304" pitchFamily="18" charset="0"/>
                        </a:rPr>
                        <a:t>Architect and Design for Security Policies</a:t>
                      </a:r>
                      <a:endParaRPr lang="en-US" sz="14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961" marR="29961" marT="29961" marB="29961"/>
                </a:tc>
                <a:tc>
                  <a:txBody>
                    <a:bodyPr/>
                    <a:lstStyle/>
                    <a:p>
                      <a:pPr marL="0" marR="0">
                        <a:spcBef>
                          <a:spcPts val="0"/>
                        </a:spcBef>
                        <a:spcAft>
                          <a:spcPts val="0"/>
                        </a:spcAft>
                      </a:pP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-Honor replacement dynamic storage management requirements. </a:t>
                      </a:r>
                    </a:p>
                  </a:txBody>
                  <a:tcPr marL="29961" marR="29961" marT="29961" marB="29961"/>
                </a:tc>
                <a:extLst>
                  <a:ext uri="{0D108BD9-81ED-4DB2-BD59-A6C34878D82A}">
                    <a16:rowId xmlns:a16="http://schemas.microsoft.com/office/drawing/2014/main" val="4012389331"/>
                  </a:ext>
                </a:extLst>
              </a:tr>
              <a:tr h="411003">
                <a:tc>
                  <a:txBody>
                    <a:bodyPr/>
                    <a:lstStyle/>
                    <a:p>
                      <a:pPr marL="342900" marR="0" lvl="0" indent="-342900">
                        <a:spcBef>
                          <a:spcPts val="0"/>
                        </a:spcBef>
                        <a:spcAft>
                          <a:spcPts val="0"/>
                        </a:spcAft>
                        <a:buFont typeface="+mj-lt"/>
                        <a:buAutoNum type="arabicPeriod"/>
                      </a:pPr>
                      <a:r>
                        <a:rPr lang="en-US" sz="1400">
                          <a:solidFill>
                            <a:schemeClr val="bg1"/>
                          </a:solidFill>
                          <a:effectLst/>
                          <a:latin typeface="Times New Roman" panose="02020603050405020304" pitchFamily="18" charset="0"/>
                          <a:cs typeface="Times New Roman" panose="02020603050405020304" pitchFamily="18" charset="0"/>
                        </a:rPr>
                        <a:t>Keep It Simple</a:t>
                      </a:r>
                      <a:endParaRPr lang="en-US" sz="14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961" marR="29961" marT="29961" marB="29961"/>
                </a:tc>
                <a:tc>
                  <a:txBody>
                    <a:bodyPr/>
                    <a:lstStyle/>
                    <a:p>
                      <a:pPr marL="0" marR="0">
                        <a:spcBef>
                          <a:spcPts val="0"/>
                        </a:spcBef>
                        <a:spcAft>
                          <a:spcPts val="0"/>
                        </a:spcAft>
                      </a:pP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-Do not attempt to modify string literals. </a:t>
                      </a:r>
                    </a:p>
                  </a:txBody>
                  <a:tcPr marL="29961" marR="29961" marT="29961" marB="29961"/>
                </a:tc>
                <a:extLst>
                  <a:ext uri="{0D108BD9-81ED-4DB2-BD59-A6C34878D82A}">
                    <a16:rowId xmlns:a16="http://schemas.microsoft.com/office/drawing/2014/main" val="3554240862"/>
                  </a:ext>
                </a:extLst>
              </a:tr>
              <a:tr h="411003">
                <a:tc>
                  <a:txBody>
                    <a:bodyPr/>
                    <a:lstStyle/>
                    <a:p>
                      <a:pPr marL="342900" marR="0" lvl="0" indent="-342900">
                        <a:spcBef>
                          <a:spcPts val="0"/>
                        </a:spcBef>
                        <a:spcAft>
                          <a:spcPts val="0"/>
                        </a:spcAft>
                        <a:buFont typeface="+mj-lt"/>
                        <a:buAutoNum type="arabicPeriod"/>
                      </a:pPr>
                      <a:r>
                        <a:rPr lang="en-US" sz="1400">
                          <a:solidFill>
                            <a:schemeClr val="bg1"/>
                          </a:solidFill>
                          <a:effectLst/>
                          <a:latin typeface="Times New Roman" panose="02020603050405020304" pitchFamily="18" charset="0"/>
                          <a:cs typeface="Times New Roman" panose="02020603050405020304" pitchFamily="18" charset="0"/>
                        </a:rPr>
                        <a:t>Default Deny</a:t>
                      </a:r>
                      <a:endParaRPr lang="en-US" sz="14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961" marR="29961" marT="29961" marB="29961"/>
                </a:tc>
                <a:tc>
                  <a:txBody>
                    <a:bodyPr/>
                    <a:lstStyle/>
                    <a:p>
                      <a:pPr marL="0" marR="0">
                        <a:spcBef>
                          <a:spcPts val="0"/>
                        </a:spcBef>
                        <a:spcAft>
                          <a:spcPts val="0"/>
                        </a:spcAft>
                      </a:pP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-Do not attempt to create a std::string from a null pointer</a:t>
                      </a:r>
                    </a:p>
                  </a:txBody>
                  <a:tcPr marL="29961" marR="29961" marT="29961" marB="29961"/>
                </a:tc>
                <a:extLst>
                  <a:ext uri="{0D108BD9-81ED-4DB2-BD59-A6C34878D82A}">
                    <a16:rowId xmlns:a16="http://schemas.microsoft.com/office/drawing/2014/main" val="956644630"/>
                  </a:ext>
                </a:extLst>
              </a:tr>
              <a:tr h="524699">
                <a:tc>
                  <a:txBody>
                    <a:bodyPr/>
                    <a:lstStyle/>
                    <a:p>
                      <a:pPr marL="342900" marR="0" lvl="0" indent="-342900">
                        <a:spcBef>
                          <a:spcPts val="0"/>
                        </a:spcBef>
                        <a:spcAft>
                          <a:spcPts val="0"/>
                        </a:spcAft>
                        <a:buFont typeface="+mj-lt"/>
                        <a:buAutoNum type="arabicPeriod"/>
                      </a:pPr>
                      <a:r>
                        <a:rPr lang="en-US" sz="1400">
                          <a:solidFill>
                            <a:schemeClr val="bg1"/>
                          </a:solidFill>
                          <a:effectLst/>
                          <a:latin typeface="Times New Roman" panose="02020603050405020304" pitchFamily="18" charset="0"/>
                          <a:cs typeface="Times New Roman" panose="02020603050405020304" pitchFamily="18" charset="0"/>
                        </a:rPr>
                        <a:t>Adhere to the Principle of Least Privilege</a:t>
                      </a:r>
                      <a:endParaRPr lang="en-US" sz="14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961" marR="29961" marT="29961" marB="29961"/>
                </a:tc>
                <a:tc>
                  <a:txBody>
                    <a:bodyPr/>
                    <a:lstStyle/>
                    <a:p>
                      <a:pPr marL="0" marR="0">
                        <a:spcBef>
                          <a:spcPts val="0"/>
                        </a:spcBef>
                        <a:spcAft>
                          <a:spcPts val="0"/>
                        </a:spcAft>
                      </a:pP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961" marR="29961" marT="29961" marB="29961"/>
                </a:tc>
                <a:extLst>
                  <a:ext uri="{0D108BD9-81ED-4DB2-BD59-A6C34878D82A}">
                    <a16:rowId xmlns:a16="http://schemas.microsoft.com/office/drawing/2014/main" val="3459923816"/>
                  </a:ext>
                </a:extLst>
              </a:tr>
              <a:tr h="431919">
                <a:tc>
                  <a:txBody>
                    <a:bodyPr/>
                    <a:lstStyle/>
                    <a:p>
                      <a:pPr marL="342900" marR="0" lvl="0" indent="-342900">
                        <a:spcBef>
                          <a:spcPts val="0"/>
                        </a:spcBef>
                        <a:spcAft>
                          <a:spcPts val="0"/>
                        </a:spcAft>
                        <a:buFont typeface="+mj-lt"/>
                        <a:buAutoNum type="arabicPeriod"/>
                      </a:pPr>
                      <a:r>
                        <a:rPr lang="en-US" sz="1400">
                          <a:solidFill>
                            <a:schemeClr val="bg1"/>
                          </a:solidFill>
                          <a:effectLst/>
                          <a:latin typeface="Times New Roman" panose="02020603050405020304" pitchFamily="18" charset="0"/>
                          <a:cs typeface="Times New Roman" panose="02020603050405020304" pitchFamily="18" charset="0"/>
                        </a:rPr>
                        <a:t>Sanitize Data Sent to Other Systems</a:t>
                      </a:r>
                      <a:endParaRPr lang="en-US" sz="14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961" marR="29961" marT="29961" marB="29961"/>
                </a:tc>
                <a:tc>
                  <a:txBody>
                    <a:bodyPr/>
                    <a:lstStyle/>
                    <a:p>
                      <a:pPr marL="0" marR="0">
                        <a:spcBef>
                          <a:spcPts val="0"/>
                        </a:spcBef>
                        <a:spcAft>
                          <a:spcPts val="0"/>
                        </a:spcAft>
                      </a:pP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-Close files when they are no longer needed.</a:t>
                      </a:r>
                    </a:p>
                  </a:txBody>
                  <a:tcPr marL="29961" marR="29961" marT="29961" marB="29961"/>
                </a:tc>
                <a:extLst>
                  <a:ext uri="{0D108BD9-81ED-4DB2-BD59-A6C34878D82A}">
                    <a16:rowId xmlns:a16="http://schemas.microsoft.com/office/drawing/2014/main" val="2849084985"/>
                  </a:ext>
                </a:extLst>
              </a:tr>
              <a:tr h="339139">
                <a:tc>
                  <a:txBody>
                    <a:bodyPr/>
                    <a:lstStyle/>
                    <a:p>
                      <a:pPr marL="342900" marR="0" lvl="0" indent="-342900">
                        <a:spcBef>
                          <a:spcPts val="0"/>
                        </a:spcBef>
                        <a:spcAft>
                          <a:spcPts val="0"/>
                        </a:spcAft>
                        <a:buFont typeface="+mj-lt"/>
                        <a:buAutoNum type="arabicPeriod"/>
                      </a:pPr>
                      <a:r>
                        <a:rPr lang="en-US" sz="1400" dirty="0">
                          <a:solidFill>
                            <a:schemeClr val="bg1"/>
                          </a:solidFill>
                          <a:effectLst/>
                          <a:latin typeface="Times New Roman" panose="02020603050405020304" pitchFamily="18" charset="0"/>
                          <a:cs typeface="Times New Roman" panose="02020603050405020304" pitchFamily="18" charset="0"/>
                        </a:rPr>
                        <a:t>Practice Defense in Depth </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961" marR="29961" marT="29961" marB="29961"/>
                </a:tc>
                <a:tc>
                  <a:txBody>
                    <a:bodyPr/>
                    <a:lstStyle/>
                    <a:p>
                      <a:pPr marL="0" marR="0">
                        <a:spcBef>
                          <a:spcPts val="0"/>
                        </a:spcBef>
                        <a:spcAft>
                          <a:spcPts val="0"/>
                        </a:spcAft>
                      </a:pP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961" marR="29961" marT="29961" marB="29961"/>
                </a:tc>
                <a:extLst>
                  <a:ext uri="{0D108BD9-81ED-4DB2-BD59-A6C34878D82A}">
                    <a16:rowId xmlns:a16="http://schemas.microsoft.com/office/drawing/2014/main" val="3850284940"/>
                  </a:ext>
                </a:extLst>
              </a:tr>
              <a:tr h="710258">
                <a:tc>
                  <a:txBody>
                    <a:bodyPr/>
                    <a:lstStyle/>
                    <a:p>
                      <a:pPr marL="342900" marR="0" lvl="0" indent="-342900">
                        <a:spcBef>
                          <a:spcPts val="0"/>
                        </a:spcBef>
                        <a:spcAft>
                          <a:spcPts val="0"/>
                        </a:spcAft>
                        <a:buFont typeface="+mj-lt"/>
                        <a:buAutoNum type="arabicPeriod"/>
                      </a:pPr>
                      <a:r>
                        <a:rPr lang="en-US" sz="1400" dirty="0">
                          <a:solidFill>
                            <a:schemeClr val="bg1"/>
                          </a:solidFill>
                          <a:effectLst/>
                          <a:latin typeface="Times New Roman" panose="02020603050405020304" pitchFamily="18" charset="0"/>
                          <a:cs typeface="Times New Roman" panose="02020603050405020304" pitchFamily="18" charset="0"/>
                        </a:rPr>
                        <a:t>Use Effective Quality Assurance Techniques</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961" marR="29961" marT="29961" marB="29961"/>
                </a:tc>
                <a:tc>
                  <a:txBody>
                    <a:bodyPr/>
                    <a:lstStyle/>
                    <a:p>
                      <a:pPr marL="0" marR="0">
                        <a:spcBef>
                          <a:spcPts val="0"/>
                        </a:spcBef>
                        <a:spcAft>
                          <a:spcPts val="0"/>
                        </a:spcAft>
                      </a:pP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-Expressions used in assertion must not produce side effects. </a:t>
                      </a:r>
                    </a:p>
                  </a:txBody>
                  <a:tcPr marL="29961" marR="29961" marT="29961" marB="29961"/>
                </a:tc>
                <a:extLst>
                  <a:ext uri="{0D108BD9-81ED-4DB2-BD59-A6C34878D82A}">
                    <a16:rowId xmlns:a16="http://schemas.microsoft.com/office/drawing/2014/main" val="708198808"/>
                  </a:ext>
                </a:extLst>
              </a:tr>
              <a:tr h="431919">
                <a:tc>
                  <a:txBody>
                    <a:bodyPr/>
                    <a:lstStyle/>
                    <a:p>
                      <a:pPr marL="342900" marR="0" lvl="0" indent="-342900">
                        <a:spcBef>
                          <a:spcPts val="0"/>
                        </a:spcBef>
                        <a:spcAft>
                          <a:spcPts val="0"/>
                        </a:spcAft>
                        <a:buFont typeface="+mj-lt"/>
                        <a:buAutoNum type="arabicPeriod"/>
                      </a:pPr>
                      <a:r>
                        <a:rPr lang="en-US" sz="1400">
                          <a:solidFill>
                            <a:schemeClr val="bg1"/>
                          </a:solidFill>
                          <a:effectLst/>
                          <a:latin typeface="Times New Roman" panose="02020603050405020304" pitchFamily="18" charset="0"/>
                          <a:cs typeface="Times New Roman" panose="02020603050405020304" pitchFamily="18" charset="0"/>
                        </a:rPr>
                        <a:t>Adopt a Secure Coding Standard</a:t>
                      </a:r>
                      <a:endParaRPr lang="en-US" sz="14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961" marR="29961" marT="29961" marB="29961"/>
                </a:tc>
                <a:tc>
                  <a:txBody>
                    <a:bodyPr/>
                    <a:lstStyle/>
                    <a:p>
                      <a:pPr marL="0" marR="0">
                        <a:spcBef>
                          <a:spcPts val="0"/>
                        </a:spcBef>
                        <a:spcAft>
                          <a:spcPts val="0"/>
                        </a:spcAft>
                      </a:pP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-Do not abruptly terminate the program.</a:t>
                      </a:r>
                    </a:p>
                    <a:p>
                      <a:pPr marL="0" marR="0">
                        <a:spcBef>
                          <a:spcPts val="0"/>
                        </a:spcBef>
                        <a:spcAft>
                          <a:spcPts val="0"/>
                        </a:spcAft>
                      </a:pP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-Gracefully handle self-copy assignment</a:t>
                      </a:r>
                    </a:p>
                  </a:txBody>
                  <a:tcPr marL="29961" marR="29961" marT="29961" marB="29961"/>
                </a:tc>
                <a:extLst>
                  <a:ext uri="{0D108BD9-81ED-4DB2-BD59-A6C34878D82A}">
                    <a16:rowId xmlns:a16="http://schemas.microsoft.com/office/drawing/2014/main" val="493124987"/>
                  </a:ext>
                </a:extLst>
              </a:tr>
            </a:tbl>
          </a:graphicData>
        </a:graphic>
      </p:graphicFrame>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4" name="Table 4">
            <a:extLst>
              <a:ext uri="{FF2B5EF4-FFF2-40B4-BE49-F238E27FC236}">
                <a16:creationId xmlns:a16="http://schemas.microsoft.com/office/drawing/2014/main" id="{2FF41CA6-0C85-39C5-B4F7-1CECCD2CC422}"/>
              </a:ext>
            </a:extLst>
          </p:cNvPr>
          <p:cNvGraphicFramePr>
            <a:graphicFrameLocks noGrp="1"/>
          </p:cNvGraphicFramePr>
          <p:nvPr>
            <p:extLst>
              <p:ext uri="{D42A27DB-BD31-4B8C-83A1-F6EECF244321}">
                <p14:modId xmlns:p14="http://schemas.microsoft.com/office/powerpoint/2010/main" val="661063385"/>
              </p:ext>
            </p:extLst>
          </p:nvPr>
        </p:nvGraphicFramePr>
        <p:xfrm>
          <a:off x="548640" y="1807802"/>
          <a:ext cx="11100816" cy="3611880"/>
        </p:xfrm>
        <a:graphic>
          <a:graphicData uri="http://schemas.openxmlformats.org/drawingml/2006/table">
            <a:tbl>
              <a:tblPr firstRow="1" bandRow="1">
                <a:tableStyleId>{802198C4-3087-4945-87E3-76CBB3509B7E}</a:tableStyleId>
              </a:tblPr>
              <a:tblGrid>
                <a:gridCol w="5550408">
                  <a:extLst>
                    <a:ext uri="{9D8B030D-6E8A-4147-A177-3AD203B41FA5}">
                      <a16:colId xmlns:a16="http://schemas.microsoft.com/office/drawing/2014/main" val="1114469974"/>
                    </a:ext>
                  </a:extLst>
                </a:gridCol>
                <a:gridCol w="5550408">
                  <a:extLst>
                    <a:ext uri="{9D8B030D-6E8A-4147-A177-3AD203B41FA5}">
                      <a16:colId xmlns:a16="http://schemas.microsoft.com/office/drawing/2014/main" val="2349037897"/>
                    </a:ext>
                  </a:extLst>
                </a:gridCol>
              </a:tblGrid>
              <a:tr h="370840">
                <a:tc>
                  <a:txBody>
                    <a:bodyPr/>
                    <a:lstStyle/>
                    <a:p>
                      <a:r>
                        <a:rPr lang="en-US" dirty="0">
                          <a:solidFill>
                            <a:schemeClr val="bg1"/>
                          </a:solidFill>
                        </a:rPr>
                        <a:t>Priority Value</a:t>
                      </a:r>
                    </a:p>
                  </a:txBody>
                  <a:tcPr/>
                </a:tc>
                <a:tc>
                  <a:txBody>
                    <a:bodyPr/>
                    <a:lstStyle/>
                    <a:p>
                      <a:r>
                        <a:rPr lang="en-US" dirty="0">
                          <a:solidFill>
                            <a:schemeClr val="bg1"/>
                          </a:solidFill>
                        </a:rPr>
                        <a:t>Coding Standard</a:t>
                      </a:r>
                    </a:p>
                  </a:txBody>
                  <a:tcPr/>
                </a:tc>
                <a:extLst>
                  <a:ext uri="{0D108BD9-81ED-4DB2-BD59-A6C34878D82A}">
                    <a16:rowId xmlns:a16="http://schemas.microsoft.com/office/drawing/2014/main" val="2431873560"/>
                  </a:ext>
                </a:extLst>
              </a:tr>
              <a:tr h="370840">
                <a:tc>
                  <a:txBody>
                    <a:bodyPr/>
                    <a:lstStyle/>
                    <a:p>
                      <a:r>
                        <a:rPr lang="en-US" dirty="0">
                          <a:solidFill>
                            <a:schemeClr val="bg1"/>
                          </a:solidFill>
                        </a:rPr>
                        <a:t>P2</a:t>
                      </a:r>
                    </a:p>
                  </a:txBody>
                  <a:tcPr/>
                </a:tc>
                <a:tc>
                  <a:txBody>
                    <a:bodyPr/>
                    <a:lstStyle/>
                    <a:p>
                      <a:r>
                        <a:rPr lang="en-US" dirty="0">
                          <a:solidFill>
                            <a:schemeClr val="bg1"/>
                          </a:solidFill>
                        </a:rPr>
                        <a:t>1.Gracefully handle self-copy assignment</a:t>
                      </a:r>
                    </a:p>
                  </a:txBody>
                  <a:tcPr/>
                </a:tc>
                <a:extLst>
                  <a:ext uri="{0D108BD9-81ED-4DB2-BD59-A6C34878D82A}">
                    <a16:rowId xmlns:a16="http://schemas.microsoft.com/office/drawing/2014/main" val="1439229288"/>
                  </a:ext>
                </a:extLst>
              </a:tr>
              <a:tr h="370840">
                <a:tc>
                  <a:txBody>
                    <a:bodyPr/>
                    <a:lstStyle/>
                    <a:p>
                      <a:r>
                        <a:rPr lang="en-US" dirty="0">
                          <a:solidFill>
                            <a:schemeClr val="bg1"/>
                          </a:solidFill>
                        </a:rPr>
                        <a:t>P3</a:t>
                      </a:r>
                    </a:p>
                  </a:txBody>
                  <a:tcPr/>
                </a:tc>
                <a:tc>
                  <a:txBody>
                    <a:bodyPr/>
                    <a:lstStyle/>
                    <a:p>
                      <a:r>
                        <a:rPr lang="en-US" dirty="0">
                          <a:solidFill>
                            <a:schemeClr val="bg1"/>
                          </a:solidFill>
                        </a:rPr>
                        <a:t>2.Expressions used in assertion must not produce side effects. </a:t>
                      </a:r>
                    </a:p>
                  </a:txBody>
                  <a:tcPr/>
                </a:tc>
                <a:extLst>
                  <a:ext uri="{0D108BD9-81ED-4DB2-BD59-A6C34878D82A}">
                    <a16:rowId xmlns:a16="http://schemas.microsoft.com/office/drawing/2014/main" val="1890264744"/>
                  </a:ext>
                </a:extLst>
              </a:tr>
              <a:tr h="370840">
                <a:tc>
                  <a:txBody>
                    <a:bodyPr/>
                    <a:lstStyle/>
                    <a:p>
                      <a:r>
                        <a:rPr lang="en-US" dirty="0">
                          <a:solidFill>
                            <a:schemeClr val="bg1"/>
                          </a:solidFill>
                        </a:rPr>
                        <a:t>P4</a:t>
                      </a:r>
                    </a:p>
                  </a:txBody>
                  <a:tcPr/>
                </a:tc>
                <a:tc>
                  <a:txBody>
                    <a:bodyPr/>
                    <a:lstStyle/>
                    <a:p>
                      <a:r>
                        <a:rPr lang="en-US" sz="1400" b="0" i="0" u="none" strike="noStrike" cap="none" dirty="0">
                          <a:solidFill>
                            <a:schemeClr val="bg1"/>
                          </a:solidFill>
                          <a:effectLst/>
                          <a:latin typeface="Arial"/>
                          <a:ea typeface="Arial"/>
                          <a:cs typeface="Arial"/>
                          <a:sym typeface="Arial"/>
                        </a:rPr>
                        <a:t>3.Do not cast an out of range of an enumeration value.</a:t>
                      </a:r>
                    </a:p>
                    <a:p>
                      <a:r>
                        <a:rPr lang="en-US" sz="1400" b="0" i="0" u="none" strike="noStrike" cap="none" dirty="0">
                          <a:solidFill>
                            <a:schemeClr val="bg1"/>
                          </a:solidFill>
                          <a:effectLst/>
                          <a:latin typeface="Arial"/>
                          <a:ea typeface="Arial"/>
                          <a:cs typeface="Arial"/>
                          <a:sym typeface="Arial"/>
                        </a:rPr>
                        <a:t>4.Do not abruptly terminate the program.</a:t>
                      </a:r>
                    </a:p>
                    <a:p>
                      <a:r>
                        <a:rPr lang="en-US" sz="1400" b="0" i="0" u="none" strike="noStrike" cap="none" dirty="0">
                          <a:solidFill>
                            <a:schemeClr val="bg1"/>
                          </a:solidFill>
                          <a:effectLst/>
                          <a:latin typeface="Arial"/>
                          <a:ea typeface="Arial"/>
                          <a:cs typeface="Arial"/>
                          <a:sym typeface="Arial"/>
                        </a:rPr>
                        <a:t>5.Close files when they are no longer needed.</a:t>
                      </a:r>
                      <a:endParaRPr lang="en-US" dirty="0">
                        <a:solidFill>
                          <a:schemeClr val="bg1"/>
                        </a:solidFill>
                      </a:endParaRPr>
                    </a:p>
                  </a:txBody>
                  <a:tcPr/>
                </a:tc>
                <a:extLst>
                  <a:ext uri="{0D108BD9-81ED-4DB2-BD59-A6C34878D82A}">
                    <a16:rowId xmlns:a16="http://schemas.microsoft.com/office/drawing/2014/main" val="3838715508"/>
                  </a:ext>
                </a:extLst>
              </a:tr>
              <a:tr h="370840">
                <a:tc>
                  <a:txBody>
                    <a:bodyPr/>
                    <a:lstStyle/>
                    <a:p>
                      <a:r>
                        <a:rPr lang="en-US" dirty="0">
                          <a:solidFill>
                            <a:schemeClr val="bg1"/>
                          </a:solidFill>
                        </a:rPr>
                        <a:t>P6</a:t>
                      </a:r>
                    </a:p>
                  </a:txBody>
                  <a:tcPr/>
                </a:tc>
                <a:tc>
                  <a:txBody>
                    <a:bodyPr/>
                    <a:lstStyle/>
                    <a:p>
                      <a:r>
                        <a:rPr lang="en-US" dirty="0">
                          <a:solidFill>
                            <a:schemeClr val="bg1"/>
                          </a:solidFill>
                        </a:rPr>
                        <a:t>6.Do not use pointer-to-member operators to access nonexistent members.</a:t>
                      </a:r>
                    </a:p>
                  </a:txBody>
                  <a:tcPr/>
                </a:tc>
                <a:extLst>
                  <a:ext uri="{0D108BD9-81ED-4DB2-BD59-A6C34878D82A}">
                    <a16:rowId xmlns:a16="http://schemas.microsoft.com/office/drawing/2014/main" val="630001623"/>
                  </a:ext>
                </a:extLst>
              </a:tr>
              <a:tr h="370840">
                <a:tc>
                  <a:txBody>
                    <a:bodyPr/>
                    <a:lstStyle/>
                    <a:p>
                      <a:r>
                        <a:rPr lang="en-US" dirty="0">
                          <a:solidFill>
                            <a:schemeClr val="bg1"/>
                          </a:solidFill>
                        </a:rPr>
                        <a:t>P9</a:t>
                      </a:r>
                    </a:p>
                  </a:txBody>
                  <a:tcPr/>
                </a:tc>
                <a:tc>
                  <a:txBody>
                    <a:bodyPr/>
                    <a:lstStyle/>
                    <a:p>
                      <a:r>
                        <a:rPr lang="en-US" sz="1400" b="0" i="0" u="none" strike="noStrike" cap="none" dirty="0">
                          <a:solidFill>
                            <a:schemeClr val="bg1"/>
                          </a:solidFill>
                          <a:effectLst/>
                          <a:latin typeface="Arial"/>
                          <a:ea typeface="Arial"/>
                          <a:cs typeface="Arial"/>
                          <a:sym typeface="Arial"/>
                        </a:rPr>
                        <a:t>7.Do not attempt to modify string literals. </a:t>
                      </a:r>
                    </a:p>
                    <a:p>
                      <a:r>
                        <a:rPr lang="en-US" dirty="0">
                          <a:solidFill>
                            <a:schemeClr val="bg1"/>
                          </a:solidFill>
                        </a:rPr>
                        <a:t>8.Validate Input Data; Ensure that operations on signed integers do not result in overflow.</a:t>
                      </a:r>
                    </a:p>
                  </a:txBody>
                  <a:tcPr/>
                </a:tc>
                <a:extLst>
                  <a:ext uri="{0D108BD9-81ED-4DB2-BD59-A6C34878D82A}">
                    <a16:rowId xmlns:a16="http://schemas.microsoft.com/office/drawing/2014/main" val="1260393249"/>
                  </a:ext>
                </a:extLst>
              </a:tr>
              <a:tr h="370840">
                <a:tc>
                  <a:txBody>
                    <a:bodyPr/>
                    <a:lstStyle/>
                    <a:p>
                      <a:r>
                        <a:rPr lang="en-US" dirty="0">
                          <a:solidFill>
                            <a:schemeClr val="bg1"/>
                          </a:solidFill>
                        </a:rPr>
                        <a:t>P18</a:t>
                      </a:r>
                    </a:p>
                  </a:txBody>
                  <a:tcPr/>
                </a:tc>
                <a:tc>
                  <a:txBody>
                    <a:bodyPr/>
                    <a:lstStyle/>
                    <a:p>
                      <a:r>
                        <a:rPr lang="en-US" dirty="0">
                          <a:solidFill>
                            <a:schemeClr val="bg1"/>
                          </a:solidFill>
                        </a:rPr>
                        <a:t>9.Do not attempt to create a std::string from a null pointer</a:t>
                      </a:r>
                    </a:p>
                    <a:p>
                      <a:r>
                        <a:rPr lang="en-US" dirty="0">
                          <a:solidFill>
                            <a:schemeClr val="bg1"/>
                          </a:solidFill>
                        </a:rPr>
                        <a:t>10.Honor replacement dynamic storage management requirements. </a:t>
                      </a:r>
                    </a:p>
                  </a:txBody>
                  <a:tcPr/>
                </a:tc>
                <a:extLst>
                  <a:ext uri="{0D108BD9-81ED-4DB2-BD59-A6C34878D82A}">
                    <a16:rowId xmlns:a16="http://schemas.microsoft.com/office/drawing/2014/main" val="1744863172"/>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b="1" u="sng" dirty="0"/>
              <a:t>Encryption in flight: </a:t>
            </a:r>
            <a:r>
              <a:rPr lang="en-US" sz="1400" dirty="0"/>
              <a:t>The process of data encryption during data transmission</a:t>
            </a:r>
          </a:p>
          <a:p>
            <a:pPr marL="228600" lvl="0" indent="-228600" algn="l" rtl="0">
              <a:lnSpc>
                <a:spcPct val="90000"/>
              </a:lnSpc>
              <a:spcBef>
                <a:spcPts val="0"/>
              </a:spcBef>
              <a:spcAft>
                <a:spcPts val="0"/>
              </a:spcAft>
              <a:buClr>
                <a:schemeClr val="lt1"/>
              </a:buClr>
              <a:buSzPts val="2000"/>
              <a:buChar char="•"/>
            </a:pPr>
            <a:endParaRPr lang="en-US" sz="1400" dirty="0"/>
          </a:p>
          <a:p>
            <a:pPr marL="228600" lvl="0" indent="-228600" algn="l" rtl="0">
              <a:lnSpc>
                <a:spcPct val="90000"/>
              </a:lnSpc>
              <a:spcBef>
                <a:spcPts val="0"/>
              </a:spcBef>
              <a:spcAft>
                <a:spcPts val="0"/>
              </a:spcAft>
              <a:buClr>
                <a:schemeClr val="lt1"/>
              </a:buClr>
              <a:buSzPts val="2000"/>
              <a:buChar char="•"/>
            </a:pPr>
            <a:endParaRPr lang="en-US" sz="1400" dirty="0"/>
          </a:p>
          <a:p>
            <a:pPr marL="228600" lvl="0" indent="-228600" algn="l" rtl="0">
              <a:lnSpc>
                <a:spcPct val="90000"/>
              </a:lnSpc>
              <a:spcBef>
                <a:spcPts val="0"/>
              </a:spcBef>
              <a:spcAft>
                <a:spcPts val="0"/>
              </a:spcAft>
              <a:buClr>
                <a:schemeClr val="lt1"/>
              </a:buClr>
              <a:buSzPts val="2000"/>
              <a:buChar char="•"/>
            </a:pPr>
            <a:endParaRPr lang="en-US" sz="1400" dirty="0"/>
          </a:p>
          <a:p>
            <a:pPr marL="228600" lvl="0" indent="-228600" algn="l" rtl="0">
              <a:lnSpc>
                <a:spcPct val="90000"/>
              </a:lnSpc>
              <a:spcBef>
                <a:spcPts val="0"/>
              </a:spcBef>
              <a:spcAft>
                <a:spcPts val="0"/>
              </a:spcAft>
              <a:buClr>
                <a:schemeClr val="lt1"/>
              </a:buClr>
              <a:buSzPts val="2000"/>
              <a:buChar char="•"/>
            </a:pPr>
            <a:endParaRPr lang="en-US" sz="1400" dirty="0"/>
          </a:p>
          <a:p>
            <a:pPr marL="228600" lvl="0" indent="-228600" algn="l" rtl="0">
              <a:lnSpc>
                <a:spcPct val="90000"/>
              </a:lnSpc>
              <a:spcBef>
                <a:spcPts val="0"/>
              </a:spcBef>
              <a:spcAft>
                <a:spcPts val="0"/>
              </a:spcAft>
              <a:buClr>
                <a:schemeClr val="lt1"/>
              </a:buClr>
              <a:buSzPts val="2000"/>
              <a:buChar char="•"/>
            </a:pPr>
            <a:endParaRPr lang="en-US" sz="1400" dirty="0"/>
          </a:p>
          <a:p>
            <a:pPr marL="228600" lvl="0" indent="-228600" algn="l" rtl="0">
              <a:lnSpc>
                <a:spcPct val="90000"/>
              </a:lnSpc>
              <a:spcBef>
                <a:spcPts val="0"/>
              </a:spcBef>
              <a:spcAft>
                <a:spcPts val="0"/>
              </a:spcAft>
              <a:buClr>
                <a:schemeClr val="lt1"/>
              </a:buClr>
              <a:buSzPts val="2000"/>
              <a:buChar char="•"/>
            </a:pPr>
            <a:r>
              <a:rPr lang="en-US" sz="2000" b="1" u="sng" dirty="0"/>
              <a:t>Encryption at rest: </a:t>
            </a:r>
            <a:r>
              <a:rPr lang="en-US" sz="1400" dirty="0"/>
              <a:t>Secure any hacker from accessing unencrypted data by ensuring the data is secure</a:t>
            </a:r>
          </a:p>
          <a:p>
            <a:pPr marL="228600" lvl="0" indent="-228600" algn="l" rtl="0">
              <a:lnSpc>
                <a:spcPct val="90000"/>
              </a:lnSpc>
              <a:spcBef>
                <a:spcPts val="0"/>
              </a:spcBef>
              <a:spcAft>
                <a:spcPts val="0"/>
              </a:spcAft>
              <a:buClr>
                <a:schemeClr val="lt1"/>
              </a:buClr>
              <a:buSzPts val="2000"/>
              <a:buChar char="•"/>
            </a:pPr>
            <a:endParaRPr lang="en-US" sz="1400" dirty="0"/>
          </a:p>
          <a:p>
            <a:pPr marL="228600" lvl="0" indent="-228600" algn="l" rtl="0">
              <a:lnSpc>
                <a:spcPct val="90000"/>
              </a:lnSpc>
              <a:spcBef>
                <a:spcPts val="0"/>
              </a:spcBef>
              <a:spcAft>
                <a:spcPts val="0"/>
              </a:spcAft>
              <a:buClr>
                <a:schemeClr val="lt1"/>
              </a:buClr>
              <a:buSzPts val="2000"/>
              <a:buChar char="•"/>
            </a:pPr>
            <a:endParaRPr lang="en-US" sz="1400" dirty="0"/>
          </a:p>
          <a:p>
            <a:pPr marL="228600" lvl="0" indent="-228600" algn="l" rtl="0">
              <a:lnSpc>
                <a:spcPct val="90000"/>
              </a:lnSpc>
              <a:spcBef>
                <a:spcPts val="0"/>
              </a:spcBef>
              <a:spcAft>
                <a:spcPts val="0"/>
              </a:spcAft>
              <a:buClr>
                <a:schemeClr val="lt1"/>
              </a:buClr>
              <a:buSzPts val="2000"/>
              <a:buChar char="•"/>
            </a:pPr>
            <a:endParaRPr lang="en-US" sz="1400" dirty="0"/>
          </a:p>
          <a:p>
            <a:pPr marL="228600" lvl="0" indent="-228600" algn="l" rtl="0">
              <a:lnSpc>
                <a:spcPct val="90000"/>
              </a:lnSpc>
              <a:spcBef>
                <a:spcPts val="0"/>
              </a:spcBef>
              <a:spcAft>
                <a:spcPts val="0"/>
              </a:spcAft>
              <a:buClr>
                <a:schemeClr val="lt1"/>
              </a:buClr>
              <a:buSzPts val="2000"/>
              <a:buChar char="•"/>
            </a:pPr>
            <a:endParaRPr lang="en-US" sz="1400" dirty="0"/>
          </a:p>
          <a:p>
            <a:pPr marL="228600" lvl="0" indent="-228600" algn="l" rtl="0">
              <a:lnSpc>
                <a:spcPct val="90000"/>
              </a:lnSpc>
              <a:spcBef>
                <a:spcPts val="0"/>
              </a:spcBef>
              <a:spcAft>
                <a:spcPts val="0"/>
              </a:spcAft>
              <a:buClr>
                <a:schemeClr val="lt1"/>
              </a:buClr>
              <a:buSzPts val="2000"/>
              <a:buChar char="•"/>
            </a:pPr>
            <a:r>
              <a:rPr lang="en-US" sz="2000" b="1" u="sng" dirty="0"/>
              <a:t>Encryption in use: </a:t>
            </a:r>
            <a:r>
              <a:rPr lang="en-US" sz="1400" dirty="0"/>
              <a:t>Give access to encrypted information that is at rest or in transmission</a:t>
            </a:r>
            <a:endParaRPr sz="20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941320" y="764374"/>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4" name="Table 3">
            <a:extLst>
              <a:ext uri="{FF2B5EF4-FFF2-40B4-BE49-F238E27FC236}">
                <a16:creationId xmlns:a16="http://schemas.microsoft.com/office/drawing/2014/main" id="{27C33497-58CF-8635-8DAB-CD69320BA04B}"/>
              </a:ext>
            </a:extLst>
          </p:cNvPr>
          <p:cNvGraphicFramePr>
            <a:graphicFrameLocks noGrp="1"/>
          </p:cNvGraphicFramePr>
          <p:nvPr>
            <p:extLst>
              <p:ext uri="{D42A27DB-BD31-4B8C-83A1-F6EECF244321}">
                <p14:modId xmlns:p14="http://schemas.microsoft.com/office/powerpoint/2010/main" val="4197718266"/>
              </p:ext>
            </p:extLst>
          </p:nvPr>
        </p:nvGraphicFramePr>
        <p:xfrm>
          <a:off x="1618488" y="1828800"/>
          <a:ext cx="9235440" cy="4264826"/>
        </p:xfrm>
        <a:graphic>
          <a:graphicData uri="http://schemas.openxmlformats.org/drawingml/2006/table">
            <a:tbl>
              <a:tblPr firstRow="1" firstCol="1">
                <a:tableStyleId>{802198C4-3087-4945-87E3-76CBB3509B7E}</a:tableStyleId>
              </a:tblPr>
              <a:tblGrid>
                <a:gridCol w="1776837">
                  <a:extLst>
                    <a:ext uri="{9D8B030D-6E8A-4147-A177-3AD203B41FA5}">
                      <a16:colId xmlns:a16="http://schemas.microsoft.com/office/drawing/2014/main" val="4036980966"/>
                    </a:ext>
                  </a:extLst>
                </a:gridCol>
                <a:gridCol w="7458603">
                  <a:extLst>
                    <a:ext uri="{9D8B030D-6E8A-4147-A177-3AD203B41FA5}">
                      <a16:colId xmlns:a16="http://schemas.microsoft.com/office/drawing/2014/main" val="207147620"/>
                    </a:ext>
                  </a:extLst>
                </a:gridCol>
              </a:tblGrid>
              <a:tr h="777610">
                <a:tc>
                  <a:txBody>
                    <a:bodyPr/>
                    <a:lstStyle/>
                    <a:p>
                      <a:pPr marL="342900" marR="0" lvl="0" indent="-342900">
                        <a:spcBef>
                          <a:spcPts val="0"/>
                        </a:spcBef>
                        <a:spcAft>
                          <a:spcPts val="0"/>
                        </a:spcAft>
                        <a:buFont typeface="+mj-lt"/>
                        <a:buAutoNum type="alphaLcPeriod"/>
                      </a:pPr>
                      <a:r>
                        <a:rPr lang="en-US" sz="1600" u="none" strike="noStrike" dirty="0">
                          <a:solidFill>
                            <a:schemeClr val="bg1"/>
                          </a:solidFill>
                          <a:effectLst/>
                        </a:rPr>
                        <a:t>Triple-A Framework*</a:t>
                      </a:r>
                      <a:endParaRPr lang="en-US" sz="1600" u="none" strike="noStrike" dirty="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spcBef>
                          <a:spcPts val="0"/>
                        </a:spcBef>
                        <a:spcAft>
                          <a:spcPts val="0"/>
                        </a:spcAft>
                      </a:pPr>
                      <a:r>
                        <a:rPr lang="en-US" sz="1600" dirty="0">
                          <a:solidFill>
                            <a:schemeClr val="bg1"/>
                          </a:solidFill>
                          <a:effectLst/>
                        </a:rPr>
                        <a:t>Explain what it is and how and why the policy applies.</a:t>
                      </a:r>
                      <a:endParaRPr lang="en-US" sz="1600" dirty="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862115488"/>
                  </a:ext>
                </a:extLst>
              </a:tr>
              <a:tr h="1066206">
                <a:tc>
                  <a:txBody>
                    <a:bodyPr/>
                    <a:lstStyle/>
                    <a:p>
                      <a:pPr marL="0" marR="0">
                        <a:spcBef>
                          <a:spcPts val="0"/>
                        </a:spcBef>
                        <a:spcAft>
                          <a:spcPts val="0"/>
                        </a:spcAft>
                      </a:pPr>
                      <a:r>
                        <a:rPr lang="en-US" sz="1600">
                          <a:solidFill>
                            <a:schemeClr val="bg1"/>
                          </a:solidFill>
                          <a:effectLst/>
                        </a:rPr>
                        <a:t>Authentication</a:t>
                      </a:r>
                      <a:endParaRPr lang="en-US" sz="160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spcBef>
                          <a:spcPts val="0"/>
                        </a:spcBef>
                        <a:spcAft>
                          <a:spcPts val="0"/>
                        </a:spcAft>
                      </a:pPr>
                      <a:r>
                        <a:rPr lang="en-US" sz="1600">
                          <a:solidFill>
                            <a:schemeClr val="bg1"/>
                          </a:solidFill>
                          <a:effectLst/>
                        </a:rPr>
                        <a:t>It is the process that helps verify the identity of a user. The process is implemented in many devices and programs by using passwords and biometrics to prevent unauthorized users to access the data.</a:t>
                      </a:r>
                      <a:endParaRPr lang="en-US" sz="160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4045426471"/>
                  </a:ext>
                </a:extLst>
              </a:tr>
              <a:tr h="1354804">
                <a:tc>
                  <a:txBody>
                    <a:bodyPr/>
                    <a:lstStyle/>
                    <a:p>
                      <a:pPr marL="0" marR="0">
                        <a:spcBef>
                          <a:spcPts val="0"/>
                        </a:spcBef>
                        <a:spcAft>
                          <a:spcPts val="0"/>
                        </a:spcAft>
                      </a:pPr>
                      <a:r>
                        <a:rPr lang="en-US" sz="1600">
                          <a:solidFill>
                            <a:schemeClr val="bg1"/>
                          </a:solidFill>
                          <a:effectLst/>
                        </a:rPr>
                        <a:t>Authorization</a:t>
                      </a:r>
                      <a:endParaRPr lang="en-US" sz="160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spcBef>
                          <a:spcPts val="0"/>
                        </a:spcBef>
                        <a:spcAft>
                          <a:spcPts val="0"/>
                        </a:spcAft>
                      </a:pPr>
                      <a:r>
                        <a:rPr lang="en-US" sz="1600">
                          <a:solidFill>
                            <a:schemeClr val="bg1"/>
                          </a:solidFill>
                          <a:effectLst/>
                        </a:rPr>
                        <a:t>This is the process that enables the user to access specific functions. Now everyone needs Admin permissions, this allows certain groups or people to have more permissions than another. This policy is put up to ensure the effective protection of data.</a:t>
                      </a:r>
                      <a:endParaRPr lang="en-US" sz="1600" dirty="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3385570374"/>
                  </a:ext>
                </a:extLst>
              </a:tr>
              <a:tr h="1066206">
                <a:tc>
                  <a:txBody>
                    <a:bodyPr/>
                    <a:lstStyle/>
                    <a:p>
                      <a:pPr marL="0" marR="0">
                        <a:spcBef>
                          <a:spcPts val="0"/>
                        </a:spcBef>
                        <a:spcAft>
                          <a:spcPts val="0"/>
                        </a:spcAft>
                      </a:pPr>
                      <a:r>
                        <a:rPr lang="en-US" sz="1600">
                          <a:solidFill>
                            <a:schemeClr val="bg1"/>
                          </a:solidFill>
                          <a:effectLst/>
                        </a:rPr>
                        <a:t>Accounting</a:t>
                      </a:r>
                      <a:endParaRPr lang="en-US" sz="160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spcBef>
                          <a:spcPts val="0"/>
                        </a:spcBef>
                        <a:spcAft>
                          <a:spcPts val="0"/>
                        </a:spcAft>
                      </a:pPr>
                      <a:r>
                        <a:rPr lang="en-US" sz="1600" dirty="0">
                          <a:solidFill>
                            <a:schemeClr val="bg1"/>
                          </a:solidFill>
                          <a:effectLst/>
                        </a:rPr>
                        <a:t>Accounting refers to the computerized computing software programs kept in an organization computer, network server. The system is important to set up income and expenses so everything can be kept tracked.</a:t>
                      </a:r>
                      <a:endParaRPr lang="en-US" sz="1600" dirty="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751668466"/>
                  </a:ext>
                </a:extLst>
              </a:tr>
            </a:tbl>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Unit Tests are important at the beginning of the project in addition to through the project. It can isolate the code and test it to make sure there aren’t any issues with continuing to use it.  If used correctly it can detect flaws early in development that might cause major issues in later stages.</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www.w3.org/XML/1998/namespace"/>
    <ds:schemaRef ds:uri="http://schemas.microsoft.com/office/2006/documentManagement/types"/>
    <ds:schemaRef ds:uri="http://schemas.microsoft.com/office/2006/metadata/properties"/>
    <ds:schemaRef ds:uri="http://schemas.microsoft.com/office/infopath/2007/PartnerControls"/>
    <ds:schemaRef ds:uri="http://purl.org/dc/terms/"/>
    <ds:schemaRef ds:uri="http://purl.org/dc/elements/1.1/"/>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426</TotalTime>
  <Words>1025</Words>
  <Application>Microsoft Office PowerPoint</Application>
  <PresentationFormat>Widescreen</PresentationFormat>
  <Paragraphs>115</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Century Gothic</vt:lpstr>
      <vt:lpstr>Times New Roman</vt:lpstr>
      <vt:lpstr>Arial</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Ismael DeRocco</cp:lastModifiedBy>
  <cp:revision>6</cp:revision>
  <dcterms:created xsi:type="dcterms:W3CDTF">2020-08-19T17:59:24Z</dcterms:created>
  <dcterms:modified xsi:type="dcterms:W3CDTF">2023-06-19T02:47:32Z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