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7730984-AD31-41BF-B8EC-C9E2AB8813C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76F21DD8-AEB7-4EA6-B5C7-71F176C5C14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C7C54257-EA67-43E6-B564-1B087B2EA20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B1702FF6-B69B-42F9-B1D9-7BC2CA8619C8}"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9BC945C-DC41-4D5B-BDFB-A02ABDFDAE1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BD792C95-29AE-4AF5-959D-59474F3075C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7F155D88-A3DF-49AE-9568-3C7162F110A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4F7C557D-3B11-48EE-B91A-639F1DE3FFA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46E8BC28-539D-4CCD-99D9-A9C157B73AA1}"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8008C152-7167-4989-9053-A139E3BA003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70207326-EA84-471D-BB7C-9443AF04B8B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B1C4BF5B-62CD-402F-8051-0D0CD7A56B5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31E54D0D-3B5F-4312-BF53-9F8AE1C1A69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3DC4941B-22CB-4E11-A0E4-775B2C732BC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8C81E249-BB83-419D-86C9-2528B9E4C58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3C9820BB-38F3-4FF0-8979-0DD962A38F1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2277753E-B346-4CF8-AE0F-511007532B2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B7095F23-BCDF-46CF-9900-11BEAA52CF4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7E3D0383-FCAF-4599-B4EB-775954653E7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85C98872-9783-4350-8AD8-A6AB36A7BF6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DEB018CE-EA4C-4356-B7CA-9D2EF6CEB0F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4C4C979E-A802-4D1F-9F7E-C10606538F1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08C0CD0-FB3C-4C58-8628-162E0240EBC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02D48B2D-B99C-4801-B2F7-7F1C54B7BE6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124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124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5120" y="1020960"/>
            <a:ext cx="7135560" cy="152640"/>
            <a:chOff x="1005120" y="1020960"/>
            <a:chExt cx="7135560" cy="152640"/>
          </a:xfrm>
        </p:grpSpPr>
        <p:sp>
          <p:nvSpPr>
            <p:cNvPr id="3" name="Google Shape;13;p2"/>
            <p:cNvSpPr/>
            <p:nvPr/>
          </p:nvSpPr>
          <p:spPr>
            <a:xfrm rot="10800000">
              <a:off x="1005120" y="1020600"/>
              <a:ext cx="71355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5120" y="1172880"/>
              <a:ext cx="71355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5560" cy="153000"/>
            <a:chOff x="1004040" y="3969000"/>
            <a:chExt cx="7135560" cy="153000"/>
          </a:xfrm>
        </p:grpSpPr>
        <p:sp>
          <p:nvSpPr>
            <p:cNvPr id="6" name="Google Shape;16;p2"/>
            <p:cNvSpPr/>
            <p:nvPr/>
          </p:nvSpPr>
          <p:spPr>
            <a:xfrm>
              <a:off x="1004040" y="4121640"/>
              <a:ext cx="71355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55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311760" y="444960"/>
            <a:ext cx="8519400" cy="7063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 name="PlaceHolder 2"/>
          <p:cNvSpPr>
            <a:spLocks noGrp="1"/>
          </p:cNvSpPr>
          <p:nvPr>
            <p:ph type="body"/>
          </p:nvPr>
        </p:nvSpPr>
        <p:spPr>
          <a:xfrm>
            <a:off x="311760" y="1266480"/>
            <a:ext cx="8519400" cy="3301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0" name="PlaceHolder 3"/>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D930CF6C-2E29-42C4-B984-2065604CC1C4}"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5045760"/>
            <a:ext cx="9142920" cy="9684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sldNum" idx="2"/>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674CE6C3-239E-4E88-9A62-AF7AE22DC4B3}"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1004040" y="1410840"/>
            <a:ext cx="7135560" cy="1362600"/>
          </a:xfrm>
          <a:prstGeom prst="rect">
            <a:avLst/>
          </a:prstGeom>
          <a:noFill/>
          <a:ln w="0">
            <a:noFill/>
          </a:ln>
        </p:spPr>
        <p:txBody>
          <a:bodyPr lIns="0" rIns="0" tIns="91440" bIns="91440" anchor="b">
            <a:noAutofit/>
          </a:bodyPr>
          <a:p>
            <a:pPr algn="ctr">
              <a:lnSpc>
                <a:spcPct val="100000"/>
              </a:lnSpc>
              <a:buNone/>
              <a:tabLst>
                <a:tab algn="l" pos="0"/>
              </a:tabLst>
            </a:pPr>
            <a:r>
              <a:rPr b="1" lang="en" sz="2760" spc="-1" strike="noStrike">
                <a:solidFill>
                  <a:srgbClr val="ef6c00"/>
                </a:solidFill>
                <a:latin typeface="Merriweather"/>
                <a:ea typeface="Merriweather"/>
              </a:rPr>
              <a:t>Talan Global Hackathon 2023 Project</a:t>
            </a:r>
            <a:endParaRPr b="0" lang="en-US" sz="2760" spc="-1" strike="noStrike">
              <a:latin typeface="Arial"/>
            </a:endParaRPr>
          </a:p>
          <a:p>
            <a:pPr>
              <a:lnSpc>
                <a:spcPct val="100000"/>
              </a:lnSpc>
              <a:buNone/>
              <a:tabLst>
                <a:tab algn="l" pos="0"/>
              </a:tabLst>
            </a:pPr>
            <a:endParaRPr b="0" lang="en-US" sz="1660" spc="-1" strike="noStrike">
              <a:latin typeface="Arial"/>
            </a:endParaRPr>
          </a:p>
          <a:p>
            <a:pPr>
              <a:lnSpc>
                <a:spcPct val="100000"/>
              </a:lnSpc>
              <a:buNone/>
              <a:tabLst>
                <a:tab algn="l" pos="0"/>
              </a:tabLst>
            </a:pPr>
            <a:endParaRPr b="0" lang="en-US" sz="1660" spc="-1" strike="noStrike">
              <a:latin typeface="Arial"/>
            </a:endParaRPr>
          </a:p>
        </p:txBody>
      </p:sp>
      <p:sp>
        <p:nvSpPr>
          <p:cNvPr id="88" name="PlaceHolder 2"/>
          <p:cNvSpPr>
            <a:spLocks noGrp="1"/>
          </p:cNvSpPr>
          <p:nvPr>
            <p:ph type="subTitle"/>
          </p:nvPr>
        </p:nvSpPr>
        <p:spPr>
          <a:xfrm>
            <a:off x="2137320" y="2850120"/>
            <a:ext cx="4869360" cy="791640"/>
          </a:xfrm>
          <a:prstGeom prst="rect">
            <a:avLst/>
          </a:prstGeom>
          <a:noFill/>
          <a:ln w="0">
            <a:noFill/>
          </a:ln>
        </p:spPr>
        <p:txBody>
          <a:bodyPr lIns="0" rIns="0" tIns="91440" bIns="91440" anchor="t">
            <a:normAutofit/>
          </a:bodyPr>
          <a:p>
            <a:pPr algn="ctr">
              <a:lnSpc>
                <a:spcPct val="100000"/>
              </a:lnSpc>
              <a:buNone/>
              <a:tabLst>
                <a:tab algn="l" pos="0"/>
              </a:tabLst>
            </a:pPr>
            <a:r>
              <a:rPr b="1" lang="en" sz="2400" spc="-1" strike="noStrike">
                <a:solidFill>
                  <a:srgbClr val="009668"/>
                </a:solidFill>
                <a:latin typeface="Merriweather"/>
                <a:ea typeface="Merriweather"/>
              </a:rPr>
              <a:t>Team 16 - Climate Wavers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9400" cy="706320"/>
          </a:xfrm>
          <a:prstGeom prst="rect">
            <a:avLst/>
          </a:prstGeom>
          <a:noFill/>
          <a:ln w="0">
            <a:noFill/>
          </a:ln>
        </p:spPr>
        <p:txBody>
          <a:bodyPr lIns="0" rIns="0" tIns="91440" bIns="91440" anchor="t">
            <a:normAutofit fontScale="95000"/>
          </a:bodyPr>
          <a:p>
            <a:pPr>
              <a:lnSpc>
                <a:spcPct val="100000"/>
              </a:lnSpc>
              <a:buNone/>
              <a:tabLst>
                <a:tab algn="l" pos="0"/>
              </a:tabLst>
            </a:pPr>
            <a:r>
              <a:rPr b="1" lang="en" sz="3600" spc="-1" strike="noStrike">
                <a:solidFill>
                  <a:srgbClr val="ef6c00"/>
                </a:solidFill>
                <a:latin typeface="Merriweather"/>
                <a:ea typeface="Merriweather"/>
              </a:rPr>
              <a:t>Team Members:</a:t>
            </a:r>
            <a:endParaRPr b="0" lang="en-US" sz="3600" spc="-1" strike="noStrike">
              <a:latin typeface="Arial"/>
            </a:endParaRPr>
          </a:p>
        </p:txBody>
      </p:sp>
      <p:sp>
        <p:nvSpPr>
          <p:cNvPr id="90" name="PlaceHolder 2"/>
          <p:cNvSpPr>
            <a:spLocks noGrp="1"/>
          </p:cNvSpPr>
          <p:nvPr>
            <p:ph/>
          </p:nvPr>
        </p:nvSpPr>
        <p:spPr>
          <a:xfrm>
            <a:off x="311760" y="1266480"/>
            <a:ext cx="8519400" cy="3301560"/>
          </a:xfrm>
          <a:prstGeom prst="rect">
            <a:avLst/>
          </a:prstGeom>
          <a:noFill/>
          <a:ln w="0">
            <a:noFill/>
          </a:ln>
        </p:spPr>
        <p:txBody>
          <a:bodyPr lIns="0" rIns="0" tIns="91440" bIns="91440" anchor="t">
            <a:normAutofit/>
          </a:bodyPr>
          <a:p>
            <a:pPr>
              <a:lnSpc>
                <a:spcPct val="115000"/>
              </a:lnSpc>
              <a:buNone/>
              <a:tabLst>
                <a:tab algn="l" pos="0"/>
              </a:tabLst>
            </a:pPr>
            <a:r>
              <a:rPr b="0" lang="en" sz="1800" spc="-1" strike="noStrike">
                <a:solidFill>
                  <a:srgbClr val="009668"/>
                </a:solidFill>
                <a:latin typeface="Merriweather"/>
                <a:ea typeface="Merriweather"/>
              </a:rPr>
              <a:t>1.Wesonga  Hassan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2.Salawu Joseph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3.Ismael Kiprop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4.Abdulqoyyum Aileru - Fullstack Engineer / Penetration Tester</a:t>
            </a:r>
            <a:endParaRPr b="0" lang="en-US" sz="1800" spc="-1" strike="noStrike">
              <a:latin typeface="Arial"/>
            </a:endParaRPr>
          </a:p>
          <a:p>
            <a:pPr>
              <a:lnSpc>
                <a:spcPct val="115000"/>
              </a:lnSpc>
              <a:spcBef>
                <a:spcPts val="1199"/>
              </a:spcBef>
              <a:spcAft>
                <a:spcPts val="1199"/>
              </a:spcAft>
              <a:buNone/>
              <a:tabLst>
                <a:tab algn="l" pos="0"/>
              </a:tabLst>
            </a:pPr>
            <a:r>
              <a:rPr b="0" lang="en" sz="1800" spc="-1" strike="noStrike">
                <a:solidFill>
                  <a:srgbClr val="009668"/>
                </a:solidFill>
                <a:latin typeface="Merriweather"/>
                <a:ea typeface="Merriweather"/>
              </a:rPr>
              <a:t>5.Alan - AI Engineer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19400" cy="706320"/>
          </a:xfrm>
          <a:prstGeom prst="rect">
            <a:avLst/>
          </a:prstGeom>
          <a:noFill/>
          <a:ln w="0">
            <a:noFill/>
          </a:ln>
        </p:spPr>
        <p:txBody>
          <a:bodyPr lIns="0" rIns="0" tIns="91440" bIns="91440" anchor="t">
            <a:normAutofit/>
          </a:bodyPr>
          <a:p>
            <a:pPr>
              <a:lnSpc>
                <a:spcPct val="100000"/>
              </a:lnSpc>
              <a:buNone/>
              <a:tabLst>
                <a:tab algn="l" pos="0"/>
              </a:tabLst>
            </a:pPr>
            <a:r>
              <a:rPr b="1" lang="en" sz="2490" spc="-1" strike="noStrike">
                <a:solidFill>
                  <a:srgbClr val="ef6c00"/>
                </a:solidFill>
                <a:latin typeface="Merriweather"/>
                <a:ea typeface="Merriweather"/>
              </a:rPr>
              <a:t>Executive Summary:</a:t>
            </a:r>
            <a:endParaRPr b="0" lang="en-US" sz="2490" spc="-1" strike="noStrike">
              <a:latin typeface="Arial"/>
            </a:endParaRPr>
          </a:p>
        </p:txBody>
      </p:sp>
      <p:sp>
        <p:nvSpPr>
          <p:cNvPr id="92" name="PlaceHolder 2"/>
          <p:cNvSpPr>
            <a:spLocks noGrp="1"/>
          </p:cNvSpPr>
          <p:nvPr>
            <p:ph/>
          </p:nvPr>
        </p:nvSpPr>
        <p:spPr>
          <a:xfrm>
            <a:off x="311760" y="1266480"/>
            <a:ext cx="8519400" cy="3301560"/>
          </a:xfrm>
          <a:prstGeom prst="rect">
            <a:avLst/>
          </a:prstGeom>
          <a:noFill/>
          <a:ln w="0">
            <a:noFill/>
          </a:ln>
        </p:spPr>
        <p:txBody>
          <a:bodyPr lIns="0" rIns="0" tIns="91440" bIns="91440" anchor="t">
            <a:normAutofit fontScale="84000"/>
          </a:bodyPr>
          <a:p>
            <a:pPr>
              <a:lnSpc>
                <a:spcPct val="150000"/>
              </a:lnSpc>
              <a:buNone/>
              <a:tabLst>
                <a:tab algn="l" pos="0"/>
              </a:tabLst>
            </a:pPr>
            <a:r>
              <a:rPr b="0" lang="en" sz="2000" spc="-1" strike="noStrike">
                <a:solidFill>
                  <a:srgbClr val="009668"/>
                </a:solidFill>
                <a:latin typeface="Merriweather"/>
                <a:ea typeface="Merriweather"/>
              </a:rPr>
              <a:t>In the face of escalating climate change impacts and the increasing frequency of natural disasters, our project harnesses the power of AI and data analytics to revolutionize disaster response strategies. By integrating real-time data from diverse sources such as satellites, climate stations, and social media feeds, our solution provides a cutting-edge platform for proactive disaster management and climate change mitigation. Climate Wavers aims to address this urgent need by developing an AI-driven social  media platform for climate change monitoring, community engagement and disaster response.</a:t>
            </a: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0"/>
            <a:ext cx="8519400" cy="706320"/>
          </a:xfrm>
          <a:prstGeom prst="rect">
            <a:avLst/>
          </a:prstGeom>
          <a:noFill/>
          <a:ln w="0">
            <a:noFill/>
          </a:ln>
        </p:spPr>
        <p:txBody>
          <a:bodyPr lIns="0" rIns="0" tIns="91440" bIns="91440" anchor="t">
            <a:normAutofit fontScale="52000"/>
          </a:bodyPr>
          <a:p>
            <a:pPr algn="ctr">
              <a:lnSpc>
                <a:spcPct val="100000"/>
              </a:lnSpc>
              <a:buNone/>
              <a:tabLst>
                <a:tab algn="l" pos="0"/>
              </a:tabLst>
            </a:pPr>
            <a:r>
              <a:rPr b="1" lang="en" sz="3600" spc="-1" strike="noStrike">
                <a:solidFill>
                  <a:srgbClr val="ef6c00"/>
                </a:solidFill>
                <a:latin typeface="PT Sans Narrow"/>
                <a:ea typeface="PT Sans Narrow"/>
              </a:rPr>
              <a:t>How Climate Wavers Effectively Address Disaster Response </a:t>
            </a:r>
            <a:endParaRPr b="0" lang="en-US" sz="3600" spc="-1" strike="noStrike">
              <a:latin typeface="Arial"/>
            </a:endParaRPr>
          </a:p>
        </p:txBody>
      </p:sp>
      <p:sp>
        <p:nvSpPr>
          <p:cNvPr id="94" name="PlaceHolder 2"/>
          <p:cNvSpPr>
            <a:spLocks noGrp="1"/>
          </p:cNvSpPr>
          <p:nvPr>
            <p:ph/>
          </p:nvPr>
        </p:nvSpPr>
        <p:spPr>
          <a:xfrm rot="21589800">
            <a:off x="6120" y="443880"/>
            <a:ext cx="8907840" cy="4584960"/>
          </a:xfrm>
          <a:prstGeom prst="rect">
            <a:avLst/>
          </a:prstGeom>
          <a:noFill/>
          <a:ln w="0">
            <a:noFill/>
          </a:ln>
        </p:spPr>
        <p:txBody>
          <a:bodyPr lIns="0" rIns="0" tIns="91440" bIns="91440" anchor="t">
            <a:normAutofit fontScale="8000"/>
          </a:bodyPr>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Prevention</a:t>
            </a:r>
            <a:r>
              <a:rPr b="0" lang="en" sz="9600" spc="-1" strike="noStrike">
                <a:solidFill>
                  <a:srgbClr val="000000"/>
                </a:solidFill>
                <a:latin typeface="Times New Roman"/>
                <a:ea typeface="Merriweather"/>
              </a:rPr>
              <a: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contribute to prevention efforts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Predictive Analysis</a:t>
            </a:r>
            <a:r>
              <a:rPr b="0" i="1" lang="en" sz="9600" spc="-1" strike="noStrike">
                <a:solidFill>
                  <a:srgbClr val="000000"/>
                </a:solidFill>
                <a:latin typeface="Times New Roman"/>
                <a:ea typeface="Merriweather"/>
              </a:rPr>
              <a:t>:</a:t>
            </a:r>
            <a:r>
              <a:rPr b="0" lang="en" sz="9600" spc="-1" strike="noStrike">
                <a:solidFill>
                  <a:srgbClr val="000000"/>
                </a:solidFill>
                <a:latin typeface="Times New Roman"/>
                <a:ea typeface="Merriweather"/>
              </a:rPr>
              <a:t> Utilizing machine learning algorithms to predict climate patterns and potential disasters and signs from users and climate experts in the area can help authorities and communities prepare for impending events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Early Warning Systems</a:t>
            </a:r>
            <a:r>
              <a:rPr b="0" i="1"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Implementing real-time monitoring and alert systems to notify users and communities in the areas at risk, allowing timely evacuation and preventive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Mitigation: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To mitigate the impact of disasters, your project can: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Risk Assessment: Analyzing historical and real-time data from climate wavers to identify high-risk areas, enabling targeted mitigation strategies and infrastructure improvements.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Change Adaptation: Offering insights into long-term climate trends, assisting policymakers in crafting strategies to adapt to changing environmental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Preparedness: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enhance preparedness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Engagement: Our AI chatbot involving local communities through crowdsourced data, raising awareness, and educating them about disaster risks and preparedness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Training Simulations: Our AI chatbot and climate expert on our web application can create virtual training scenarios for emergency responders and communities, enhancing their preparedness for various disaster scenarios.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During the response phase, climate waverst can assist: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Real-time Monitoring: Providing real-time data feeds to emergency responders, enabling them to monitor disaster situations and respond swiftly to changing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Resource Allocation: Utilizing predictive analytics to forecast resource needs, ensuring efficient allocation of emergency services and supplies to affected areas.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Recovery: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In the recovery phase, climate wavers can support: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Damage Assessment: Using AI to assess infrastructure damage from data like images and videos from users and communty groups in the affected areas, helping authorities prioritize recovery efforts and allocate resources effectively.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Support: Creating platforms for affected communities to communicate their needs, fostering collaboration in recovery efforts and ensuring a more targeted 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By addressing these aspects of emergency and disaster management, your project acts as a comprehensive, intelligent system that empowers both authorities and communities, making the entire disaster management process more proactive, efficient, and community-oriented.</a:t>
            </a:r>
            <a:endParaRPr b="0" lang="en-US" sz="9600" spc="-1" strike="noStrike">
              <a:latin typeface="Arial"/>
            </a:endParaRPr>
          </a:p>
          <a:p>
            <a:pPr>
              <a:lnSpc>
                <a:spcPct val="150000"/>
              </a:lnSpc>
              <a:buNone/>
              <a:tabLst>
                <a:tab algn="l" pos="0"/>
              </a:tabLst>
            </a:pPr>
            <a:endParaRPr b="0" lang="en-US" sz="9600" spc="-1" strike="noStrike">
              <a:latin typeface="Arial"/>
            </a:endParaRPr>
          </a:p>
          <a:p>
            <a:pPr>
              <a:lnSpc>
                <a:spcPct val="150000"/>
              </a:lnSpc>
              <a:buNone/>
              <a:tabLst>
                <a:tab algn="l" pos="0"/>
              </a:tabLst>
            </a:pP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228240" y="1152000"/>
            <a:ext cx="9143640" cy="3648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2023-09-30T13:59:47Z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