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6A286251-3E91-497F-9049-4EE65841C9D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E5B41D88-A3F3-4BD0-AC37-8479BAFDDD9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242F4FCF-005A-4C30-86D5-21C92910F6F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C9FCF509-C064-4470-A0A5-0C27452FB8A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7CDA443D-1E31-43FA-A80F-A6E7510883A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FC81F09F-33F4-4110-9D35-8F0F100E0658}"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C5329FAC-DE23-4510-AD30-4D743DCDBB2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4223E6BE-3C84-4E03-B51F-60CE1582B1F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3248D145-1675-488D-B1BD-D51BAC99974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54BA2F6C-F693-4D3F-9EDB-77534C34A84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BC09EADC-7BF9-4C29-BA20-6CFD25C028B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600AAACE-9B18-47D9-8897-587CAEA6121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53096CC4-E485-43C9-BD3D-1EF33C5C7CD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3C343EA2-6344-48AF-BC03-861C95FDCF4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6E5FAEC9-CBC0-4F68-9179-18640BAB741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F6AE7AC0-375A-46EC-B8D3-CAA7C070C259}"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667E142B-89C8-4275-A7BC-1A1150B2558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B37A9C91-81A6-49B4-B793-05863186238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B0075CF1-41A7-4F1C-AAEF-DA18185CC80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082B6271-F9E8-4E7E-9241-0A6AAC6A57E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42568762-E4C5-4615-8250-A4EDD48EF51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AA3588F2-AAF6-4E58-A344-6557442A14B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368396EC-E348-43FE-9023-B1A71894FFD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FD09E234-0291-4A69-82B2-16A1C2ECA65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
          <p:cNvSpPr/>
          <p:nvPr/>
        </p:nvSpPr>
        <p:spPr>
          <a:xfrm>
            <a:off x="7007760" y="3177000"/>
            <a:ext cx="56124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sp>
        <p:nvSpPr>
          <p:cNvPr id="1" name="Google Shape;11;p2"/>
          <p:cNvSpPr/>
          <p:nvPr/>
        </p:nvSpPr>
        <p:spPr>
          <a:xfrm>
            <a:off x="1575000" y="3158280"/>
            <a:ext cx="561240" cy="360"/>
          </a:xfrm>
          <a:custGeom>
            <a:avLst/>
            <a:gdLst/>
            <a:ahLst/>
            <a:rect l="l" t="t" r="r" b="b"/>
            <a:pathLst>
              <a:path w="21600" h="21600">
                <a:moveTo>
                  <a:pt x="0" y="0"/>
                </a:moveTo>
                <a:lnTo>
                  <a:pt x="21600" y="21600"/>
                </a:lnTo>
              </a:path>
            </a:pathLst>
          </a:custGeom>
          <a:noFill/>
          <a:ln w="76200">
            <a:solidFill>
              <a:srgbClr val="b3a77d"/>
            </a:solidFill>
            <a:round/>
          </a:ln>
        </p:spPr>
        <p:style>
          <a:lnRef idx="0"/>
          <a:fillRef idx="0"/>
          <a:effectRef idx="0"/>
          <a:fontRef idx="minor"/>
        </p:style>
      </p:sp>
      <p:grpSp>
        <p:nvGrpSpPr>
          <p:cNvPr id="2" name="Google Shape;12;p2"/>
          <p:cNvGrpSpPr/>
          <p:nvPr/>
        </p:nvGrpSpPr>
        <p:grpSpPr>
          <a:xfrm>
            <a:off x="1005120" y="1020960"/>
            <a:ext cx="7135560" cy="152640"/>
            <a:chOff x="1005120" y="1020960"/>
            <a:chExt cx="7135560" cy="152640"/>
          </a:xfrm>
        </p:grpSpPr>
        <p:sp>
          <p:nvSpPr>
            <p:cNvPr id="3" name="Google Shape;13;p2"/>
            <p:cNvSpPr/>
            <p:nvPr/>
          </p:nvSpPr>
          <p:spPr>
            <a:xfrm rot="10800000">
              <a:off x="1005120" y="1020600"/>
              <a:ext cx="713556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4" name="Google Shape;14;p2"/>
            <p:cNvSpPr/>
            <p:nvPr/>
          </p:nvSpPr>
          <p:spPr>
            <a:xfrm rot="10800000">
              <a:off x="1005120" y="1172880"/>
              <a:ext cx="713556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grpSp>
        <p:nvGrpSpPr>
          <p:cNvPr id="5" name="Google Shape;15;p2"/>
          <p:cNvGrpSpPr/>
          <p:nvPr/>
        </p:nvGrpSpPr>
        <p:grpSpPr>
          <a:xfrm>
            <a:off x="1004040" y="3969000"/>
            <a:ext cx="7135560" cy="153000"/>
            <a:chOff x="1004040" y="3969000"/>
            <a:chExt cx="7135560" cy="153000"/>
          </a:xfrm>
        </p:grpSpPr>
        <p:sp>
          <p:nvSpPr>
            <p:cNvPr id="6" name="Google Shape;16;p2"/>
            <p:cNvSpPr/>
            <p:nvPr/>
          </p:nvSpPr>
          <p:spPr>
            <a:xfrm>
              <a:off x="1004040" y="4121640"/>
              <a:ext cx="7135560" cy="360"/>
            </a:xfrm>
            <a:custGeom>
              <a:avLst/>
              <a:gdLst/>
              <a:ahLst/>
              <a:rect l="l" t="t" r="r" b="b"/>
              <a:pathLst>
                <a:path w="21600" h="21600">
                  <a:moveTo>
                    <a:pt x="0" y="0"/>
                  </a:moveTo>
                  <a:lnTo>
                    <a:pt x="21600" y="21600"/>
                  </a:lnTo>
                </a:path>
              </a:pathLst>
            </a:custGeom>
            <a:noFill/>
            <a:ln w="76200">
              <a:solidFill>
                <a:srgbClr val="4db6ac"/>
              </a:solidFill>
              <a:round/>
            </a:ln>
          </p:spPr>
          <p:style>
            <a:lnRef idx="0"/>
            <a:fillRef idx="0"/>
            <a:effectRef idx="0"/>
            <a:fontRef idx="minor"/>
          </p:style>
        </p:sp>
        <p:sp>
          <p:nvSpPr>
            <p:cNvPr id="7" name="Google Shape;17;p2"/>
            <p:cNvSpPr/>
            <p:nvPr/>
          </p:nvSpPr>
          <p:spPr>
            <a:xfrm>
              <a:off x="1004040" y="3969000"/>
              <a:ext cx="7135560" cy="360"/>
            </a:xfrm>
            <a:custGeom>
              <a:avLst/>
              <a:gdLst/>
              <a:ahLst/>
              <a:rect l="l" t="t" r="r" b="b"/>
              <a:pathLst>
                <a:path w="21600" h="21600">
                  <a:moveTo>
                    <a:pt x="0" y="0"/>
                  </a:moveTo>
                  <a:lnTo>
                    <a:pt x="21600" y="21600"/>
                  </a:lnTo>
                </a:path>
              </a:pathLst>
            </a:custGeom>
            <a:noFill/>
            <a:ln w="9525">
              <a:solidFill>
                <a:srgbClr val="4db6ac"/>
              </a:solidFill>
              <a:round/>
            </a:ln>
          </p:spPr>
          <p:style>
            <a:lnRef idx="0"/>
            <a:fillRef idx="0"/>
            <a:effectRef idx="0"/>
            <a:fontRef idx="minor"/>
          </p:style>
        </p:sp>
      </p:grpSp>
      <p:sp>
        <p:nvSpPr>
          <p:cNvPr id="8" name="PlaceHolder 1"/>
          <p:cNvSpPr>
            <a:spLocks noGrp="1"/>
          </p:cNvSpPr>
          <p:nvPr>
            <p:ph type="title"/>
          </p:nvPr>
        </p:nvSpPr>
        <p:spPr>
          <a:xfrm>
            <a:off x="311760" y="444960"/>
            <a:ext cx="8519400" cy="70632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 name="PlaceHolder 2"/>
          <p:cNvSpPr>
            <a:spLocks noGrp="1"/>
          </p:cNvSpPr>
          <p:nvPr>
            <p:ph type="body"/>
          </p:nvPr>
        </p:nvSpPr>
        <p:spPr>
          <a:xfrm>
            <a:off x="311760" y="1266480"/>
            <a:ext cx="8519400" cy="3301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0" name="PlaceHolder 3"/>
          <p:cNvSpPr>
            <a:spLocks noGrp="1"/>
          </p:cNvSpPr>
          <p:nvPr>
            <p:ph type="sldNum" idx="1"/>
          </p:nvPr>
        </p:nvSpPr>
        <p:spPr>
          <a:xfrm>
            <a:off x="8472600" y="4663080"/>
            <a:ext cx="547560" cy="39240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701F12EF-8597-40A6-8AC7-862522BB1ED9}" type="slidenum">
              <a:rPr b="0" lang="en" sz="1000" spc="-1" strike="noStrike">
                <a:solidFill>
                  <a:srgbClr val="695d46"/>
                </a:solidFill>
                <a:latin typeface="Open Sans"/>
                <a:ea typeface="Open Sans"/>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Google Shape;26;p4"/>
          <p:cNvSpPr/>
          <p:nvPr/>
        </p:nvSpPr>
        <p:spPr>
          <a:xfrm>
            <a:off x="0" y="5045760"/>
            <a:ext cx="9142920" cy="96840"/>
          </a:xfrm>
          <a:prstGeom prst="rect">
            <a:avLst/>
          </a:prstGeom>
          <a:solidFill>
            <a:schemeClr val="accent3"/>
          </a:solidFill>
          <a:ln w="0">
            <a:noFill/>
          </a:ln>
        </p:spPr>
        <p:style>
          <a:lnRef idx="0"/>
          <a:fillRef idx="0"/>
          <a:effectRef idx="0"/>
          <a:fontRef idx="minor"/>
        </p:style>
      </p:sp>
      <p:sp>
        <p:nvSpPr>
          <p:cNvPr id="48" name="PlaceHolder 1"/>
          <p:cNvSpPr>
            <a:spLocks noGrp="1"/>
          </p:cNvSpPr>
          <p:nvPr>
            <p:ph type="sldNum" idx="2"/>
          </p:nvPr>
        </p:nvSpPr>
        <p:spPr>
          <a:xfrm>
            <a:off x="8472600" y="4663080"/>
            <a:ext cx="547560" cy="39240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695d46"/>
                </a:solidFill>
                <a:latin typeface="Open Sans"/>
                <a:ea typeface="Open Sans"/>
              </a:defRPr>
            </a:lvl1pPr>
          </a:lstStyle>
          <a:p>
            <a:pPr algn="r">
              <a:lnSpc>
                <a:spcPct val="100000"/>
              </a:lnSpc>
              <a:buNone/>
              <a:tabLst>
                <a:tab algn="l" pos="0"/>
              </a:tabLst>
            </a:pPr>
            <a:fld id="{97E41DA1-2BE4-4599-9061-11D5BB1F0A76}" type="slidenum">
              <a:rPr b="0" lang="en" sz="1000" spc="-1" strike="noStrike">
                <a:solidFill>
                  <a:srgbClr val="695d46"/>
                </a:solidFill>
                <a:latin typeface="Open Sans"/>
                <a:ea typeface="Open Sans"/>
              </a:rPr>
              <a:t>&lt;number&gt;</a:t>
            </a:fld>
            <a:endParaRPr b="0" lang="en-US" sz="1000" spc="-1" strike="noStrike">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1004040" y="1410840"/>
            <a:ext cx="7135560" cy="1362600"/>
          </a:xfrm>
          <a:prstGeom prst="rect">
            <a:avLst/>
          </a:prstGeom>
          <a:noFill/>
          <a:ln w="0">
            <a:noFill/>
          </a:ln>
        </p:spPr>
        <p:txBody>
          <a:bodyPr lIns="0" rIns="0" tIns="91440" bIns="91440" anchor="b">
            <a:noAutofit/>
          </a:bodyPr>
          <a:p>
            <a:pPr algn="ctr">
              <a:lnSpc>
                <a:spcPct val="100000"/>
              </a:lnSpc>
              <a:buNone/>
              <a:tabLst>
                <a:tab algn="l" pos="0"/>
              </a:tabLst>
            </a:pPr>
            <a:r>
              <a:rPr b="1" lang="en" sz="2760" spc="-1" strike="noStrike">
                <a:solidFill>
                  <a:srgbClr val="ef6c00"/>
                </a:solidFill>
                <a:latin typeface="Merriweather"/>
                <a:ea typeface="Merriweather"/>
              </a:rPr>
              <a:t>Talan Global Hackathon 2023 Project</a:t>
            </a:r>
            <a:endParaRPr b="0" lang="en-US" sz="2760" spc="-1" strike="noStrike">
              <a:latin typeface="Arial"/>
            </a:endParaRPr>
          </a:p>
          <a:p>
            <a:pPr>
              <a:lnSpc>
                <a:spcPct val="100000"/>
              </a:lnSpc>
              <a:buNone/>
              <a:tabLst>
                <a:tab algn="l" pos="0"/>
              </a:tabLst>
            </a:pPr>
            <a:endParaRPr b="0" lang="en-US" sz="1660" spc="-1" strike="noStrike">
              <a:latin typeface="Arial"/>
            </a:endParaRPr>
          </a:p>
          <a:p>
            <a:pPr>
              <a:lnSpc>
                <a:spcPct val="100000"/>
              </a:lnSpc>
              <a:buNone/>
              <a:tabLst>
                <a:tab algn="l" pos="0"/>
              </a:tabLst>
            </a:pPr>
            <a:endParaRPr b="0" lang="en-US" sz="1660" spc="-1" strike="noStrike">
              <a:latin typeface="Arial"/>
            </a:endParaRPr>
          </a:p>
        </p:txBody>
      </p:sp>
      <p:sp>
        <p:nvSpPr>
          <p:cNvPr id="88" name="PlaceHolder 2"/>
          <p:cNvSpPr>
            <a:spLocks noGrp="1"/>
          </p:cNvSpPr>
          <p:nvPr>
            <p:ph type="subTitle"/>
          </p:nvPr>
        </p:nvSpPr>
        <p:spPr>
          <a:xfrm>
            <a:off x="2137320" y="2850120"/>
            <a:ext cx="4869360" cy="791640"/>
          </a:xfrm>
          <a:prstGeom prst="rect">
            <a:avLst/>
          </a:prstGeom>
          <a:noFill/>
          <a:ln w="0">
            <a:noFill/>
          </a:ln>
        </p:spPr>
        <p:txBody>
          <a:bodyPr lIns="0" rIns="0" tIns="91440" bIns="91440" anchor="t">
            <a:normAutofit/>
          </a:bodyPr>
          <a:p>
            <a:pPr algn="ctr">
              <a:lnSpc>
                <a:spcPct val="100000"/>
              </a:lnSpc>
              <a:buNone/>
              <a:tabLst>
                <a:tab algn="l" pos="0"/>
              </a:tabLst>
            </a:pPr>
            <a:r>
              <a:rPr b="1" lang="en" sz="2400" spc="-1" strike="noStrike">
                <a:solidFill>
                  <a:srgbClr val="009668"/>
                </a:solidFill>
                <a:latin typeface="Merriweather"/>
                <a:ea typeface="Merriweather"/>
              </a:rPr>
              <a:t>Team 16 - Climate Wavers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19400" cy="706320"/>
          </a:xfrm>
          <a:prstGeom prst="rect">
            <a:avLst/>
          </a:prstGeom>
          <a:noFill/>
          <a:ln w="0">
            <a:noFill/>
          </a:ln>
        </p:spPr>
        <p:txBody>
          <a:bodyPr lIns="0" rIns="0" tIns="91440" bIns="91440" anchor="t">
            <a:normAutofit fontScale="95000"/>
          </a:bodyPr>
          <a:p>
            <a:pPr>
              <a:lnSpc>
                <a:spcPct val="100000"/>
              </a:lnSpc>
              <a:buNone/>
              <a:tabLst>
                <a:tab algn="l" pos="0"/>
              </a:tabLst>
            </a:pPr>
            <a:r>
              <a:rPr b="1" lang="en" sz="3600" spc="-1" strike="noStrike">
                <a:solidFill>
                  <a:srgbClr val="ef6c00"/>
                </a:solidFill>
                <a:latin typeface="Merriweather"/>
                <a:ea typeface="Merriweather"/>
              </a:rPr>
              <a:t>Team Members:</a:t>
            </a:r>
            <a:endParaRPr b="0" lang="en-US" sz="3600" spc="-1" strike="noStrike">
              <a:latin typeface="Arial"/>
            </a:endParaRPr>
          </a:p>
        </p:txBody>
      </p:sp>
      <p:sp>
        <p:nvSpPr>
          <p:cNvPr id="90" name="PlaceHolder 2"/>
          <p:cNvSpPr>
            <a:spLocks noGrp="1"/>
          </p:cNvSpPr>
          <p:nvPr>
            <p:ph/>
          </p:nvPr>
        </p:nvSpPr>
        <p:spPr>
          <a:xfrm>
            <a:off x="311760" y="1266480"/>
            <a:ext cx="8519400" cy="3301560"/>
          </a:xfrm>
          <a:prstGeom prst="rect">
            <a:avLst/>
          </a:prstGeom>
          <a:noFill/>
          <a:ln w="0">
            <a:noFill/>
          </a:ln>
        </p:spPr>
        <p:txBody>
          <a:bodyPr lIns="0" rIns="0" tIns="91440" bIns="91440" anchor="t">
            <a:normAutofit/>
          </a:bodyPr>
          <a:p>
            <a:pPr>
              <a:lnSpc>
                <a:spcPct val="115000"/>
              </a:lnSpc>
              <a:buNone/>
              <a:tabLst>
                <a:tab algn="l" pos="0"/>
              </a:tabLst>
            </a:pPr>
            <a:r>
              <a:rPr b="0" lang="en" sz="1800" spc="-1" strike="noStrike">
                <a:solidFill>
                  <a:srgbClr val="009668"/>
                </a:solidFill>
                <a:latin typeface="Merriweather"/>
                <a:ea typeface="Merriweather"/>
              </a:rPr>
              <a:t>1.Wesonga  Hassan - Backend Engineer</a:t>
            </a:r>
            <a:endParaRPr b="0" lang="en-US" sz="1800" spc="-1" strike="noStrike">
              <a:latin typeface="Arial"/>
            </a:endParaRPr>
          </a:p>
          <a:p>
            <a:pPr>
              <a:lnSpc>
                <a:spcPct val="115000"/>
              </a:lnSpc>
              <a:spcBef>
                <a:spcPts val="1199"/>
              </a:spcBef>
              <a:buNone/>
              <a:tabLst>
                <a:tab algn="l" pos="0"/>
              </a:tabLst>
            </a:pPr>
            <a:r>
              <a:rPr b="0" lang="en" sz="1800" spc="-1" strike="noStrike">
                <a:solidFill>
                  <a:srgbClr val="009668"/>
                </a:solidFill>
                <a:latin typeface="Merriweather"/>
                <a:ea typeface="Merriweather"/>
              </a:rPr>
              <a:t>2.Salawu Joseph - Backend Engineer</a:t>
            </a:r>
            <a:endParaRPr b="0" lang="en-US" sz="1800" spc="-1" strike="noStrike">
              <a:latin typeface="Arial"/>
            </a:endParaRPr>
          </a:p>
          <a:p>
            <a:pPr>
              <a:lnSpc>
                <a:spcPct val="115000"/>
              </a:lnSpc>
              <a:spcBef>
                <a:spcPts val="1199"/>
              </a:spcBef>
              <a:buNone/>
              <a:tabLst>
                <a:tab algn="l" pos="0"/>
              </a:tabLst>
            </a:pPr>
            <a:r>
              <a:rPr b="0" lang="en" sz="1800" spc="-1" strike="noStrike">
                <a:solidFill>
                  <a:srgbClr val="009668"/>
                </a:solidFill>
                <a:latin typeface="Merriweather"/>
                <a:ea typeface="Merriweather"/>
              </a:rPr>
              <a:t>3.Ismael Kiprop - Backend Engineer</a:t>
            </a:r>
            <a:endParaRPr b="0" lang="en-US" sz="1800" spc="-1" strike="noStrike">
              <a:latin typeface="Arial"/>
            </a:endParaRPr>
          </a:p>
          <a:p>
            <a:pPr>
              <a:lnSpc>
                <a:spcPct val="115000"/>
              </a:lnSpc>
              <a:spcBef>
                <a:spcPts val="1199"/>
              </a:spcBef>
              <a:buNone/>
              <a:tabLst>
                <a:tab algn="l" pos="0"/>
              </a:tabLst>
            </a:pPr>
            <a:r>
              <a:rPr b="0" lang="en" sz="1800" spc="-1" strike="noStrike">
                <a:solidFill>
                  <a:srgbClr val="009668"/>
                </a:solidFill>
                <a:latin typeface="Merriweather"/>
                <a:ea typeface="Merriweather"/>
              </a:rPr>
              <a:t>4.Abdulqoyyum Aileru - Fullstack Engineer / Penetration Tester</a:t>
            </a:r>
            <a:endParaRPr b="0" lang="en-US" sz="1800" spc="-1" strike="noStrike">
              <a:latin typeface="Arial"/>
            </a:endParaRPr>
          </a:p>
          <a:p>
            <a:pPr>
              <a:lnSpc>
                <a:spcPct val="115000"/>
              </a:lnSpc>
              <a:spcBef>
                <a:spcPts val="1199"/>
              </a:spcBef>
              <a:spcAft>
                <a:spcPts val="1199"/>
              </a:spcAft>
              <a:buNone/>
              <a:tabLst>
                <a:tab algn="l" pos="0"/>
              </a:tabLst>
            </a:pPr>
            <a:r>
              <a:rPr b="0" lang="en" sz="1800" spc="-1" strike="noStrike">
                <a:solidFill>
                  <a:srgbClr val="009668"/>
                </a:solidFill>
                <a:latin typeface="Merriweather"/>
                <a:ea typeface="Merriweather"/>
              </a:rPr>
              <a:t>5.Alan - AI Engineer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19400" cy="706320"/>
          </a:xfrm>
          <a:prstGeom prst="rect">
            <a:avLst/>
          </a:prstGeom>
          <a:noFill/>
          <a:ln w="0">
            <a:noFill/>
          </a:ln>
        </p:spPr>
        <p:txBody>
          <a:bodyPr lIns="0" rIns="0" tIns="91440" bIns="91440" anchor="t">
            <a:normAutofit/>
          </a:bodyPr>
          <a:p>
            <a:pPr>
              <a:lnSpc>
                <a:spcPct val="100000"/>
              </a:lnSpc>
              <a:buNone/>
              <a:tabLst>
                <a:tab algn="l" pos="0"/>
              </a:tabLst>
            </a:pPr>
            <a:r>
              <a:rPr b="1" lang="en" sz="2490" spc="-1" strike="noStrike">
                <a:solidFill>
                  <a:srgbClr val="ef6c00"/>
                </a:solidFill>
                <a:latin typeface="Merriweather"/>
                <a:ea typeface="Merriweather"/>
              </a:rPr>
              <a:t>Executive Summary:</a:t>
            </a:r>
            <a:endParaRPr b="0" lang="en-US" sz="2490" spc="-1" strike="noStrike">
              <a:latin typeface="Arial"/>
            </a:endParaRPr>
          </a:p>
        </p:txBody>
      </p:sp>
      <p:sp>
        <p:nvSpPr>
          <p:cNvPr id="92" name="PlaceHolder 2"/>
          <p:cNvSpPr>
            <a:spLocks noGrp="1"/>
          </p:cNvSpPr>
          <p:nvPr>
            <p:ph/>
          </p:nvPr>
        </p:nvSpPr>
        <p:spPr>
          <a:xfrm>
            <a:off x="311760" y="1266480"/>
            <a:ext cx="8519400" cy="3301560"/>
          </a:xfrm>
          <a:prstGeom prst="rect">
            <a:avLst/>
          </a:prstGeom>
          <a:noFill/>
          <a:ln w="0">
            <a:noFill/>
          </a:ln>
        </p:spPr>
        <p:txBody>
          <a:bodyPr lIns="0" rIns="0" tIns="91440" bIns="91440" anchor="t">
            <a:normAutofit fontScale="84000"/>
          </a:bodyPr>
          <a:p>
            <a:pPr>
              <a:lnSpc>
                <a:spcPct val="150000"/>
              </a:lnSpc>
              <a:buNone/>
              <a:tabLst>
                <a:tab algn="l" pos="0"/>
              </a:tabLst>
            </a:pPr>
            <a:r>
              <a:rPr b="0" lang="en" sz="2000" spc="-1" strike="noStrike">
                <a:solidFill>
                  <a:srgbClr val="009668"/>
                </a:solidFill>
                <a:latin typeface="Merriweather"/>
                <a:ea typeface="Merriweather"/>
              </a:rPr>
              <a:t>In the face of escalating climate change impacts and the increasing frequency of natural disasters, our project harnesses the power of AI and data analytics to revolutionize disaster response strategies. By integrating real-time data from diverse sources such as satellites, climate stations, and social media feeds, our solution provides a cutting-edge platform for proactive disaster management and climate change mitigation. Climate Wavers aims to address this urgent need by developing an AI-driven social  media platform for climate change monitoring, community engagement and disaster response.</a:t>
            </a:r>
            <a:endParaRPr b="0" lang="en-US" sz="2000" spc="-1" strike="noStrike">
              <a:latin typeface="Arial"/>
            </a:endParaRPr>
          </a:p>
          <a:p>
            <a:pPr algn="just">
              <a:lnSpc>
                <a:spcPct val="150000"/>
              </a:lnSpc>
              <a:spcBef>
                <a:spcPts val="1199"/>
              </a:spcBef>
              <a:spcAft>
                <a:spcPts val="1199"/>
              </a:spcAft>
              <a:buNone/>
              <a:tabLst>
                <a:tab algn="l" pos="0"/>
              </a:tabLst>
            </a:pPr>
            <a:endParaRPr b="0" lang="en-US" sz="2000" spc="-1" strike="noStrike">
              <a:latin typeface="Arial"/>
            </a:endParaRPr>
          </a:p>
          <a:p>
            <a:pPr algn="just">
              <a:lnSpc>
                <a:spcPct val="150000"/>
              </a:lnSpc>
              <a:spcBef>
                <a:spcPts val="1199"/>
              </a:spcBef>
              <a:spcAft>
                <a:spcPts val="1199"/>
              </a:spcAft>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228600" y="0"/>
            <a:ext cx="8519400" cy="706320"/>
          </a:xfrm>
          <a:prstGeom prst="rect">
            <a:avLst/>
          </a:prstGeom>
          <a:noFill/>
          <a:ln w="0">
            <a:noFill/>
          </a:ln>
        </p:spPr>
        <p:txBody>
          <a:bodyPr lIns="0" rIns="0" tIns="91440" bIns="91440" anchor="t">
            <a:normAutofit fontScale="52000"/>
          </a:bodyPr>
          <a:p>
            <a:pPr algn="ctr">
              <a:lnSpc>
                <a:spcPct val="100000"/>
              </a:lnSpc>
              <a:buNone/>
              <a:tabLst>
                <a:tab algn="l" pos="0"/>
              </a:tabLst>
            </a:pPr>
            <a:r>
              <a:rPr b="1" lang="en" sz="3600" spc="-1" strike="noStrike">
                <a:solidFill>
                  <a:srgbClr val="ef6c00"/>
                </a:solidFill>
                <a:latin typeface="PT Sans Narrow"/>
                <a:ea typeface="PT Sans Narrow"/>
              </a:rPr>
              <a:t>How Climate Wavers Effectively Address Disaster Response </a:t>
            </a:r>
            <a:endParaRPr b="0" lang="en-US" sz="3600" spc="-1" strike="noStrike">
              <a:latin typeface="Arial"/>
            </a:endParaRPr>
          </a:p>
        </p:txBody>
      </p:sp>
      <p:sp>
        <p:nvSpPr>
          <p:cNvPr id="94" name="PlaceHolder 2"/>
          <p:cNvSpPr>
            <a:spLocks noGrp="1"/>
          </p:cNvSpPr>
          <p:nvPr>
            <p:ph/>
          </p:nvPr>
        </p:nvSpPr>
        <p:spPr>
          <a:xfrm rot="21589800">
            <a:off x="6120" y="443880"/>
            <a:ext cx="8907840" cy="4584960"/>
          </a:xfrm>
          <a:prstGeom prst="rect">
            <a:avLst/>
          </a:prstGeom>
          <a:noFill/>
          <a:ln w="0">
            <a:noFill/>
          </a:ln>
        </p:spPr>
        <p:txBody>
          <a:bodyPr lIns="0" rIns="0" tIns="91440" bIns="91440" anchor="t">
            <a:normAutofit fontScale="8000"/>
          </a:bodyPr>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Prevention</a:t>
            </a:r>
            <a:r>
              <a:rPr b="0" lang="en" sz="9600" spc="-1" strike="noStrike">
                <a:solidFill>
                  <a:srgbClr val="000000"/>
                </a:solidFill>
                <a:latin typeface="Times New Roman"/>
                <a:ea typeface="Merriweather"/>
              </a:rPr>
              <a:t>:</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Climate Wavers can contribute to prevention efforts by: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 </a:t>
            </a:r>
            <a:r>
              <a:rPr b="0" lang="en" sz="9600" spc="-1" strike="noStrike">
                <a:solidFill>
                  <a:srgbClr val="000000"/>
                </a:solidFill>
                <a:latin typeface="Times New Roman"/>
                <a:ea typeface="Merriweather"/>
              </a:rPr>
              <a:t>Predictive Analysis</a:t>
            </a:r>
            <a:r>
              <a:rPr b="0" i="1" lang="en" sz="9600" spc="-1" strike="noStrike">
                <a:solidFill>
                  <a:srgbClr val="000000"/>
                </a:solidFill>
                <a:latin typeface="Times New Roman"/>
                <a:ea typeface="Merriweather"/>
              </a:rPr>
              <a:t>:</a:t>
            </a:r>
            <a:r>
              <a:rPr b="0" lang="en" sz="9600" spc="-1" strike="noStrike">
                <a:solidFill>
                  <a:srgbClr val="000000"/>
                </a:solidFill>
                <a:latin typeface="Times New Roman"/>
                <a:ea typeface="Merriweather"/>
              </a:rPr>
              <a:t> Utilizing machine learning algorithms to predict climate patterns and potential disasters and signs from users and climate experts in the area can help authorities and communities prepare for impending events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 </a:t>
            </a:r>
            <a:r>
              <a:rPr b="0" lang="en" sz="9600" spc="-1" strike="noStrike">
                <a:solidFill>
                  <a:srgbClr val="000000"/>
                </a:solidFill>
                <a:latin typeface="Times New Roman"/>
                <a:ea typeface="Merriweather"/>
              </a:rPr>
              <a:t>Early Warning Systems</a:t>
            </a:r>
            <a:r>
              <a:rPr b="0" i="1" lang="en" sz="9600" spc="-1" strike="noStrike">
                <a:solidFill>
                  <a:srgbClr val="000000"/>
                </a:solidFill>
                <a:latin typeface="Times New Roman"/>
                <a:ea typeface="Merriweather"/>
              </a:rPr>
              <a:t>: </a:t>
            </a:r>
            <a:r>
              <a:rPr b="0" lang="en" sz="9600" spc="-1" strike="noStrike">
                <a:solidFill>
                  <a:srgbClr val="000000"/>
                </a:solidFill>
                <a:latin typeface="Times New Roman"/>
                <a:ea typeface="Merriweather"/>
              </a:rPr>
              <a:t>Implementing real-time monitoring and alert systems to notify users and communities in the areas at risk, allowing timely evacuation and preventive measures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Mitigation:</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To mitigate the impact of disasters, your project can:</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Risk Assessment: Analyzing historical and real-time data from climate wavers to identify high-risk areas, enabling targeted mitigation strategies and infrastructure improvements.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Climate Change Adaptation: Offering insights into long-term climate trends, assisting policymakers in crafting strategies to adapt to changing environmental conditions.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Preparedness: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Climate wavers can enhance preparedness by: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Community Engagement: Our AI chatbot involving local communities through crowdsourced data, raising awareness, and educating them about disaster risks and preparedness measures.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Training Simulations: Our AI chatbot and climate expert on our web application can create virtual training scenarios for emergency responders and communities, enhancing their preparedness for various disaster scenarios.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Response:</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During the response phase, climate waverst can assist:</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Real-time Monitoring: Providing real-time data feeds to emergency responders, enabling them to monitor disaster situations and respond swiftly to changing conditions.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Resource Allocation: Utilizing predictive analytics to forecast resource needs, ensuring efficient allocation of emergency services and supplies to affected areas.</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1" lang="en" sz="9600" spc="-1" strike="noStrike">
                <a:solidFill>
                  <a:srgbClr val="000000"/>
                </a:solidFill>
                <a:latin typeface="Times New Roman"/>
                <a:ea typeface="Merriweather"/>
              </a:rPr>
              <a:t>Recovery: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In the recovery phase, climate wavers can support:</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Damage Assessment: Using AI to assess infrastructure damage from data like images and videos from users and communty groups in the affected areas, helping authorities prioritize recovery efforts and allocate resources effectively.</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Community Support: Creating platforms for affected communities to communicate their needs, fostering collaboration in recovery efforts and ensuring a more targeted response.</a:t>
            </a:r>
            <a:endParaRPr b="0" lang="en-US" sz="9600" spc="-1" strike="noStrike">
              <a:latin typeface="Arial"/>
            </a:endParaRPr>
          </a:p>
          <a:p>
            <a:pPr marL="432000" indent="-324000">
              <a:lnSpc>
                <a:spcPct val="150000"/>
              </a:lnSpc>
              <a:buClr>
                <a:srgbClr val="000000"/>
              </a:buClr>
              <a:buSzPct val="45000"/>
              <a:buFont typeface="Wingdings" charset="2"/>
              <a:buChar char=""/>
              <a:tabLst>
                <a:tab algn="l" pos="0"/>
              </a:tabLst>
            </a:pPr>
            <a:r>
              <a:rPr b="0" lang="en" sz="9600" spc="-1" strike="noStrike">
                <a:solidFill>
                  <a:srgbClr val="000000"/>
                </a:solidFill>
                <a:latin typeface="Times New Roman"/>
                <a:ea typeface="Merriweather"/>
              </a:rPr>
              <a:t>By addressing these aspects of emergency and disaster management, your project acts as a comprehensive, intelligent system that empowers both authorities and communities, making the entire disaster management process more proactive, efficient, and community-oriented.</a:t>
            </a:r>
            <a:endParaRPr b="0" lang="en-US" sz="9600" spc="-1" strike="noStrike">
              <a:latin typeface="Arial"/>
            </a:endParaRPr>
          </a:p>
          <a:p>
            <a:pPr>
              <a:lnSpc>
                <a:spcPct val="150000"/>
              </a:lnSpc>
              <a:buNone/>
              <a:tabLst>
                <a:tab algn="l" pos="0"/>
              </a:tabLst>
            </a:pPr>
            <a:endParaRPr b="0" lang="en-US" sz="9600" spc="-1" strike="noStrike">
              <a:latin typeface="Arial"/>
            </a:endParaRPr>
          </a:p>
          <a:p>
            <a:pPr>
              <a:lnSpc>
                <a:spcPct val="150000"/>
              </a:lnSpc>
              <a:buNone/>
              <a:tabLst>
                <a:tab algn="l" pos="0"/>
              </a:tabLst>
            </a:pP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 descr=""/>
          <p:cNvPicPr/>
          <p:nvPr/>
        </p:nvPicPr>
        <p:blipFill>
          <a:blip r:embed="rId1"/>
          <a:stretch/>
        </p:blipFill>
        <p:spPr>
          <a:xfrm>
            <a:off x="-456840" y="685800"/>
            <a:ext cx="9143640" cy="3287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2023-09-30T16:08:12Z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