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D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B28D5-0238-9F24-996F-18C53F788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3A1C8C-0899-625E-2D2A-4FEA02AFF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CF09CB-6695-B42A-44BF-C5A12E3C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F306-28D2-4AAE-852B-09E86991560A}" type="datetimeFigureOut">
              <a:rPr lang="es-ES" smtClean="0"/>
              <a:t>16/07/2022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9D4A7B-48F4-2FC7-93CD-6BD479F3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E346C6-DBAD-55F4-7501-636833A9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3BC0-B718-4DD9-A88E-0ED207554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154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63C04-8F5E-383F-7DCA-D79E2DB7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1F05E8-B08D-D36D-243C-D2B298C47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54E0FB-0D5D-3663-56E3-E8917AB86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F306-28D2-4AAE-852B-09E86991560A}" type="datetimeFigureOut">
              <a:rPr lang="es-ES" smtClean="0"/>
              <a:t>16/07/2022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D55DE9-3079-6F02-0559-848913D0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697BB6-F4DA-BFEA-AC17-4D146F1B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3BC0-B718-4DD9-A88E-0ED207554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14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8020D9-36E5-6583-A921-9F21B62F5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88717B-47BE-B82A-C563-B8284756A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E52F22-3986-9A62-E3FD-5BBAE58E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F306-28D2-4AAE-852B-09E86991560A}" type="datetimeFigureOut">
              <a:rPr lang="es-ES" smtClean="0"/>
              <a:t>16/07/2022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4553FC-7950-8A0B-33C7-0F56C60A0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3180AA-6504-F55F-28D8-6DD4EC4E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3BC0-B718-4DD9-A88E-0ED207554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059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BA8F8-271C-20AC-E89E-4F2C60AB2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FBDBC0-9FE3-97E0-F82F-16438B7CC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3E8FF5-9EA9-09C0-15F5-A1C2B96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F306-28D2-4AAE-852B-09E86991560A}" type="datetimeFigureOut">
              <a:rPr lang="es-ES" smtClean="0"/>
              <a:t>16/07/2022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B18CF4-0AE9-C5D4-6BF9-94A4D079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380BA1-B739-E333-F992-A08D6FA9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3BC0-B718-4DD9-A88E-0ED207554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875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D248C-5DE9-CBBE-BC75-15637F68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3F299A-C5AD-76A9-F1CE-E05D82198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8771B5-3915-2C6C-EA86-E81279F4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F306-28D2-4AAE-852B-09E86991560A}" type="datetimeFigureOut">
              <a:rPr lang="es-ES" smtClean="0"/>
              <a:t>16/07/2022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C46E66-EBBC-4448-53DA-C368B97D3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65A312-6C30-0B9D-E4DF-079C2023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3BC0-B718-4DD9-A88E-0ED207554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669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90549-36C8-AD35-4F17-252E6167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F17BDC-6DBD-FFE7-E141-DF9E1ADCC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AB2DA8-9BC6-2454-2279-AE2785698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5A53EB-EF7F-DFA6-E576-CE07A6588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F306-28D2-4AAE-852B-09E86991560A}" type="datetimeFigureOut">
              <a:rPr lang="es-ES" smtClean="0"/>
              <a:t>16/07/2022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09EB53-C552-D1AF-E6CE-75ABACBF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89D09E-7933-1638-6288-973B65AE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3BC0-B718-4DD9-A88E-0ED207554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632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7C3E5-448E-581D-C0F3-1208BC6FB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8E9649-4F4C-1A9D-F51C-83A4DB3B8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881BEB-593D-5175-2833-B83D8B761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31AE24-3A4C-09B1-588B-7CF59DB37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09A53C1-D497-0FD5-31B4-CAEF619F0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521B744-B056-0A31-2E36-0CF651B1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F306-28D2-4AAE-852B-09E86991560A}" type="datetimeFigureOut">
              <a:rPr lang="es-ES" smtClean="0"/>
              <a:t>16/07/2022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418C82F-1792-3A6B-1F07-8C7261BC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753196-A847-1F93-39A8-86109CDF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3BC0-B718-4DD9-A88E-0ED207554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89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96A1B-F826-EB2A-DAE9-8DAFC661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40AB39-F875-D631-90B1-B404D29A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F306-28D2-4AAE-852B-09E86991560A}" type="datetimeFigureOut">
              <a:rPr lang="es-ES" smtClean="0"/>
              <a:t>16/07/2022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5928AC-4CE8-4416-E02B-1099865AB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670672-1D7E-99FB-CCF4-06E5F0EA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3BC0-B718-4DD9-A88E-0ED207554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47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2181D23-7733-AA9B-674C-2F1619AC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F306-28D2-4AAE-852B-09E86991560A}" type="datetimeFigureOut">
              <a:rPr lang="es-ES" smtClean="0"/>
              <a:t>16/07/2022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3280042-2FB6-456A-3136-A25F2F4F7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FE1DE6-AF50-01C2-AF61-503A4FE9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3BC0-B718-4DD9-A88E-0ED207554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891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E3E99-F3AC-A1DD-8C60-34FEB74E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9CCE80-87AD-8451-6905-BDFC92EFA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F37201-2A83-C39A-5ACD-0B333FF8D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C7A793-73B0-C698-8A93-2F57D70F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F306-28D2-4AAE-852B-09E86991560A}" type="datetimeFigureOut">
              <a:rPr lang="es-ES" smtClean="0"/>
              <a:t>16/07/2022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144ED0-577D-836D-7384-F8B37345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698E9B-CB87-E12C-B28F-0718EE68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3BC0-B718-4DD9-A88E-0ED207554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232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7FEB5-23FB-5E77-D53E-4B16BB7EF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CA96FBF-A155-5128-2A34-123194E01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D251DB-2111-5824-0E43-383046455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2BD5B2-4375-4B78-01DB-358EF1800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F306-28D2-4AAE-852B-09E86991560A}" type="datetimeFigureOut">
              <a:rPr lang="es-ES" smtClean="0"/>
              <a:t>16/07/2022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64F2C9-8439-C033-A0D7-AB20CDD7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97E85A-EC04-B6B4-F93A-1B87BE2A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3BC0-B718-4DD9-A88E-0ED207554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767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E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602F7F8-3952-9A8B-C982-466D06017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2A2C9A-0605-3116-62BD-0A76ABD05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A25026-072A-BF97-E619-169FAA255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9F306-28D2-4AAE-852B-09E86991560A}" type="datetimeFigureOut">
              <a:rPr lang="es-ES" smtClean="0"/>
              <a:t>16/07/2022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CD00A0-E027-443B-2767-6DA82093E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D45ED2-7FE6-A210-6F8C-C8B04DA74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3BC0-B718-4DD9-A88E-0ED207554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78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C9E69EF-1874-3063-B97C-C7C25A76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0943" y="3247289"/>
            <a:ext cx="8410113" cy="1165271"/>
          </a:xfrm>
        </p:spPr>
        <p:txBody>
          <a:bodyPr>
            <a:normAutofit/>
          </a:bodyPr>
          <a:lstStyle/>
          <a:p>
            <a:r>
              <a:rPr lang="es-ES" sz="3200" b="1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Predicción de la contaminación atmosférica mediante redes neuronales artificiales</a:t>
            </a:r>
            <a:endParaRPr lang="es-ES" sz="3200" kern="1400" spc="-5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CACA78-5559-3F03-310B-9911A498E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081" y="572528"/>
            <a:ext cx="2139950" cy="21399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CAB0C7F-F082-42BB-189F-AB2AC03CB36B}"/>
              </a:ext>
            </a:extLst>
          </p:cNvPr>
          <p:cNvSpPr txBox="1"/>
          <p:nvPr/>
        </p:nvSpPr>
        <p:spPr>
          <a:xfrm>
            <a:off x="615653" y="811698"/>
            <a:ext cx="4980373" cy="16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800"/>
              </a:spcAft>
            </a:pPr>
            <a:r>
              <a:rPr lang="es-E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s-E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NIVERSIDAD DE </a:t>
            </a:r>
            <a:r>
              <a:rPr lang="es-E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s-E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ALAMANCA</a:t>
            </a:r>
            <a:endParaRPr lang="es-E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15000"/>
              </a:lnSpc>
              <a:spcAft>
                <a:spcPts val="800"/>
              </a:spcAft>
            </a:pPr>
            <a:r>
              <a:rPr lang="es-E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RADO EN </a:t>
            </a:r>
            <a:r>
              <a:rPr lang="es-E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NGENIERÍA </a:t>
            </a:r>
            <a:r>
              <a:rPr lang="es-E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NFORMÁTICA</a:t>
            </a:r>
            <a:endParaRPr lang="es-E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15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s-E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RABAJO DE </a:t>
            </a: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s-E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DE </a:t>
            </a: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s-E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07316C2-F1D5-69DC-42FA-199D58C531EC}"/>
              </a:ext>
            </a:extLst>
          </p:cNvPr>
          <p:cNvSpPr txBox="1"/>
          <p:nvPr/>
        </p:nvSpPr>
        <p:spPr>
          <a:xfrm>
            <a:off x="727969" y="5186543"/>
            <a:ext cx="2377871" cy="74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800"/>
              </a:spcAft>
            </a:pPr>
            <a:r>
              <a:rPr lang="es-E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Autor: 	</a:t>
            </a:r>
            <a:endParaRPr lang="es-E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Ismael Mira Hernández</a:t>
            </a:r>
            <a:endParaRPr lang="es-E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EE9B51A-A8C9-D877-0102-4684CD31187E}"/>
              </a:ext>
            </a:extLst>
          </p:cNvPr>
          <p:cNvSpPr txBox="1"/>
          <p:nvPr/>
        </p:nvSpPr>
        <p:spPr>
          <a:xfrm>
            <a:off x="7295112" y="4806952"/>
            <a:ext cx="4075919" cy="1128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 indent="-90170" algn="r">
              <a:spcAft>
                <a:spcPts val="800"/>
              </a:spcAft>
            </a:pPr>
            <a:r>
              <a:rPr lang="es-E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Tutores: </a:t>
            </a:r>
            <a:endParaRPr lang="es-E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535" indent="-89535" algn="r">
              <a:spcAft>
                <a:spcPts val="800"/>
              </a:spcAft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Francisco José García Peñalvo</a:t>
            </a:r>
          </a:p>
          <a:p>
            <a:pPr indent="-89535" algn="r">
              <a:spcAft>
                <a:spcPts val="800"/>
              </a:spcAft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Roberto López González </a:t>
            </a:r>
          </a:p>
        </p:txBody>
      </p:sp>
    </p:spTree>
    <p:extLst>
      <p:ext uri="{BB962C8B-B14F-4D97-AF65-F5344CB8AC3E}">
        <p14:creationId xmlns:p14="http://schemas.microsoft.com/office/powerpoint/2010/main" val="325399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202239-0B1F-A6DD-B954-BAA0AF5F3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7527"/>
            <a:ext cx="10515600" cy="5179436"/>
          </a:xfrm>
        </p:spPr>
        <p:txBody>
          <a:bodyPr/>
          <a:lstStyle/>
          <a:p>
            <a:r>
              <a:rPr lang="es-E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Diseño del modelo</a:t>
            </a:r>
          </a:p>
          <a:p>
            <a:pPr marL="0" indent="0">
              <a:buNone/>
            </a:pP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Obtención de datos históricos</a:t>
            </a:r>
          </a:p>
          <a:p>
            <a:pPr marL="0" indent="0" algn="just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Tanto contaminantes como meteorológicos. En la transformación a series temporales, se elige el número de 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lags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ahead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Imagen 4" descr="Imagen que contiene interior, computadora, escritorio, tabla&#10;&#10;Descripción generada automáticamente">
            <a:extLst>
              <a:ext uri="{FF2B5EF4-FFF2-40B4-BE49-F238E27FC236}">
                <a16:creationId xmlns:a16="http://schemas.microsoft.com/office/drawing/2014/main" id="{F994101D-E30F-649D-AA9D-66CF99305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18" y="3081700"/>
            <a:ext cx="10353963" cy="25508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C901A43-F98F-6AA2-9302-BA68008FC20B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F642262E-A96F-F6CA-E8BB-F65AB3D2487C}"/>
              </a:ext>
            </a:extLst>
          </p:cNvPr>
          <p:cNvSpPr txBox="1"/>
          <p:nvPr/>
        </p:nvSpPr>
        <p:spPr>
          <a:xfrm>
            <a:off x="11353800" y="6345383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056388D-C777-4E19-7FCA-2837C81A51CE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Aspectos relevantes</a:t>
            </a:r>
          </a:p>
        </p:txBody>
      </p:sp>
    </p:spTree>
    <p:extLst>
      <p:ext uri="{BB962C8B-B14F-4D97-AF65-F5344CB8AC3E}">
        <p14:creationId xmlns:p14="http://schemas.microsoft.com/office/powerpoint/2010/main" val="534640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D3C8EE-916A-B01F-8E3F-D4B505354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636"/>
            <a:ext cx="10515600" cy="5253327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partir de este conjunto de datos ya podemos obtener información útil como por ejemplo las correlaciones entre las variables de entrada y de salida.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 descr="Gráfico&#10;&#10;Descripción generada automáticamente">
            <a:extLst>
              <a:ext uri="{FF2B5EF4-FFF2-40B4-BE49-F238E27FC236}">
                <a16:creationId xmlns:a16="http://schemas.microsoft.com/office/drawing/2014/main" id="{949403FB-4054-2DEB-0CF2-8F450F688A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4" t="4447" b="5698"/>
          <a:stretch/>
        </p:blipFill>
        <p:spPr bwMode="auto">
          <a:xfrm>
            <a:off x="4137889" y="1992907"/>
            <a:ext cx="3482109" cy="39414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257FE62-82CA-6149-8142-1A566D604ED3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8EB412B4-BF18-0778-7E3E-95289E72690B}"/>
              </a:ext>
            </a:extLst>
          </p:cNvPr>
          <p:cNvSpPr txBox="1"/>
          <p:nvPr/>
        </p:nvSpPr>
        <p:spPr>
          <a:xfrm>
            <a:off x="11353800" y="6345383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5128A6-5EEB-2461-6940-CE871A6DF2A1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Aspectos relevantes</a:t>
            </a:r>
          </a:p>
        </p:txBody>
      </p:sp>
    </p:spTree>
    <p:extLst>
      <p:ext uri="{BB962C8B-B14F-4D97-AF65-F5344CB8AC3E}">
        <p14:creationId xmlns:p14="http://schemas.microsoft.com/office/powerpoint/2010/main" val="3824210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13CA4B-BA58-6A14-91CF-876119BF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136" y="868218"/>
            <a:ext cx="4904508" cy="58189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s-E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Arquitectura de la red neuronal</a:t>
            </a:r>
          </a:p>
        </p:txBody>
      </p:sp>
      <p:pic>
        <p:nvPicPr>
          <p:cNvPr id="4" name="Imagen 3" descr="Tabla&#10;&#10;Descripción generada automáticamente con confianza baja">
            <a:extLst>
              <a:ext uri="{FF2B5EF4-FFF2-40B4-BE49-F238E27FC236}">
                <a16:creationId xmlns:a16="http://schemas.microsoft.com/office/drawing/2014/main" id="{0449CA67-D59D-313E-3F41-61F6D791F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89" r="23889"/>
          <a:stretch>
            <a:fillRect/>
          </a:stretch>
        </p:blipFill>
        <p:spPr bwMode="auto">
          <a:xfrm>
            <a:off x="7989915" y="286167"/>
            <a:ext cx="2436388" cy="5671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01605BC-77C9-B588-9492-BE650EB63B12}"/>
              </a:ext>
            </a:extLst>
          </p:cNvPr>
          <p:cNvSpPr txBox="1"/>
          <p:nvPr/>
        </p:nvSpPr>
        <p:spPr>
          <a:xfrm>
            <a:off x="987136" y="2090172"/>
            <a:ext cx="55510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realización de pruebas y la posterior comparación de los resultados de las mismas nos proporcionan los parámetros idóneos para obtener la red neuronal óptima, lo que conlleva un modelo perfeccionado y con mejores resultados.</a:t>
            </a:r>
          </a:p>
          <a:p>
            <a:pPr algn="just"/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5D1BDFE6-FCF6-A92A-8020-9898CF9E9663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1921EA78-0B97-3B36-6F80-414B5E294B98}"/>
              </a:ext>
            </a:extLst>
          </p:cNvPr>
          <p:cNvSpPr txBox="1"/>
          <p:nvPr/>
        </p:nvSpPr>
        <p:spPr>
          <a:xfrm>
            <a:off x="11219873" y="6345382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D747912-481A-D4D6-2D64-E36B23077B97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Aspectos relevantes</a:t>
            </a:r>
          </a:p>
        </p:txBody>
      </p:sp>
    </p:spTree>
    <p:extLst>
      <p:ext uri="{BB962C8B-B14F-4D97-AF65-F5344CB8AC3E}">
        <p14:creationId xmlns:p14="http://schemas.microsoft.com/office/powerpoint/2010/main" val="1371454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242875AD-90FA-F1F9-690E-8FAEED41DA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690" y="279746"/>
            <a:ext cx="5029200" cy="207391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B43E4B5E-7651-1CE0-3698-F8B73B003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2939" y="2623289"/>
            <a:ext cx="3897745" cy="238195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EE3976A-5A7D-124C-6822-C6C9A702524D}"/>
              </a:ext>
            </a:extLst>
          </p:cNvPr>
          <p:cNvSpPr txBox="1"/>
          <p:nvPr/>
        </p:nvSpPr>
        <p:spPr>
          <a:xfrm>
            <a:off x="745185" y="575776"/>
            <a:ext cx="502919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Existen varios parámetros que forman la arquitectura de la red:</a:t>
            </a:r>
          </a:p>
          <a:p>
            <a:pPr algn="just"/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Capas que la forman, encontramos diferentes tipos y número de neuronas.</a:t>
            </a:r>
          </a:p>
          <a:p>
            <a:pPr marL="285750" indent="-285750" algn="just">
              <a:buFontTx/>
              <a:buChar char="-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de entrenamiento, donde es necesario buscar un balance entre uso de memoria y tiempo de entrenamiento.</a:t>
            </a:r>
          </a:p>
          <a:p>
            <a:pPr marL="285750" indent="-285750" algn="just">
              <a:buFontTx/>
              <a:buChar char="-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Función de coste, hay distintos índices de errores con características que pueden ser útiles o no para el proyecto.</a:t>
            </a:r>
          </a:p>
        </p:txBody>
      </p:sp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C506EC84-8BC1-34BF-87C0-0EF9B598AA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807" y="5274877"/>
            <a:ext cx="5430008" cy="743054"/>
          </a:xfrm>
          <a:prstGeom prst="rect">
            <a:avLst/>
          </a:prstGeom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FDEB9DE-F1CC-EE77-C417-B274C7BDAF69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8608329-1C4F-4826-8C6C-DFC651870104}"/>
              </a:ext>
            </a:extLst>
          </p:cNvPr>
          <p:cNvSpPr txBox="1"/>
          <p:nvPr/>
        </p:nvSpPr>
        <p:spPr>
          <a:xfrm>
            <a:off x="11219873" y="6345382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A6BC73-D697-7F4C-71FE-3BEA02B52189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Aspectos relevantes</a:t>
            </a:r>
          </a:p>
        </p:txBody>
      </p:sp>
    </p:spTree>
    <p:extLst>
      <p:ext uri="{BB962C8B-B14F-4D97-AF65-F5344CB8AC3E}">
        <p14:creationId xmlns:p14="http://schemas.microsoft.com/office/powerpoint/2010/main" val="4035187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040493-18D4-C7C4-E8E5-1E8055132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2" y="1469303"/>
            <a:ext cx="52578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Interfaz web que permita el acceso rápido y fácil a la predicción obtenida, abstrayendo al usuario de aspectos técnicos relacionados con la red neuronal y el modelo.</a:t>
            </a:r>
          </a:p>
          <a:p>
            <a:pPr marL="0" indent="0">
              <a:buNone/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Directrices del diseño: 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Profesionalidad.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Claridad.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Seriedad.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Simplicidad.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FCF0F4C-B6D6-20BD-B25C-C37A0CD75087}"/>
              </a:ext>
            </a:extLst>
          </p:cNvPr>
          <p:cNvSpPr txBox="1">
            <a:spLocks/>
          </p:cNvSpPr>
          <p:nvPr/>
        </p:nvSpPr>
        <p:spPr>
          <a:xfrm>
            <a:off x="838199" y="695398"/>
            <a:ext cx="5848927" cy="581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/>
            <a:r>
              <a:rPr lang="es-E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Comunicación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923F39-7293-552E-0364-69DC6AB25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627" y="1469303"/>
            <a:ext cx="5072157" cy="39193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3CF88FE-583B-F093-7951-AB5F067AC325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2A3689B5-1378-1187-CFB4-8514B2016307}"/>
              </a:ext>
            </a:extLst>
          </p:cNvPr>
          <p:cNvSpPr txBox="1"/>
          <p:nvPr/>
        </p:nvSpPr>
        <p:spPr>
          <a:xfrm>
            <a:off x="11219873" y="6345382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0667111-E0F2-755D-1C5D-082FA8151D7F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Aspectos relevantes</a:t>
            </a:r>
          </a:p>
        </p:txBody>
      </p:sp>
    </p:spTree>
    <p:extLst>
      <p:ext uri="{BB962C8B-B14F-4D97-AF65-F5344CB8AC3E}">
        <p14:creationId xmlns:p14="http://schemas.microsoft.com/office/powerpoint/2010/main" val="2866695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CEB8A9-FFC0-9F78-26AE-97536047D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563"/>
            <a:ext cx="10515600" cy="3886345"/>
          </a:xfrm>
        </p:spPr>
        <p:txBody>
          <a:bodyPr>
            <a:normAutofit/>
          </a:bodyPr>
          <a:lstStyle/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 de servidor + framework</a:t>
            </a:r>
          </a:p>
          <a:p>
            <a:pPr marL="457200" lvl="1" indent="0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Node.js + Express</a:t>
            </a:r>
          </a:p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Recogida de datos en tiempo real a través de APIs.</a:t>
            </a:r>
          </a:p>
          <a:p>
            <a:pPr marL="457200" lvl="1" indent="0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Axios</a:t>
            </a:r>
          </a:p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Integración del modelo obtenido por medio de ejecutables.</a:t>
            </a:r>
          </a:p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Creación de gráficos de barras dinámicos.</a:t>
            </a:r>
          </a:p>
          <a:p>
            <a:pPr marL="457200" lvl="1" indent="0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Charts.js</a:t>
            </a:r>
          </a:p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Despliegue continuo</a:t>
            </a:r>
          </a:p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Entrenamiento continuo</a:t>
            </a:r>
          </a:p>
          <a:p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Char char="-"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1AAC7ED-B428-34F5-4478-4FFCA9FEB179}"/>
              </a:ext>
            </a:extLst>
          </p:cNvPr>
          <p:cNvSpPr txBox="1">
            <a:spLocks/>
          </p:cNvSpPr>
          <p:nvPr/>
        </p:nvSpPr>
        <p:spPr>
          <a:xfrm>
            <a:off x="838199" y="877578"/>
            <a:ext cx="5848927" cy="581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anose="020B0604020202020204" pitchFamily="34" charset="0"/>
              <a:buNone/>
            </a:pPr>
            <a:r>
              <a:rPr lang="es-E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Aspectos técnicos de la interfaz web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2B9D2EF-8C31-4E45-C75D-B658F9202CE1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EF06F57C-A975-BB1C-C1F8-9DD40FA616CD}"/>
              </a:ext>
            </a:extLst>
          </p:cNvPr>
          <p:cNvSpPr txBox="1"/>
          <p:nvPr/>
        </p:nvSpPr>
        <p:spPr>
          <a:xfrm>
            <a:off x="11219873" y="6345382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2262EA1-2B0C-352E-6BC8-D5DB07643DF7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Aspectos relevantes</a:t>
            </a:r>
          </a:p>
        </p:txBody>
      </p:sp>
    </p:spTree>
    <p:extLst>
      <p:ext uri="{BB962C8B-B14F-4D97-AF65-F5344CB8AC3E}">
        <p14:creationId xmlns:p14="http://schemas.microsoft.com/office/powerpoint/2010/main" val="3484469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F8E91A1F-7155-10FE-FBBD-D71BC52AF457}"/>
              </a:ext>
            </a:extLst>
          </p:cNvPr>
          <p:cNvSpPr txBox="1">
            <a:spLocks/>
          </p:cNvSpPr>
          <p:nvPr/>
        </p:nvSpPr>
        <p:spPr>
          <a:xfrm>
            <a:off x="755072" y="515520"/>
            <a:ext cx="6458527" cy="581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/>
            <a:r>
              <a:rPr lang="es-E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Arquitectura final del proyecto</a:t>
            </a:r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D9B53D53-960D-0074-2628-8561CC361D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3" t="2870" r="7882" b="5514"/>
          <a:stretch/>
        </p:blipFill>
        <p:spPr bwMode="auto">
          <a:xfrm>
            <a:off x="3522143" y="1204894"/>
            <a:ext cx="5147714" cy="47896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0EDA720-8429-80A0-E5CD-C44F313C8C23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B5F63A5F-5E14-9677-198A-5E588C1815F8}"/>
              </a:ext>
            </a:extLst>
          </p:cNvPr>
          <p:cNvSpPr txBox="1"/>
          <p:nvPr/>
        </p:nvSpPr>
        <p:spPr>
          <a:xfrm>
            <a:off x="11219873" y="6345382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A6B87DA-3849-562C-C313-020A82C6D36A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Aspectos relevantes</a:t>
            </a:r>
          </a:p>
        </p:txBody>
      </p:sp>
    </p:spTree>
    <p:extLst>
      <p:ext uri="{BB962C8B-B14F-4D97-AF65-F5344CB8AC3E}">
        <p14:creationId xmlns:p14="http://schemas.microsoft.com/office/powerpoint/2010/main" val="254509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69ECF-8766-E1DC-748A-133FAA865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3E5185-4B03-4696-2D8A-B7B9CF8C5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566"/>
            <a:ext cx="10515600" cy="4351338"/>
          </a:xfrm>
        </p:spPr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Niveles de error satisfactorios (siempre menos del 15%).</a:t>
            </a:r>
          </a:p>
        </p:txBody>
      </p:sp>
      <p:graphicFrame>
        <p:nvGraphicFramePr>
          <p:cNvPr id="4" name="Marcador de contenido 6">
            <a:extLst>
              <a:ext uri="{FF2B5EF4-FFF2-40B4-BE49-F238E27FC236}">
                <a16:creationId xmlns:a16="http://schemas.microsoft.com/office/drawing/2014/main" id="{1D0B4246-DD91-DC85-C7C4-D399EBF6C7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587178"/>
              </p:ext>
            </p:extLst>
          </p:nvPr>
        </p:nvGraphicFramePr>
        <p:xfrm>
          <a:off x="2717954" y="1852747"/>
          <a:ext cx="6956981" cy="435133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3986828">
                  <a:extLst>
                    <a:ext uri="{9D8B030D-6E8A-4147-A177-3AD203B41FA5}">
                      <a16:colId xmlns:a16="http://schemas.microsoft.com/office/drawing/2014/main" val="3370205512"/>
                    </a:ext>
                  </a:extLst>
                </a:gridCol>
                <a:gridCol w="2970153">
                  <a:extLst>
                    <a:ext uri="{9D8B030D-6E8A-4147-A177-3AD203B41FA5}">
                      <a16:colId xmlns:a16="http://schemas.microsoft.com/office/drawing/2014/main" val="4043713204"/>
                    </a:ext>
                  </a:extLst>
                </a:gridCol>
              </a:tblGrid>
              <a:tr h="395576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 final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/>
                </a:tc>
                <a:extLst>
                  <a:ext uri="{0D108BD9-81ED-4DB2-BD59-A6C34878D82A}">
                    <a16:rowId xmlns:a16="http://schemas.microsoft.com/office/drawing/2014/main" val="3140703762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r>
                        <a:rPr lang="es-ES" sz="16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(1 step ahead)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4.44%</a:t>
                      </a:r>
                      <a:endParaRPr lang="es-E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 anchor="b"/>
                </a:tc>
                <a:extLst>
                  <a:ext uri="{0D108BD9-81ED-4DB2-BD59-A6C34878D82A}">
                    <a16:rowId xmlns:a16="http://schemas.microsoft.com/office/drawing/2014/main" val="3177979471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r>
                        <a:rPr lang="es-ES" sz="16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(1 step ahead)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1.95%</a:t>
                      </a:r>
                      <a:endParaRPr lang="es-E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 anchor="b"/>
                </a:tc>
                <a:extLst>
                  <a:ext uri="{0D108BD9-81ED-4DB2-BD59-A6C34878D82A}">
                    <a16:rowId xmlns:a16="http://schemas.microsoft.com/office/drawing/2014/main" val="4269249003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O3 (1 step ahead)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1.89%</a:t>
                      </a:r>
                      <a:endParaRPr lang="es-E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 anchor="b"/>
                </a:tc>
                <a:extLst>
                  <a:ext uri="{0D108BD9-81ED-4DB2-BD59-A6C34878D82A}">
                    <a16:rowId xmlns:a16="http://schemas.microsoft.com/office/drawing/2014/main" val="1309404678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NO2 (1 step ahead)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8.32%</a:t>
                      </a:r>
                      <a:endParaRPr lang="es-E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 anchor="b"/>
                </a:tc>
                <a:extLst>
                  <a:ext uri="{0D108BD9-81ED-4DB2-BD59-A6C34878D82A}">
                    <a16:rowId xmlns:a16="http://schemas.microsoft.com/office/drawing/2014/main" val="2420485345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SO2 (1 step ahead)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3.55%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 anchor="b"/>
                </a:tc>
                <a:extLst>
                  <a:ext uri="{0D108BD9-81ED-4DB2-BD59-A6C34878D82A}">
                    <a16:rowId xmlns:a16="http://schemas.microsoft.com/office/drawing/2014/main" val="2147181622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r>
                        <a:rPr lang="es-ES" sz="16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r>
                        <a:rPr lang="es-E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(7 step ahead)</a:t>
                      </a:r>
                      <a:endParaRPr lang="es-E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9.05%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 anchor="b"/>
                </a:tc>
                <a:extLst>
                  <a:ext uri="{0D108BD9-81ED-4DB2-BD59-A6C34878D82A}">
                    <a16:rowId xmlns:a16="http://schemas.microsoft.com/office/drawing/2014/main" val="2296482718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r>
                        <a:rPr lang="es-ES" sz="16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s-E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(7 step ahead)</a:t>
                      </a:r>
                      <a:endParaRPr lang="es-E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2.56%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 anchor="b"/>
                </a:tc>
                <a:extLst>
                  <a:ext uri="{0D108BD9-81ED-4DB2-BD59-A6C34878D82A}">
                    <a16:rowId xmlns:a16="http://schemas.microsoft.com/office/drawing/2014/main" val="3568648289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O3 (7 step ahead)</a:t>
                      </a:r>
                      <a:endParaRPr lang="es-E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2.26%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 anchor="b"/>
                </a:tc>
                <a:extLst>
                  <a:ext uri="{0D108BD9-81ED-4DB2-BD59-A6C34878D82A}">
                    <a16:rowId xmlns:a16="http://schemas.microsoft.com/office/drawing/2014/main" val="3230943958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NO2 (7 step ahead)</a:t>
                      </a:r>
                      <a:endParaRPr lang="es-E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12.80%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 anchor="b"/>
                </a:tc>
                <a:extLst>
                  <a:ext uri="{0D108BD9-81ED-4DB2-BD59-A6C34878D82A}">
                    <a16:rowId xmlns:a16="http://schemas.microsoft.com/office/drawing/2014/main" val="1994231820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SO2 (7 step ahead)</a:t>
                      </a:r>
                      <a:endParaRPr lang="es-E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7.05%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 anchor="b"/>
                </a:tc>
                <a:extLst>
                  <a:ext uri="{0D108BD9-81ED-4DB2-BD59-A6C34878D82A}">
                    <a16:rowId xmlns:a16="http://schemas.microsoft.com/office/drawing/2014/main" val="2198501141"/>
                  </a:ext>
                </a:extLst>
              </a:tr>
            </a:tbl>
          </a:graphicData>
        </a:graphic>
      </p:graphicFrame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D86168F-B0C0-A96C-0958-F0D93038F2A1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15CA965F-EC71-B2D1-C728-5CCBC1E35EEB}"/>
              </a:ext>
            </a:extLst>
          </p:cNvPr>
          <p:cNvSpPr txBox="1"/>
          <p:nvPr/>
        </p:nvSpPr>
        <p:spPr>
          <a:xfrm>
            <a:off x="11219873" y="6345382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CB56F04-D82E-C3BE-221B-488955E6A377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1437074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Gráfico&#10;&#10;Descripción generada automáticamente">
            <a:extLst>
              <a:ext uri="{FF2B5EF4-FFF2-40B4-BE49-F238E27FC236}">
                <a16:creationId xmlns:a16="http://schemas.microsoft.com/office/drawing/2014/main" id="{36C29A0F-A8F5-1C13-2D04-301512997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5" y="365703"/>
            <a:ext cx="5028571" cy="2704762"/>
          </a:xfrm>
          <a:prstGeom prst="rect">
            <a:avLst/>
          </a:prstGeom>
        </p:spPr>
      </p:pic>
      <p:pic>
        <p:nvPicPr>
          <p:cNvPr id="15" name="Imagen 14" descr="Gráfico&#10;&#10;Descripción generada automáticamente">
            <a:extLst>
              <a:ext uri="{FF2B5EF4-FFF2-40B4-BE49-F238E27FC236}">
                <a16:creationId xmlns:a16="http://schemas.microsoft.com/office/drawing/2014/main" id="{1005A633-2085-7721-3715-BF2D1400B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361" y="3429000"/>
            <a:ext cx="5028571" cy="2666667"/>
          </a:xfrm>
          <a:prstGeom prst="rect">
            <a:avLst/>
          </a:prstGeom>
        </p:spPr>
      </p:pic>
      <p:pic>
        <p:nvPicPr>
          <p:cNvPr id="23" name="Imagen 2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D22497E0-81A9-751B-19CF-7B8E8A412A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5703"/>
            <a:ext cx="5028571" cy="2695238"/>
          </a:xfrm>
          <a:prstGeom prst="rect">
            <a:avLst/>
          </a:prstGeom>
        </p:spPr>
      </p:pic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D1A4635-4AA0-1F3F-5327-9993D5B84D2D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0AA0546-EF9E-FDE6-2ABD-1503C2B00D04}"/>
              </a:ext>
            </a:extLst>
          </p:cNvPr>
          <p:cNvSpPr txBox="1"/>
          <p:nvPr/>
        </p:nvSpPr>
        <p:spPr>
          <a:xfrm>
            <a:off x="11219873" y="6345382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20866C3-8A92-6391-9D5E-51F9306B581D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171726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053097-E58F-B771-BDB9-F9817A839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2835"/>
            <a:ext cx="10515600" cy="4034127"/>
          </a:xfrm>
        </p:spPr>
        <p:txBody>
          <a:bodyPr/>
          <a:lstStyle/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ha conseguido un modelo que permite obtener predicciones buenas en Madrid para todos los contaminantes, utilizando la inteligencia artificial y en concreto las redes neuronales.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ha creado una forma de visualización de los resultados familiar hacia todo tipo de usuarios y centrada en la información.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Aplicar una metodología ágil con el apoyo del diseño orientado a la ciencia ha facilitado el desarrollo del proyecto y la toma de decisiones.</a:t>
            </a: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64E69CF-16F0-E850-E917-38F12EDE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E4D0FB7-880D-69A9-67D8-C770DBA52C55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9EE81433-6111-F00D-2FA2-E098254D6726}"/>
              </a:ext>
            </a:extLst>
          </p:cNvPr>
          <p:cNvSpPr txBox="1"/>
          <p:nvPr/>
        </p:nvSpPr>
        <p:spPr>
          <a:xfrm>
            <a:off x="11219873" y="6345382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7220110-68C2-33C1-059A-862D52E6C536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88012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70D07-46F1-F92A-ED4F-D63017B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2E2871-CB4A-AD25-108E-CCF80BD45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855" y="1908752"/>
            <a:ext cx="986443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Introducción………………………………….……………….1</a:t>
            </a:r>
          </a:p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Objetivos…………………………………………………..….3</a:t>
            </a:r>
          </a:p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Conceptos teóricos………………………………………...….4</a:t>
            </a:r>
          </a:p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Métodos y herramientas………………………………………5</a:t>
            </a:r>
          </a:p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 Aspectos relevantes………………………………………...…7</a:t>
            </a:r>
          </a:p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 Resultados…………………………………………………...15</a:t>
            </a:r>
          </a:p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 Conclusiones………………………………………………...17</a:t>
            </a:r>
          </a:p>
        </p:txBody>
      </p:sp>
    </p:spTree>
    <p:extLst>
      <p:ext uri="{BB962C8B-B14F-4D97-AF65-F5344CB8AC3E}">
        <p14:creationId xmlns:p14="http://schemas.microsoft.com/office/powerpoint/2010/main" val="2435637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A14ED6-DBC2-9AA8-1A20-E2E14B478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5891"/>
            <a:ext cx="10515600" cy="4071071"/>
          </a:xfrm>
        </p:spPr>
        <p:txBody>
          <a:bodyPr>
            <a:normAutofit/>
          </a:bodyPr>
          <a:lstStyle/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Mejora en la predicción de eventos singulares.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Más funcionalidad a la interfaz web como descarga de los datos y exportación de los mismos.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Visualización para distintas ciudades, comparando niveles de error.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Comparación del modelo con otros modelos de predicción de la contaminación existentes.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A22C066-802F-6971-A094-CA03EE6E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7922"/>
            <a:ext cx="10515600" cy="942253"/>
          </a:xfrm>
        </p:spPr>
        <p:txBody>
          <a:bodyPr>
            <a:normAutofit/>
          </a:bodyPr>
          <a:lstStyle/>
          <a:p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Líneas futuras y posibles mejoras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63D4F91-9BCD-F6E2-00D7-6CDAE5F4A237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0D4620A4-AC83-4B41-2A9D-4FF186A90870}"/>
              </a:ext>
            </a:extLst>
          </p:cNvPr>
          <p:cNvSpPr txBox="1"/>
          <p:nvPr/>
        </p:nvSpPr>
        <p:spPr>
          <a:xfrm>
            <a:off x="11219873" y="6345382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BB3BF46-55EE-69A8-6A73-24DCCF4E0A23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1396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07B7D-8AA5-6476-A903-E41A516F5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142E93-AF85-A57E-E73E-43E0E2AEC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4860636" cy="4351338"/>
          </a:xfrm>
        </p:spPr>
        <p:txBody>
          <a:bodyPr>
            <a:noAutofit/>
          </a:bodyPr>
          <a:lstStyle/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contaminación es el gran problema al que se enfrenta nuestra generación.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concreto, la contaminación atmosférica provoca riesgos a la salud y al medio ambiente.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sociedad busca maneras de controlar y reducir los niveles de contaminación.</a:t>
            </a:r>
          </a:p>
        </p:txBody>
      </p:sp>
      <p:pic>
        <p:nvPicPr>
          <p:cNvPr id="4" name="Imagen 3" descr="Así es la contaminación del aire en Madrid por barrios">
            <a:extLst>
              <a:ext uri="{FF2B5EF4-FFF2-40B4-BE49-F238E27FC236}">
                <a16:creationId xmlns:a16="http://schemas.microsoft.com/office/drawing/2014/main" id="{600B9D03-2A6F-5EE8-1F87-9084DF34E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375" y="1788680"/>
            <a:ext cx="5061525" cy="2990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4DE0EF9-B289-467B-CF20-597858808A0E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825B3CF0-754E-51F5-F5AD-56EAB50B5B1E}"/>
              </a:ext>
            </a:extLst>
          </p:cNvPr>
          <p:cNvSpPr txBox="1"/>
          <p:nvPr/>
        </p:nvSpPr>
        <p:spPr>
          <a:xfrm>
            <a:off x="11353800" y="6345383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2E246C1-FB33-1512-1706-BDCDB01B4E59}"/>
              </a:ext>
            </a:extLst>
          </p:cNvPr>
          <p:cNvSpPr txBox="1"/>
          <p:nvPr/>
        </p:nvSpPr>
        <p:spPr>
          <a:xfrm>
            <a:off x="755072" y="6366142"/>
            <a:ext cx="236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71402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699205-AC86-FE86-D5AA-190D5F744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18" y="1270316"/>
            <a:ext cx="5682673" cy="4317367"/>
          </a:xfrm>
        </p:spPr>
        <p:txBody>
          <a:bodyPr>
            <a:normAutofit/>
          </a:bodyPr>
          <a:lstStyle/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Hay varios contaminantes cuyos niveles se pueden medir con el Índice de Calidad del Aire.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Tener una idea de cómo van a ser los niveles en próximas fechas puede ser útil para administraciones y particulares.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Existen modelos que obtienen sus predicciones utilizando distintas técnicas, entre ellas, la inteligencia artificial.</a:t>
            </a:r>
          </a:p>
          <a:p>
            <a:endParaRPr lang="es-ES" dirty="0"/>
          </a:p>
        </p:txBody>
      </p:sp>
      <p:pic>
        <p:nvPicPr>
          <p:cNvPr id="5" name="Imagen 4" descr="Imagen que contiene Tabla&#10;&#10;Descripción generada automáticamente">
            <a:extLst>
              <a:ext uri="{FF2B5EF4-FFF2-40B4-BE49-F238E27FC236}">
                <a16:creationId xmlns:a16="http://schemas.microsoft.com/office/drawing/2014/main" id="{4558D646-1D1E-3061-768A-8AECACF599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7" t="9259" r="7273" b="8806"/>
          <a:stretch/>
        </p:blipFill>
        <p:spPr>
          <a:xfrm>
            <a:off x="7592504" y="1511312"/>
            <a:ext cx="3761296" cy="28563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5FC790EF-CDD7-7E1F-CA19-6D25CEC0942D}"/>
              </a:ext>
            </a:extLst>
          </p:cNvPr>
          <p:cNvCxnSpPr>
            <a:cxnSpLocks/>
            <a:endCxn id="9" idx="0"/>
          </p:cNvCxnSpPr>
          <p:nvPr/>
        </p:nvCxnSpPr>
        <p:spPr>
          <a:xfrm flipV="1">
            <a:off x="838199" y="6345383"/>
            <a:ext cx="10680701" cy="923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C7CA9AB3-DFF4-1146-742A-AFEF317318E8}"/>
              </a:ext>
            </a:extLst>
          </p:cNvPr>
          <p:cNvSpPr txBox="1"/>
          <p:nvPr/>
        </p:nvSpPr>
        <p:spPr>
          <a:xfrm>
            <a:off x="11353800" y="6345383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50627B4-3EA1-4292-7B2D-A552EE354525}"/>
              </a:ext>
            </a:extLst>
          </p:cNvPr>
          <p:cNvSpPr txBox="1"/>
          <p:nvPr/>
        </p:nvSpPr>
        <p:spPr>
          <a:xfrm>
            <a:off x="755072" y="6366142"/>
            <a:ext cx="236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279516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1710E-1ADA-8CA0-925E-D11856FD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D9410B-C601-89C2-4BCD-7CF70FB0F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37" y="1828798"/>
            <a:ext cx="10515600" cy="1447945"/>
          </a:xfrm>
        </p:spPr>
        <p:txBody>
          <a:bodyPr/>
          <a:lstStyle/>
          <a:p>
            <a:pPr marL="0" indent="0" algn="ctr">
              <a:buNone/>
            </a:pP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Obtener un modelo para conseguir una predicción fiable de los niveles de contaminación en Madrid, con el mínimo error posible.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1D67175-827C-A6E6-E320-777377E3F53F}"/>
              </a:ext>
            </a:extLst>
          </p:cNvPr>
          <p:cNvSpPr txBox="1">
            <a:spLocks/>
          </p:cNvSpPr>
          <p:nvPr/>
        </p:nvSpPr>
        <p:spPr>
          <a:xfrm>
            <a:off x="838200" y="3414853"/>
            <a:ext cx="10515600" cy="229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Crear una forma de comunicación de la predicción obtenida para trasladar la información a usuarios sin conocimientos técnicos.</a:t>
            </a:r>
          </a:p>
          <a:p>
            <a:pPr marL="0" indent="0" algn="ctr">
              <a:buNone/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Conseguir un despliegue continuo y un entrenamiento continuo del modelo obtenido.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02473FF-0814-33B8-DD1F-A8735F1BE5B9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AEC8DECF-BA49-6814-FFBD-418343610E71}"/>
              </a:ext>
            </a:extLst>
          </p:cNvPr>
          <p:cNvSpPr txBox="1"/>
          <p:nvPr/>
        </p:nvSpPr>
        <p:spPr>
          <a:xfrm>
            <a:off x="11353800" y="6345383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D1ADFAE-3B55-0EE5-6EE9-515F24A24117}"/>
              </a:ext>
            </a:extLst>
          </p:cNvPr>
          <p:cNvSpPr txBox="1"/>
          <p:nvPr/>
        </p:nvSpPr>
        <p:spPr>
          <a:xfrm>
            <a:off x="755072" y="6366142"/>
            <a:ext cx="236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134625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FDB90-51CB-8D5A-B2C7-536564E2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Conceptos teóricos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863876-6258-D60C-9C51-F5FC57921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552282"/>
            <a:ext cx="10420927" cy="2417620"/>
          </a:xfrm>
        </p:spPr>
        <p:txBody>
          <a:bodyPr>
            <a:normAutofit/>
          </a:bodyPr>
          <a:lstStyle/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Conjunto de datos: son series temporales de los valores de los contaminantes y los valores meteorológicos.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de entrenamiento: cálculo de los pesos y sesgos de la red neuronal que proporcionan los mejores resultados.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Función de coste: estimación de la calidad de los resultados obtenidos (error).</a:t>
            </a:r>
          </a:p>
        </p:txBody>
      </p:sp>
      <p:pic>
        <p:nvPicPr>
          <p:cNvPr id="5" name="Gráfico 27">
            <a:extLst>
              <a:ext uri="{FF2B5EF4-FFF2-40B4-BE49-F238E27FC236}">
                <a16:creationId xmlns:a16="http://schemas.microsoft.com/office/drawing/2014/main" id="{0C91964D-C739-75A4-884C-C1372377142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737" b="20772"/>
          <a:stretch/>
        </p:blipFill>
        <p:spPr bwMode="auto">
          <a:xfrm>
            <a:off x="3817389" y="1792792"/>
            <a:ext cx="4206240" cy="13747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A49CC12E-2029-EE86-B3F1-9E526AF019A3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13F9DC10-FDA4-C429-D84B-16CC1BF3A1FF}"/>
              </a:ext>
            </a:extLst>
          </p:cNvPr>
          <p:cNvSpPr txBox="1"/>
          <p:nvPr/>
        </p:nvSpPr>
        <p:spPr>
          <a:xfrm>
            <a:off x="11353800" y="6345383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75AE15E-534A-44AC-5D11-3133E68AE10A}"/>
              </a:ext>
            </a:extLst>
          </p:cNvPr>
          <p:cNvSpPr txBox="1"/>
          <p:nvPr/>
        </p:nvSpPr>
        <p:spPr>
          <a:xfrm>
            <a:off x="755072" y="6366142"/>
            <a:ext cx="236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Conceptos teóricos</a:t>
            </a:r>
          </a:p>
        </p:txBody>
      </p:sp>
    </p:spTree>
    <p:extLst>
      <p:ext uri="{BB962C8B-B14F-4D97-AF65-F5344CB8AC3E}">
        <p14:creationId xmlns:p14="http://schemas.microsoft.com/office/powerpoint/2010/main" val="376359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45FAF-10D9-A2BF-C13C-04B0B1C7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Métodos y herramientas</a:t>
            </a:r>
          </a:p>
        </p:txBody>
      </p:sp>
      <p:pic>
        <p:nvPicPr>
          <p:cNvPr id="15" name="Imagen 14" descr="Diagrama&#10;&#10;Descripción generada automáticamente">
            <a:extLst>
              <a:ext uri="{FF2B5EF4-FFF2-40B4-BE49-F238E27FC236}">
                <a16:creationId xmlns:a16="http://schemas.microsoft.com/office/drawing/2014/main" id="{1EC2CDA7-0A21-13BA-DA0A-018298079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07576"/>
            <a:ext cx="7544725" cy="3042847"/>
          </a:xfrm>
          <a:prstGeom prst="rect">
            <a:avLst/>
          </a:prstGeom>
        </p:spPr>
      </p:pic>
      <p:pic>
        <p:nvPicPr>
          <p:cNvPr id="17" name="Imagen 16" descr="Un letrero de color negro&#10;&#10;Descripción generada automáticamente con confianza media">
            <a:extLst>
              <a:ext uri="{FF2B5EF4-FFF2-40B4-BE49-F238E27FC236}">
                <a16:creationId xmlns:a16="http://schemas.microsoft.com/office/drawing/2014/main" id="{1FB56E7C-975C-30AD-B77D-14A5E1D85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33"/>
          <a:stretch/>
        </p:blipFill>
        <p:spPr>
          <a:xfrm>
            <a:off x="8766011" y="1907576"/>
            <a:ext cx="2611883" cy="2952381"/>
          </a:xfrm>
          <a:prstGeom prst="rect">
            <a:avLst/>
          </a:prstGeom>
        </p:spPr>
      </p:pic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E64844F-D1E6-ECEE-CE31-1295FDAAECFD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730C5D1-C68A-0241-C51F-30339C0BF72A}"/>
              </a:ext>
            </a:extLst>
          </p:cNvPr>
          <p:cNvSpPr txBox="1"/>
          <p:nvPr/>
        </p:nvSpPr>
        <p:spPr>
          <a:xfrm>
            <a:off x="11353800" y="6345383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9C76F7C-9F00-566C-E23F-2A391A327F9C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 y herramientas</a:t>
            </a:r>
          </a:p>
        </p:txBody>
      </p:sp>
    </p:spTree>
    <p:extLst>
      <p:ext uri="{BB962C8B-B14F-4D97-AF65-F5344CB8AC3E}">
        <p14:creationId xmlns:p14="http://schemas.microsoft.com/office/powerpoint/2010/main" val="3400125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plato, tren, taza, alimentos&#10;&#10;Descripción generada automáticamente">
            <a:extLst>
              <a:ext uri="{FF2B5EF4-FFF2-40B4-BE49-F238E27FC236}">
                <a16:creationId xmlns:a16="http://schemas.microsoft.com/office/drawing/2014/main" id="{D44144E4-03C9-BBD3-49CF-298BDB671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566" y="997309"/>
            <a:ext cx="4734154" cy="1325563"/>
          </a:xfrm>
        </p:spPr>
      </p:pic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B28E6F26-BC5F-FB97-60CC-7B8CC8D7B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58" y="4170435"/>
            <a:ext cx="2892969" cy="1488050"/>
          </a:xfrm>
          <a:prstGeom prst="rect">
            <a:avLst/>
          </a:prstGeom>
        </p:spPr>
      </p:pic>
      <p:pic>
        <p:nvPicPr>
          <p:cNvPr id="14" name="Imagen 13" descr="Imagen que contiene Icono&#10;&#10;Descripción generada automáticamente">
            <a:extLst>
              <a:ext uri="{FF2B5EF4-FFF2-40B4-BE49-F238E27FC236}">
                <a16:creationId xmlns:a16="http://schemas.microsoft.com/office/drawing/2014/main" id="{0903F05B-36C5-3B34-FB26-E3E15148FC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286" y="4241097"/>
            <a:ext cx="3038448" cy="1417388"/>
          </a:xfrm>
          <a:prstGeom prst="rect">
            <a:avLst/>
          </a:prstGeom>
        </p:spPr>
      </p:pic>
      <p:pic>
        <p:nvPicPr>
          <p:cNvPr id="16" name="Imagen 15" descr="Imagen que contiene señal, dibujo&#10;&#10;Descripción generada automáticamente">
            <a:extLst>
              <a:ext uri="{FF2B5EF4-FFF2-40B4-BE49-F238E27FC236}">
                <a16:creationId xmlns:a16="http://schemas.microsoft.com/office/drawing/2014/main" id="{8A4DD52D-2C94-21FC-40AB-965F3EF075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77" y="693167"/>
            <a:ext cx="1724266" cy="1933845"/>
          </a:xfrm>
          <a:prstGeom prst="rect">
            <a:avLst/>
          </a:prstGeom>
        </p:spPr>
      </p:pic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B51D1C6-EC09-7EB4-D54B-89E2C5DA5129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759037C-D4F3-555E-7866-216EC106842A}"/>
              </a:ext>
            </a:extLst>
          </p:cNvPr>
          <p:cNvSpPr txBox="1"/>
          <p:nvPr/>
        </p:nvSpPr>
        <p:spPr>
          <a:xfrm>
            <a:off x="11353800" y="6345383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B61D424-2C02-C6A9-EA16-08CC5D179E31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 y herramientas</a:t>
            </a:r>
          </a:p>
        </p:txBody>
      </p:sp>
    </p:spTree>
    <p:extLst>
      <p:ext uri="{BB962C8B-B14F-4D97-AF65-F5344CB8AC3E}">
        <p14:creationId xmlns:p14="http://schemas.microsoft.com/office/powerpoint/2010/main" val="2245884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C47E1-B090-6E84-2A82-CA7DC3EFE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Aspectos relevantes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0935B8-DCA6-85AA-5CC5-9424ACE88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21165"/>
            <a:ext cx="10515599" cy="3904818"/>
          </a:xfrm>
        </p:spPr>
        <p:txBody>
          <a:bodyPr/>
          <a:lstStyle/>
          <a:p>
            <a:r>
              <a:rPr lang="es-E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</a:t>
            </a:r>
          </a:p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Product Backlog e historias de usuario.</a:t>
            </a:r>
          </a:p>
          <a:p>
            <a:pPr marL="0" indent="0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Proceso iterativo e incremental, división en sprints.</a:t>
            </a:r>
          </a:p>
          <a:p>
            <a:pPr marL="0" indent="0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Enfoque científico.</a:t>
            </a:r>
          </a:p>
          <a:p>
            <a:pPr marL="0" indent="0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Comunicación de resultados a todo tipo de público.</a:t>
            </a:r>
          </a:p>
          <a:p>
            <a:pPr marL="0" indent="0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Documentación mínima y necesaria.	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46A81AC3-89ED-1BD9-1BE2-720BACBE86D1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994103F3-5C09-B9FE-6634-F48C9B046CBB}"/>
              </a:ext>
            </a:extLst>
          </p:cNvPr>
          <p:cNvSpPr txBox="1"/>
          <p:nvPr/>
        </p:nvSpPr>
        <p:spPr>
          <a:xfrm>
            <a:off x="11353800" y="6345383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5D55A43-9DD2-C46D-1611-A733FD0FFA80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Aspectos relevantes</a:t>
            </a:r>
          </a:p>
        </p:txBody>
      </p:sp>
    </p:spTree>
    <p:extLst>
      <p:ext uri="{BB962C8B-B14F-4D97-AF65-F5344CB8AC3E}">
        <p14:creationId xmlns:p14="http://schemas.microsoft.com/office/powerpoint/2010/main" val="27187275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306</TotalTime>
  <Words>865</Words>
  <Application>Microsoft Office PowerPoint</Application>
  <PresentationFormat>Panorámica</PresentationFormat>
  <Paragraphs>140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Índice</vt:lpstr>
      <vt:lpstr>Introducción</vt:lpstr>
      <vt:lpstr>Presentación de PowerPoint</vt:lpstr>
      <vt:lpstr>Objetivos</vt:lpstr>
      <vt:lpstr>Conceptos teóricos</vt:lpstr>
      <vt:lpstr>Métodos y herramientas</vt:lpstr>
      <vt:lpstr>Presentación de PowerPoint</vt:lpstr>
      <vt:lpstr>Aspectos relevantes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Resultados</vt:lpstr>
      <vt:lpstr>Presentación de PowerPoint</vt:lpstr>
      <vt:lpstr>Conclusiones</vt:lpstr>
      <vt:lpstr>Líneas futuras y posibles mejoras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Ismael Mira Hernández</dc:creator>
  <cp:lastModifiedBy>Ismael Mira Hernández</cp:lastModifiedBy>
  <cp:revision>18</cp:revision>
  <dcterms:created xsi:type="dcterms:W3CDTF">2022-07-16T13:57:59Z</dcterms:created>
  <dcterms:modified xsi:type="dcterms:W3CDTF">2022-07-16T19:08:56Z</dcterms:modified>
</cp:coreProperties>
</file>