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8" r:id="rId8"/>
    <p:sldId id="262" r:id="rId9"/>
    <p:sldId id="263" r:id="rId10"/>
    <p:sldId id="277" r:id="rId11"/>
    <p:sldId id="264" r:id="rId12"/>
    <p:sldId id="265" r:id="rId13"/>
    <p:sldId id="267" r:id="rId14"/>
    <p:sldId id="269" r:id="rId15"/>
    <p:sldId id="266" r:id="rId16"/>
    <p:sldId id="268" r:id="rId17"/>
    <p:sldId id="270" r:id="rId18"/>
    <p:sldId id="271" r:id="rId19"/>
    <p:sldId id="281" r:id="rId20"/>
    <p:sldId id="272" r:id="rId21"/>
    <p:sldId id="273" r:id="rId22"/>
    <p:sldId id="279" r:id="rId23"/>
    <p:sldId id="280" r:id="rId24"/>
    <p:sldId id="274" r:id="rId25"/>
    <p:sldId id="275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94"/>
  </p:normalViewPr>
  <p:slideViewPr>
    <p:cSldViewPr snapToGrid="0">
      <p:cViewPr varScale="1">
        <p:scale>
          <a:sx n="104" d="100"/>
          <a:sy n="104" d="100"/>
        </p:scale>
        <p:origin x="7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B28D5-0238-9F24-996F-18C53F78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A1C8C-0899-625E-2D2A-4FEA02AF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F09CB-6695-B42A-44BF-C5A12E3C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D4A7B-48F4-2FC7-93CD-6BD479F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346C6-DBAD-55F4-7501-636833A9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154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63C04-8F5E-383F-7DCA-D79E2DB7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1F05E8-B08D-D36D-243C-D2B298C47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4E0FB-0D5D-3663-56E3-E8917AB8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55DE9-3079-6F02-0559-848913D0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97BB6-F4DA-BFEA-AC17-4D146F1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1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8020D9-36E5-6583-A921-9F21B62F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88717B-47BE-B82A-C563-B8284756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E52F22-3986-9A62-E3FD-5BBAE58E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553FC-7950-8A0B-33C7-0F56C60A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180AA-6504-F55F-28D8-6DD4EC4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59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BA8F8-271C-20AC-E89E-4F2C60AB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BDBC0-9FE3-97E0-F82F-16438B7CC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E8FF5-9EA9-09C0-15F5-A1C2B96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18CF4-0AE9-C5D4-6BF9-94A4D079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80BA1-B739-E333-F992-A08D6FA9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7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248C-5DE9-CBBE-BC75-15637F68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F299A-C5AD-76A9-F1CE-E05D82198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771B5-3915-2C6C-EA86-E81279F4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C46E66-EBBC-4448-53DA-C368B97D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5A312-6C30-0B9D-E4DF-079C2023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90549-36C8-AD35-4F17-252E6167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17BDC-6DBD-FFE7-E141-DF9E1ADCC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AB2DA8-9BC6-2454-2279-AE278569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5A53EB-EF7F-DFA6-E576-CE07A658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09EB53-C552-D1AF-E6CE-75ABACBF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89D09E-7933-1638-6288-973B65A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632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C3E5-448E-581D-C0F3-1208BC6F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E9649-4F4C-1A9D-F51C-83A4DB3B8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881BEB-593D-5175-2833-B83D8B761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31AE24-3A4C-09B1-588B-7CF59DB37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9A53C1-D497-0FD5-31B4-CAEF619F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21B744-B056-0A31-2E36-0CF651B1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18C82F-1792-3A6B-1F07-8C7261BC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753196-A847-1F93-39A8-86109CDF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9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6A1B-F826-EB2A-DAE9-8DAFC66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40AB39-F875-D631-90B1-B404D29A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5928AC-4CE8-4416-E02B-1099865A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70672-1D7E-99FB-CCF4-06E5F0E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7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181D23-7733-AA9B-674C-2F1619AC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280042-2FB6-456A-3136-A25F2F4F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FE1DE6-AF50-01C2-AF61-503A4FE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91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3E99-F3AC-A1DD-8C60-34FEB74E6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CCE80-87AD-8451-6905-BDFC92EF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F37201-2A83-C39A-5ACD-0B333FF8D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C7A793-73B0-C698-8A93-2F57D70F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44ED0-577D-836D-7384-F8B37345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98E9B-CB87-E12C-B28F-0718EE68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32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7FEB5-23FB-5E77-D53E-4B16BB7E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A96FBF-A155-5128-2A34-123194E01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251DB-2111-5824-0E43-383046455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BD5B2-4375-4B78-01DB-358EF180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4F2C9-8439-C033-A0D7-AB20CDD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97E85A-EC04-B6B4-F93A-1B87BE2A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6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02F7F8-3952-9A8B-C982-466D0601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2A2C9A-0605-3116-62BD-0A76ABD0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25026-072A-BF97-E619-169FAA255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9F306-28D2-4AAE-852B-09E86991560A}" type="datetimeFigureOut">
              <a:rPr lang="es-ES" smtClean="0"/>
              <a:t>18/07/2022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D00A0-E027-443B-2767-6DA82093E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45ED2-7FE6-A210-6F8C-C8B04DA7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3BC0-B718-4DD9-A88E-0ED2075540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Imagenes/Network%20architecture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Imagenes/Diagrama%20de%20despliegue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C9E69EF-1874-3063-B97C-C7C25A76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944" y="3247290"/>
            <a:ext cx="8410113" cy="1165271"/>
          </a:xfrm>
        </p:spPr>
        <p:txBody>
          <a:bodyPr>
            <a:normAutofit/>
          </a:bodyPr>
          <a:lstStyle/>
          <a:p>
            <a:r>
              <a:rPr lang="es-ES" sz="3200" b="1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Predicción de la contaminación atmosférica mediante redes neuronales artificiales</a:t>
            </a:r>
            <a:endParaRPr lang="es-ES" sz="3200" kern="1400" spc="-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CACA78-5559-3F03-310B-9911A498E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81" y="572528"/>
            <a:ext cx="2139950" cy="21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CAB0C7F-F082-42BB-189F-AB2AC03CB36B}"/>
              </a:ext>
            </a:extLst>
          </p:cNvPr>
          <p:cNvSpPr txBox="1"/>
          <p:nvPr/>
        </p:nvSpPr>
        <p:spPr>
          <a:xfrm>
            <a:off x="615653" y="811698"/>
            <a:ext cx="4980373" cy="166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21" algn="ctr">
              <a:lnSpc>
                <a:spcPct val="150000"/>
              </a:lnSpc>
              <a:spcAft>
                <a:spcPts val="800"/>
              </a:spcAft>
            </a:pP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s-E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NIVERSIDAD DE </a:t>
            </a:r>
            <a:r>
              <a:rPr lang="es-E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ALAMANCA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21" algn="ctr">
              <a:lnSpc>
                <a:spcPct val="115000"/>
              </a:lnSpc>
              <a:spcAft>
                <a:spcPts val="800"/>
              </a:spcAft>
            </a:pP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 EN </a:t>
            </a: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NGENIERÍA </a:t>
            </a:r>
            <a:r>
              <a:rPr lang="es-E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NFORMÁTICA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21" algn="ctr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RABAJO DE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DE </a:t>
            </a: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s-E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7316C2-F1D5-69DC-42FA-199D58C531EC}"/>
              </a:ext>
            </a:extLst>
          </p:cNvPr>
          <p:cNvSpPr txBox="1"/>
          <p:nvPr/>
        </p:nvSpPr>
        <p:spPr>
          <a:xfrm>
            <a:off x="727969" y="5186543"/>
            <a:ext cx="2377871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s-E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Autor: 	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</a:rPr>
              <a:t>Ismael Mira Hernández</a:t>
            </a:r>
            <a:endParaRPr lang="es-E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E9B51A-A8C9-D877-0102-4684CD31187E}"/>
              </a:ext>
            </a:extLst>
          </p:cNvPr>
          <p:cNvSpPr txBox="1"/>
          <p:nvPr/>
        </p:nvSpPr>
        <p:spPr>
          <a:xfrm>
            <a:off x="7295113" y="4806952"/>
            <a:ext cx="4075919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1" indent="-90171" algn="r">
              <a:spcAft>
                <a:spcPts val="800"/>
              </a:spcAft>
            </a:pPr>
            <a:r>
              <a:rPr lang="es-E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Tutores: </a:t>
            </a:r>
            <a:endParaRPr lang="es-E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536" indent="-89536" algn="r"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Francisco José García Peñalvo</a:t>
            </a:r>
          </a:p>
          <a:p>
            <a:pPr indent="-89536" algn="r">
              <a:spcAft>
                <a:spcPts val="800"/>
              </a:spcAft>
            </a:pPr>
            <a:r>
              <a:rPr lang="es-E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Roberto López González </a:t>
            </a:r>
          </a:p>
        </p:txBody>
      </p:sp>
    </p:spTree>
    <p:extLst>
      <p:ext uri="{BB962C8B-B14F-4D97-AF65-F5344CB8AC3E}">
        <p14:creationId xmlns:p14="http://schemas.microsoft.com/office/powerpoint/2010/main" val="325399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8037732F-C0FC-B31B-229C-8F9BB9A0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16" y="2693193"/>
            <a:ext cx="4671134" cy="2402681"/>
          </a:xfrm>
          <a:prstGeom prst="rect">
            <a:avLst/>
          </a:prstGeom>
        </p:spPr>
      </p:pic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2D2DDCFE-14C2-4FA7-FF0E-86DCF17E5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00" y="2869671"/>
            <a:ext cx="4393984" cy="20497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7ACD83-0334-F05A-0309-320FEAF24C48}"/>
              </a:ext>
            </a:extLst>
          </p:cNvPr>
          <p:cNvSpPr txBox="1"/>
          <p:nvPr/>
        </p:nvSpPr>
        <p:spPr>
          <a:xfrm>
            <a:off x="838199" y="1103231"/>
            <a:ext cx="497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(comunicación)</a:t>
            </a:r>
          </a:p>
          <a:p>
            <a:endParaRPr lang="es-ES" sz="28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EF376-EA6E-1B4D-27CF-C39B000CFC47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74EB68C-575E-0F21-35FE-69BDB6732EEE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D567E8-B310-EFBA-5044-9D595E5225AD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</p:spTree>
    <p:extLst>
      <p:ext uri="{BB962C8B-B14F-4D97-AF65-F5344CB8AC3E}">
        <p14:creationId xmlns:p14="http://schemas.microsoft.com/office/powerpoint/2010/main" val="21607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47E1-B090-6E84-2A82-CA7DC3EF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0935B8-DCA6-85AA-5CC5-9424ACE88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505961"/>
            <a:ext cx="4906819" cy="489094"/>
          </a:xfrm>
        </p:spPr>
        <p:txBody>
          <a:bodyPr>
            <a:normAutofit fontScale="25000" lnSpcReduction="20000"/>
          </a:bodyPr>
          <a:lstStyle/>
          <a:p>
            <a:r>
              <a:rPr lang="es-ES" sz="9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  <a:p>
            <a:endParaRPr lang="es-E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6A81AC3-89ED-1BD9-1BE2-720BACBE86D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994103F3-5C09-B9FE-6634-F48C9B046CBB}"/>
              </a:ext>
            </a:extLst>
          </p:cNvPr>
          <p:cNvSpPr txBox="1"/>
          <p:nvPr/>
        </p:nvSpPr>
        <p:spPr>
          <a:xfrm>
            <a:off x="11231418" y="6345383"/>
            <a:ext cx="4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D55A43-9DD2-C46D-1611-A733FD0FFA80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64054E-460C-4127-42CD-55A51DAED66D}"/>
              </a:ext>
            </a:extLst>
          </p:cNvPr>
          <p:cNvSpPr txBox="1"/>
          <p:nvPr/>
        </p:nvSpPr>
        <p:spPr>
          <a:xfrm>
            <a:off x="6096000" y="2519326"/>
            <a:ext cx="558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División en Sprints de Scrum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Sprints cortos de 15 días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Siguiendo el proceso de desarrollo de 	Design Science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Priorización de tareas del Product 	Backlog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Iterando entre los distintos apartados 	de manera incremental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37F152-42C9-F0A9-6585-B2846A25289B}"/>
              </a:ext>
            </a:extLst>
          </p:cNvPr>
          <p:cNvSpPr/>
          <p:nvPr/>
        </p:nvSpPr>
        <p:spPr>
          <a:xfrm>
            <a:off x="572656" y="2161306"/>
            <a:ext cx="11360727" cy="35282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A5E360-EC8A-D843-92B4-BF553D85E066}"/>
              </a:ext>
            </a:extLst>
          </p:cNvPr>
          <p:cNvSpPr txBox="1"/>
          <p:nvPr/>
        </p:nvSpPr>
        <p:spPr>
          <a:xfrm>
            <a:off x="834735" y="2555843"/>
            <a:ext cx="474749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Design Science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Identificación del problema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Objetivos de la solución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Diseño y desarrollo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Demonstración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Evaluación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Comunicación</a:t>
            </a:r>
          </a:p>
          <a:p>
            <a:endParaRPr lang="es-E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F137741-4912-D6A2-0183-FD206FBC119E}"/>
              </a:ext>
            </a:extLst>
          </p:cNvPr>
          <p:cNvCxnSpPr/>
          <p:nvPr/>
        </p:nvCxnSpPr>
        <p:spPr>
          <a:xfrm>
            <a:off x="5661891" y="2161306"/>
            <a:ext cx="0" cy="35282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2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02239-0B1F-A6DD-B954-BAA0AF5F3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del modelo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Obtención de datos históricos</a:t>
            </a:r>
          </a:p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contaminantes como meteorológicos. En la transformación a series temporales, se elige el número de 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s-E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magen que contiene interior, computadora, escritorio, tabla&#10;&#10;Descripción generada automáticamente">
            <a:extLst>
              <a:ext uri="{FF2B5EF4-FFF2-40B4-BE49-F238E27FC236}">
                <a16:creationId xmlns:a16="http://schemas.microsoft.com/office/drawing/2014/main" id="{F994101D-E30F-649D-AA9D-66CF9930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19" y="3081700"/>
            <a:ext cx="10353963" cy="2550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DECA4C9-F2CC-149E-DA29-52A289D4F46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D0C899-FC5C-0032-0F29-4C15F1ECE059}"/>
              </a:ext>
            </a:extLst>
          </p:cNvPr>
          <p:cNvSpPr txBox="1"/>
          <p:nvPr/>
        </p:nvSpPr>
        <p:spPr>
          <a:xfrm>
            <a:off x="11240654" y="634538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F189C49-B7FF-3E0B-EC7F-42691F94ED72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53464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3C8EE-916A-B01F-8E3F-D4B50535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636"/>
            <a:ext cx="10515600" cy="5253327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partir de este conjunto de datos ya podemos obtener información útil como por ejemplo las correlaciones entre las variables de entrada y de salida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949403FB-4054-2DEB-0CF2-8F450F688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4447" b="5698"/>
          <a:stretch/>
        </p:blipFill>
        <p:spPr bwMode="auto">
          <a:xfrm>
            <a:off x="4137889" y="1992907"/>
            <a:ext cx="3482109" cy="3941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257FE62-82CA-6149-8142-1A566D604ED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B412B4-BF18-0778-7E3E-95289E72690B}"/>
              </a:ext>
            </a:extLst>
          </p:cNvPr>
          <p:cNvSpPr txBox="1"/>
          <p:nvPr/>
        </p:nvSpPr>
        <p:spPr>
          <a:xfrm>
            <a:off x="11240654" y="634538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5128A6-5EEB-2461-6940-CE871A6DF2A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82421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42875AD-90FA-F1F9-690E-8FAEED41D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279746"/>
            <a:ext cx="5029200" cy="207391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B43E4B5E-7651-1CE0-3698-F8B73B003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2940" y="2623290"/>
            <a:ext cx="3897745" cy="23819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E3976A-5A7D-124C-6822-C6C9A702524D}"/>
              </a:ext>
            </a:extLst>
          </p:cNvPr>
          <p:cNvSpPr txBox="1"/>
          <p:nvPr/>
        </p:nvSpPr>
        <p:spPr>
          <a:xfrm>
            <a:off x="987136" y="2332703"/>
            <a:ext cx="4674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entrenamiento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de coste</a:t>
            </a:r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C506EC84-8BC1-34BF-87C0-0EF9B598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07" y="5274877"/>
            <a:ext cx="5430008" cy="743054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DEB9DE-F1CC-EE77-C417-B274C7BDAF6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608329-1C4F-4826-8C6C-DFC6518701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A6BC73-D697-7F4C-71FE-3BEA02B52189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2DF79D3-C6A4-204A-0AB6-EFED8F0A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36" y="868218"/>
            <a:ext cx="4904508" cy="58189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de la red neuronal</a:t>
            </a:r>
          </a:p>
        </p:txBody>
      </p:sp>
    </p:spTree>
    <p:extLst>
      <p:ext uri="{BB962C8B-B14F-4D97-AF65-F5344CB8AC3E}">
        <p14:creationId xmlns:p14="http://schemas.microsoft.com/office/powerpoint/2010/main" val="403518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Tabla&#10;&#10;Descripción generada automáticamente con confianza baja">
            <a:hlinkClick r:id="rId2" action="ppaction://hlinkfile"/>
            <a:extLst>
              <a:ext uri="{FF2B5EF4-FFF2-40B4-BE49-F238E27FC236}">
                <a16:creationId xmlns:a16="http://schemas.microsoft.com/office/drawing/2014/main" id="{0449CA67-D59D-313E-3F41-61F6D791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9" r="23889"/>
          <a:stretch>
            <a:fillRect/>
          </a:stretch>
        </p:blipFill>
        <p:spPr bwMode="auto">
          <a:xfrm>
            <a:off x="7337198" y="503381"/>
            <a:ext cx="2320730" cy="5402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D1BDFE6-FCF6-A92A-8020-9898CF9E966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921EA78-0B97-3B36-6F80-414B5E294B9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747912-481A-D4D6-2D64-E36B23077B9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8571B5-04E7-7B16-9F16-A1CFF3D5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913" y="2559860"/>
            <a:ext cx="3535051" cy="646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final</a:t>
            </a:r>
          </a:p>
        </p:txBody>
      </p:sp>
    </p:spTree>
    <p:extLst>
      <p:ext uri="{BB962C8B-B14F-4D97-AF65-F5344CB8AC3E}">
        <p14:creationId xmlns:p14="http://schemas.microsoft.com/office/powerpoint/2010/main" val="137145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040493-18D4-C7C4-E8E5-1E805513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469303"/>
            <a:ext cx="52578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web que permita el acceso rápido y fácil a la predicción obtenida, abstrayendo al usuario de aspectos técnicos relacionados con la red neuronal y el modelo</a:t>
            </a:r>
          </a:p>
          <a:p>
            <a:pPr marL="0" indent="0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Directrices del diseño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Profesionalidad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Seriedad</a:t>
            </a:r>
          </a:p>
          <a:p>
            <a:pPr lvl="1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CF0F4C-B6D6-20BD-B25C-C37A0CD75087}"/>
              </a:ext>
            </a:extLst>
          </p:cNvPr>
          <p:cNvSpPr txBox="1">
            <a:spLocks/>
          </p:cNvSpPr>
          <p:nvPr/>
        </p:nvSpPr>
        <p:spPr>
          <a:xfrm>
            <a:off x="838199" y="69539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3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923F39-7293-552E-0364-69DC6AB2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28" y="1469303"/>
            <a:ext cx="5072157" cy="391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3CF88FE-583B-F093-7951-AB5F067AC32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A3689B5-1378-1187-CFB4-8514B2016307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0667111-E0F2-755D-1C5D-082FA8151D7F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866695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EB8A9-FFC0-9F78-26AE-97536047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09"/>
            <a:ext cx="10515600" cy="3886345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 de servidor + framework</a:t>
            </a: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Node.js + Express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Recogida de datos en tiempo real a través de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Axios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del modelo obtenido por medio de ejecutables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gráficos de barras dinámicos</a:t>
            </a:r>
          </a:p>
          <a:p>
            <a:pPr marL="457206" lvl="1" indent="0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Charts.js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Despliegue continuo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Entrenamiento continuo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AAC7ED-B428-34F5-4478-4FFCA9FEB179}"/>
              </a:ext>
            </a:extLst>
          </p:cNvPr>
          <p:cNvSpPr txBox="1">
            <a:spLocks/>
          </p:cNvSpPr>
          <p:nvPr/>
        </p:nvSpPr>
        <p:spPr>
          <a:xfrm>
            <a:off x="838199" y="877578"/>
            <a:ext cx="58489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s-E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técnicos de la interfaz web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2B9D2EF-8C31-4E45-C75D-B658F9202CE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F06F57C-A975-BB1C-C1F8-9DD40FA616CD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262EA1-2B0C-352E-6BC8-D5DB07643DF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3484469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8E91A1F-7155-10FE-FBBD-D71BC52AF457}"/>
              </a:ext>
            </a:extLst>
          </p:cNvPr>
          <p:cNvSpPr txBox="1">
            <a:spLocks/>
          </p:cNvSpPr>
          <p:nvPr/>
        </p:nvSpPr>
        <p:spPr>
          <a:xfrm>
            <a:off x="755072" y="515520"/>
            <a:ext cx="6458527" cy="581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3" lvl="1"/>
            <a:r>
              <a:rPr lang="es-E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final del proyecto</a:t>
            </a:r>
          </a:p>
        </p:txBody>
      </p:sp>
      <p:pic>
        <p:nvPicPr>
          <p:cNvPr id="8" name="Imagen 7" descr="Diagrama&#10;&#10;Descripción generada automáticamente">
            <a:hlinkClick r:id="rId2" action="ppaction://hlinkfile"/>
            <a:extLst>
              <a:ext uri="{FF2B5EF4-FFF2-40B4-BE49-F238E27FC236}">
                <a16:creationId xmlns:a16="http://schemas.microsoft.com/office/drawing/2014/main" id="{D9B53D53-960D-0074-2628-8561CC361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" t="2870" r="7882" b="5514"/>
          <a:stretch/>
        </p:blipFill>
        <p:spPr bwMode="auto">
          <a:xfrm>
            <a:off x="3522143" y="1204895"/>
            <a:ext cx="5147714" cy="47896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0EDA720-8429-80A0-E5CD-C44F313C8C2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F63A5F-5E14-9677-198A-5E588C1815F8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6B87DA-3849-562C-C313-020A82C6D36A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</p:txBody>
      </p:sp>
    </p:spTree>
    <p:extLst>
      <p:ext uri="{BB962C8B-B14F-4D97-AF65-F5344CB8AC3E}">
        <p14:creationId xmlns:p14="http://schemas.microsoft.com/office/powerpoint/2010/main" val="25450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60D8EF6-7F64-95C7-4AE8-2E61383D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12792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70D07-46F1-F92A-ED4F-D63017B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2E2871-CB4A-AD25-108E-CCF80BD45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11" y="1690688"/>
            <a:ext cx="9864436" cy="4351338"/>
          </a:xfrm>
        </p:spPr>
        <p:txBody>
          <a:bodyPr>
            <a:normAutofit/>
          </a:bodyPr>
          <a:lstStyle/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Aspectos relevantes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Demostración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514356" indent="-514356"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43563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69ECF-8766-E1DC-748A-133FAA86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E5185-4B03-4696-2D8A-B7B9CF8C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566"/>
            <a:ext cx="10515600" cy="4351338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Niveles de error satisfactorios (siempre menos del 15%)</a:t>
            </a:r>
          </a:p>
        </p:txBody>
      </p:sp>
      <p:graphicFrame>
        <p:nvGraphicFramePr>
          <p:cNvPr id="4" name="Marcador de contenido 6">
            <a:extLst>
              <a:ext uri="{FF2B5EF4-FFF2-40B4-BE49-F238E27FC236}">
                <a16:creationId xmlns:a16="http://schemas.microsoft.com/office/drawing/2014/main" id="{1D0B4246-DD91-DC85-C7C4-D399EBF6C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87178"/>
              </p:ext>
            </p:extLst>
          </p:nvPr>
        </p:nvGraphicFramePr>
        <p:xfrm>
          <a:off x="2717955" y="1852747"/>
          <a:ext cx="6956981" cy="43513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986828">
                  <a:extLst>
                    <a:ext uri="{9D8B030D-6E8A-4147-A177-3AD203B41FA5}">
                      <a16:colId xmlns:a16="http://schemas.microsoft.com/office/drawing/2014/main" val="3370205512"/>
                    </a:ext>
                  </a:extLst>
                </a:gridCol>
                <a:gridCol w="2970153">
                  <a:extLst>
                    <a:ext uri="{9D8B030D-6E8A-4147-A177-3AD203B41FA5}">
                      <a16:colId xmlns:a16="http://schemas.microsoft.com/office/drawing/2014/main" val="4043713204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final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extLst>
                  <a:ext uri="{0D108BD9-81ED-4DB2-BD59-A6C34878D82A}">
                    <a16:rowId xmlns:a16="http://schemas.microsoft.com/office/drawing/2014/main" val="314070376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17797947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1.95%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426924900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1.89%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30940467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8.32%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42048534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(1 step ahead)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4718162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29648271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16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56864828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323094395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12.80%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19942318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 (7 step ahead)</a:t>
                      </a:r>
                      <a:endParaRPr lang="es-E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/>
                </a:tc>
                <a:tc>
                  <a:txBody>
                    <a:bodyPr/>
                    <a:lstStyle/>
                    <a:p>
                      <a:pPr indent="450215" algn="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7.05%</a:t>
                      </a:r>
                      <a:endParaRPr lang="es-E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601" marR="52601" marT="0" marB="0" anchor="b"/>
                </a:tc>
                <a:extLst>
                  <a:ext uri="{0D108BD9-81ED-4DB2-BD59-A6C34878D82A}">
                    <a16:rowId xmlns:a16="http://schemas.microsoft.com/office/drawing/2014/main" val="2198501141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D86168F-B0C0-A96C-0958-F0D93038F2A1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5CA965F-EC71-B2D1-C728-5CCBC1E35EEB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B56F04-D82E-C3BE-221B-488955E6A377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3707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D1A4635-4AA0-1F3F-5327-9993D5B84D2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0AA0546-EF9E-FDE6-2ABD-1503C2B00D04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20866C3-8A92-6391-9D5E-51F9306B581D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F399CA01-AFB2-DA1E-17F8-C3461575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8872"/>
            <a:ext cx="7200000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Histograma&#10;&#10;Descripción generada automáticamente">
            <a:extLst>
              <a:ext uri="{FF2B5EF4-FFF2-40B4-BE49-F238E27FC236}">
                <a16:creationId xmlns:a16="http://schemas.microsoft.com/office/drawing/2014/main" id="{A355695C-4622-1FB5-BACF-2942782B2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4130"/>
            <a:ext cx="7200000" cy="479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C5044B1-4072-0695-9107-D4FAB75AEB63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A33EAC0-81AA-D596-C72A-F130FF959FBC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B69749-799D-2A37-99FA-DB8A55B097D0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24066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235EEFA-17CB-BFE5-E54B-F5D7DAFA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74492"/>
            <a:ext cx="7200000" cy="48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A62FBB7-3E72-7E02-44C7-75C5DDE38D3F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CEF7C3E-7114-EDF5-9B32-4793EE521B55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9C5E3D-58DE-86A3-05A2-B91A2E22A9BC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43070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53097-E58F-B771-BDB9-F9817A83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836"/>
            <a:ext cx="10515600" cy="4034127"/>
          </a:xfrm>
        </p:spPr>
        <p:txBody>
          <a:bodyPr/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aplicación de Design Science facilita en gran medida el desarrollo del proyecto, al integrar los aspectos básicos de una investigación con el desarrollo tradicional de software 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conseguido un modelo que permite obtener predicciones buenas en Madrid para todos los contaminantes, utilizando la inteligencia artificial y en concreto las redes neuronales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 creado una forma de visualización de los resultados familiar hacia todo tipo de usuarios y centrada en la información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4E69CF-16F0-E850-E917-38F12EDE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E4D0FB7-880D-69A9-67D8-C770DBA52C55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EE81433-6111-F00D-2FA2-E098254D6726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220110-68C2-33C1-059A-862D52E6C536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88012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14ED6-DBC2-9AA8-1A20-E2E14B47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892"/>
            <a:ext cx="10515600" cy="4071071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 en la predicción de eventos singulares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Más funcionalidad a la interfaz web como descarga de los datos y exportación de los mismos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Visualización para distintas ciudades, comparando niveles de error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del modelo con otros modelos de predicción de la </a:t>
            </a:r>
            <a:r>
              <a:rPr lang="es-E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contaminación existentes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A22C066-802F-6971-A094-CA03EE6E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7922"/>
            <a:ext cx="10515600" cy="942253"/>
          </a:xfrm>
        </p:spPr>
        <p:txBody>
          <a:bodyPr>
            <a:normAutofit/>
          </a:bodyPr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Líneas futuras y posibles mejoras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63D4F91-9BCD-F6E2-00D7-6CDAE5F4A237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4620A4-AC83-4B41-2A9D-4FF186A90870}"/>
              </a:ext>
            </a:extLst>
          </p:cNvPr>
          <p:cNvSpPr txBox="1"/>
          <p:nvPr/>
        </p:nvSpPr>
        <p:spPr>
          <a:xfrm>
            <a:off x="11219873" y="6345382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B3BF46-55EE-69A8-6A73-24DCCF4E0A23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139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07B7D-8AA5-6476-A903-E41A516F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42E93-AF85-A57E-E73E-43E0E2A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9923"/>
            <a:ext cx="4860636" cy="4351338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contaminación es el gran problema al que se enfrenta nuestra generación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concreto, la contaminación atmosférica provoca riesgos a la salud y al medio ambiente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sociedad busca maneras de controlar y reducir los niveles de contaminación</a:t>
            </a:r>
          </a:p>
          <a:p>
            <a:pPr algn="just"/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Así es la contaminación del aire en Madrid por barrios">
            <a:extLst>
              <a:ext uri="{FF2B5EF4-FFF2-40B4-BE49-F238E27FC236}">
                <a16:creationId xmlns:a16="http://schemas.microsoft.com/office/drawing/2014/main" id="{600B9D03-2A6F-5EE8-1F87-9084DF34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167" y="1933893"/>
            <a:ext cx="5061525" cy="29902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4DE0EF9-B289-467B-CF20-597858808A0E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25B3CF0-754E-51F5-F5AD-56EAB50B5B1E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E246C1-FB33-1512-1706-BDCDB01B4E59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71402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99205-AC86-FE86-D5AA-190D5F744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270316"/>
            <a:ext cx="5276273" cy="4317367"/>
          </a:xfrm>
        </p:spPr>
        <p:txBody>
          <a:bodyPr>
            <a:norm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Tener una idea de cómo van a ser los niveles de contaminación en próximas fechas puede ser útil para administraciones y particulares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 modelos que obtienen sus predicciones utilizando distintas técnicas, entre ellas, la inteligencia artificial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redes neuronales son un modelo computacional con varias aplicaciones, entre ellas la predicción</a:t>
            </a:r>
          </a:p>
          <a:p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FC790EF-CDD7-7E1F-CA19-6D25CEC0942D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838199" y="6345383"/>
            <a:ext cx="10680701" cy="92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7CA9AB3-DFF4-1146-742A-AFEF317318E8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0627B4-3EA1-4292-7B2D-A552EE354525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pic>
        <p:nvPicPr>
          <p:cNvPr id="7" name="Gráfico 19">
            <a:extLst>
              <a:ext uri="{FF2B5EF4-FFF2-40B4-BE49-F238E27FC236}">
                <a16:creationId xmlns:a16="http://schemas.microsoft.com/office/drawing/2014/main" id="{18AB00F8-0B67-71BE-663E-1BD3E1CD0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091" y="1883797"/>
            <a:ext cx="6108980" cy="30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6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1710E-1ADA-8CA0-925E-D11856FD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9410B-C601-89C2-4BCD-7CF70FB0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828799"/>
            <a:ext cx="10515600" cy="1447945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Obtener un modelo para conseguir una predicción fiable de los niveles de contaminación en Madrid, con el mínimo error posible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D67175-827C-A6E6-E320-777377E3F53F}"/>
              </a:ext>
            </a:extLst>
          </p:cNvPr>
          <p:cNvSpPr txBox="1">
            <a:spLocks/>
          </p:cNvSpPr>
          <p:nvPr/>
        </p:nvSpPr>
        <p:spPr>
          <a:xfrm>
            <a:off x="838200" y="3414854"/>
            <a:ext cx="10515600" cy="229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una forma de comunicación de la predicción obtenida para trasladar la información a usuarios sin conocimientos técnicos</a:t>
            </a:r>
          </a:p>
          <a:p>
            <a:pPr marL="0" indent="0" algn="ctr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Conseguir un despliegue continuo y un entrenamiento continuo del modelo obtenido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02473FF-0814-33B8-DD1F-A8735F1BE5B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AEC8DECF-BA49-6814-FFBD-418343610E71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1ADFAE-3B55-0EE5-6EE9-515F24A24117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462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2A202-2F0A-55AD-7F79-C3C7DCE9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Contaminantes y límites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F4AC653-C73B-5BAC-5B74-7A3EC2B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5EB1827-B64D-DC37-FA47-8A67C9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12746"/>
              </p:ext>
            </p:extLst>
          </p:nvPr>
        </p:nvGraphicFramePr>
        <p:xfrm>
          <a:off x="2729917" y="2665104"/>
          <a:ext cx="6732166" cy="305298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3365489">
                  <a:extLst>
                    <a:ext uri="{9D8B030D-6E8A-4147-A177-3AD203B41FA5}">
                      <a16:colId xmlns:a16="http://schemas.microsoft.com/office/drawing/2014/main" val="2605914697"/>
                    </a:ext>
                  </a:extLst>
                </a:gridCol>
                <a:gridCol w="3366677">
                  <a:extLst>
                    <a:ext uri="{9D8B030D-6E8A-4147-A177-3AD203B41FA5}">
                      <a16:colId xmlns:a16="http://schemas.microsoft.com/office/drawing/2014/main" val="2052869092"/>
                    </a:ext>
                  </a:extLst>
                </a:gridCol>
              </a:tblGrid>
              <a:tr h="4074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Contaminante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Límite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697206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2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952548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</a:t>
                      </a:r>
                      <a:r>
                        <a:rPr lang="es-ES" sz="20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911670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O3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µg/m</a:t>
                      </a:r>
                      <a:r>
                        <a:rPr lang="es-E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(máxima diaria)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9715608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NO2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µg/m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anual)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639520"/>
                  </a:ext>
                </a:extLst>
              </a:tr>
              <a:tr h="52910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</a:t>
                      </a:r>
                      <a:endParaRPr lang="es-E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 µg/m</a:t>
                      </a:r>
                      <a:r>
                        <a:rPr lang="es-ES" sz="2000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s-E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(media diaria)</a:t>
                      </a:r>
                      <a:endParaRPr lang="es-E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1153137"/>
                  </a:ext>
                </a:extLst>
              </a:tr>
            </a:tbl>
          </a:graphicData>
        </a:graphic>
      </p:graphicFrame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C6EA18F-EC2B-0596-C9DD-3CF8C6F4730A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3E3A379-8CB8-4BAC-D6A0-C12160183DA6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1F679E8-2F8A-EEC7-A946-47547BC1F2B7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</p:spTree>
    <p:extLst>
      <p:ext uri="{BB962C8B-B14F-4D97-AF65-F5344CB8AC3E}">
        <p14:creationId xmlns:p14="http://schemas.microsoft.com/office/powerpoint/2010/main" val="376072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F588F97-079A-1AE3-5CF9-B37D7AA33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679"/>
            <a:ext cx="10515600" cy="4351338"/>
          </a:xfrm>
        </p:spPr>
        <p:txBody>
          <a:bodyPr/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de Calidad del Aire</a:t>
            </a:r>
          </a:p>
          <a:p>
            <a:pPr marL="0" indent="0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 las concentraciones a un valor entre 0 y 500.</a:t>
            </a:r>
          </a:p>
          <a:p>
            <a:pPr marL="0" indent="0">
              <a:buNone/>
            </a:pPr>
            <a:endParaRPr lang="es-E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CE97C757-BE2C-FBFC-A983-4DBA4AFC5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" t="9259" r="7273" b="8806"/>
          <a:stretch/>
        </p:blipFill>
        <p:spPr>
          <a:xfrm>
            <a:off x="3533471" y="1908475"/>
            <a:ext cx="5125058" cy="3891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C9167CA-1CE5-CD79-0B85-C349C4A5C37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4F6E14D-69C2-26B5-6E2A-F3CE2A6B1CFD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6BFF18-74D7-424F-84EA-C7408313550A}"/>
              </a:ext>
            </a:extLst>
          </p:cNvPr>
          <p:cNvSpPr txBox="1"/>
          <p:nvPr/>
        </p:nvSpPr>
        <p:spPr>
          <a:xfrm>
            <a:off x="755072" y="6366142"/>
            <a:ext cx="236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Conceptos teóricos</a:t>
            </a:r>
          </a:p>
        </p:txBody>
      </p:sp>
    </p:spTree>
    <p:extLst>
      <p:ext uri="{BB962C8B-B14F-4D97-AF65-F5344CB8AC3E}">
        <p14:creationId xmlns:p14="http://schemas.microsoft.com/office/powerpoint/2010/main" val="38469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5FAF-10D9-A2BF-C13C-04B0B1C7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31027"/>
            <a:ext cx="10515600" cy="132556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pic>
        <p:nvPicPr>
          <p:cNvPr id="17" name="Imagen 16" descr="Un letrero de color negro&#10;&#10;Descripción generada automáticamente con confianza media">
            <a:extLst>
              <a:ext uri="{FF2B5EF4-FFF2-40B4-BE49-F238E27FC236}">
                <a16:creationId xmlns:a16="http://schemas.microsoft.com/office/drawing/2014/main" id="{1FB56E7C-975C-30AD-B77D-14A5E1D85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3"/>
          <a:stretch/>
        </p:blipFill>
        <p:spPr>
          <a:xfrm>
            <a:off x="9760680" y="2455650"/>
            <a:ext cx="2221107" cy="2510662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E64844F-D1E6-ECEE-CE31-1295FDAAECFD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30C5D1-C68A-0241-C51F-30339C0BF7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9C76F7C-9F00-566C-E23F-2A391A327F9C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AB14A057-2DBD-1A27-2F39-27A254492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3" y="1817531"/>
            <a:ext cx="9234392" cy="3786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3DC0F9-BE5B-ECF1-86F4-A4191B1C14AB}"/>
              </a:ext>
            </a:extLst>
          </p:cNvPr>
          <p:cNvSpPr txBox="1"/>
          <p:nvPr/>
        </p:nvSpPr>
        <p:spPr>
          <a:xfrm>
            <a:off x="2852559" y="5696041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Science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BFE5BB-9BDB-AC9A-37DD-6464F49C357B}"/>
              </a:ext>
            </a:extLst>
          </p:cNvPr>
          <p:cNvSpPr txBox="1"/>
          <p:nvPr/>
        </p:nvSpPr>
        <p:spPr>
          <a:xfrm>
            <a:off x="838199" y="1103231"/>
            <a:ext cx="3075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001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plato, tren, taza, alimentos&#10;&#10;Descripción generada automáticamente">
            <a:extLst>
              <a:ext uri="{FF2B5EF4-FFF2-40B4-BE49-F238E27FC236}">
                <a16:creationId xmlns:a16="http://schemas.microsoft.com/office/drawing/2014/main" id="{D44144E4-03C9-BBD3-49CF-298BDB67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3319"/>
            <a:ext cx="4734154" cy="1325563"/>
          </a:xfrm>
        </p:spPr>
      </p:pic>
      <p:pic>
        <p:nvPicPr>
          <p:cNvPr id="16" name="Imagen 15" descr="Imagen que contiene señal, dibujo&#10;&#10;Descripción generada automáticamente">
            <a:extLst>
              <a:ext uri="{FF2B5EF4-FFF2-40B4-BE49-F238E27FC236}">
                <a16:creationId xmlns:a16="http://schemas.microsoft.com/office/drawing/2014/main" id="{8A4DD52D-2C94-21FC-40AB-965F3EF07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5" y="1712233"/>
            <a:ext cx="1724266" cy="1933845"/>
          </a:xfrm>
          <a:prstGeom prst="rect">
            <a:avLst/>
          </a:prstGeom>
        </p:spPr>
      </p:pic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B51D1C6-EC09-7EB4-D54B-89E2C5DA5129}"/>
              </a:ext>
            </a:extLst>
          </p:cNvPr>
          <p:cNvCxnSpPr/>
          <p:nvPr/>
        </p:nvCxnSpPr>
        <p:spPr>
          <a:xfrm>
            <a:off x="838199" y="6354618"/>
            <a:ext cx="107164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759037C-D4F3-555E-7866-216EC106842A}"/>
              </a:ext>
            </a:extLst>
          </p:cNvPr>
          <p:cNvSpPr txBox="1"/>
          <p:nvPr/>
        </p:nvSpPr>
        <p:spPr>
          <a:xfrm>
            <a:off x="11353800" y="634538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61D424-2C02-C6A9-EA16-08CC5D179E31}"/>
              </a:ext>
            </a:extLst>
          </p:cNvPr>
          <p:cNvSpPr txBox="1"/>
          <p:nvPr/>
        </p:nvSpPr>
        <p:spPr>
          <a:xfrm>
            <a:off x="755072" y="6366142"/>
            <a:ext cx="451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y herramientas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B5BFF-F3E3-E75F-705B-BA9B5CC5883E}"/>
              </a:ext>
            </a:extLst>
          </p:cNvPr>
          <p:cNvSpPr txBox="1"/>
          <p:nvPr/>
        </p:nvSpPr>
        <p:spPr>
          <a:xfrm>
            <a:off x="838199" y="758126"/>
            <a:ext cx="497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(red neuronal)</a:t>
            </a:r>
          </a:p>
          <a:p>
            <a:endParaRPr lang="es-E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C616354-3BEB-F4A0-544B-C1A1691F6C64}"/>
              </a:ext>
            </a:extLst>
          </p:cNvPr>
          <p:cNvSpPr txBox="1"/>
          <p:nvPr/>
        </p:nvSpPr>
        <p:spPr>
          <a:xfrm>
            <a:off x="838199" y="4089944"/>
            <a:ext cx="10378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OpenNN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biblioteca de código abierto que permite construir modelos a partir de redes neuronales en C++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tipos de problemas: aproximación, clasificación, predicción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bibliotecas de Python como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8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829</Words>
  <Application>Microsoft Office PowerPoint</Application>
  <PresentationFormat>Panorámica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Índice</vt:lpstr>
      <vt:lpstr>Introducción</vt:lpstr>
      <vt:lpstr>Presentación de PowerPoint</vt:lpstr>
      <vt:lpstr>Objetivos</vt:lpstr>
      <vt:lpstr>Conceptos teóricos</vt:lpstr>
      <vt:lpstr>Presentación de PowerPoint</vt:lpstr>
      <vt:lpstr>Métodos y herramientas</vt:lpstr>
      <vt:lpstr>Presentación de PowerPoint</vt:lpstr>
      <vt:lpstr>Presentación de PowerPoint</vt:lpstr>
      <vt:lpstr>Aspectos relevantes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Demostración</vt:lpstr>
      <vt:lpstr>Resultados</vt:lpstr>
      <vt:lpstr>Presentación de PowerPoint</vt:lpstr>
      <vt:lpstr>Presentación de PowerPoint</vt:lpstr>
      <vt:lpstr>Presentación de PowerPoint</vt:lpstr>
      <vt:lpstr>Conclusiones</vt:lpstr>
      <vt:lpstr>Líneas futuras y posibles 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Mira Hernández</dc:creator>
  <cp:lastModifiedBy>Ismael Mira Hernández</cp:lastModifiedBy>
  <cp:revision>29</cp:revision>
  <dcterms:created xsi:type="dcterms:W3CDTF">2022-07-16T13:57:59Z</dcterms:created>
  <dcterms:modified xsi:type="dcterms:W3CDTF">2022-07-18T20:52:26Z</dcterms:modified>
</cp:coreProperties>
</file>