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3" r:id="rId1"/>
  </p:sldMasterIdLst>
  <p:notesMasterIdLst>
    <p:notesMasterId r:id="rId14"/>
  </p:notes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Poppins" panose="020B0604020202020204" charset="0"/>
      <p:regular r:id="rId19"/>
      <p:bold r:id="rId20"/>
      <p:italic r:id="rId21"/>
      <p:boldItalic r:id="rId22"/>
    </p:embeddedFont>
    <p:embeddedFont>
      <p:font typeface="Poppins Light" panose="020B060402020202020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9" name="Google Shape;19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" name="Google Shape;21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4" name="Google Shape;22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" name="Google Shape;6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Google Shape;11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Google Shape;14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" name="Google Shape;16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2" name="Google Shape;18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92400" y="-407850"/>
            <a:ext cx="5959200" cy="5959200"/>
          </a:xfrm>
          <a:prstGeom prst="ellipse">
            <a:avLst/>
          </a:prstGeom>
          <a:solidFill>
            <a:srgbClr val="000000">
              <a:alpha val="2627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501210" y="175873"/>
            <a:ext cx="2451351" cy="2451351"/>
            <a:chOff x="6680825" y="2549350"/>
            <a:chExt cx="1539600" cy="1539600"/>
          </a:xfrm>
        </p:grpSpPr>
        <p:sp>
          <p:nvSpPr>
            <p:cNvPr id="12" name="Google Shape;12;p2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43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495"/>
              </a:avLst>
            </a:prstGeom>
            <a:solidFill>
              <a:srgbClr val="000000">
                <a:alpha val="627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" name="Google Shape;15;p2"/>
          <p:cNvGrpSpPr/>
          <p:nvPr/>
        </p:nvGrpSpPr>
        <p:grpSpPr>
          <a:xfrm>
            <a:off x="6427669" y="2502633"/>
            <a:ext cx="2324700" cy="2324700"/>
            <a:chOff x="-474900" y="321200"/>
            <a:chExt cx="2324700" cy="2324700"/>
          </a:xfrm>
        </p:grpSpPr>
        <p:sp>
          <p:nvSpPr>
            <p:cNvPr id="16" name="Google Shape;16;p2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" name="Google Shape;20;p2"/>
          <p:cNvSpPr txBox="1">
            <a:spLocks noGrp="1"/>
          </p:cNvSpPr>
          <p:nvPr>
            <p:ph type="ctrTitle"/>
          </p:nvPr>
        </p:nvSpPr>
        <p:spPr>
          <a:xfrm>
            <a:off x="2211600" y="1991850"/>
            <a:ext cx="4720800" cy="1159800"/>
          </a:xfrm>
          <a:prstGeom prst="rect">
            <a:avLst/>
          </a:prstGeom>
          <a:noFill/>
          <a:ln>
            <a:noFill/>
          </a:ln>
          <a:effectLst>
            <a:outerShdw blurRad="85725" dist="19050" dir="5400000" algn="bl" rotWithShape="0">
              <a:srgbClr val="000000">
                <a:alpha val="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type A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764000" y="-1236275"/>
            <a:ext cx="7616100" cy="76161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3"/>
          <p:cNvSpPr/>
          <p:nvPr/>
        </p:nvSpPr>
        <p:spPr>
          <a:xfrm>
            <a:off x="1198300" y="-801975"/>
            <a:ext cx="6747000" cy="67470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3"/>
          <p:cNvSpPr/>
          <p:nvPr/>
        </p:nvSpPr>
        <p:spPr>
          <a:xfrm>
            <a:off x="2267900" y="267625"/>
            <a:ext cx="4608300" cy="46083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3"/>
          <p:cNvSpPr/>
          <p:nvPr/>
        </p:nvSpPr>
        <p:spPr>
          <a:xfrm>
            <a:off x="-704850" y="-2705100"/>
            <a:ext cx="10553700" cy="10553700"/>
          </a:xfrm>
          <a:prstGeom prst="donut">
            <a:avLst>
              <a:gd name="adj" fmla="val 10467"/>
            </a:avLst>
          </a:prstGeom>
          <a:solidFill>
            <a:srgbClr val="000000">
              <a:alpha val="627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3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-RO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/>
          <p:nvPr/>
        </p:nvSpPr>
        <p:spPr>
          <a:xfrm>
            <a:off x="6081700" y="764000"/>
            <a:ext cx="3615600" cy="36156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" name="Google Shape;30;p4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31" name="Google Shape;31;p4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4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" name="Google Shape;35;p4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4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4608000" cy="26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￮"/>
              <a:defRPr/>
            </a:lvl1pPr>
            <a:lvl2pPr marL="914400" lvl="1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￮"/>
              <a:defRPr/>
            </a:lvl2pPr>
            <a:lvl3pPr marL="1371600" lvl="2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￮"/>
              <a:defRPr/>
            </a:lvl3pPr>
            <a:lvl4pPr marL="1828800" lvl="3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-RO"/>
              <a:t>‹nr.›</a:t>
            </a:fld>
            <a:endParaRPr/>
          </a:p>
        </p:txBody>
      </p:sp>
      <p:sp>
        <p:nvSpPr>
          <p:cNvPr id="39" name="Google Shape;39;p4"/>
          <p:cNvSpPr/>
          <p:nvPr/>
        </p:nvSpPr>
        <p:spPr>
          <a:xfrm>
            <a:off x="6272900" y="955200"/>
            <a:ext cx="3233100" cy="3233100"/>
          </a:xfrm>
          <a:prstGeom prst="ellipse">
            <a:avLst/>
          </a:prstGeom>
          <a:solidFill>
            <a:srgbClr val="000000">
              <a:alpha val="627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type B">
  <p:cSld name="BLANK_2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-RO"/>
              <a:t>‹nr.›</a:t>
            </a:fld>
            <a:endParaRPr/>
          </a:p>
        </p:txBody>
      </p:sp>
      <p:grpSp>
        <p:nvGrpSpPr>
          <p:cNvPr id="43" name="Google Shape;43;p5"/>
          <p:cNvGrpSpPr/>
          <p:nvPr/>
        </p:nvGrpSpPr>
        <p:grpSpPr>
          <a:xfrm>
            <a:off x="818844" y="502333"/>
            <a:ext cx="2324700" cy="2324700"/>
            <a:chOff x="-474900" y="321200"/>
            <a:chExt cx="2324700" cy="2324700"/>
          </a:xfrm>
        </p:grpSpPr>
        <p:sp>
          <p:nvSpPr>
            <p:cNvPr id="44" name="Google Shape;44;p5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5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5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5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8" name="Google Shape;48;p5"/>
          <p:cNvSpPr/>
          <p:nvPr/>
        </p:nvSpPr>
        <p:spPr>
          <a:xfrm>
            <a:off x="1794525" y="-407900"/>
            <a:ext cx="5959200" cy="5959200"/>
          </a:xfrm>
          <a:prstGeom prst="ellipse">
            <a:avLst/>
          </a:prstGeom>
          <a:solidFill>
            <a:srgbClr val="000000">
              <a:alpha val="627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7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71" name="Google Shape;71;p7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7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7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7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" name="Google Shape;75;p7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7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22368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Char char="￮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78" name="Google Shape;78;p7"/>
          <p:cNvSpPr txBox="1">
            <a:spLocks noGrp="1"/>
          </p:cNvSpPr>
          <p:nvPr>
            <p:ph type="body" idx="2"/>
          </p:nvPr>
        </p:nvSpPr>
        <p:spPr>
          <a:xfrm>
            <a:off x="3440857" y="1958050"/>
            <a:ext cx="22368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Char char="￮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79" name="Google Shape;79;p7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  <p:sp>
        <p:nvSpPr>
          <p:cNvPr id="80" name="Google Shape;80;p7"/>
          <p:cNvSpPr/>
          <p:nvPr/>
        </p:nvSpPr>
        <p:spPr>
          <a:xfrm>
            <a:off x="6081700" y="764000"/>
            <a:ext cx="3615600" cy="36156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7"/>
          <p:cNvSpPr/>
          <p:nvPr/>
        </p:nvSpPr>
        <p:spPr>
          <a:xfrm>
            <a:off x="6272900" y="955200"/>
            <a:ext cx="3233100" cy="32331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3893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-RO"/>
              <a:t>‹nr.›</a:t>
            </a:fld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4608300" cy="26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Poppins Light"/>
              <a:buChar char="￮"/>
              <a:defRPr sz="16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Poppins Light"/>
              <a:buChar char="￮"/>
              <a:defRPr sz="16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Poppins Light"/>
              <a:buChar char="￮"/>
              <a:defRPr sz="16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●"/>
              <a:defRPr sz="16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○"/>
              <a:defRPr sz="16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■"/>
              <a:defRPr sz="16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●"/>
              <a:defRPr sz="16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○"/>
              <a:defRPr sz="16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■"/>
              <a:defRPr sz="16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4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7"/>
          <p:cNvSpPr/>
          <p:nvPr/>
        </p:nvSpPr>
        <p:spPr>
          <a:xfrm>
            <a:off x="1058938" y="727336"/>
            <a:ext cx="1354368" cy="1343511"/>
          </a:xfrm>
          <a:prstGeom prst="flowChartConnector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7"/>
          <p:cNvSpPr txBox="1">
            <a:spLocks noGrp="1"/>
          </p:cNvSpPr>
          <p:nvPr>
            <p:ph type="ctrTitle"/>
          </p:nvPr>
        </p:nvSpPr>
        <p:spPr>
          <a:xfrm>
            <a:off x="2211600" y="1991850"/>
            <a:ext cx="4720800" cy="1159800"/>
          </a:xfrm>
          <a:prstGeom prst="rect">
            <a:avLst/>
          </a:prstGeom>
          <a:noFill/>
          <a:ln>
            <a:noFill/>
          </a:ln>
          <a:effectLst>
            <a:outerShdw blurRad="85725" dist="19050" dir="5400000" algn="bl" rotWithShape="0">
              <a:srgbClr val="000000">
                <a:alpha val="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o-RO"/>
              <a:t>AskNow</a:t>
            </a:r>
            <a:endParaRPr/>
          </a:p>
        </p:txBody>
      </p:sp>
      <p:pic>
        <p:nvPicPr>
          <p:cNvPr id="64" name="Google Shape;64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14793" y="777762"/>
            <a:ext cx="1242658" cy="12426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72150" y="1054450"/>
            <a:ext cx="3034500" cy="30345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202" name="Google Shape;202;p15"/>
          <p:cNvGrpSpPr/>
          <p:nvPr/>
        </p:nvGrpSpPr>
        <p:grpSpPr>
          <a:xfrm>
            <a:off x="5853100" y="3068600"/>
            <a:ext cx="1539600" cy="1539600"/>
            <a:chOff x="6680825" y="2549350"/>
            <a:chExt cx="1539600" cy="1539600"/>
          </a:xfrm>
        </p:grpSpPr>
        <p:sp>
          <p:nvSpPr>
            <p:cNvPr id="203" name="Google Shape;203;p15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43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15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15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675"/>
              </a:avLst>
            </a:prstGeom>
            <a:solidFill>
              <a:srgbClr val="000000">
                <a:alpha val="627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6" name="Google Shape;206;p15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ro-RO"/>
              <a:t>Saved questions</a:t>
            </a:r>
            <a:endParaRPr/>
          </a:p>
        </p:txBody>
      </p:sp>
      <p:sp>
        <p:nvSpPr>
          <p:cNvPr id="207" name="Google Shape;207;p15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4608000" cy="26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￮"/>
            </a:pPr>
            <a:r>
              <a:rPr lang="ro-RO"/>
              <a:t>At the end of every session, the questions and answers to the questions are saved as text files. Accessible at any time after the sessions has been closed.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endParaRPr/>
          </a:p>
        </p:txBody>
      </p:sp>
      <p:sp>
        <p:nvSpPr>
          <p:cNvPr id="208" name="Google Shape;208;p15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o-RO"/>
              <a:t>10</a:t>
            </a:fld>
            <a:endParaRPr/>
          </a:p>
        </p:txBody>
      </p:sp>
      <p:grpSp>
        <p:nvGrpSpPr>
          <p:cNvPr id="209" name="Google Shape;209;p15"/>
          <p:cNvGrpSpPr/>
          <p:nvPr/>
        </p:nvGrpSpPr>
        <p:grpSpPr>
          <a:xfrm>
            <a:off x="6438110" y="3653462"/>
            <a:ext cx="369505" cy="369505"/>
            <a:chOff x="2594050" y="1631825"/>
            <a:chExt cx="439625" cy="439625"/>
          </a:xfrm>
        </p:grpSpPr>
        <p:sp>
          <p:nvSpPr>
            <p:cNvPr id="210" name="Google Shape;210;p15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15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15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6"/>
          <p:cNvSpPr txBox="1">
            <a:spLocks noGrp="1"/>
          </p:cNvSpPr>
          <p:nvPr>
            <p:ph type="ctrTitle" idx="4294967295"/>
          </p:nvPr>
        </p:nvSpPr>
        <p:spPr>
          <a:xfrm>
            <a:off x="2351788" y="1180487"/>
            <a:ext cx="5142006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</a:pPr>
            <a:r>
              <a:rPr lang="ro-RO" sz="6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Future</a:t>
            </a:r>
            <a:br>
              <a:rPr lang="ro-RO" sz="6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</a:br>
            <a:r>
              <a:rPr lang="ro-RO" sz="6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Features!</a:t>
            </a:r>
            <a:endParaRPr sz="6000" b="1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9" name="Google Shape;219;p16"/>
          <p:cNvSpPr txBox="1">
            <a:spLocks noGrp="1"/>
          </p:cNvSpPr>
          <p:nvPr>
            <p:ph type="subTitle" idx="4294967295"/>
          </p:nvPr>
        </p:nvSpPr>
        <p:spPr>
          <a:xfrm>
            <a:off x="2351800" y="2265877"/>
            <a:ext cx="4608000" cy="17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Poppins Light"/>
              <a:buNone/>
            </a:pPr>
            <a:r>
              <a:rPr lang="ro-RO" sz="1600" b="1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Authentication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Poppins Light"/>
              <a:buNone/>
            </a:pPr>
            <a:endParaRPr sz="800" b="1" i="0" u="none" strike="noStrike" cap="none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Poppins Light"/>
              <a:buNone/>
            </a:pPr>
            <a:r>
              <a:rPr lang="ro-RO" sz="1600" b="1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Courses</a:t>
            </a:r>
            <a:endParaRPr sz="1600" b="1" i="0" u="none" strike="noStrike" cap="none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Poppins Light"/>
              <a:buNone/>
            </a:pPr>
            <a:endParaRPr sz="800" b="1" i="0" u="none" strike="noStrike" cap="none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Poppins Light"/>
              <a:buNone/>
            </a:pPr>
            <a:r>
              <a:rPr lang="ro-RO" sz="1600" b="1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Video</a:t>
            </a:r>
            <a:endParaRPr/>
          </a:p>
        </p:txBody>
      </p:sp>
      <p:sp>
        <p:nvSpPr>
          <p:cNvPr id="220" name="Google Shape;220;p16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o-RO"/>
              <a:t>11</a:t>
            </a:fld>
            <a:endParaRPr/>
          </a:p>
        </p:txBody>
      </p:sp>
      <p:sp>
        <p:nvSpPr>
          <p:cNvPr id="221" name="Google Shape;221;p16"/>
          <p:cNvSpPr/>
          <p:nvPr/>
        </p:nvSpPr>
        <p:spPr>
          <a:xfrm>
            <a:off x="1804239" y="1506373"/>
            <a:ext cx="339835" cy="309115"/>
          </a:xfrm>
          <a:custGeom>
            <a:avLst/>
            <a:gdLst/>
            <a:ahLst/>
            <a:cxnLst/>
            <a:rect l="l" t="t" r="r" b="b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12175" cap="rnd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7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o-RO"/>
              <a:t>12</a:t>
            </a:fld>
            <a:endParaRPr/>
          </a:p>
        </p:txBody>
      </p:sp>
      <p:sp>
        <p:nvSpPr>
          <p:cNvPr id="227" name="Google Shape;227;p17"/>
          <p:cNvSpPr txBox="1">
            <a:spLocks noGrp="1"/>
          </p:cNvSpPr>
          <p:nvPr>
            <p:ph type="ctrTitle" idx="4294967295"/>
          </p:nvPr>
        </p:nvSpPr>
        <p:spPr>
          <a:xfrm>
            <a:off x="2351788" y="1180487"/>
            <a:ext cx="46080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</a:pPr>
            <a:r>
              <a:rPr lang="ro-RO" sz="8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Thanks!</a:t>
            </a:r>
            <a:endParaRPr sz="8000" b="1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8" name="Google Shape;228;p17"/>
          <p:cNvSpPr txBox="1">
            <a:spLocks noGrp="1"/>
          </p:cNvSpPr>
          <p:nvPr>
            <p:ph type="subTitle" idx="4294967295"/>
          </p:nvPr>
        </p:nvSpPr>
        <p:spPr>
          <a:xfrm>
            <a:off x="2351800" y="2265877"/>
            <a:ext cx="4608000" cy="17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Poppins Light"/>
              <a:buNone/>
            </a:pPr>
            <a:r>
              <a:rPr lang="ro-RO" sz="1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Any questions?</a:t>
            </a:r>
            <a:endParaRPr sz="1600" b="0" i="0" u="none" strike="noStrike" cap="none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grpSp>
        <p:nvGrpSpPr>
          <p:cNvPr id="229" name="Google Shape;229;p17"/>
          <p:cNvGrpSpPr/>
          <p:nvPr/>
        </p:nvGrpSpPr>
        <p:grpSpPr>
          <a:xfrm>
            <a:off x="1812552" y="1460659"/>
            <a:ext cx="345971" cy="325505"/>
            <a:chOff x="5972700" y="2330200"/>
            <a:chExt cx="411625" cy="387275"/>
          </a:xfrm>
        </p:grpSpPr>
        <p:sp>
          <p:nvSpPr>
            <p:cNvPr id="230" name="Google Shape;230;p17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0070C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17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0070C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5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Contents</a:t>
            </a:r>
            <a:endParaRPr dirty="0"/>
          </a:p>
        </p:txBody>
      </p:sp>
      <p:sp>
        <p:nvSpPr>
          <p:cNvPr id="155" name="Google Shape;155;p15"/>
          <p:cNvSpPr txBox="1">
            <a:spLocks noGrp="1"/>
          </p:cNvSpPr>
          <p:nvPr>
            <p:ph type="body" idx="1"/>
          </p:nvPr>
        </p:nvSpPr>
        <p:spPr>
          <a:xfrm>
            <a:off x="1069624" y="1958050"/>
            <a:ext cx="4470563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buClr>
                <a:schemeClr val="dk1"/>
              </a:buClr>
              <a:buSzPts val="1100"/>
            </a:pPr>
            <a:r>
              <a:rPr lang="nl-NL" b="1" dirty="0" err="1">
                <a:solidFill>
                  <a:srgbClr val="000000"/>
                </a:solidFill>
              </a:rPr>
              <a:t>Process</a:t>
            </a:r>
            <a:endParaRPr lang="nl-NL" b="1" dirty="0">
              <a:solidFill>
                <a:srgbClr val="000000"/>
              </a:solidFill>
            </a:endParaRPr>
          </a:p>
          <a:p>
            <a:pPr marL="171450" indent="-171450">
              <a:buClr>
                <a:schemeClr val="dk1"/>
              </a:buClr>
              <a:buSzPts val="1100"/>
            </a:pPr>
            <a:r>
              <a:rPr lang="nl-NL" b="1" dirty="0">
                <a:solidFill>
                  <a:srgbClr val="000000"/>
                </a:solidFill>
              </a:rPr>
              <a:t>Features</a:t>
            </a:r>
          </a:p>
          <a:p>
            <a:pPr marL="628650" lvl="1" indent="-171450">
              <a:buClr>
                <a:schemeClr val="dk1"/>
              </a:buClr>
              <a:buSzPts val="1100"/>
            </a:pPr>
            <a:r>
              <a:rPr lang="nl-NL" b="1" dirty="0" err="1">
                <a:solidFill>
                  <a:srgbClr val="000000"/>
                </a:solidFill>
              </a:rPr>
              <a:t>Our</a:t>
            </a:r>
            <a:r>
              <a:rPr lang="nl-NL" b="1" dirty="0">
                <a:solidFill>
                  <a:srgbClr val="000000"/>
                </a:solidFill>
              </a:rPr>
              <a:t> project</a:t>
            </a:r>
          </a:p>
          <a:p>
            <a:pPr marL="628650" lvl="1" indent="-171450">
              <a:buClr>
                <a:schemeClr val="dk1"/>
              </a:buClr>
              <a:buSzPts val="1100"/>
            </a:pPr>
            <a:r>
              <a:rPr lang="nl-NL" b="1" dirty="0" err="1">
                <a:solidFill>
                  <a:srgbClr val="000000"/>
                </a:solidFill>
              </a:rPr>
              <a:t>Roles</a:t>
            </a:r>
            <a:endParaRPr lang="nl-NL" b="1" dirty="0">
              <a:solidFill>
                <a:srgbClr val="000000"/>
              </a:solidFill>
            </a:endParaRPr>
          </a:p>
          <a:p>
            <a:pPr marL="628650" lvl="1" indent="-171450">
              <a:buClr>
                <a:schemeClr val="dk1"/>
              </a:buClr>
              <a:buSzPts val="1100"/>
            </a:pPr>
            <a:r>
              <a:rPr lang="nl-NL" b="1" dirty="0">
                <a:solidFill>
                  <a:srgbClr val="000000"/>
                </a:solidFill>
              </a:rPr>
              <a:t>Instant feedback</a:t>
            </a:r>
          </a:p>
          <a:p>
            <a:pPr marL="628650" lvl="1" indent="-171450">
              <a:buClr>
                <a:schemeClr val="dk1"/>
              </a:buClr>
              <a:buSzPts val="1100"/>
            </a:pPr>
            <a:r>
              <a:rPr lang="nl-NL" b="1" dirty="0">
                <a:solidFill>
                  <a:srgbClr val="000000"/>
                </a:solidFill>
              </a:rPr>
              <a:t>User-</a:t>
            </a:r>
            <a:r>
              <a:rPr lang="nl-NL" b="1" dirty="0" err="1">
                <a:solidFill>
                  <a:srgbClr val="000000"/>
                </a:solidFill>
              </a:rPr>
              <a:t>friendly</a:t>
            </a:r>
            <a:r>
              <a:rPr lang="nl-NL" b="1" dirty="0">
                <a:solidFill>
                  <a:srgbClr val="000000"/>
                </a:solidFill>
              </a:rPr>
              <a:t> UI</a:t>
            </a:r>
          </a:p>
          <a:p>
            <a:pPr marL="628650" lvl="1" indent="-171450">
              <a:buClr>
                <a:schemeClr val="dk1"/>
              </a:buClr>
              <a:buSzPts val="1100"/>
            </a:pPr>
            <a:r>
              <a:rPr lang="nl-NL" b="1" dirty="0">
                <a:solidFill>
                  <a:srgbClr val="000000"/>
                </a:solidFill>
              </a:rPr>
              <a:t>Server –side security</a:t>
            </a:r>
          </a:p>
          <a:p>
            <a:pPr marL="628650" lvl="1" indent="-171450">
              <a:buClr>
                <a:schemeClr val="dk1"/>
              </a:buClr>
              <a:buSzPts val="1100"/>
            </a:pPr>
            <a:r>
              <a:rPr lang="nl-NL" b="1" dirty="0" err="1">
                <a:solidFill>
                  <a:srgbClr val="000000"/>
                </a:solidFill>
              </a:rPr>
              <a:t>Saved</a:t>
            </a:r>
            <a:r>
              <a:rPr lang="nl-NL" b="1" dirty="0">
                <a:solidFill>
                  <a:srgbClr val="000000"/>
                </a:solidFill>
              </a:rPr>
              <a:t> </a:t>
            </a:r>
            <a:r>
              <a:rPr lang="nl-NL" b="1" dirty="0" err="1">
                <a:solidFill>
                  <a:srgbClr val="000000"/>
                </a:solidFill>
              </a:rPr>
              <a:t>questions</a:t>
            </a:r>
            <a:endParaRPr lang="nl-NL" b="1" dirty="0">
              <a:solidFill>
                <a:srgbClr val="000000"/>
              </a:solidFill>
            </a:endParaRPr>
          </a:p>
          <a:p>
            <a:pPr marL="171450" indent="-171450">
              <a:buClr>
                <a:schemeClr val="dk1"/>
              </a:buClr>
              <a:buSzPts val="1100"/>
            </a:pPr>
            <a:r>
              <a:rPr lang="nl-NL" b="1" dirty="0" err="1">
                <a:solidFill>
                  <a:srgbClr val="000000"/>
                </a:solidFill>
              </a:rPr>
              <a:t>Future</a:t>
            </a:r>
            <a:r>
              <a:rPr lang="nl-NL" b="1" dirty="0">
                <a:solidFill>
                  <a:srgbClr val="000000"/>
                </a:solidFill>
              </a:rPr>
              <a:t> features</a:t>
            </a:r>
          </a:p>
          <a:p>
            <a:pPr marL="171450" indent="-171450">
              <a:buClr>
                <a:schemeClr val="dk1"/>
              </a:buClr>
              <a:buSzPts val="1100"/>
            </a:pPr>
            <a:r>
              <a:rPr lang="nl-NL" b="1" dirty="0" err="1">
                <a:solidFill>
                  <a:srgbClr val="000000"/>
                </a:solidFill>
              </a:rPr>
              <a:t>Thanks</a:t>
            </a:r>
            <a:endParaRPr lang="nl-NL" b="1" dirty="0">
              <a:solidFill>
                <a:srgbClr val="000000"/>
              </a:solidFill>
            </a:endParaRPr>
          </a:p>
        </p:txBody>
      </p:sp>
      <p:sp>
        <p:nvSpPr>
          <p:cNvPr id="157" name="Google Shape;157;p15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158" name="Google Shape;158;p15"/>
          <p:cNvGrpSpPr/>
          <p:nvPr/>
        </p:nvGrpSpPr>
        <p:grpSpPr>
          <a:xfrm>
            <a:off x="7227977" y="2052723"/>
            <a:ext cx="1212302" cy="1038068"/>
            <a:chOff x="1934025" y="1001650"/>
            <a:chExt cx="415300" cy="355600"/>
          </a:xfrm>
        </p:grpSpPr>
        <p:sp>
          <p:nvSpPr>
            <p:cNvPr id="159" name="Google Shape;159;p15"/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l" t="t" r="r" b="b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9525" cap="rnd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5"/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l" t="t" r="r" b="b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9525" cap="rnd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5"/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l" t="t" r="r" b="b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9525" cap="rnd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5"/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l" t="t" r="r" b="b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9525" cap="rnd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8"/>
          <p:cNvSpPr txBox="1">
            <a:spLocks noGrp="1"/>
          </p:cNvSpPr>
          <p:nvPr>
            <p:ph type="title" idx="4294967295"/>
          </p:nvPr>
        </p:nvSpPr>
        <p:spPr>
          <a:xfrm>
            <a:off x="457200" y="473000"/>
            <a:ext cx="5220300" cy="6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ro-RO"/>
              <a:t>Process</a:t>
            </a:r>
            <a:endParaRPr/>
          </a:p>
        </p:txBody>
      </p:sp>
      <p:sp>
        <p:nvSpPr>
          <p:cNvPr id="70" name="Google Shape;70;p8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o-RO"/>
              <a:t>3</a:t>
            </a:fld>
            <a:endParaRPr/>
          </a:p>
        </p:txBody>
      </p:sp>
      <p:sp>
        <p:nvSpPr>
          <p:cNvPr id="71" name="Google Shape;71;p8"/>
          <p:cNvSpPr/>
          <p:nvPr/>
        </p:nvSpPr>
        <p:spPr>
          <a:xfrm>
            <a:off x="0" y="23710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8"/>
          <p:cNvSpPr/>
          <p:nvPr/>
        </p:nvSpPr>
        <p:spPr>
          <a:xfrm>
            <a:off x="0" y="23710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3" name="Google Shape;73;p8"/>
          <p:cNvGrpSpPr/>
          <p:nvPr/>
        </p:nvGrpSpPr>
        <p:grpSpPr>
          <a:xfrm>
            <a:off x="1786339" y="1703401"/>
            <a:ext cx="473400" cy="473400"/>
            <a:chOff x="1786339" y="1703401"/>
            <a:chExt cx="473400" cy="473400"/>
          </a:xfrm>
        </p:grpSpPr>
        <p:sp>
          <p:nvSpPr>
            <p:cNvPr id="74" name="Google Shape;74;p8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75" name="Google Shape;75;p8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ro-RO" sz="600" b="0" i="0" u="none" strike="noStrike" cap="none">
                  <a:solidFill>
                    <a:schemeClr val="dk2"/>
                  </a:solidFill>
                  <a:latin typeface="Poppins"/>
                  <a:ea typeface="Poppins"/>
                  <a:cs typeface="Poppins"/>
                  <a:sym typeface="Poppins"/>
                </a:rPr>
                <a:t>1</a:t>
              </a:r>
              <a:endParaRPr sz="6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76" name="Google Shape;76;p8"/>
          <p:cNvGrpSpPr/>
          <p:nvPr/>
        </p:nvGrpSpPr>
        <p:grpSpPr>
          <a:xfrm>
            <a:off x="3814414" y="1703401"/>
            <a:ext cx="473400" cy="473400"/>
            <a:chOff x="3814414" y="1703401"/>
            <a:chExt cx="473400" cy="473400"/>
          </a:xfrm>
        </p:grpSpPr>
        <p:sp>
          <p:nvSpPr>
            <p:cNvPr id="77" name="Google Shape;77;p8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78" name="Google Shape;78;p8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ro-RO" sz="600" b="0" i="0" u="none" strike="noStrike" cap="none">
                  <a:solidFill>
                    <a:schemeClr val="dk2"/>
                  </a:solidFill>
                  <a:latin typeface="Poppins"/>
                  <a:ea typeface="Poppins"/>
                  <a:cs typeface="Poppins"/>
                  <a:sym typeface="Poppins"/>
                </a:rPr>
                <a:t>3</a:t>
              </a:r>
              <a:endParaRPr sz="6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79" name="Google Shape;79;p8"/>
          <p:cNvGrpSpPr/>
          <p:nvPr/>
        </p:nvGrpSpPr>
        <p:grpSpPr>
          <a:xfrm>
            <a:off x="5842489" y="1703401"/>
            <a:ext cx="473400" cy="473400"/>
            <a:chOff x="5842489" y="1703401"/>
            <a:chExt cx="473400" cy="473400"/>
          </a:xfrm>
        </p:grpSpPr>
        <p:sp>
          <p:nvSpPr>
            <p:cNvPr id="80" name="Google Shape;80;p8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81" name="Google Shape;81;p8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ro-RO" sz="600" b="0" i="0" u="none" strike="noStrike" cap="none">
                  <a:solidFill>
                    <a:schemeClr val="dk2"/>
                  </a:solidFill>
                  <a:latin typeface="Poppins"/>
                  <a:ea typeface="Poppins"/>
                  <a:cs typeface="Poppins"/>
                  <a:sym typeface="Poppins"/>
                </a:rPr>
                <a:t>5</a:t>
              </a:r>
              <a:endParaRPr sz="6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82" name="Google Shape;82;p8"/>
          <p:cNvGrpSpPr/>
          <p:nvPr/>
        </p:nvGrpSpPr>
        <p:grpSpPr>
          <a:xfrm>
            <a:off x="6880814" y="3576300"/>
            <a:ext cx="473400" cy="473400"/>
            <a:chOff x="6880814" y="3576300"/>
            <a:chExt cx="473400" cy="473400"/>
          </a:xfrm>
        </p:grpSpPr>
        <p:sp>
          <p:nvSpPr>
            <p:cNvPr id="83" name="Google Shape;83;p8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84" name="Google Shape;84;p8"/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ro-RO" sz="600" b="0" i="0" u="none" strike="noStrike" cap="none">
                  <a:solidFill>
                    <a:schemeClr val="dk2"/>
                  </a:solidFill>
                  <a:latin typeface="Poppins"/>
                  <a:ea typeface="Poppins"/>
                  <a:cs typeface="Poppins"/>
                  <a:sym typeface="Poppins"/>
                </a:rPr>
                <a:t>6</a:t>
              </a:r>
              <a:endParaRPr sz="6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85" name="Google Shape;85;p8"/>
          <p:cNvGrpSpPr/>
          <p:nvPr/>
        </p:nvGrpSpPr>
        <p:grpSpPr>
          <a:xfrm>
            <a:off x="4852739" y="3576300"/>
            <a:ext cx="473400" cy="473400"/>
            <a:chOff x="4852739" y="3576300"/>
            <a:chExt cx="473400" cy="473400"/>
          </a:xfrm>
        </p:grpSpPr>
        <p:sp>
          <p:nvSpPr>
            <p:cNvPr id="86" name="Google Shape;86;p8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ro-RO" sz="600" b="0" i="0" u="none" strike="noStrike" cap="none">
                  <a:solidFill>
                    <a:schemeClr val="dk2"/>
                  </a:solidFill>
                  <a:latin typeface="Poppins"/>
                  <a:ea typeface="Poppins"/>
                  <a:cs typeface="Poppins"/>
                  <a:sym typeface="Poppins"/>
                </a:rPr>
                <a:t>4</a:t>
              </a:r>
              <a:endParaRPr sz="6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88" name="Google Shape;88;p8"/>
          <p:cNvGrpSpPr/>
          <p:nvPr/>
        </p:nvGrpSpPr>
        <p:grpSpPr>
          <a:xfrm>
            <a:off x="2824664" y="3576300"/>
            <a:ext cx="473400" cy="473400"/>
            <a:chOff x="2824664" y="3576300"/>
            <a:chExt cx="473400" cy="473400"/>
          </a:xfrm>
        </p:grpSpPr>
        <p:sp>
          <p:nvSpPr>
            <p:cNvPr id="89" name="Google Shape;89;p8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90" name="Google Shape;90;p8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ro-RO" sz="600" b="0" i="0" u="none" strike="noStrike" cap="none">
                  <a:solidFill>
                    <a:schemeClr val="dk2"/>
                  </a:solidFill>
                  <a:latin typeface="Poppins"/>
                  <a:ea typeface="Poppins"/>
                  <a:cs typeface="Poppins"/>
                  <a:sym typeface="Poppins"/>
                </a:rPr>
                <a:t>2</a:t>
              </a:r>
              <a:endParaRPr sz="6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sp>
        <p:nvSpPr>
          <p:cNvPr id="91" name="Google Shape;91;p8"/>
          <p:cNvSpPr txBox="1"/>
          <p:nvPr/>
        </p:nvSpPr>
        <p:spPr>
          <a:xfrm>
            <a:off x="137985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o-RO" sz="9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Finding the requirements</a:t>
            </a:r>
            <a:endParaRPr sz="900" b="0" i="0" u="none" strike="noStrike" cap="non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2" name="Google Shape;92;p8"/>
          <p:cNvSpPr txBox="1"/>
          <p:nvPr/>
        </p:nvSpPr>
        <p:spPr>
          <a:xfrm>
            <a:off x="3377205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o-RO" sz="9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Create a basis</a:t>
            </a:r>
            <a:endParaRPr sz="900" b="0" i="0" u="none" strike="noStrike" cap="non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3" name="Google Shape;93;p8"/>
          <p:cNvSpPr txBox="1"/>
          <p:nvPr/>
        </p:nvSpPr>
        <p:spPr>
          <a:xfrm>
            <a:off x="543601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o-RO" sz="9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Link everything together to form one product</a:t>
            </a:r>
            <a:endParaRPr sz="900" b="0" i="0" u="none" strike="noStrike" cap="non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4" name="Google Shape;94;p8"/>
          <p:cNvSpPr txBox="1"/>
          <p:nvPr/>
        </p:nvSpPr>
        <p:spPr>
          <a:xfrm>
            <a:off x="241817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o-RO" sz="9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Studying the relevant material</a:t>
            </a:r>
            <a:endParaRPr sz="900" b="0" i="0" u="none" strike="noStrike" cap="non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5" name="Google Shape;95;p8"/>
          <p:cNvSpPr txBox="1"/>
          <p:nvPr/>
        </p:nvSpPr>
        <p:spPr>
          <a:xfrm>
            <a:off x="444625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o-RO" sz="9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Ellaborate on the basis</a:t>
            </a:r>
            <a:endParaRPr sz="900" b="0" i="0" u="none" strike="noStrike" cap="non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6" name="Google Shape;96;p8"/>
          <p:cNvSpPr txBox="1"/>
          <p:nvPr/>
        </p:nvSpPr>
        <p:spPr>
          <a:xfrm>
            <a:off x="647433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o-RO" sz="9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Come up with additional features</a:t>
            </a:r>
            <a:endParaRPr sz="900" b="0" i="0" u="none" strike="noStrike" cap="non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9"/>
          <p:cNvSpPr txBox="1">
            <a:spLocks noGrp="1"/>
          </p:cNvSpPr>
          <p:nvPr>
            <p:ph type="ctrTitle" idx="4294967295"/>
          </p:nvPr>
        </p:nvSpPr>
        <p:spPr>
          <a:xfrm>
            <a:off x="2092625" y="2954950"/>
            <a:ext cx="49587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</a:pPr>
            <a:r>
              <a:rPr lang="ro-RO" sz="6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Features</a:t>
            </a:r>
            <a:endParaRPr sz="6000" b="1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2" name="Google Shape;102;p9"/>
          <p:cNvSpPr txBox="1">
            <a:spLocks noGrp="1"/>
          </p:cNvSpPr>
          <p:nvPr>
            <p:ph type="subTitle" idx="4294967295"/>
          </p:nvPr>
        </p:nvSpPr>
        <p:spPr>
          <a:xfrm>
            <a:off x="2092625" y="4097352"/>
            <a:ext cx="49587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Poppins Light"/>
              <a:buNone/>
            </a:pPr>
            <a:r>
              <a:rPr lang="ro-RO" sz="14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Our key features that make our product stand out</a:t>
            </a:r>
            <a:endParaRPr sz="1400" b="0" i="0" u="none" strike="noStrike" cap="none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grpSp>
        <p:nvGrpSpPr>
          <p:cNvPr id="103" name="Google Shape;103;p9"/>
          <p:cNvGrpSpPr/>
          <p:nvPr/>
        </p:nvGrpSpPr>
        <p:grpSpPr>
          <a:xfrm>
            <a:off x="3952297" y="309003"/>
            <a:ext cx="1738561" cy="1738545"/>
            <a:chOff x="6643075" y="3664250"/>
            <a:chExt cx="407950" cy="407975"/>
          </a:xfrm>
        </p:grpSpPr>
        <p:sp>
          <p:nvSpPr>
            <p:cNvPr id="104" name="Google Shape;104;p9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175" cap="rnd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9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6" name="Google Shape;106;p9"/>
          <p:cNvGrpSpPr/>
          <p:nvPr/>
        </p:nvGrpSpPr>
        <p:grpSpPr>
          <a:xfrm rot="-587313">
            <a:off x="3850121" y="2274317"/>
            <a:ext cx="714809" cy="714768"/>
            <a:chOff x="576250" y="4319400"/>
            <a:chExt cx="442075" cy="442050"/>
          </a:xfrm>
        </p:grpSpPr>
        <p:sp>
          <p:nvSpPr>
            <p:cNvPr id="107" name="Google Shape;107;p9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rgbClr val="0070C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9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rgbClr val="0070C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9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rgbClr val="0070C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9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rgbClr val="0070C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1" name="Google Shape;111;p9"/>
          <p:cNvSpPr/>
          <p:nvPr/>
        </p:nvSpPr>
        <p:spPr>
          <a:xfrm>
            <a:off x="3536507" y="710554"/>
            <a:ext cx="271742" cy="259470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9"/>
          <p:cNvSpPr/>
          <p:nvPr/>
        </p:nvSpPr>
        <p:spPr>
          <a:xfrm rot="2697553">
            <a:off x="5327282" y="2038984"/>
            <a:ext cx="412519" cy="393888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9"/>
          <p:cNvSpPr/>
          <p:nvPr/>
        </p:nvSpPr>
        <p:spPr>
          <a:xfrm>
            <a:off x="5653628" y="1814107"/>
            <a:ext cx="165205" cy="15781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9"/>
          <p:cNvSpPr/>
          <p:nvPr/>
        </p:nvSpPr>
        <p:spPr>
          <a:xfrm rot="1280074">
            <a:off x="3348230" y="1493219"/>
            <a:ext cx="165200" cy="15779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9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o-RO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0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o-RO"/>
              <a:t>5</a:t>
            </a:fld>
            <a:endParaRPr/>
          </a:p>
        </p:txBody>
      </p:sp>
      <p:sp>
        <p:nvSpPr>
          <p:cNvPr id="121" name="Google Shape;121;p10"/>
          <p:cNvSpPr txBox="1">
            <a:spLocks noGrp="1"/>
          </p:cNvSpPr>
          <p:nvPr>
            <p:ph type="body" idx="4294967295"/>
          </p:nvPr>
        </p:nvSpPr>
        <p:spPr>
          <a:xfrm>
            <a:off x="403325" y="444300"/>
            <a:ext cx="2119500" cy="42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ro-RO" sz="3400" b="1">
                <a:latin typeface="Poppins"/>
                <a:ea typeface="Poppins"/>
                <a:cs typeface="Poppins"/>
                <a:sym typeface="Poppins"/>
              </a:rPr>
              <a:t>Our Project</a:t>
            </a:r>
            <a:endParaRPr sz="3400"/>
          </a:p>
        </p:txBody>
      </p:sp>
      <p:sp>
        <p:nvSpPr>
          <p:cNvPr id="122" name="Google Shape;122;p10"/>
          <p:cNvSpPr txBox="1">
            <a:spLocks noGrp="1"/>
          </p:cNvSpPr>
          <p:nvPr>
            <p:ph type="body" idx="4294967295"/>
          </p:nvPr>
        </p:nvSpPr>
        <p:spPr>
          <a:xfrm>
            <a:off x="6621175" y="444300"/>
            <a:ext cx="2119500" cy="42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ro-RO" sz="1200"/>
              <a:t>Real-time communication with your lecturer. Ask what’s on your mind and give live feedback.</a:t>
            </a:r>
            <a:endParaRPr sz="1200"/>
          </a:p>
        </p:txBody>
      </p:sp>
      <p:grpSp>
        <p:nvGrpSpPr>
          <p:cNvPr id="123" name="Google Shape;123;p10"/>
          <p:cNvGrpSpPr/>
          <p:nvPr/>
        </p:nvGrpSpPr>
        <p:grpSpPr>
          <a:xfrm>
            <a:off x="2300899" y="1241129"/>
            <a:ext cx="4542205" cy="2661224"/>
            <a:chOff x="2300899" y="1241129"/>
            <a:chExt cx="4542205" cy="2661224"/>
          </a:xfrm>
        </p:grpSpPr>
        <p:sp>
          <p:nvSpPr>
            <p:cNvPr id="124" name="Google Shape;124;p10"/>
            <p:cNvSpPr/>
            <p:nvPr/>
          </p:nvSpPr>
          <p:spPr>
            <a:xfrm>
              <a:off x="2672349" y="1241129"/>
              <a:ext cx="3797910" cy="2542169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10"/>
            <p:cNvSpPr/>
            <p:nvPr/>
          </p:nvSpPr>
          <p:spPr>
            <a:xfrm>
              <a:off x="2300899" y="3832321"/>
              <a:ext cx="4542205" cy="70032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10"/>
            <p:cNvSpPr/>
            <p:nvPr/>
          </p:nvSpPr>
          <p:spPr>
            <a:xfrm>
              <a:off x="2300899" y="3776295"/>
              <a:ext cx="4541505" cy="56025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10"/>
            <p:cNvSpPr/>
            <p:nvPr/>
          </p:nvSpPr>
          <p:spPr>
            <a:xfrm>
              <a:off x="4235243" y="3776295"/>
              <a:ext cx="665106" cy="35016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28" name="Google Shape;128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20200" y="1403387"/>
            <a:ext cx="3509163" cy="20753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72150" y="1054450"/>
            <a:ext cx="3034500" cy="30345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134" name="Google Shape;134;p11"/>
          <p:cNvGrpSpPr/>
          <p:nvPr/>
        </p:nvGrpSpPr>
        <p:grpSpPr>
          <a:xfrm>
            <a:off x="5853100" y="3068600"/>
            <a:ext cx="1539600" cy="1539600"/>
            <a:chOff x="6680825" y="2549350"/>
            <a:chExt cx="1539600" cy="1539600"/>
          </a:xfrm>
        </p:grpSpPr>
        <p:sp>
          <p:nvSpPr>
            <p:cNvPr id="135" name="Google Shape;135;p11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43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11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11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675"/>
              </a:avLst>
            </a:prstGeom>
            <a:solidFill>
              <a:srgbClr val="000000">
                <a:alpha val="627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8" name="Google Shape;138;p11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ro-RO"/>
              <a:t>Roles</a:t>
            </a:r>
            <a:endParaRPr/>
          </a:p>
        </p:txBody>
      </p:sp>
      <p:sp>
        <p:nvSpPr>
          <p:cNvPr id="139" name="Google Shape;139;p11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4608000" cy="26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￮"/>
            </a:pPr>
            <a:r>
              <a:rPr lang="ro-RO" dirty="0"/>
              <a:t>Roles have different codes</a:t>
            </a:r>
            <a:endParaRPr dirty="0"/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￮"/>
            </a:pPr>
            <a:r>
              <a:rPr lang="ro-RO" dirty="0"/>
              <a:t>Code assigns the role of the user</a:t>
            </a:r>
            <a:endParaRPr dirty="0"/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￮"/>
            </a:pPr>
            <a:r>
              <a:rPr lang="ro-RO" dirty="0"/>
              <a:t>48 billion unique codes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endParaRPr dirty="0"/>
          </a:p>
        </p:txBody>
      </p:sp>
      <p:sp>
        <p:nvSpPr>
          <p:cNvPr id="140" name="Google Shape;140;p11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o-RO"/>
              <a:t>6</a:t>
            </a:fld>
            <a:endParaRPr/>
          </a:p>
        </p:txBody>
      </p:sp>
      <p:grpSp>
        <p:nvGrpSpPr>
          <p:cNvPr id="141" name="Google Shape;141;p11"/>
          <p:cNvGrpSpPr/>
          <p:nvPr/>
        </p:nvGrpSpPr>
        <p:grpSpPr>
          <a:xfrm>
            <a:off x="6438110" y="3653462"/>
            <a:ext cx="369505" cy="369505"/>
            <a:chOff x="2594050" y="1631825"/>
            <a:chExt cx="439625" cy="439625"/>
          </a:xfrm>
        </p:grpSpPr>
        <p:sp>
          <p:nvSpPr>
            <p:cNvPr id="142" name="Google Shape;142;p11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11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11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11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72150" y="1054450"/>
            <a:ext cx="3034500" cy="30345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151" name="Google Shape;151;p12"/>
          <p:cNvGrpSpPr/>
          <p:nvPr/>
        </p:nvGrpSpPr>
        <p:grpSpPr>
          <a:xfrm>
            <a:off x="5853100" y="3068600"/>
            <a:ext cx="1539600" cy="1539600"/>
            <a:chOff x="6680825" y="2549350"/>
            <a:chExt cx="1539600" cy="1539600"/>
          </a:xfrm>
        </p:grpSpPr>
        <p:sp>
          <p:nvSpPr>
            <p:cNvPr id="152" name="Google Shape;152;p12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43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12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12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675"/>
              </a:avLst>
            </a:prstGeom>
            <a:solidFill>
              <a:srgbClr val="000000">
                <a:alpha val="627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5" name="Google Shape;155;p12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ro-RO"/>
              <a:t>Instant feedback</a:t>
            </a:r>
            <a:endParaRPr/>
          </a:p>
        </p:txBody>
      </p:sp>
      <p:sp>
        <p:nvSpPr>
          <p:cNvPr id="156" name="Google Shape;156;p12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4608000" cy="26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￮"/>
            </a:pPr>
            <a:r>
              <a:rPr lang="ro-RO"/>
              <a:t>Every student can ask a question to the lecturer in real time and upvote which question should be prioritized. 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endParaRPr/>
          </a:p>
        </p:txBody>
      </p:sp>
      <p:sp>
        <p:nvSpPr>
          <p:cNvPr id="157" name="Google Shape;157;p12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o-RO"/>
              <a:t>7</a:t>
            </a:fld>
            <a:endParaRPr/>
          </a:p>
        </p:txBody>
      </p:sp>
      <p:grpSp>
        <p:nvGrpSpPr>
          <p:cNvPr id="158" name="Google Shape;158;p12"/>
          <p:cNvGrpSpPr/>
          <p:nvPr/>
        </p:nvGrpSpPr>
        <p:grpSpPr>
          <a:xfrm>
            <a:off x="6438110" y="3653462"/>
            <a:ext cx="369505" cy="369505"/>
            <a:chOff x="2594050" y="1631825"/>
            <a:chExt cx="439625" cy="439625"/>
          </a:xfrm>
        </p:grpSpPr>
        <p:sp>
          <p:nvSpPr>
            <p:cNvPr id="159" name="Google Shape;159;p12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12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12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12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72150" y="1054450"/>
            <a:ext cx="3034500" cy="30345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168" name="Google Shape;168;p13"/>
          <p:cNvGrpSpPr/>
          <p:nvPr/>
        </p:nvGrpSpPr>
        <p:grpSpPr>
          <a:xfrm>
            <a:off x="5853100" y="3068600"/>
            <a:ext cx="1539600" cy="1539600"/>
            <a:chOff x="6680825" y="2549350"/>
            <a:chExt cx="1539600" cy="1539600"/>
          </a:xfrm>
        </p:grpSpPr>
        <p:sp>
          <p:nvSpPr>
            <p:cNvPr id="169" name="Google Shape;169;p13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43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13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13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675"/>
              </a:avLst>
            </a:prstGeom>
            <a:solidFill>
              <a:srgbClr val="000000">
                <a:alpha val="627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2" name="Google Shape;172;p13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ro-RO"/>
              <a:t>User-friendly UI</a:t>
            </a:r>
            <a:endParaRPr/>
          </a:p>
        </p:txBody>
      </p:sp>
      <p:sp>
        <p:nvSpPr>
          <p:cNvPr id="173" name="Google Shape;173;p13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o-RO"/>
              <a:t>8</a:t>
            </a:fld>
            <a:endParaRPr/>
          </a:p>
        </p:txBody>
      </p:sp>
      <p:grpSp>
        <p:nvGrpSpPr>
          <p:cNvPr id="174" name="Google Shape;174;p13"/>
          <p:cNvGrpSpPr/>
          <p:nvPr/>
        </p:nvGrpSpPr>
        <p:grpSpPr>
          <a:xfrm>
            <a:off x="6438110" y="3653462"/>
            <a:ext cx="369505" cy="369505"/>
            <a:chOff x="2594050" y="1631825"/>
            <a:chExt cx="439625" cy="439625"/>
          </a:xfrm>
        </p:grpSpPr>
        <p:sp>
          <p:nvSpPr>
            <p:cNvPr id="175" name="Google Shape;175;p13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13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13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3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9" name="Google Shape;179;p13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4608000" cy="26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￮"/>
            </a:pPr>
            <a:r>
              <a:rPr lang="ro-RO"/>
              <a:t>The simple and user-friendly UI makes it easy to navigate for both teachers/assistants and students. It’s main advantages being the appealing visual design with clear informational architecture.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72150" y="1054450"/>
            <a:ext cx="3034500" cy="30345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185" name="Google Shape;185;p14"/>
          <p:cNvGrpSpPr/>
          <p:nvPr/>
        </p:nvGrpSpPr>
        <p:grpSpPr>
          <a:xfrm>
            <a:off x="5853100" y="3068600"/>
            <a:ext cx="1539600" cy="1539600"/>
            <a:chOff x="6680825" y="2549350"/>
            <a:chExt cx="1539600" cy="1539600"/>
          </a:xfrm>
        </p:grpSpPr>
        <p:sp>
          <p:nvSpPr>
            <p:cNvPr id="186" name="Google Shape;186;p14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43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14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4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675"/>
              </a:avLst>
            </a:prstGeom>
            <a:solidFill>
              <a:srgbClr val="000000">
                <a:alpha val="627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9" name="Google Shape;189;p14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ro-RO"/>
              <a:t>Server-side security</a:t>
            </a:r>
            <a:endParaRPr/>
          </a:p>
        </p:txBody>
      </p:sp>
      <p:sp>
        <p:nvSpPr>
          <p:cNvPr id="190" name="Google Shape;190;p14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4608000" cy="26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￮"/>
            </a:pPr>
            <a:r>
              <a:rPr lang="ro-RO"/>
              <a:t>All users’ actions are validated by the server</a:t>
            </a:r>
            <a:endParaRPr/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￮"/>
            </a:pPr>
            <a:r>
              <a:rPr lang="ro-RO"/>
              <a:t>Users are uniquely identified by tokens server-generated at login</a:t>
            </a:r>
            <a:endParaRPr/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￮"/>
            </a:pPr>
            <a:r>
              <a:rPr lang="ro-RO"/>
              <a:t>Roles are set per room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ro-RO"/>
              <a:t>HTTPS over TLS can be easily patched in once certificates are obtained, leading to increased security.</a:t>
            </a:r>
            <a:endParaRPr/>
          </a:p>
        </p:txBody>
      </p:sp>
      <p:sp>
        <p:nvSpPr>
          <p:cNvPr id="191" name="Google Shape;191;p14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o-RO"/>
              <a:t>9</a:t>
            </a:fld>
            <a:endParaRPr/>
          </a:p>
        </p:txBody>
      </p:sp>
      <p:grpSp>
        <p:nvGrpSpPr>
          <p:cNvPr id="192" name="Google Shape;192;p14"/>
          <p:cNvGrpSpPr/>
          <p:nvPr/>
        </p:nvGrpSpPr>
        <p:grpSpPr>
          <a:xfrm>
            <a:off x="6438110" y="3653462"/>
            <a:ext cx="369505" cy="369505"/>
            <a:chOff x="2594050" y="1631825"/>
            <a:chExt cx="439625" cy="439625"/>
          </a:xfrm>
        </p:grpSpPr>
        <p:sp>
          <p:nvSpPr>
            <p:cNvPr id="193" name="Google Shape;193;p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4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14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14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Cymbelin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EFEFEF"/>
      </a:lt2>
      <a:accent1>
        <a:srgbClr val="485364"/>
      </a:accent1>
      <a:accent2>
        <a:srgbClr val="63728A"/>
      </a:accent2>
      <a:accent3>
        <a:srgbClr val="8B9AB3"/>
      </a:accent3>
      <a:accent4>
        <a:srgbClr val="9E8473"/>
      </a:accent4>
      <a:accent5>
        <a:srgbClr val="CAAE9C"/>
      </a:accent5>
      <a:accent6>
        <a:srgbClr val="DFCEC3"/>
      </a:accent6>
      <a:hlink>
        <a:srgbClr val="0000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251</Words>
  <Application>Microsoft Office PowerPoint</Application>
  <PresentationFormat>Diavoorstelling (16:9)</PresentationFormat>
  <Paragraphs>64</Paragraphs>
  <Slides>12</Slides>
  <Notes>12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12</vt:i4>
      </vt:variant>
    </vt:vector>
  </HeadingPairs>
  <TitlesOfParts>
    <vt:vector size="17" baseType="lpstr">
      <vt:lpstr>Poppins</vt:lpstr>
      <vt:lpstr>Arial</vt:lpstr>
      <vt:lpstr>Poppins Light</vt:lpstr>
      <vt:lpstr>Calibri</vt:lpstr>
      <vt:lpstr>Cymbeline template</vt:lpstr>
      <vt:lpstr>AskNow</vt:lpstr>
      <vt:lpstr>Contents</vt:lpstr>
      <vt:lpstr>Process</vt:lpstr>
      <vt:lpstr>Features</vt:lpstr>
      <vt:lpstr>PowerPoint-presentatie</vt:lpstr>
      <vt:lpstr>Roles</vt:lpstr>
      <vt:lpstr>Instant feedback</vt:lpstr>
      <vt:lpstr>User-friendly UI</vt:lpstr>
      <vt:lpstr>Server-side security</vt:lpstr>
      <vt:lpstr>Saved questions</vt:lpstr>
      <vt:lpstr>Future Features!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AskNow</dc:title>
  <cp:lastModifiedBy>Jannick Weitzel</cp:lastModifiedBy>
  <cp:revision>2</cp:revision>
  <dcterms:modified xsi:type="dcterms:W3CDTF">2021-04-06T09:12:07Z</dcterms:modified>
</cp:coreProperties>
</file>