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8" r:id="rId5"/>
    <p:sldId id="283" r:id="rId6"/>
    <p:sldId id="278" r:id="rId7"/>
    <p:sldId id="280" r:id="rId8"/>
    <p:sldId id="264" r:id="rId9"/>
    <p:sldId id="286" r:id="rId10"/>
    <p:sldId id="289" r:id="rId11"/>
    <p:sldId id="288" r:id="rId12"/>
    <p:sldId id="291" r:id="rId13"/>
    <p:sldId id="292" r:id="rId14"/>
    <p:sldId id="293" r:id="rId15"/>
    <p:sldId id="294" r:id="rId16"/>
    <p:sldId id="295" r:id="rId17"/>
    <p:sldId id="296" r:id="rId18"/>
    <p:sldId id="300" r:id="rId19"/>
    <p:sldId id="284" r:id="rId20"/>
    <p:sldId id="301" r:id="rId21"/>
    <p:sldId id="290" r:id="rId22"/>
    <p:sldId id="297" r:id="rId23"/>
    <p:sldId id="266" r:id="rId24"/>
    <p:sldId id="302" r:id="rId25"/>
    <p:sldId id="274" r:id="rId26"/>
    <p:sldId id="303" r:id="rId27"/>
    <p:sldId id="304" r:id="rId28"/>
    <p:sldId id="305" r:id="rId29"/>
    <p:sldId id="306" r:id="rId30"/>
    <p:sldId id="272" r:id="rId31"/>
    <p:sldId id="282" r:id="rId32"/>
    <p:sldId id="285"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9537F-08CD-408F-BAE5-51EBFD38D7FE}" v="3083" dt="2023-12-14T23:48:04.668"/>
    <p1510:client id="{F12367F0-A769-4C38-B450-1E21604B085C}" v="1030" dt="2023-12-13T02:06:00.588"/>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94830"/>
  </p:normalViewPr>
  <p:slideViewPr>
    <p:cSldViewPr snapToGrid="0" showGuides="1">
      <p:cViewPr varScale="1">
        <p:scale>
          <a:sx n="67" d="100"/>
          <a:sy n="67" d="100"/>
        </p:scale>
        <p:origin x="648" y="3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lIns="182880" tIns="182880" rIns="182880" bIns="182880" anchor="ctr"/>
        <a:lstStyle/>
        <a:p>
          <a:pPr marL="0" rtl="0">
            <a:buNone/>
          </a:pPr>
          <a:r>
            <a:rPr lang="en-US" sz="1400" b="0" i="0" dirty="0">
              <a:latin typeface="Arial" panose="020B0604020202020204" pitchFamily="34" charset="0"/>
              <a:cs typeface="Arial" panose="020B0604020202020204" pitchFamily="34" charset="0"/>
            </a:rPr>
            <a:t>Deploy strategic </a:t>
          </a:r>
          <a:r>
            <a:rPr lang="en-US" sz="1400" b="1" i="0" dirty="0">
              <a:latin typeface="Arial" panose="020B0604020202020204" pitchFamily="34" charset="0"/>
              <a:cs typeface="Arial" panose="020B0604020202020204" pitchFamily="34" charset="0"/>
            </a:rPr>
            <a:t>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endParaRPr lang="en-US" sz="1800" b="1" i="0" dirty="0">
            <a:latin typeface="+mj-lt"/>
            <a:cs typeface="Arial Black" panose="020B0604020202020204" pitchFamily="34" charset="0"/>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400" b="0" i="0" dirty="0">
              <a:latin typeface="Arial" panose="020B0604020202020204" pitchFamily="34" charset="0"/>
              <a:cs typeface="Arial" panose="020B0604020202020204" pitchFamily="34" charset="0"/>
            </a:rPr>
            <a:t>Synergize </a:t>
          </a:r>
          <a:r>
            <a:rPr lang="en-US" sz="1400" b="1" i="0" dirty="0">
              <a:latin typeface="Arial" panose="020B0604020202020204" pitchFamily="34" charset="0"/>
              <a:cs typeface="Arial" panose="020B0604020202020204" pitchFamily="34" charset="0"/>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400" b="0" i="0" dirty="0">
              <a:latin typeface="Arial" panose="020B0604020202020204" pitchFamily="34" charset="0"/>
              <a:cs typeface="Arial" panose="020B0604020202020204" pitchFamily="34" charset="0"/>
            </a:rPr>
            <a:t>Disseminate </a:t>
          </a:r>
          <a:r>
            <a:rPr lang="en-US" sz="1400" b="1" i="0" dirty="0">
              <a:latin typeface="Arial" panose="020B0604020202020204" pitchFamily="34" charset="0"/>
              <a:cs typeface="Arial" panose="020B0604020202020204" pitchFamily="34" charset="0"/>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400" b="0" i="0" dirty="0">
              <a:latin typeface="Arial" panose="020B0604020202020204" pitchFamily="34" charset="0"/>
              <a:cs typeface="Arial" panose="020B0604020202020204" pitchFamily="34" charset="0"/>
            </a:rPr>
            <a:t>Coordinate </a:t>
          </a:r>
          <a:r>
            <a:rPr lang="en-US" sz="1400" b="1" i="0" dirty="0">
              <a:latin typeface="Arial" panose="020B0604020202020204" pitchFamily="34" charset="0"/>
              <a:cs typeface="Arial" panose="020B0604020202020204" pitchFamily="34" charset="0"/>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400" b="0" i="0" dirty="0">
              <a:latin typeface="Arial" panose="020B0604020202020204" pitchFamily="34" charset="0"/>
              <a:cs typeface="Arial" panose="020B0604020202020204" pitchFamily="34" charset="0"/>
            </a:rPr>
            <a:t>Foster holistically </a:t>
          </a:r>
          <a:r>
            <a:rPr lang="en-US" sz="1400" b="1" i="0" dirty="0">
              <a:latin typeface="Arial" panose="020B0604020202020204" pitchFamily="34" charset="0"/>
              <a:cs typeface="Arial" panose="020B0604020202020204" pitchFamily="34" charset="0"/>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1" i="0" dirty="0">
              <a:latin typeface="+mj-lt"/>
              <a:cs typeface="Arial Black" panose="020B0604020202020204" pitchFamily="34"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t>
        <a:bodyPr/>
        <a:lstStyle/>
        <a:p>
          <a:endParaRPr lang="es-ES"/>
        </a:p>
      </dgm:t>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t>
        <a:bodyPr/>
        <a:lstStyle/>
        <a:p>
          <a:endParaRPr lang="es-ES"/>
        </a:p>
      </dgm:t>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285"/>
      <dgm:spPr/>
      <dgm:t>
        <a:bodyPr/>
        <a:lstStyle/>
        <a:p>
          <a:endParaRPr lang="es-ES"/>
        </a:p>
      </dgm:t>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t>
        <a:bodyPr/>
        <a:lstStyle/>
        <a:p>
          <a:endParaRPr lang="es-ES"/>
        </a:p>
      </dgm:t>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8"/>
      <dgm:spPr/>
      <dgm:t>
        <a:bodyPr/>
        <a:lstStyle/>
        <a:p>
          <a:endParaRPr lang="es-ES"/>
        </a:p>
      </dgm:t>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t>
        <a:bodyPr/>
        <a:lstStyle/>
        <a:p>
          <a:endParaRPr lang="es-ES"/>
        </a:p>
      </dgm:t>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00122" custLinFactNeighborX="-280"/>
      <dgm:spPr/>
      <dgm:t>
        <a:bodyPr/>
        <a:lstStyle/>
        <a:p>
          <a:endParaRPr lang="es-ES"/>
        </a:p>
      </dgm:t>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dgm:spPr/>
      <dgm:t>
        <a:bodyPr/>
        <a:lstStyle/>
        <a:p>
          <a:endParaRPr lang="es-ES"/>
        </a:p>
      </dgm:t>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89" custLinFactNeighborY="-2105"/>
      <dgm:spPr/>
      <dgm:t>
        <a:bodyPr/>
        <a:lstStyle/>
        <a:p>
          <a:endParaRPr lang="es-ES"/>
        </a:p>
      </dgm:t>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t>
        <a:bodyPr/>
        <a:lstStyle/>
        <a:p>
          <a:endParaRPr lang="es-ES"/>
        </a:p>
      </dgm:t>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291"/>
      <dgm:spPr/>
      <dgm:t>
        <a:bodyPr/>
        <a:lstStyle/>
        <a:p>
          <a:endParaRPr lang="es-ES"/>
        </a:p>
      </dgm:t>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51563A4F-C0EB-47D6-B5BC-47A4E599AD4B}" srcId="{E9682B4F-0217-4B50-923E-C104AA24290F}" destId="{0EC0C300-11E4-45CF-8418-973585107209}" srcOrd="0" destOrd="0" parTransId="{1E4DD98E-100E-46B7-B24A-408BBF69E9FA}" sibTransId="{90FAB5D1-62B3-4FF6-A07D-EE607F529C32}"/>
    <dgm:cxn modelId="{7632773D-8054-0145-9910-2656ABCE5CDA}" type="presOf" srcId="{0DD8915E-DC14-41D6-9BB5-F49E1C265163}" destId="{F776D97D-7E8A-BE47-8534-04C00FFCCC4D}"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A0077D09-C12C-46D0-8DF7-194B6911362A}" srcId="{0DD8915E-DC14-41D6-9BB5-F49E1C265163}" destId="{73D947E0-108F-4D20-A71E-3CF329F97212}" srcOrd="0" destOrd="0" parTransId="{9D249532-A24D-4D8F-848A-9F42F2E486C9}" sibTransId="{AE813459-65AB-4FA9-B717-330DDA6DFA4E}"/>
    <dgm:cxn modelId="{99B75BD8-5AF8-7C4E-AEFD-430CD2C4CA57}" type="presOf" srcId="{73D947E0-108F-4D20-A71E-3CF329F97212}" destId="{27290E1D-A993-FE47-AD32-264686D4D5C9}" srcOrd="0" destOrd="0" presId="urn:microsoft.com/office/officeart/2008/layout/LinedList"/>
    <dgm:cxn modelId="{52858697-E36E-3C41-91FB-24B844EEE1F4}" type="presOf" srcId="{0EC0C300-11E4-45CF-8418-973585107209}" destId="{C5AD48B0-9931-9B4D-A60B-A844B7F448FC}" srcOrd="0" destOrd="0" presId="urn:microsoft.com/office/officeart/2008/layout/LinedList"/>
    <dgm:cxn modelId="{C573C975-9BCD-3D47-86C8-14A8B61FE168}" type="presOf" srcId="{FEB4A941-E9FA-4A86-A673-85FF34B35F20}" destId="{4249D1DC-A83D-314A-B537-01066820A2A2}"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C4C745E7-4D99-7344-9422-E0A0ECE59A54}" type="presOf" srcId="{8FE81FEC-2664-411F-AEB3-065F29F52751}" destId="{FDF61795-EF4F-DD4D-9159-4AAF6F881146}" srcOrd="0" destOrd="0" presId="urn:microsoft.com/office/officeart/2008/layout/LinedList"/>
    <dgm:cxn modelId="{B6DE9009-327C-7543-8775-3ACB7D495B43}" type="presOf" srcId="{E9682B4F-0217-4B50-923E-C104AA24290F}" destId="{3E5AB2BF-A462-A841-B59B-E575612010D9}" srcOrd="0" destOrd="0" presId="urn:microsoft.com/office/officeart/2008/layout/LinedList"/>
    <dgm:cxn modelId="{772B227B-9842-7E4B-A946-48F9C08394D4}" type="presOf" srcId="{A2322D3A-7AC2-4C5C-9D7E-EAB2313D47D4}" destId="{7543777C-4617-0343-8040-A73DD2FC544E}" srcOrd="0" destOrd="0" presId="urn:microsoft.com/office/officeart/2008/layout/LinedList"/>
    <dgm:cxn modelId="{179FAFCF-F878-464E-A8A6-1185EFA0E380}" srcId="{0DD8915E-DC14-41D6-9BB5-F49E1C265163}" destId="{A2322D3A-7AC2-4C5C-9D7E-EAB2313D47D4}" srcOrd="4" destOrd="0" parTransId="{4A8C15D4-B36F-4764-B4FF-F2AF790D3E17}" sibTransId="{84DE1C3A-3FC7-4DB3-88ED-33F65A71557A}"/>
    <dgm:cxn modelId="{F942F56C-9025-4AA1-9B36-C5AE0A93B0F5}" srcId="{4F85505A-81B6-4FDA-A144-900B71DAD946}" destId="{FEB4A941-E9FA-4A86-A673-85FF34B35F20}" srcOrd="0" destOrd="0" parTransId="{39522508-BC4E-4DD5-A744-AFEFFE36DB74}" sibTransId="{97624CC8-6315-4683-B26C-C30D552DA5A6}"/>
    <dgm:cxn modelId="{5A5BA622-5DEB-48B9-88D9-C1DE36C711E5}" srcId="{B1AFA1AF-0FF8-45B3-A6D0-0E255A2F637D}" destId="{50418D2B-9486-42DE-AFDD-1D31420040FF}" srcOrd="0" destOrd="0" parTransId="{D5A17F6B-93F5-442B-938A-0F38C281BE88}" sibTransId="{1D87A0A5-8024-4710-846B-D5BFAC785107}"/>
    <dgm:cxn modelId="{F28D7702-2FC3-49BD-BB13-C989E5EE622A}" srcId="{0DD8915E-DC14-41D6-9BB5-F49E1C265163}" destId="{B1AFA1AF-0FF8-45B3-A6D0-0E255A2F637D}" srcOrd="1" destOrd="0" parTransId="{10C68AF5-481C-45AA-A216-8BBBB04515B9}" sibTransId="{88649F7A-400B-4056-965D-C9AC0B3AD942}"/>
    <dgm:cxn modelId="{D2CA01BF-F7E8-4A4F-9160-6406DCF31990}" type="presOf" srcId="{50418D2B-9486-42DE-AFDD-1D31420040FF}" destId="{40AD39FF-552E-3645-816F-DA192029EE94}"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BCED732E-1760-9944-B00F-317E89FFC48D}" type="presOf" srcId="{30A490C8-22B4-4D68-875C-0F0DE2FF864D}" destId="{4586F0D8-A120-274B-BE51-856FCB4AC43F}" srcOrd="0" destOrd="0" presId="urn:microsoft.com/office/officeart/2008/layout/LinedList"/>
    <dgm:cxn modelId="{381FE1CC-8184-4745-8EB3-6DE11655998D}" srcId="{73D947E0-108F-4D20-A71E-3CF329F97212}" destId="{30A490C8-22B4-4D68-875C-0F0DE2FF864D}" srcOrd="0" destOrd="0" parTransId="{035C64B0-4F0C-4FD1-BD23-B1D4C9887CBE}" sibTransId="{45495DA8-8707-41E3-A12B-FA5766269C44}"/>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lIns="182880" tIns="182880" rIns="182880" bIns="182880" anchor="ctr"/>
        <a:lstStyle/>
        <a:p>
          <a:pPr marL="0" rtl="0">
            <a:buNone/>
          </a:pPr>
          <a:r>
            <a:rPr lang="en-US" sz="1400" b="0" i="0" dirty="0">
              <a:latin typeface="Arial" panose="020B0604020202020204" pitchFamily="34" charset="0"/>
              <a:cs typeface="Arial" panose="020B0604020202020204" pitchFamily="34" charset="0"/>
            </a:rPr>
            <a:t>Deploy strategic </a:t>
          </a:r>
          <a:r>
            <a:rPr lang="en-US" sz="1400" b="1" i="0" dirty="0">
              <a:latin typeface="Arial" panose="020B0604020202020204" pitchFamily="34" charset="0"/>
              <a:cs typeface="Arial" panose="020B0604020202020204" pitchFamily="34" charset="0"/>
            </a:rPr>
            <a:t>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1800" b="1" i="0" dirty="0">
              <a:latin typeface="+mj-lt"/>
              <a:cs typeface="Arial Black" panose="020B0604020202020204" pitchFamily="34"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400" b="0" i="0" dirty="0">
              <a:latin typeface="Arial" panose="020B0604020202020204" pitchFamily="34" charset="0"/>
              <a:cs typeface="Arial" panose="020B0604020202020204" pitchFamily="34" charset="0"/>
            </a:rPr>
            <a:t>Synergize </a:t>
          </a:r>
          <a:r>
            <a:rPr lang="en-US" sz="1400" b="1" i="0" dirty="0">
              <a:latin typeface="Arial" panose="020B0604020202020204" pitchFamily="34" charset="0"/>
              <a:cs typeface="Arial" panose="020B0604020202020204" pitchFamily="34" charset="0"/>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400" b="0" i="0" dirty="0">
              <a:latin typeface="Arial" panose="020B0604020202020204" pitchFamily="34" charset="0"/>
              <a:cs typeface="Arial" panose="020B0604020202020204" pitchFamily="34" charset="0"/>
            </a:rPr>
            <a:t>Disseminate </a:t>
          </a:r>
          <a:r>
            <a:rPr lang="en-US" sz="1400" b="1" i="0" dirty="0">
              <a:latin typeface="Arial" panose="020B0604020202020204" pitchFamily="34" charset="0"/>
              <a:cs typeface="Arial" panose="020B0604020202020204" pitchFamily="34" charset="0"/>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400" b="0" i="0" dirty="0">
              <a:latin typeface="Arial" panose="020B0604020202020204" pitchFamily="34" charset="0"/>
              <a:cs typeface="Arial" panose="020B0604020202020204" pitchFamily="34" charset="0"/>
            </a:rPr>
            <a:t>Coordinate </a:t>
          </a:r>
          <a:r>
            <a:rPr lang="en-US" sz="1400" b="1" i="0" dirty="0">
              <a:latin typeface="Arial" panose="020B0604020202020204" pitchFamily="34" charset="0"/>
              <a:cs typeface="Arial" panose="020B0604020202020204" pitchFamily="34" charset="0"/>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400" b="0" i="0" dirty="0">
              <a:latin typeface="Arial" panose="020B0604020202020204" pitchFamily="34" charset="0"/>
              <a:cs typeface="Arial" panose="020B0604020202020204" pitchFamily="34" charset="0"/>
            </a:rPr>
            <a:t>Foster holistically </a:t>
          </a:r>
          <a:r>
            <a:rPr lang="en-US" sz="1400" b="1" i="0" dirty="0">
              <a:latin typeface="Arial" panose="020B0604020202020204" pitchFamily="34" charset="0"/>
              <a:cs typeface="Arial" panose="020B0604020202020204" pitchFamily="34" charset="0"/>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1" i="0" dirty="0">
              <a:latin typeface="+mj-lt"/>
              <a:cs typeface="Arial Black" panose="020B0604020202020204" pitchFamily="34"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t>
        <a:bodyPr/>
        <a:lstStyle/>
        <a:p>
          <a:endParaRPr lang="es-ES"/>
        </a:p>
      </dgm:t>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t>
        <a:bodyPr/>
        <a:lstStyle/>
        <a:p>
          <a:endParaRPr lang="es-ES"/>
        </a:p>
      </dgm:t>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285"/>
      <dgm:spPr/>
      <dgm:t>
        <a:bodyPr/>
        <a:lstStyle/>
        <a:p>
          <a:endParaRPr lang="es-ES"/>
        </a:p>
      </dgm:t>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t>
        <a:bodyPr/>
        <a:lstStyle/>
        <a:p>
          <a:endParaRPr lang="es-ES"/>
        </a:p>
      </dgm:t>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8"/>
      <dgm:spPr/>
      <dgm:t>
        <a:bodyPr/>
        <a:lstStyle/>
        <a:p>
          <a:endParaRPr lang="es-ES"/>
        </a:p>
      </dgm:t>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t>
        <a:bodyPr/>
        <a:lstStyle/>
        <a:p>
          <a:endParaRPr lang="es-ES"/>
        </a:p>
      </dgm:t>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00122" custLinFactNeighborX="-280"/>
      <dgm:spPr/>
      <dgm:t>
        <a:bodyPr/>
        <a:lstStyle/>
        <a:p>
          <a:endParaRPr lang="es-ES"/>
        </a:p>
      </dgm:t>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dgm:spPr/>
      <dgm:t>
        <a:bodyPr/>
        <a:lstStyle/>
        <a:p>
          <a:endParaRPr lang="es-ES"/>
        </a:p>
      </dgm:t>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89" custLinFactNeighborY="-2105"/>
      <dgm:spPr/>
      <dgm:t>
        <a:bodyPr/>
        <a:lstStyle/>
        <a:p>
          <a:endParaRPr lang="es-ES"/>
        </a:p>
      </dgm:t>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t>
        <a:bodyPr/>
        <a:lstStyle/>
        <a:p>
          <a:endParaRPr lang="es-ES"/>
        </a:p>
      </dgm:t>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291"/>
      <dgm:spPr/>
      <dgm:t>
        <a:bodyPr/>
        <a:lstStyle/>
        <a:p>
          <a:endParaRPr lang="es-ES"/>
        </a:p>
      </dgm:t>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51563A4F-C0EB-47D6-B5BC-47A4E599AD4B}" srcId="{E9682B4F-0217-4B50-923E-C104AA24290F}" destId="{0EC0C300-11E4-45CF-8418-973585107209}" srcOrd="0" destOrd="0" parTransId="{1E4DD98E-100E-46B7-B24A-408BBF69E9FA}" sibTransId="{90FAB5D1-62B3-4FF6-A07D-EE607F529C32}"/>
    <dgm:cxn modelId="{7632773D-8054-0145-9910-2656ABCE5CDA}" type="presOf" srcId="{0DD8915E-DC14-41D6-9BB5-F49E1C265163}" destId="{F776D97D-7E8A-BE47-8534-04C00FFCCC4D}"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A0077D09-C12C-46D0-8DF7-194B6911362A}" srcId="{0DD8915E-DC14-41D6-9BB5-F49E1C265163}" destId="{73D947E0-108F-4D20-A71E-3CF329F97212}" srcOrd="0" destOrd="0" parTransId="{9D249532-A24D-4D8F-848A-9F42F2E486C9}" sibTransId="{AE813459-65AB-4FA9-B717-330DDA6DFA4E}"/>
    <dgm:cxn modelId="{99B75BD8-5AF8-7C4E-AEFD-430CD2C4CA57}" type="presOf" srcId="{73D947E0-108F-4D20-A71E-3CF329F97212}" destId="{27290E1D-A993-FE47-AD32-264686D4D5C9}" srcOrd="0" destOrd="0" presId="urn:microsoft.com/office/officeart/2008/layout/LinedList"/>
    <dgm:cxn modelId="{52858697-E36E-3C41-91FB-24B844EEE1F4}" type="presOf" srcId="{0EC0C300-11E4-45CF-8418-973585107209}" destId="{C5AD48B0-9931-9B4D-A60B-A844B7F448FC}" srcOrd="0" destOrd="0" presId="urn:microsoft.com/office/officeart/2008/layout/LinedList"/>
    <dgm:cxn modelId="{C573C975-9BCD-3D47-86C8-14A8B61FE168}" type="presOf" srcId="{FEB4A941-E9FA-4A86-A673-85FF34B35F20}" destId="{4249D1DC-A83D-314A-B537-01066820A2A2}"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C4C745E7-4D99-7344-9422-E0A0ECE59A54}" type="presOf" srcId="{8FE81FEC-2664-411F-AEB3-065F29F52751}" destId="{FDF61795-EF4F-DD4D-9159-4AAF6F881146}" srcOrd="0" destOrd="0" presId="urn:microsoft.com/office/officeart/2008/layout/LinedList"/>
    <dgm:cxn modelId="{B6DE9009-327C-7543-8775-3ACB7D495B43}" type="presOf" srcId="{E9682B4F-0217-4B50-923E-C104AA24290F}" destId="{3E5AB2BF-A462-A841-B59B-E575612010D9}" srcOrd="0" destOrd="0" presId="urn:microsoft.com/office/officeart/2008/layout/LinedList"/>
    <dgm:cxn modelId="{772B227B-9842-7E4B-A946-48F9C08394D4}" type="presOf" srcId="{A2322D3A-7AC2-4C5C-9D7E-EAB2313D47D4}" destId="{7543777C-4617-0343-8040-A73DD2FC544E}" srcOrd="0" destOrd="0" presId="urn:microsoft.com/office/officeart/2008/layout/LinedList"/>
    <dgm:cxn modelId="{179FAFCF-F878-464E-A8A6-1185EFA0E380}" srcId="{0DD8915E-DC14-41D6-9BB5-F49E1C265163}" destId="{A2322D3A-7AC2-4C5C-9D7E-EAB2313D47D4}" srcOrd="4" destOrd="0" parTransId="{4A8C15D4-B36F-4764-B4FF-F2AF790D3E17}" sibTransId="{84DE1C3A-3FC7-4DB3-88ED-33F65A71557A}"/>
    <dgm:cxn modelId="{F942F56C-9025-4AA1-9B36-C5AE0A93B0F5}" srcId="{4F85505A-81B6-4FDA-A144-900B71DAD946}" destId="{FEB4A941-E9FA-4A86-A673-85FF34B35F20}" srcOrd="0" destOrd="0" parTransId="{39522508-BC4E-4DD5-A744-AFEFFE36DB74}" sibTransId="{97624CC8-6315-4683-B26C-C30D552DA5A6}"/>
    <dgm:cxn modelId="{5A5BA622-5DEB-48B9-88D9-C1DE36C711E5}" srcId="{B1AFA1AF-0FF8-45B3-A6D0-0E255A2F637D}" destId="{50418D2B-9486-42DE-AFDD-1D31420040FF}" srcOrd="0" destOrd="0" parTransId="{D5A17F6B-93F5-442B-938A-0F38C281BE88}" sibTransId="{1D87A0A5-8024-4710-846B-D5BFAC785107}"/>
    <dgm:cxn modelId="{F28D7702-2FC3-49BD-BB13-C989E5EE622A}" srcId="{0DD8915E-DC14-41D6-9BB5-F49E1C265163}" destId="{B1AFA1AF-0FF8-45B3-A6D0-0E255A2F637D}" srcOrd="1" destOrd="0" parTransId="{10C68AF5-481C-45AA-A216-8BBBB04515B9}" sibTransId="{88649F7A-400B-4056-965D-C9AC0B3AD942}"/>
    <dgm:cxn modelId="{D2CA01BF-F7E8-4A4F-9160-6406DCF31990}" type="presOf" srcId="{50418D2B-9486-42DE-AFDD-1D31420040FF}" destId="{40AD39FF-552E-3645-816F-DA192029EE94}"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BCED732E-1760-9944-B00F-317E89FFC48D}" type="presOf" srcId="{30A490C8-22B4-4D68-875C-0F0DE2FF864D}" destId="{4586F0D8-A120-274B-BE51-856FCB4AC43F}" srcOrd="0" destOrd="0" presId="urn:microsoft.com/office/officeart/2008/layout/LinedList"/>
    <dgm:cxn modelId="{381FE1CC-8184-4745-8EB3-6DE11655998D}" srcId="{73D947E0-108F-4D20-A71E-3CF329F97212}" destId="{30A490C8-22B4-4D68-875C-0F0DE2FF864D}" srcOrd="0" destOrd="0" parTransId="{035C64B0-4F0C-4FD1-BD23-B1D4C9887CBE}" sibTransId="{45495DA8-8707-41E3-A12B-FA5766269C44}"/>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rtl="0">
            <a:lnSpc>
              <a:spcPct val="90000"/>
            </a:lnSpc>
            <a:spcBef>
              <a:spcPct val="0"/>
            </a:spcBef>
            <a:spcAft>
              <a:spcPct val="35000"/>
            </a:spcAft>
          </a:pPr>
          <a:endParaRPr lang="en-US" sz="1800" b="1" i="0" kern="1200" dirty="0">
            <a:latin typeface="+mj-lt"/>
            <a:cs typeface="Arial Black" panose="020B0604020202020204" pitchFamily="34" charset="0"/>
          </a:endParaRPr>
        </a:p>
      </dsp:txBody>
      <dsp:txXfrm>
        <a:off x="0" y="531"/>
        <a:ext cx="1767092" cy="870055"/>
      </dsp:txXfrm>
    </dsp:sp>
    <dsp:sp modelId="{4586F0D8-A120-274B-BE51-856FCB4AC43F}">
      <dsp:nvSpPr>
        <dsp:cNvPr id="0" name=""/>
        <dsp:cNvSpPr/>
      </dsp:nvSpPr>
      <dsp:spPr>
        <a:xfrm>
          <a:off x="1879857" y="40040"/>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Synergize </a:t>
          </a:r>
          <a:r>
            <a:rPr lang="en-US" sz="1400" b="1" i="0" kern="1200" dirty="0">
              <a:latin typeface="Arial" panose="020B0604020202020204" pitchFamily="34" charset="0"/>
              <a:cs typeface="Arial" panose="020B0604020202020204" pitchFamily="34" charset="0"/>
            </a:rPr>
            <a:t>scalable e-commerce</a:t>
          </a:r>
        </a:p>
      </dsp:txBody>
      <dsp:txXfrm>
        <a:off x="1879857" y="40040"/>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Marketing</a:t>
          </a:r>
        </a:p>
      </dsp:txBody>
      <dsp:txXfrm>
        <a:off x="0" y="870586"/>
        <a:ext cx="1760169" cy="870055"/>
      </dsp:txXfrm>
    </dsp:sp>
    <dsp:sp modelId="{40AD39FF-552E-3645-816F-DA192029EE94}">
      <dsp:nvSpPr>
        <dsp:cNvPr id="0" name=""/>
        <dsp:cNvSpPr/>
      </dsp:nvSpPr>
      <dsp:spPr>
        <a:xfrm>
          <a:off x="1881957" y="910095"/>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Disseminate </a:t>
          </a:r>
          <a:r>
            <a:rPr lang="en-US" sz="1400" b="1" i="0" kern="1200" dirty="0">
              <a:latin typeface="Arial" panose="020B0604020202020204" pitchFamily="34" charset="0"/>
              <a:cs typeface="Arial" panose="020B0604020202020204" pitchFamily="34" charset="0"/>
            </a:rPr>
            <a:t>standardized metrics</a:t>
          </a:r>
        </a:p>
      </dsp:txBody>
      <dsp:txXfrm>
        <a:off x="1881957" y="910095"/>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77055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Design</a:t>
          </a:r>
        </a:p>
      </dsp:txBody>
      <dsp:txXfrm>
        <a:off x="0" y="1740641"/>
        <a:ext cx="1770554" cy="870055"/>
      </dsp:txXfrm>
    </dsp:sp>
    <dsp:sp modelId="{C5AD48B0-9931-9B4D-A60B-A844B7F448FC}">
      <dsp:nvSpPr>
        <dsp:cNvPr id="0" name=""/>
        <dsp:cNvSpPr/>
      </dsp:nvSpPr>
      <dsp:spPr>
        <a:xfrm>
          <a:off x="1883887" y="1780150"/>
          <a:ext cx="695790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Coordinate </a:t>
          </a:r>
          <a:r>
            <a:rPr lang="en-US" sz="1400" b="1" i="0" kern="1200" dirty="0">
              <a:latin typeface="Arial" panose="020B0604020202020204" pitchFamily="34" charset="0"/>
              <a:cs typeface="Arial" panose="020B0604020202020204" pitchFamily="34" charset="0"/>
            </a:rPr>
            <a:t>e-business applications</a:t>
          </a:r>
        </a:p>
      </dsp:txBody>
      <dsp:txXfrm>
        <a:off x="1883887" y="1780150"/>
        <a:ext cx="6957903" cy="790186"/>
      </dsp:txXfrm>
    </dsp:sp>
    <dsp:sp modelId="{1486AE56-865C-6E48-9D6E-6B6DFA851578}">
      <dsp:nvSpPr>
        <dsp:cNvPr id="0" name=""/>
        <dsp:cNvSpPr/>
      </dsp:nvSpPr>
      <dsp:spPr>
        <a:xfrm>
          <a:off x="1770554" y="2570337"/>
          <a:ext cx="708221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1756708"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Strategy</a:t>
          </a:r>
        </a:p>
      </dsp:txBody>
      <dsp:txXfrm>
        <a:off x="0" y="2610696"/>
        <a:ext cx="1756708" cy="870055"/>
      </dsp:txXfrm>
    </dsp:sp>
    <dsp:sp modelId="{4249D1DC-A83D-314A-B537-01066820A2A2}">
      <dsp:nvSpPr>
        <dsp:cNvPr id="0" name=""/>
        <dsp:cNvSpPr/>
      </dsp:nvSpPr>
      <dsp:spPr>
        <a:xfrm>
          <a:off x="1882324" y="2633572"/>
          <a:ext cx="6965961"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rtl="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Foster holistically </a:t>
          </a:r>
          <a:r>
            <a:rPr lang="en-US" sz="1400" b="1" i="0" kern="1200" dirty="0">
              <a:latin typeface="Arial" panose="020B0604020202020204" pitchFamily="34" charset="0"/>
              <a:cs typeface="Arial" panose="020B0604020202020204" pitchFamily="34" charset="0"/>
            </a:rPr>
            <a:t>superior methodologies</a:t>
          </a:r>
        </a:p>
      </dsp:txBody>
      <dsp:txXfrm>
        <a:off x="1882324" y="2633572"/>
        <a:ext cx="6965961" cy="790186"/>
      </dsp:txXfrm>
    </dsp:sp>
    <dsp:sp modelId="{0D57756D-529C-2140-A977-BD0E25A5CF9F}">
      <dsp:nvSpPr>
        <dsp:cNvPr id="0" name=""/>
        <dsp:cNvSpPr/>
      </dsp:nvSpPr>
      <dsp:spPr>
        <a:xfrm>
          <a:off x="1756708" y="3440392"/>
          <a:ext cx="702683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Launch</a:t>
          </a:r>
        </a:p>
      </dsp:txBody>
      <dsp:txXfrm>
        <a:off x="0" y="3480751"/>
        <a:ext cx="1716901" cy="870055"/>
      </dsp:txXfrm>
    </dsp:sp>
    <dsp:sp modelId="{FDF61795-EF4F-DD4D-9159-4AAF6F881146}">
      <dsp:nvSpPr>
        <dsp:cNvPr id="0" name=""/>
        <dsp:cNvSpPr/>
      </dsp:nvSpPr>
      <dsp:spPr>
        <a:xfrm>
          <a:off x="1758670" y="352026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Deploy strategic </a:t>
          </a:r>
          <a:r>
            <a:rPr lang="en-US" sz="1400" b="1" i="0" kern="1200" dirty="0">
              <a:latin typeface="Arial" panose="020B0604020202020204" pitchFamily="34" charset="0"/>
              <a:cs typeface="Arial" panose="020B0604020202020204" pitchFamily="34" charset="0"/>
            </a:rPr>
            <a:t>networks with compelling e-business needs</a:t>
          </a:r>
        </a:p>
      </dsp:txBody>
      <dsp:txXfrm>
        <a:off x="1758670" y="352026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rtl="0">
            <a:lnSpc>
              <a:spcPct val="90000"/>
            </a:lnSpc>
            <a:spcBef>
              <a:spcPct val="0"/>
            </a:spcBef>
            <a:spcAft>
              <a:spcPct val="35000"/>
            </a:spcAft>
          </a:pPr>
          <a:r>
            <a:rPr lang="en-US" sz="1800" b="1" i="0" kern="1200" dirty="0">
              <a:latin typeface="+mj-lt"/>
              <a:cs typeface="Arial Black" panose="020B0604020202020204" pitchFamily="34" charset="0"/>
            </a:rPr>
            <a:t>Planning</a:t>
          </a:r>
        </a:p>
      </dsp:txBody>
      <dsp:txXfrm>
        <a:off x="0" y="531"/>
        <a:ext cx="1767092" cy="870055"/>
      </dsp:txXfrm>
    </dsp:sp>
    <dsp:sp modelId="{4586F0D8-A120-274B-BE51-856FCB4AC43F}">
      <dsp:nvSpPr>
        <dsp:cNvPr id="0" name=""/>
        <dsp:cNvSpPr/>
      </dsp:nvSpPr>
      <dsp:spPr>
        <a:xfrm>
          <a:off x="1879857" y="40040"/>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Synergize </a:t>
          </a:r>
          <a:r>
            <a:rPr lang="en-US" sz="1400" b="1" i="0" kern="1200" dirty="0">
              <a:latin typeface="Arial" panose="020B0604020202020204" pitchFamily="34" charset="0"/>
              <a:cs typeface="Arial" panose="020B0604020202020204" pitchFamily="34" charset="0"/>
            </a:rPr>
            <a:t>scalable e-commerce</a:t>
          </a:r>
        </a:p>
      </dsp:txBody>
      <dsp:txXfrm>
        <a:off x="1879857" y="40040"/>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Marketing</a:t>
          </a:r>
        </a:p>
      </dsp:txBody>
      <dsp:txXfrm>
        <a:off x="0" y="870586"/>
        <a:ext cx="1760169" cy="870055"/>
      </dsp:txXfrm>
    </dsp:sp>
    <dsp:sp modelId="{40AD39FF-552E-3645-816F-DA192029EE94}">
      <dsp:nvSpPr>
        <dsp:cNvPr id="0" name=""/>
        <dsp:cNvSpPr/>
      </dsp:nvSpPr>
      <dsp:spPr>
        <a:xfrm>
          <a:off x="1881957" y="910095"/>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Disseminate </a:t>
          </a:r>
          <a:r>
            <a:rPr lang="en-US" sz="1400" b="1" i="0" kern="1200" dirty="0">
              <a:latin typeface="Arial" panose="020B0604020202020204" pitchFamily="34" charset="0"/>
              <a:cs typeface="Arial" panose="020B0604020202020204" pitchFamily="34" charset="0"/>
            </a:rPr>
            <a:t>standardized metrics</a:t>
          </a:r>
        </a:p>
      </dsp:txBody>
      <dsp:txXfrm>
        <a:off x="1881957" y="910095"/>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77055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Design</a:t>
          </a:r>
        </a:p>
      </dsp:txBody>
      <dsp:txXfrm>
        <a:off x="0" y="1740641"/>
        <a:ext cx="1770554" cy="870055"/>
      </dsp:txXfrm>
    </dsp:sp>
    <dsp:sp modelId="{C5AD48B0-9931-9B4D-A60B-A844B7F448FC}">
      <dsp:nvSpPr>
        <dsp:cNvPr id="0" name=""/>
        <dsp:cNvSpPr/>
      </dsp:nvSpPr>
      <dsp:spPr>
        <a:xfrm>
          <a:off x="1883887" y="1780150"/>
          <a:ext cx="695790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Coordinate </a:t>
          </a:r>
          <a:r>
            <a:rPr lang="en-US" sz="1400" b="1" i="0" kern="1200" dirty="0">
              <a:latin typeface="Arial" panose="020B0604020202020204" pitchFamily="34" charset="0"/>
              <a:cs typeface="Arial" panose="020B0604020202020204" pitchFamily="34" charset="0"/>
            </a:rPr>
            <a:t>e-business applications</a:t>
          </a:r>
        </a:p>
      </dsp:txBody>
      <dsp:txXfrm>
        <a:off x="1883887" y="1780150"/>
        <a:ext cx="6957903" cy="790186"/>
      </dsp:txXfrm>
    </dsp:sp>
    <dsp:sp modelId="{1486AE56-865C-6E48-9D6E-6B6DFA851578}">
      <dsp:nvSpPr>
        <dsp:cNvPr id="0" name=""/>
        <dsp:cNvSpPr/>
      </dsp:nvSpPr>
      <dsp:spPr>
        <a:xfrm>
          <a:off x="1770554" y="2570337"/>
          <a:ext cx="708221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1756708"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Strategy</a:t>
          </a:r>
        </a:p>
      </dsp:txBody>
      <dsp:txXfrm>
        <a:off x="0" y="2610696"/>
        <a:ext cx="1756708" cy="870055"/>
      </dsp:txXfrm>
    </dsp:sp>
    <dsp:sp modelId="{4249D1DC-A83D-314A-B537-01066820A2A2}">
      <dsp:nvSpPr>
        <dsp:cNvPr id="0" name=""/>
        <dsp:cNvSpPr/>
      </dsp:nvSpPr>
      <dsp:spPr>
        <a:xfrm>
          <a:off x="1882324" y="2633572"/>
          <a:ext cx="6965961"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algn="l" defTabSz="622300" rtl="0">
            <a:lnSpc>
              <a:spcPct val="90000"/>
            </a:lnSpc>
            <a:spcBef>
              <a:spcPct val="0"/>
            </a:spcBef>
            <a:spcAft>
              <a:spcPct val="35000"/>
            </a:spcAft>
          </a:pPr>
          <a:r>
            <a:rPr lang="en-US" sz="1400" b="0" i="0" kern="1200" dirty="0">
              <a:latin typeface="Arial" panose="020B0604020202020204" pitchFamily="34" charset="0"/>
              <a:cs typeface="Arial" panose="020B0604020202020204" pitchFamily="34" charset="0"/>
            </a:rPr>
            <a:t>Foster holistically </a:t>
          </a:r>
          <a:r>
            <a:rPr lang="en-US" sz="1400" b="1" i="0" kern="1200" dirty="0">
              <a:latin typeface="Arial" panose="020B0604020202020204" pitchFamily="34" charset="0"/>
              <a:cs typeface="Arial" panose="020B0604020202020204" pitchFamily="34" charset="0"/>
            </a:rPr>
            <a:t>superior methodologies</a:t>
          </a:r>
        </a:p>
      </dsp:txBody>
      <dsp:txXfrm>
        <a:off x="1882324" y="2633572"/>
        <a:ext cx="6965961" cy="790186"/>
      </dsp:txXfrm>
    </dsp:sp>
    <dsp:sp modelId="{0D57756D-529C-2140-A977-BD0E25A5CF9F}">
      <dsp:nvSpPr>
        <dsp:cNvPr id="0" name=""/>
        <dsp:cNvSpPr/>
      </dsp:nvSpPr>
      <dsp:spPr>
        <a:xfrm>
          <a:off x="1756708" y="3440392"/>
          <a:ext cx="702683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algn="l" defTabSz="800100">
            <a:lnSpc>
              <a:spcPct val="90000"/>
            </a:lnSpc>
            <a:spcBef>
              <a:spcPct val="0"/>
            </a:spcBef>
            <a:spcAft>
              <a:spcPct val="35000"/>
            </a:spcAft>
          </a:pPr>
          <a:r>
            <a:rPr lang="en-US" sz="1800" b="1" i="0" kern="1200" dirty="0">
              <a:latin typeface="+mj-lt"/>
              <a:cs typeface="Arial Black" panose="020B0604020202020204" pitchFamily="34" charset="0"/>
            </a:rPr>
            <a:t>Launch</a:t>
          </a:r>
        </a:p>
      </dsp:txBody>
      <dsp:txXfrm>
        <a:off x="0" y="3480751"/>
        <a:ext cx="1716901" cy="870055"/>
      </dsp:txXfrm>
    </dsp:sp>
    <dsp:sp modelId="{FDF61795-EF4F-DD4D-9159-4AAF6F881146}">
      <dsp:nvSpPr>
        <dsp:cNvPr id="0" name=""/>
        <dsp:cNvSpPr/>
      </dsp:nvSpPr>
      <dsp:spPr>
        <a:xfrm>
          <a:off x="1758670" y="352026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Deploy strategic </a:t>
          </a:r>
          <a:r>
            <a:rPr lang="en-US" sz="1400" b="1" i="0" kern="1200" dirty="0">
              <a:latin typeface="Arial" panose="020B0604020202020204" pitchFamily="34" charset="0"/>
              <a:cs typeface="Arial" panose="020B0604020202020204" pitchFamily="34" charset="0"/>
            </a:rPr>
            <a:t>networks with compelling e-business needs</a:t>
          </a:r>
        </a:p>
      </dsp:txBody>
      <dsp:txXfrm>
        <a:off x="1758670" y="352026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‹Nº›</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54202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399682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17</a:t>
            </a:fld>
            <a:endParaRPr lang="en-US" dirty="0"/>
          </a:p>
        </p:txBody>
      </p:sp>
    </p:spTree>
    <p:extLst>
      <p:ext uri="{BB962C8B-B14F-4D97-AF65-F5344CB8AC3E}">
        <p14:creationId xmlns:p14="http://schemas.microsoft.com/office/powerpoint/2010/main" val="4106859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19</a:t>
            </a:fld>
            <a:endParaRPr lang="en-US" dirty="0"/>
          </a:p>
        </p:txBody>
      </p:sp>
    </p:spTree>
    <p:extLst>
      <p:ext uri="{BB962C8B-B14F-4D97-AF65-F5344CB8AC3E}">
        <p14:creationId xmlns:p14="http://schemas.microsoft.com/office/powerpoint/2010/main" val="1670124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20</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21</a:t>
            </a:fld>
            <a:endParaRPr lang="en-US" dirty="0"/>
          </a:p>
        </p:txBody>
      </p:sp>
    </p:spTree>
    <p:extLst>
      <p:ext uri="{BB962C8B-B14F-4D97-AF65-F5344CB8AC3E}">
        <p14:creationId xmlns:p14="http://schemas.microsoft.com/office/powerpoint/2010/main" val="319218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22</a:t>
            </a:fld>
            <a:endParaRPr lang="en-US" dirty="0"/>
          </a:p>
        </p:txBody>
      </p:sp>
    </p:spTree>
    <p:extLst>
      <p:ext uri="{BB962C8B-B14F-4D97-AF65-F5344CB8AC3E}">
        <p14:creationId xmlns:p14="http://schemas.microsoft.com/office/powerpoint/2010/main" val="119868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23</a:t>
            </a:fld>
            <a:endParaRPr lang="en-US" dirty="0"/>
          </a:p>
        </p:txBody>
      </p:sp>
    </p:spTree>
    <p:extLst>
      <p:ext uri="{BB962C8B-B14F-4D97-AF65-F5344CB8AC3E}">
        <p14:creationId xmlns:p14="http://schemas.microsoft.com/office/powerpoint/2010/main" val="9702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24</a:t>
            </a:fld>
            <a:endParaRPr lang="en-US" dirty="0"/>
          </a:p>
        </p:txBody>
      </p:sp>
    </p:spTree>
    <p:extLst>
      <p:ext uri="{BB962C8B-B14F-4D97-AF65-F5344CB8AC3E}">
        <p14:creationId xmlns:p14="http://schemas.microsoft.com/office/powerpoint/2010/main" val="3265833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25</a:t>
            </a:fld>
            <a:endParaRPr lang="en-US" dirty="0"/>
          </a:p>
        </p:txBody>
      </p:sp>
    </p:spTree>
    <p:extLst>
      <p:ext uri="{BB962C8B-B14F-4D97-AF65-F5344CB8AC3E}">
        <p14:creationId xmlns:p14="http://schemas.microsoft.com/office/powerpoint/2010/main" val="278253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26</a:t>
            </a:fld>
            <a:endParaRPr lang="en-US" dirty="0"/>
          </a:p>
        </p:txBody>
      </p:sp>
    </p:spTree>
    <p:extLst>
      <p:ext uri="{BB962C8B-B14F-4D97-AF65-F5344CB8AC3E}">
        <p14:creationId xmlns:p14="http://schemas.microsoft.com/office/powerpoint/2010/main" val="3866527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27</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30</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34265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153592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153592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274483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117681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184362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5480-F015-260A-FD01-49DCB0C42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A6E21-9318-D371-B017-D82151ECB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3CF22-2BAE-FEE4-49B0-5998E10942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EE914-2935-2740-CBF5-AFAE080B6B2D}"/>
              </a:ext>
            </a:extLst>
          </p:cNvPr>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5420249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3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8.svg"/><Relationship Id="rId7" Type="http://schemas.openxmlformats.org/officeDocument/2006/relationships/image" Target="../media/image18.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0.svg"/><Relationship Id="rId4" Type="http://schemas.openxmlformats.org/officeDocument/2006/relationships/image" Target="../media/image19.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6.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xmlns=""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xmlns=""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‹Nº›</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xmlns=""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‹Nº›</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xmlns=""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xmlns=""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xmlns=""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xmlns=""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xmln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xmln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xmln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xmlns=""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‹Nº›</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‹Nº›</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xmlns=""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724912" y="1760438"/>
            <a:ext cx="6528816" cy="1883664"/>
          </a:xfrm>
        </p:spPr>
        <p:txBody>
          <a:bodyPr/>
          <a:lstStyle/>
          <a:p>
            <a:r>
              <a:rPr lang="en-US" sz="4400" dirty="0"/>
              <a:t>Proyecto: </a:t>
            </a:r>
            <a:r>
              <a:rPr lang="en-US" sz="4400" dirty="0" err="1"/>
              <a:t>Diversificación</a:t>
            </a:r>
            <a:r>
              <a:rPr lang="en-US" sz="4400" dirty="0"/>
              <a:t> de </a:t>
            </a:r>
            <a:r>
              <a:rPr lang="en-US" sz="4400" dirty="0" err="1"/>
              <a:t>portafolio</a:t>
            </a:r>
            <a:r>
              <a:rPr lang="en-US" sz="4400" dirty="0"/>
              <a:t> y </a:t>
            </a:r>
            <a:r>
              <a:rPr lang="en-US" sz="4400" dirty="0" err="1"/>
              <a:t>ampliación</a:t>
            </a:r>
            <a:r>
              <a:rPr lang="en-US" sz="4400" dirty="0"/>
              <a:t> de </a:t>
            </a:r>
            <a:r>
              <a:rPr lang="en-US" sz="4400" dirty="0" err="1"/>
              <a:t>flota</a:t>
            </a:r>
            <a:r>
              <a:rPr lang="en-US" sz="4400" dirty="0"/>
              <a:t> vehicular</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724912" y="1338072"/>
            <a:ext cx="5943600" cy="411480"/>
          </a:xfrm>
        </p:spPr>
        <p:txBody>
          <a:bodyPr vert="horz" lIns="91440" tIns="45720" rIns="91440" bIns="45720" rtlCol="0" anchor="t">
            <a:normAutofit fontScale="70000" lnSpcReduction="20000"/>
          </a:bodyPr>
          <a:lstStyle/>
          <a:p>
            <a:r>
              <a:rPr lang="en-US" dirty="0" err="1"/>
              <a:t>Propuesta</a:t>
            </a:r>
            <a:r>
              <a:rPr lang="en-US" dirty="0"/>
              <a:t> de </a:t>
            </a:r>
            <a:r>
              <a:rPr lang="en-US" dirty="0" err="1"/>
              <a:t>trabajo</a:t>
            </a:r>
            <a:r>
              <a:rPr lang="en-US" dirty="0"/>
              <a:t> y Exploracion </a:t>
            </a:r>
            <a:r>
              <a:rPr lang="en-US" dirty="0" err="1"/>
              <a:t>preliminar</a:t>
            </a:r>
            <a:endParaRPr lang="en-US" dirty="0"/>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Objetivos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048077"/>
          </a:xfrm>
        </p:spPr>
        <p:txBody>
          <a:bodyPr vert="horz" lIns="91440" tIns="45720" rIns="91440" bIns="45720" rtlCol="0" anchor="t">
            <a:noAutofit/>
          </a:bodyPr>
          <a:lstStyle/>
          <a:p>
            <a:r>
              <a:rPr lang="en-US" sz="2400" b="1" u="sng" dirty="0" err="1"/>
              <a:t>Objetivo</a:t>
            </a:r>
            <a:r>
              <a:rPr lang="en-US" sz="2400" b="1" u="sng" dirty="0"/>
              <a:t> General</a:t>
            </a:r>
            <a:endParaRPr lang="es-ES" dirty="0"/>
          </a:p>
          <a:p>
            <a:r>
              <a:rPr lang="en-US" u="sng" dirty="0"/>
              <a:t/>
            </a:r>
            <a:br>
              <a:rPr lang="en-US" u="sng" dirty="0"/>
            </a:br>
            <a:r>
              <a:rPr lang="en-US" sz="2000" dirty="0" err="1">
                <a:latin typeface="Arial"/>
                <a:cs typeface="Arial"/>
              </a:rPr>
              <a:t>Construir</a:t>
            </a:r>
            <a:r>
              <a:rPr lang="en-US" sz="2000" dirty="0">
                <a:latin typeface="Arial"/>
                <a:cs typeface="Arial"/>
              </a:rPr>
              <a:t> </a:t>
            </a:r>
            <a:r>
              <a:rPr lang="en-US" sz="2000" dirty="0" err="1">
                <a:latin typeface="Arial"/>
                <a:cs typeface="Arial"/>
              </a:rPr>
              <a:t>una</a:t>
            </a:r>
            <a:r>
              <a:rPr lang="en-US" sz="2000" dirty="0">
                <a:latin typeface="Arial"/>
                <a:cs typeface="Arial"/>
              </a:rPr>
              <a:t> </a:t>
            </a:r>
            <a:r>
              <a:rPr lang="en-US" sz="2000" dirty="0" err="1">
                <a:latin typeface="Arial"/>
                <a:cs typeface="Arial"/>
              </a:rPr>
              <a:t>propuesta</a:t>
            </a:r>
            <a:r>
              <a:rPr lang="en-US" sz="2000" dirty="0">
                <a:latin typeface="Arial"/>
                <a:cs typeface="Arial"/>
              </a:rPr>
              <a:t> de valor </a:t>
            </a:r>
            <a:r>
              <a:rPr lang="en-US" sz="2000" dirty="0" err="1">
                <a:latin typeface="Arial"/>
                <a:cs typeface="Arial"/>
              </a:rPr>
              <a:t>orientada</a:t>
            </a:r>
            <a:r>
              <a:rPr lang="en-US" sz="2000" dirty="0">
                <a:latin typeface="Arial"/>
                <a:cs typeface="Arial"/>
              </a:rPr>
              <a:t> a la </a:t>
            </a:r>
            <a:r>
              <a:rPr lang="en-US" sz="2000" dirty="0" err="1">
                <a:latin typeface="Arial"/>
                <a:cs typeface="Arial"/>
              </a:rPr>
              <a:t>incursión</a:t>
            </a:r>
            <a:r>
              <a:rPr lang="en-US" sz="2000" dirty="0">
                <a:latin typeface="Arial"/>
                <a:cs typeface="Arial"/>
              </a:rPr>
              <a:t> </a:t>
            </a:r>
            <a:r>
              <a:rPr lang="en-US" sz="2000" dirty="0" err="1">
                <a:latin typeface="Arial"/>
                <a:cs typeface="Arial"/>
              </a:rPr>
              <a:t>en</a:t>
            </a:r>
            <a:r>
              <a:rPr lang="en-US" sz="2000" dirty="0">
                <a:latin typeface="Arial"/>
                <a:cs typeface="Arial"/>
              </a:rPr>
              <a:t> </a:t>
            </a:r>
            <a:r>
              <a:rPr lang="en-US" sz="2000" dirty="0" err="1">
                <a:latin typeface="Arial"/>
                <a:cs typeface="Arial"/>
              </a:rPr>
              <a:t>el</a:t>
            </a:r>
            <a:r>
              <a:rPr lang="en-US" sz="2000" dirty="0">
                <a:latin typeface="Arial"/>
                <a:cs typeface="Arial"/>
              </a:rPr>
              <a:t> sector del </a:t>
            </a:r>
            <a:r>
              <a:rPr lang="en-US" sz="2000" dirty="0" err="1">
                <a:latin typeface="Arial"/>
                <a:cs typeface="Arial"/>
              </a:rPr>
              <a:t>transporte</a:t>
            </a:r>
            <a:r>
              <a:rPr lang="en-US" sz="2000" dirty="0">
                <a:latin typeface="Arial"/>
                <a:cs typeface="Arial"/>
              </a:rPr>
              <a:t> de </a:t>
            </a:r>
            <a:r>
              <a:rPr lang="en-US" sz="2000" dirty="0" err="1">
                <a:latin typeface="Arial"/>
                <a:cs typeface="Arial"/>
              </a:rPr>
              <a:t>pasajeros</a:t>
            </a:r>
            <a:r>
              <a:rPr lang="en-US" sz="2000" dirty="0">
                <a:latin typeface="Arial"/>
                <a:cs typeface="Arial"/>
              </a:rPr>
              <a:t> </a:t>
            </a:r>
            <a:r>
              <a:rPr lang="en-US" sz="2000" dirty="0" err="1">
                <a:latin typeface="Arial"/>
                <a:cs typeface="Arial"/>
              </a:rPr>
              <a:t>en</a:t>
            </a:r>
            <a:r>
              <a:rPr lang="en-US" sz="2000" dirty="0">
                <a:latin typeface="Arial"/>
                <a:cs typeface="Arial"/>
              </a:rPr>
              <a:t> </a:t>
            </a:r>
            <a:r>
              <a:rPr lang="en-US" sz="2000" dirty="0" err="1">
                <a:latin typeface="Arial"/>
                <a:cs typeface="Arial"/>
              </a:rPr>
              <a:t>vehículos</a:t>
            </a:r>
            <a:r>
              <a:rPr lang="en-US" sz="2000" dirty="0">
                <a:latin typeface="Arial"/>
                <a:cs typeface="Arial"/>
              </a:rPr>
              <a:t> </a:t>
            </a:r>
            <a:r>
              <a:rPr lang="en-US" sz="2000" dirty="0" err="1">
                <a:latin typeface="Arial"/>
                <a:cs typeface="Arial"/>
              </a:rPr>
              <a:t>particulares</a:t>
            </a:r>
            <a:r>
              <a:rPr lang="en-US" sz="2000" dirty="0">
                <a:latin typeface="Arial"/>
                <a:cs typeface="Arial"/>
              </a:rPr>
              <a:t> </a:t>
            </a:r>
            <a:r>
              <a:rPr lang="en-US" sz="2000" dirty="0" err="1">
                <a:latin typeface="Arial"/>
                <a:cs typeface="Arial"/>
              </a:rPr>
              <a:t>por</a:t>
            </a:r>
            <a:r>
              <a:rPr lang="en-US" sz="2000" dirty="0">
                <a:latin typeface="Arial"/>
                <a:cs typeface="Arial"/>
              </a:rPr>
              <a:t> </a:t>
            </a:r>
            <a:r>
              <a:rPr lang="en-US" sz="2000" dirty="0" err="1">
                <a:latin typeface="Arial"/>
                <a:cs typeface="Arial"/>
              </a:rPr>
              <a:t>alquiler</a:t>
            </a:r>
            <a:r>
              <a:rPr lang="en-US" sz="2000" dirty="0">
                <a:latin typeface="Arial"/>
                <a:cs typeface="Arial"/>
              </a:rPr>
              <a:t> que </a:t>
            </a:r>
            <a:r>
              <a:rPr lang="en-US" sz="2000" dirty="0" err="1">
                <a:latin typeface="Arial"/>
                <a:cs typeface="Arial"/>
              </a:rPr>
              <a:t>permita</a:t>
            </a:r>
            <a:r>
              <a:rPr lang="en-US" sz="2000" dirty="0">
                <a:latin typeface="Arial"/>
                <a:cs typeface="Arial"/>
              </a:rPr>
              <a:t> </a:t>
            </a:r>
            <a:r>
              <a:rPr lang="en-US" sz="2000" dirty="0" err="1">
                <a:latin typeface="Arial"/>
                <a:cs typeface="Arial"/>
              </a:rPr>
              <a:t>generar</a:t>
            </a:r>
            <a:r>
              <a:rPr lang="en-US" sz="2000" dirty="0">
                <a:latin typeface="Arial"/>
                <a:cs typeface="Arial"/>
              </a:rPr>
              <a:t> </a:t>
            </a:r>
            <a:r>
              <a:rPr lang="en-US" sz="2000" dirty="0" err="1">
                <a:latin typeface="Arial"/>
                <a:cs typeface="Arial"/>
              </a:rPr>
              <a:t>rentabilidad</a:t>
            </a:r>
            <a:r>
              <a:rPr lang="en-US" sz="2000" dirty="0">
                <a:latin typeface="Arial"/>
                <a:cs typeface="Arial"/>
              </a:rPr>
              <a:t> a la </a:t>
            </a:r>
            <a:r>
              <a:rPr lang="en-US" sz="2000" dirty="0" err="1">
                <a:latin typeface="Arial"/>
                <a:cs typeface="Arial"/>
              </a:rPr>
              <a:t>vez</a:t>
            </a:r>
            <a:r>
              <a:rPr lang="en-US" sz="2000" dirty="0">
                <a:latin typeface="Arial"/>
                <a:cs typeface="Arial"/>
              </a:rPr>
              <a:t> que se </a:t>
            </a:r>
            <a:r>
              <a:rPr lang="en-US" sz="2000" dirty="0" err="1">
                <a:latin typeface="Arial"/>
                <a:cs typeface="Arial"/>
              </a:rPr>
              <a:t>aporta</a:t>
            </a:r>
            <a:r>
              <a:rPr lang="en-US" sz="2000" dirty="0">
                <a:latin typeface="Arial"/>
                <a:cs typeface="Arial"/>
              </a:rPr>
              <a:t> a la </a:t>
            </a:r>
            <a:r>
              <a:rPr lang="en-US" sz="2000" dirty="0" err="1">
                <a:latin typeface="Arial"/>
                <a:cs typeface="Arial"/>
              </a:rPr>
              <a:t>sostenibilidad</a:t>
            </a:r>
            <a:r>
              <a:rPr lang="en-US" sz="2000" dirty="0">
                <a:latin typeface="Arial"/>
                <a:cs typeface="Arial"/>
              </a:rPr>
              <a:t> del medio </a:t>
            </a:r>
            <a:r>
              <a:rPr lang="en-US" sz="2000" dirty="0" err="1">
                <a:latin typeface="Arial"/>
                <a:cs typeface="Arial"/>
              </a:rPr>
              <a:t>ambiente</a:t>
            </a:r>
            <a:r>
              <a:rPr lang="en-US" sz="2000" dirty="0">
                <a:latin typeface="Arial"/>
                <a:cs typeface="Arial"/>
              </a:rPr>
              <a:t> y a la </a:t>
            </a:r>
            <a:r>
              <a:rPr lang="en-US" sz="2000" dirty="0" err="1">
                <a:latin typeface="Arial"/>
                <a:cs typeface="Arial"/>
              </a:rPr>
              <a:t>disminución</a:t>
            </a:r>
            <a:r>
              <a:rPr lang="en-US" sz="2000" dirty="0">
                <a:latin typeface="Arial"/>
                <a:cs typeface="Arial"/>
              </a:rPr>
              <a:t> de </a:t>
            </a:r>
            <a:r>
              <a:rPr lang="en-US" sz="2000" dirty="0" err="1">
                <a:latin typeface="Arial"/>
                <a:cs typeface="Arial"/>
              </a:rPr>
              <a:t>los</a:t>
            </a:r>
            <a:r>
              <a:rPr lang="en-US" sz="2000" dirty="0">
                <a:latin typeface="Arial"/>
                <a:cs typeface="Arial"/>
              </a:rPr>
              <a:t> </a:t>
            </a:r>
            <a:r>
              <a:rPr lang="en-US" sz="2000" dirty="0" err="1">
                <a:latin typeface="Arial"/>
                <a:cs typeface="Arial"/>
              </a:rPr>
              <a:t>niveles</a:t>
            </a:r>
            <a:r>
              <a:rPr lang="en-US" sz="2000" dirty="0">
                <a:latin typeface="Arial"/>
                <a:cs typeface="Arial"/>
              </a:rPr>
              <a:t> de </a:t>
            </a:r>
            <a:r>
              <a:rPr lang="en-US" sz="2000" dirty="0" err="1">
                <a:latin typeface="Arial"/>
                <a:cs typeface="Arial"/>
              </a:rPr>
              <a:t>ruido</a:t>
            </a:r>
            <a:r>
              <a:rPr lang="en-US" sz="2000" dirty="0">
                <a:latin typeface="Arial"/>
                <a:cs typeface="Arial"/>
              </a:rPr>
              <a:t>.</a:t>
            </a:r>
            <a:endParaRPr lang="en-US"/>
          </a:p>
          <a:p>
            <a:endParaRPr lang="en-US" sz="2400" b="1" u="sng" dirty="0">
              <a:latin typeface="Arial Black"/>
              <a:cs typeface="Arial"/>
            </a:endParaRPr>
          </a:p>
          <a:p>
            <a:r>
              <a:rPr lang="en-US" sz="2400" b="1" u="sng" dirty="0" err="1">
                <a:latin typeface="Arial Black"/>
                <a:cs typeface="Arial"/>
              </a:rPr>
              <a:t>Objetivos</a:t>
            </a:r>
            <a:r>
              <a:rPr lang="en-US" sz="2400" b="1" u="sng" dirty="0">
                <a:latin typeface="Arial Black"/>
                <a:cs typeface="Arial"/>
              </a:rPr>
              <a:t> </a:t>
            </a:r>
            <a:r>
              <a:rPr lang="en-US" sz="2400" b="1" u="sng" dirty="0" err="1">
                <a:latin typeface="Arial Black"/>
                <a:cs typeface="Arial"/>
              </a:rPr>
              <a:t>Específicos</a:t>
            </a:r>
            <a:r>
              <a:rPr lang="en-US" sz="2400" b="1" u="sng" dirty="0">
                <a:latin typeface="Arial Black"/>
                <a:cs typeface="Arial"/>
              </a:rPr>
              <a:t> </a:t>
            </a:r>
            <a:endParaRPr lang="en-US" dirty="0">
              <a:latin typeface="Arial Black"/>
              <a:cs typeface="Arial"/>
            </a:endParaRPr>
          </a:p>
          <a:p>
            <a:r>
              <a:rPr lang="en-US" dirty="0">
                <a:latin typeface="Arial"/>
                <a:cs typeface="Arial"/>
              </a:rPr>
              <a:t>Validar la </a:t>
            </a:r>
            <a:r>
              <a:rPr lang="en-US" dirty="0" err="1">
                <a:latin typeface="Arial"/>
                <a:cs typeface="Arial"/>
              </a:rPr>
              <a:t>hipótesis</a:t>
            </a:r>
            <a:r>
              <a:rPr lang="en-US" dirty="0">
                <a:latin typeface="Arial"/>
                <a:cs typeface="Arial"/>
              </a:rPr>
              <a:t> de </a:t>
            </a:r>
            <a:r>
              <a:rPr lang="en-US" b="1" dirty="0" err="1">
                <a:latin typeface="Arial"/>
                <a:cs typeface="Arial"/>
              </a:rPr>
              <a:t>generación</a:t>
            </a:r>
            <a:r>
              <a:rPr lang="en-US" b="1" dirty="0">
                <a:latin typeface="Arial"/>
                <a:cs typeface="Arial"/>
              </a:rPr>
              <a:t> de </a:t>
            </a:r>
            <a:r>
              <a:rPr lang="en-US" b="1" dirty="0" err="1">
                <a:latin typeface="Arial"/>
                <a:cs typeface="Arial"/>
              </a:rPr>
              <a:t>rentabilidad</a:t>
            </a:r>
            <a:r>
              <a:rPr lang="en-US" dirty="0">
                <a:latin typeface="Arial"/>
                <a:cs typeface="Arial"/>
              </a:rPr>
              <a:t> a </a:t>
            </a:r>
            <a:r>
              <a:rPr lang="en-US" dirty="0" err="1">
                <a:latin typeface="Arial"/>
                <a:cs typeface="Arial"/>
              </a:rPr>
              <a:t>través</a:t>
            </a:r>
            <a:r>
              <a:rPr lang="en-US" dirty="0">
                <a:latin typeface="Arial"/>
                <a:cs typeface="Arial"/>
              </a:rPr>
              <a:t> de la </a:t>
            </a:r>
            <a:r>
              <a:rPr lang="en-US" dirty="0" err="1">
                <a:latin typeface="Arial"/>
                <a:cs typeface="Arial"/>
              </a:rPr>
              <a:t>adquisición</a:t>
            </a:r>
            <a:r>
              <a:rPr lang="en-US" dirty="0">
                <a:latin typeface="Arial"/>
                <a:cs typeface="Arial"/>
              </a:rPr>
              <a:t> de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y </a:t>
            </a:r>
            <a:r>
              <a:rPr lang="en-US" dirty="0" err="1">
                <a:latin typeface="Arial"/>
                <a:cs typeface="Arial"/>
              </a:rPr>
              <a:t>su</a:t>
            </a:r>
            <a:r>
              <a:rPr lang="en-US" dirty="0">
                <a:latin typeface="Arial"/>
                <a:cs typeface="Arial"/>
              </a:rPr>
              <a:t> </a:t>
            </a:r>
            <a:r>
              <a:rPr lang="en-US" dirty="0" err="1">
                <a:latin typeface="Arial"/>
                <a:cs typeface="Arial"/>
              </a:rPr>
              <a:t>puesta</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servicio</a:t>
            </a:r>
            <a:r>
              <a:rPr lang="en-US" dirty="0">
                <a:latin typeface="Arial"/>
                <a:cs typeface="Arial"/>
              </a:rPr>
              <a:t> para </a:t>
            </a:r>
            <a:r>
              <a:rPr lang="en-US" dirty="0" err="1">
                <a:latin typeface="Arial"/>
                <a:cs typeface="Arial"/>
              </a:rPr>
              <a:t>el</a:t>
            </a:r>
            <a:r>
              <a:rPr lang="en-US" dirty="0">
                <a:latin typeface="Arial"/>
                <a:cs typeface="Arial"/>
              </a:rPr>
              <a:t>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por</a:t>
            </a:r>
            <a:r>
              <a:rPr lang="en-US" dirty="0">
                <a:latin typeface="Arial"/>
                <a:cs typeface="Arial"/>
              </a:rPr>
              <a:t> </a:t>
            </a:r>
            <a:r>
              <a:rPr lang="en-US" dirty="0" err="1">
                <a:latin typeface="Arial"/>
                <a:cs typeface="Arial"/>
              </a:rPr>
              <a:t>trayectos</a:t>
            </a:r>
            <a:r>
              <a:rPr lang="en-US" dirty="0">
                <a:latin typeface="Arial"/>
                <a:cs typeface="Arial"/>
              </a:rPr>
              <a:t> </a:t>
            </a:r>
            <a:r>
              <a:rPr lang="en-US" dirty="0" err="1">
                <a:latin typeface="Arial"/>
                <a:cs typeface="Arial"/>
              </a:rPr>
              <a:t>en</a:t>
            </a:r>
            <a:r>
              <a:rPr lang="en-US" dirty="0">
                <a:latin typeface="Arial"/>
                <a:cs typeface="Arial"/>
              </a:rPr>
              <a:t> la ciudad de Nueva York</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4.2</a:t>
            </a:r>
          </a:p>
        </p:txBody>
      </p:sp>
      <p:sp>
        <p:nvSpPr>
          <p:cNvPr id="6" name="Elipse 5">
            <a:extLst>
              <a:ext uri="{FF2B5EF4-FFF2-40B4-BE49-F238E27FC236}">
                <a16:creationId xmlns:a16="http://schemas.microsoft.com/office/drawing/2014/main" id="{444C5C17-E268-78EF-EFC8-132EFB524E68}"/>
              </a:ext>
            </a:extLst>
          </p:cNvPr>
          <p:cNvSpPr/>
          <p:nvPr/>
        </p:nvSpPr>
        <p:spPr>
          <a:xfrm>
            <a:off x="169623" y="4681603"/>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p>
        </p:txBody>
      </p:sp>
    </p:spTree>
    <p:extLst>
      <p:ext uri="{BB962C8B-B14F-4D97-AF65-F5344CB8AC3E}">
        <p14:creationId xmlns:p14="http://schemas.microsoft.com/office/powerpoint/2010/main" val="98164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Objetivos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r>
              <a:rPr lang="en-US" sz="2400" b="1" u="sng" dirty="0" err="1">
                <a:latin typeface="Arial Black"/>
                <a:cs typeface="Arial"/>
              </a:rPr>
              <a:t>Objetivos</a:t>
            </a:r>
            <a:r>
              <a:rPr lang="en-US" sz="2400" b="1" u="sng" dirty="0">
                <a:latin typeface="Arial Black"/>
                <a:cs typeface="Arial"/>
              </a:rPr>
              <a:t> </a:t>
            </a:r>
            <a:r>
              <a:rPr lang="en-US" sz="2400" b="1" u="sng" dirty="0" err="1">
                <a:latin typeface="Arial Black"/>
                <a:cs typeface="Arial"/>
              </a:rPr>
              <a:t>Específicos</a:t>
            </a:r>
            <a:r>
              <a:rPr lang="en-US" sz="2400" b="1" u="sng" dirty="0">
                <a:latin typeface="Arial Black"/>
                <a:cs typeface="Arial"/>
              </a:rPr>
              <a:t> </a:t>
            </a:r>
            <a:endParaRPr lang="en-US" dirty="0">
              <a:latin typeface="Arial Black"/>
              <a:cs typeface="Arial"/>
            </a:endParaRPr>
          </a:p>
          <a:p>
            <a:r>
              <a:rPr lang="en-US" sz="2000" dirty="0" err="1">
                <a:latin typeface="Arial"/>
                <a:cs typeface="Arial"/>
              </a:rPr>
              <a:t>Identificar</a:t>
            </a:r>
            <a:r>
              <a:rPr lang="en-US" sz="2000" dirty="0">
                <a:latin typeface="Arial"/>
                <a:cs typeface="Arial"/>
              </a:rPr>
              <a:t> </a:t>
            </a:r>
            <a:r>
              <a:rPr lang="en-US" sz="2000" dirty="0" err="1">
                <a:latin typeface="Arial"/>
                <a:cs typeface="Arial"/>
              </a:rPr>
              <a:t>el</a:t>
            </a:r>
            <a:r>
              <a:rPr lang="en-US" sz="2000" dirty="0">
                <a:latin typeface="Arial"/>
                <a:cs typeface="Arial"/>
              </a:rPr>
              <a:t> </a:t>
            </a:r>
            <a:r>
              <a:rPr lang="en-US" sz="2000" b="1" dirty="0" err="1">
                <a:latin typeface="Arial"/>
                <a:cs typeface="Arial"/>
              </a:rPr>
              <a:t>porcentaje</a:t>
            </a:r>
            <a:r>
              <a:rPr lang="en-US" sz="2000" b="1" dirty="0">
                <a:latin typeface="Arial"/>
                <a:cs typeface="Arial"/>
              </a:rPr>
              <a:t> </a:t>
            </a:r>
            <a:r>
              <a:rPr lang="en-US" sz="2000" b="1" dirty="0" err="1">
                <a:latin typeface="Arial"/>
                <a:cs typeface="Arial"/>
              </a:rPr>
              <a:t>idóneo</a:t>
            </a:r>
            <a:r>
              <a:rPr lang="en-US" sz="2000" dirty="0">
                <a:latin typeface="Arial"/>
                <a:cs typeface="Arial"/>
              </a:rPr>
              <a:t> de </a:t>
            </a:r>
            <a:r>
              <a:rPr lang="en-US" sz="2000" dirty="0" err="1">
                <a:latin typeface="Arial"/>
                <a:cs typeface="Arial"/>
              </a:rPr>
              <a:t>vehículos</a:t>
            </a:r>
            <a:r>
              <a:rPr lang="en-US" sz="2000" dirty="0">
                <a:latin typeface="Arial"/>
                <a:cs typeface="Arial"/>
              </a:rPr>
              <a:t> a </a:t>
            </a:r>
            <a:r>
              <a:rPr lang="en-US" sz="2000" dirty="0" err="1">
                <a:latin typeface="Arial"/>
                <a:cs typeface="Arial"/>
              </a:rPr>
              <a:t>adquirir</a:t>
            </a:r>
            <a:r>
              <a:rPr lang="en-US" sz="2000" dirty="0">
                <a:latin typeface="Arial"/>
                <a:cs typeface="Arial"/>
              </a:rPr>
              <a:t> (de </a:t>
            </a:r>
            <a:r>
              <a:rPr lang="en-US" sz="2000" dirty="0" err="1">
                <a:latin typeface="Arial"/>
                <a:cs typeface="Arial"/>
              </a:rPr>
              <a:t>acuerdo</a:t>
            </a:r>
            <a:r>
              <a:rPr lang="en-US" sz="2000" dirty="0">
                <a:latin typeface="Arial"/>
                <a:cs typeface="Arial"/>
              </a:rPr>
              <a:t> con </a:t>
            </a:r>
            <a:r>
              <a:rPr lang="en-US" sz="2000" dirty="0" err="1">
                <a:latin typeface="Arial"/>
                <a:cs typeface="Arial"/>
              </a:rPr>
              <a:t>su</a:t>
            </a:r>
            <a:r>
              <a:rPr lang="en-US" sz="2000" dirty="0">
                <a:latin typeface="Arial"/>
                <a:cs typeface="Arial"/>
              </a:rPr>
              <a:t> </a:t>
            </a:r>
            <a:r>
              <a:rPr lang="en-US" sz="2000" b="1" dirty="0" err="1">
                <a:latin typeface="Arial"/>
                <a:cs typeface="Arial"/>
              </a:rPr>
              <a:t>tipo</a:t>
            </a:r>
            <a:r>
              <a:rPr lang="en-US" sz="2000" b="1" dirty="0">
                <a:latin typeface="Arial"/>
                <a:cs typeface="Arial"/>
              </a:rPr>
              <a:t> de combustible</a:t>
            </a:r>
            <a:r>
              <a:rPr lang="en-US" sz="2000" dirty="0">
                <a:latin typeface="Arial"/>
                <a:cs typeface="Arial"/>
              </a:rPr>
              <a:t>), que se </a:t>
            </a:r>
            <a:r>
              <a:rPr lang="en-US" sz="2000" dirty="0" err="1">
                <a:latin typeface="Arial"/>
                <a:cs typeface="Arial"/>
              </a:rPr>
              <a:t>debería</a:t>
            </a:r>
            <a:r>
              <a:rPr lang="en-US" sz="2000" dirty="0">
                <a:latin typeface="Arial"/>
                <a:cs typeface="Arial"/>
              </a:rPr>
              <a:t> </a:t>
            </a:r>
            <a:r>
              <a:rPr lang="en-US" sz="2000" dirty="0" err="1">
                <a:latin typeface="Arial"/>
                <a:cs typeface="Arial"/>
              </a:rPr>
              <a:t>tener</a:t>
            </a:r>
            <a:r>
              <a:rPr lang="en-US" sz="2000" dirty="0">
                <a:latin typeface="Arial"/>
                <a:cs typeface="Arial"/>
              </a:rPr>
              <a:t> para </a:t>
            </a:r>
            <a:r>
              <a:rPr lang="en-US" sz="2000" dirty="0" err="1">
                <a:latin typeface="Arial"/>
                <a:cs typeface="Arial"/>
              </a:rPr>
              <a:t>maximizar</a:t>
            </a:r>
            <a:r>
              <a:rPr lang="en-US" sz="2000" dirty="0">
                <a:latin typeface="Arial"/>
                <a:cs typeface="Arial"/>
              </a:rPr>
              <a:t> la </a:t>
            </a:r>
            <a:r>
              <a:rPr lang="en-US" sz="2000" dirty="0" err="1">
                <a:latin typeface="Arial"/>
                <a:cs typeface="Arial"/>
              </a:rPr>
              <a:t>ganacia</a:t>
            </a:r>
            <a:r>
              <a:rPr lang="en-US" sz="2000" dirty="0">
                <a:latin typeface="Arial"/>
                <a:cs typeface="Arial"/>
              </a:rPr>
              <a:t> y </a:t>
            </a:r>
            <a:r>
              <a:rPr lang="en-US" sz="2000" dirty="0" err="1">
                <a:latin typeface="Arial"/>
                <a:cs typeface="Arial"/>
              </a:rPr>
              <a:t>minimizar</a:t>
            </a:r>
            <a:r>
              <a:rPr lang="en-US" sz="2000" dirty="0">
                <a:latin typeface="Arial"/>
                <a:cs typeface="Arial"/>
              </a:rPr>
              <a:t> </a:t>
            </a:r>
            <a:r>
              <a:rPr lang="en-US" sz="2000" dirty="0" err="1">
                <a:latin typeface="Arial"/>
                <a:cs typeface="Arial"/>
              </a:rPr>
              <a:t>el</a:t>
            </a:r>
            <a:r>
              <a:rPr lang="en-US" sz="2000" dirty="0">
                <a:latin typeface="Arial"/>
                <a:cs typeface="Arial"/>
              </a:rPr>
              <a:t> </a:t>
            </a:r>
            <a:r>
              <a:rPr lang="en-US" sz="2000" dirty="0" err="1">
                <a:latin typeface="Arial"/>
                <a:cs typeface="Arial"/>
              </a:rPr>
              <a:t>impacto</a:t>
            </a:r>
            <a:r>
              <a:rPr lang="en-US" sz="2000" dirty="0">
                <a:latin typeface="Arial"/>
                <a:cs typeface="Arial"/>
              </a:rPr>
              <a:t> medio </a:t>
            </a:r>
            <a:r>
              <a:rPr lang="en-US" sz="2000" dirty="0" err="1">
                <a:latin typeface="Arial"/>
                <a:cs typeface="Arial"/>
              </a:rPr>
              <a:t>ambiental</a:t>
            </a:r>
            <a:r>
              <a:rPr lang="en-US" sz="2000" dirty="0">
                <a:latin typeface="Arial"/>
                <a:cs typeface="Arial"/>
              </a:rPr>
              <a:t> y la </a:t>
            </a:r>
            <a:r>
              <a:rPr lang="en-US" sz="2000" dirty="0" err="1">
                <a:latin typeface="Arial"/>
                <a:cs typeface="Arial"/>
              </a:rPr>
              <a:t>generación</a:t>
            </a:r>
            <a:r>
              <a:rPr lang="en-US" sz="2000" dirty="0">
                <a:latin typeface="Arial"/>
                <a:cs typeface="Arial"/>
              </a:rPr>
              <a:t> de </a:t>
            </a:r>
            <a:r>
              <a:rPr lang="en-US" sz="2000" dirty="0" err="1">
                <a:latin typeface="Arial"/>
                <a:cs typeface="Arial"/>
              </a:rPr>
              <a:t>ruido</a:t>
            </a:r>
            <a:endParaRPr lang="en-US" sz="2000" dirty="0">
              <a:latin typeface="Arial"/>
              <a:cs typeface="Arial"/>
            </a:endParaRPr>
          </a:p>
          <a:p>
            <a:endParaRPr lang="en-US">
              <a:latin typeface="Arial"/>
              <a:cs typeface="Arial"/>
            </a:endParaRPr>
          </a:p>
          <a:p>
            <a:r>
              <a:rPr lang="en-US" sz="2000" b="1" err="1">
                <a:latin typeface="Arial"/>
                <a:cs typeface="Arial"/>
              </a:rPr>
              <a:t>Descifrar</a:t>
            </a:r>
            <a:r>
              <a:rPr lang="en-US" sz="2000" b="1" dirty="0">
                <a:latin typeface="Arial"/>
                <a:cs typeface="Arial"/>
              </a:rPr>
              <a:t> </a:t>
            </a:r>
            <a:r>
              <a:rPr lang="en-US" sz="2000" dirty="0">
                <a:latin typeface="Arial"/>
                <a:cs typeface="Arial"/>
              </a:rPr>
              <a:t>la </a:t>
            </a:r>
            <a:r>
              <a:rPr lang="en-US" sz="2000" b="1" err="1">
                <a:latin typeface="Arial"/>
                <a:cs typeface="Arial"/>
              </a:rPr>
              <a:t>estrategia</a:t>
            </a:r>
            <a:r>
              <a:rPr lang="en-US" sz="2000" b="1" dirty="0">
                <a:latin typeface="Arial"/>
                <a:cs typeface="Arial"/>
              </a:rPr>
              <a:t> </a:t>
            </a:r>
            <a:r>
              <a:rPr lang="en-US" sz="2000" b="1" err="1">
                <a:latin typeface="Arial"/>
                <a:cs typeface="Arial"/>
              </a:rPr>
              <a:t>adecuada</a:t>
            </a:r>
            <a:r>
              <a:rPr lang="en-US" sz="2000" dirty="0">
                <a:latin typeface="Arial"/>
                <a:cs typeface="Arial"/>
              </a:rPr>
              <a:t> de </a:t>
            </a:r>
            <a:r>
              <a:rPr lang="en-US" sz="2000" err="1">
                <a:latin typeface="Arial"/>
                <a:cs typeface="Arial"/>
              </a:rPr>
              <a:t>despliegue</a:t>
            </a:r>
            <a:r>
              <a:rPr lang="en-US" sz="2000" dirty="0">
                <a:latin typeface="Arial"/>
                <a:cs typeface="Arial"/>
              </a:rPr>
              <a:t> del </a:t>
            </a:r>
            <a:r>
              <a:rPr lang="en-US" sz="2000" err="1">
                <a:latin typeface="Arial"/>
                <a:cs typeface="Arial"/>
              </a:rPr>
              <a:t>servicio</a:t>
            </a:r>
            <a:r>
              <a:rPr lang="en-US" sz="2000" dirty="0">
                <a:latin typeface="Arial"/>
                <a:cs typeface="Arial"/>
              </a:rPr>
              <a:t>, </a:t>
            </a:r>
            <a:r>
              <a:rPr lang="en-US" sz="2000" err="1">
                <a:latin typeface="Arial"/>
                <a:cs typeface="Arial"/>
              </a:rPr>
              <a:t>teniendo</a:t>
            </a:r>
            <a:r>
              <a:rPr lang="en-US" sz="2000" dirty="0">
                <a:latin typeface="Arial"/>
                <a:cs typeface="Arial"/>
              </a:rPr>
              <a:t> </a:t>
            </a:r>
            <a:r>
              <a:rPr lang="en-US" sz="2000" err="1">
                <a:latin typeface="Arial"/>
                <a:cs typeface="Arial"/>
              </a:rPr>
              <a:t>en</a:t>
            </a:r>
            <a:r>
              <a:rPr lang="en-US" sz="2000" dirty="0">
                <a:latin typeface="Arial"/>
                <a:cs typeface="Arial"/>
              </a:rPr>
              <a:t> </a:t>
            </a:r>
            <a:r>
              <a:rPr lang="en-US" sz="2000" err="1">
                <a:latin typeface="Arial"/>
                <a:cs typeface="Arial"/>
              </a:rPr>
              <a:t>cuenta</a:t>
            </a:r>
            <a:r>
              <a:rPr lang="en-US" sz="2000" dirty="0">
                <a:latin typeface="Arial"/>
                <a:cs typeface="Arial"/>
              </a:rPr>
              <a:t> las variables de </a:t>
            </a:r>
            <a:r>
              <a:rPr lang="en-US" sz="2000" b="1" dirty="0">
                <a:latin typeface="Arial"/>
                <a:cs typeface="Arial"/>
              </a:rPr>
              <a:t>zona</a:t>
            </a:r>
            <a:r>
              <a:rPr lang="en-US" sz="2000" dirty="0">
                <a:latin typeface="Arial"/>
                <a:cs typeface="Arial"/>
              </a:rPr>
              <a:t>, </a:t>
            </a:r>
            <a:r>
              <a:rPr lang="en-US" sz="2000" b="1" dirty="0">
                <a:latin typeface="Arial"/>
                <a:cs typeface="Arial"/>
              </a:rPr>
              <a:t>día de la </a:t>
            </a:r>
            <a:r>
              <a:rPr lang="en-US" sz="2000" b="1" err="1">
                <a:latin typeface="Arial"/>
                <a:cs typeface="Arial"/>
              </a:rPr>
              <a:t>semana</a:t>
            </a:r>
            <a:r>
              <a:rPr lang="en-US" sz="2000" b="1" dirty="0">
                <a:latin typeface="Arial"/>
                <a:cs typeface="Arial"/>
              </a:rPr>
              <a:t>/</a:t>
            </a:r>
            <a:r>
              <a:rPr lang="en-US" sz="2000" b="1" err="1">
                <a:latin typeface="Arial"/>
                <a:cs typeface="Arial"/>
              </a:rPr>
              <a:t>mes</a:t>
            </a:r>
            <a:r>
              <a:rPr lang="en-US" sz="2000" dirty="0">
                <a:latin typeface="Arial"/>
                <a:cs typeface="Arial"/>
              </a:rPr>
              <a:t> y </a:t>
            </a:r>
            <a:r>
              <a:rPr lang="en-US" sz="2000" b="1" err="1">
                <a:latin typeface="Arial"/>
                <a:cs typeface="Arial"/>
              </a:rPr>
              <a:t>horario</a:t>
            </a:r>
            <a:endParaRPr lang="en-US" sz="2000" b="1">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4.2</a:t>
            </a:r>
          </a:p>
        </p:txBody>
      </p:sp>
      <p:sp>
        <p:nvSpPr>
          <p:cNvPr id="3" name="Elipse 2">
            <a:extLst>
              <a:ext uri="{FF2B5EF4-FFF2-40B4-BE49-F238E27FC236}">
                <a16:creationId xmlns:a16="http://schemas.microsoft.com/office/drawing/2014/main" id="{1CD95EFF-B1C4-7A98-DE60-BE569512F1D7}"/>
              </a:ext>
            </a:extLst>
          </p:cNvPr>
          <p:cNvSpPr/>
          <p:nvPr/>
        </p:nvSpPr>
        <p:spPr>
          <a:xfrm>
            <a:off x="127870" y="251042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2</a:t>
            </a:r>
          </a:p>
        </p:txBody>
      </p:sp>
      <p:sp>
        <p:nvSpPr>
          <p:cNvPr id="4" name="Elipse 3">
            <a:extLst>
              <a:ext uri="{FF2B5EF4-FFF2-40B4-BE49-F238E27FC236}">
                <a16:creationId xmlns:a16="http://schemas.microsoft.com/office/drawing/2014/main" id="{7590006B-C87F-A958-BBB4-F23819EE8C1B}"/>
              </a:ext>
            </a:extLst>
          </p:cNvPr>
          <p:cNvSpPr/>
          <p:nvPr/>
        </p:nvSpPr>
        <p:spPr>
          <a:xfrm>
            <a:off x="127869" y="371083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3</a:t>
            </a:r>
          </a:p>
        </p:txBody>
      </p:sp>
    </p:spTree>
    <p:extLst>
      <p:ext uri="{BB962C8B-B14F-4D97-AF65-F5344CB8AC3E}">
        <p14:creationId xmlns:p14="http://schemas.microsoft.com/office/powerpoint/2010/main" val="328470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KPI's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194213"/>
          </a:xfrm>
        </p:spPr>
        <p:txBody>
          <a:bodyPr vert="horz" lIns="91440" tIns="45720" rIns="91440" bIns="45720" rtlCol="0" anchor="t">
            <a:noAutofit/>
          </a:bodyPr>
          <a:lstStyle/>
          <a:p>
            <a:r>
              <a:rPr lang="en-US" sz="2000" b="1" u="sng" err="1">
                <a:latin typeface="Arial"/>
                <a:cs typeface="Arial"/>
              </a:rPr>
              <a:t>Tópico</a:t>
            </a:r>
            <a:r>
              <a:rPr lang="en-US" sz="2000" dirty="0">
                <a:latin typeface="Arial"/>
                <a:cs typeface="Arial"/>
              </a:rPr>
              <a:t>: </a:t>
            </a:r>
            <a:r>
              <a:rPr lang="en-US" sz="2000" err="1">
                <a:latin typeface="Arial"/>
                <a:cs typeface="Arial"/>
              </a:rPr>
              <a:t>Rentabilidad</a:t>
            </a:r>
            <a:endParaRPr lang="en-US" err="1"/>
          </a:p>
          <a:p>
            <a:r>
              <a:rPr lang="en-US" sz="2000" b="1" u="sng" err="1">
                <a:latin typeface="Arial"/>
                <a:cs typeface="Arial"/>
              </a:rPr>
              <a:t>Métrica</a:t>
            </a:r>
            <a:r>
              <a:rPr lang="en-US" sz="2000" dirty="0">
                <a:latin typeface="Arial"/>
                <a:cs typeface="Arial"/>
              </a:rPr>
              <a:t>: USD</a:t>
            </a:r>
          </a:p>
          <a:p>
            <a:r>
              <a:rPr lang="en-US" sz="2000" b="1" u="sng" dirty="0">
                <a:latin typeface="Arial"/>
                <a:cs typeface="Arial"/>
              </a:rPr>
              <a:t>Unidad de </a:t>
            </a:r>
            <a:r>
              <a:rPr lang="en-US" sz="2000" b="1" u="sng" dirty="0" err="1">
                <a:latin typeface="Arial"/>
                <a:cs typeface="Arial"/>
              </a:rPr>
              <a:t>tiempo</a:t>
            </a:r>
            <a:r>
              <a:rPr lang="en-US" sz="2000" b="1" u="sng" dirty="0">
                <a:latin typeface="Arial"/>
                <a:cs typeface="Arial"/>
              </a:rPr>
              <a:t>:</a:t>
            </a:r>
            <a:r>
              <a:rPr lang="en-US" sz="2000" dirty="0">
                <a:latin typeface="Arial"/>
                <a:cs typeface="Arial"/>
              </a:rPr>
              <a:t> Año</a:t>
            </a:r>
          </a:p>
          <a:p>
            <a:endParaRPr lang="en-US" sz="2000" dirty="0">
              <a:latin typeface="Arial"/>
              <a:cs typeface="Arial"/>
            </a:endParaRPr>
          </a:p>
          <a:p>
            <a:endParaRPr lang="en-US" sz="2000" dirty="0">
              <a:latin typeface="Arial"/>
              <a:cs typeface="Arial"/>
            </a:endParaRPr>
          </a:p>
          <a:p>
            <a:endParaRPr lang="en-US" sz="2000" dirty="0">
              <a:latin typeface="Arial"/>
              <a:cs typeface="Arial"/>
            </a:endParaRPr>
          </a:p>
          <a:p>
            <a:r>
              <a:rPr lang="en-US" sz="2400" b="1" u="sng" dirty="0" err="1">
                <a:latin typeface="Arial Black"/>
                <a:cs typeface="Arial"/>
              </a:rPr>
              <a:t>Definición</a:t>
            </a:r>
            <a:r>
              <a:rPr lang="en-US" sz="2400" b="1" u="sng" dirty="0">
                <a:latin typeface="Arial Black"/>
                <a:cs typeface="Arial"/>
              </a:rPr>
              <a:t> del KPI</a:t>
            </a:r>
          </a:p>
          <a:p>
            <a:r>
              <a:rPr lang="en-US" dirty="0" err="1">
                <a:latin typeface="Arial"/>
                <a:cs typeface="Arial"/>
              </a:rPr>
              <a:t>Obtener</a:t>
            </a:r>
            <a:r>
              <a:rPr lang="en-US" dirty="0">
                <a:latin typeface="Arial"/>
                <a:cs typeface="Arial"/>
              </a:rPr>
              <a:t> </a:t>
            </a:r>
            <a:r>
              <a:rPr lang="en-US" dirty="0" err="1">
                <a:latin typeface="Arial"/>
                <a:cs typeface="Arial"/>
              </a:rPr>
              <a:t>una</a:t>
            </a:r>
            <a:r>
              <a:rPr lang="en-US" dirty="0">
                <a:latin typeface="Arial"/>
                <a:cs typeface="Arial"/>
              </a:rPr>
              <a:t> </a:t>
            </a:r>
            <a:r>
              <a:rPr lang="en-US" b="1" dirty="0" err="1">
                <a:latin typeface="Arial"/>
                <a:cs typeface="Arial"/>
              </a:rPr>
              <a:t>rentabilidad</a:t>
            </a:r>
            <a:r>
              <a:rPr lang="en-US" b="1" dirty="0">
                <a:latin typeface="Arial"/>
                <a:cs typeface="Arial"/>
              </a:rPr>
              <a:t> </a:t>
            </a:r>
            <a:r>
              <a:rPr lang="en-US" b="1" dirty="0" err="1">
                <a:latin typeface="Arial"/>
                <a:cs typeface="Arial"/>
              </a:rPr>
              <a:t>mensual</a:t>
            </a:r>
            <a:r>
              <a:rPr lang="en-US" b="1" dirty="0">
                <a:latin typeface="Arial"/>
                <a:cs typeface="Arial"/>
              </a:rPr>
              <a:t> </a:t>
            </a:r>
            <a:r>
              <a:rPr lang="en-US" b="1" dirty="0" err="1">
                <a:latin typeface="Arial"/>
                <a:cs typeface="Arial"/>
              </a:rPr>
              <a:t>promedio</a:t>
            </a:r>
            <a:r>
              <a:rPr lang="en-US" dirty="0">
                <a:latin typeface="Arial"/>
                <a:cs typeface="Arial"/>
              </a:rPr>
              <a:t>, </a:t>
            </a:r>
            <a:r>
              <a:rPr lang="en-US" dirty="0" err="1">
                <a:latin typeface="Arial"/>
                <a:cs typeface="Arial"/>
              </a:rPr>
              <a:t>por</a:t>
            </a:r>
            <a:r>
              <a:rPr lang="en-US" dirty="0">
                <a:latin typeface="Arial"/>
                <a:cs typeface="Arial"/>
              </a:rPr>
              <a:t> </a:t>
            </a:r>
            <a:r>
              <a:rPr lang="en-US" dirty="0" err="1">
                <a:latin typeface="Arial"/>
                <a:cs typeface="Arial"/>
              </a:rPr>
              <a:t>vehículo</a:t>
            </a:r>
            <a:r>
              <a:rPr lang="en-US" dirty="0">
                <a:latin typeface="Arial"/>
                <a:cs typeface="Arial"/>
              </a:rPr>
              <a:t>, </a:t>
            </a:r>
            <a:r>
              <a:rPr lang="en-US" dirty="0" err="1">
                <a:latin typeface="Arial"/>
                <a:cs typeface="Arial"/>
              </a:rPr>
              <a:t>generada</a:t>
            </a:r>
            <a:r>
              <a:rPr lang="en-US" dirty="0">
                <a:latin typeface="Arial"/>
                <a:cs typeface="Arial"/>
              </a:rPr>
              <a:t> </a:t>
            </a:r>
            <a:r>
              <a:rPr lang="en-US" dirty="0" err="1">
                <a:latin typeface="Arial"/>
                <a:cs typeface="Arial"/>
              </a:rPr>
              <a:t>por</a:t>
            </a:r>
            <a:r>
              <a:rPr lang="en-US" dirty="0">
                <a:latin typeface="Arial"/>
                <a:cs typeface="Arial"/>
              </a:rPr>
              <a:t> </a:t>
            </a:r>
            <a:r>
              <a:rPr lang="en-US" i="1" dirty="0">
                <a:latin typeface="Arial"/>
                <a:cs typeface="Arial"/>
              </a:rPr>
              <a:t>la </a:t>
            </a:r>
            <a:r>
              <a:rPr lang="en-US" i="1" dirty="0" err="1">
                <a:latin typeface="Arial"/>
                <a:cs typeface="Arial"/>
              </a:rPr>
              <a:t>nueva</a:t>
            </a:r>
            <a:r>
              <a:rPr lang="en-US" i="1" dirty="0">
                <a:latin typeface="Arial"/>
                <a:cs typeface="Arial"/>
              </a:rPr>
              <a:t> </a:t>
            </a:r>
            <a:r>
              <a:rPr lang="en-US" i="1" dirty="0" err="1">
                <a:latin typeface="Arial"/>
                <a:cs typeface="Arial"/>
              </a:rPr>
              <a:t>linea</a:t>
            </a:r>
            <a:r>
              <a:rPr lang="en-US" i="1" dirty="0">
                <a:latin typeface="Arial"/>
                <a:cs typeface="Arial"/>
              </a:rPr>
              <a:t> de </a:t>
            </a:r>
            <a:r>
              <a:rPr lang="en-US" i="1" dirty="0" err="1">
                <a:latin typeface="Arial"/>
                <a:cs typeface="Arial"/>
              </a:rPr>
              <a:t>negocio</a:t>
            </a:r>
            <a:r>
              <a:rPr lang="en-US" dirty="0">
                <a:latin typeface="Arial"/>
                <a:cs typeface="Arial"/>
              </a:rPr>
              <a:t>*, </a:t>
            </a:r>
            <a:r>
              <a:rPr lang="en-US" dirty="0" err="1">
                <a:latin typeface="Arial"/>
                <a:cs typeface="Arial"/>
              </a:rPr>
              <a:t>equivalente</a:t>
            </a:r>
            <a:r>
              <a:rPr lang="en-US" dirty="0">
                <a:latin typeface="Arial"/>
                <a:cs typeface="Arial"/>
              </a:rPr>
              <a:t> al 50% del </a:t>
            </a:r>
            <a:r>
              <a:rPr lang="en-US" b="1" dirty="0" err="1">
                <a:latin typeface="Arial"/>
                <a:cs typeface="Arial"/>
              </a:rPr>
              <a:t>coste</a:t>
            </a:r>
            <a:r>
              <a:rPr lang="en-US" b="1" dirty="0">
                <a:latin typeface="Arial"/>
                <a:cs typeface="Arial"/>
              </a:rPr>
              <a:t> del </a:t>
            </a:r>
            <a:r>
              <a:rPr lang="en-US" b="1" dirty="0" err="1">
                <a:latin typeface="Arial"/>
                <a:cs typeface="Arial"/>
              </a:rPr>
              <a:t>vehiculo</a:t>
            </a:r>
            <a:r>
              <a:rPr lang="en-US" dirty="0">
                <a:latin typeface="Arial"/>
                <a:cs typeface="Arial"/>
              </a:rPr>
              <a:t> </a:t>
            </a:r>
            <a:r>
              <a:rPr lang="en-US" dirty="0" err="1">
                <a:latin typeface="Arial"/>
                <a:cs typeface="Arial"/>
              </a:rPr>
              <a:t>más</a:t>
            </a:r>
            <a:r>
              <a:rPr lang="en-US" dirty="0">
                <a:latin typeface="Arial"/>
                <a:cs typeface="Arial"/>
              </a:rPr>
              <a:t> </a:t>
            </a:r>
            <a:r>
              <a:rPr lang="en-US" b="1" dirty="0" err="1">
                <a:latin typeface="Arial"/>
                <a:cs typeface="Arial"/>
              </a:rPr>
              <a:t>el</a:t>
            </a:r>
            <a:r>
              <a:rPr lang="en-US" b="1" dirty="0">
                <a:latin typeface="Arial"/>
                <a:cs typeface="Arial"/>
              </a:rPr>
              <a:t> </a:t>
            </a:r>
            <a:r>
              <a:rPr lang="en-US" b="1" dirty="0" err="1">
                <a:latin typeface="Arial"/>
                <a:cs typeface="Arial"/>
              </a:rPr>
              <a:t>coste</a:t>
            </a:r>
            <a:r>
              <a:rPr lang="en-US" b="1" dirty="0">
                <a:latin typeface="Arial"/>
                <a:cs typeface="Arial"/>
              </a:rPr>
              <a:t> de </a:t>
            </a:r>
            <a:r>
              <a:rPr lang="en-US" b="1" dirty="0" err="1">
                <a:latin typeface="Arial"/>
                <a:cs typeface="Arial"/>
              </a:rPr>
              <a:t>su</a:t>
            </a:r>
            <a:r>
              <a:rPr lang="en-US" b="1" dirty="0">
                <a:latin typeface="Arial"/>
                <a:cs typeface="Arial"/>
              </a:rPr>
              <a:t> </a:t>
            </a:r>
            <a:r>
              <a:rPr lang="en-US" b="1" dirty="0" err="1">
                <a:latin typeface="Arial"/>
                <a:cs typeface="Arial"/>
              </a:rPr>
              <a:t>operacion</a:t>
            </a:r>
            <a:r>
              <a:rPr lang="en-US" dirty="0">
                <a:latin typeface="Arial"/>
                <a:cs typeface="Arial"/>
              </a:rPr>
              <a:t> </a:t>
            </a:r>
            <a:r>
              <a:rPr lang="en-US" dirty="0" err="1">
                <a:latin typeface="Arial"/>
                <a:cs typeface="Arial"/>
              </a:rPr>
              <a:t>durante</a:t>
            </a:r>
            <a:r>
              <a:rPr lang="en-US" dirty="0">
                <a:latin typeface="Arial"/>
                <a:cs typeface="Arial"/>
              </a:rPr>
              <a:t> </a:t>
            </a:r>
            <a:r>
              <a:rPr lang="en-US" b="1" dirty="0">
                <a:latin typeface="Arial"/>
                <a:cs typeface="Arial"/>
              </a:rPr>
              <a:t>2 </a:t>
            </a:r>
            <a:r>
              <a:rPr lang="en-US" b="1" dirty="0" err="1">
                <a:latin typeface="Arial"/>
                <a:cs typeface="Arial"/>
              </a:rPr>
              <a:t>años</a:t>
            </a:r>
            <a:r>
              <a:rPr lang="en-US" dirty="0">
                <a:latin typeface="Arial"/>
                <a:cs typeface="Arial"/>
              </a:rPr>
              <a:t>.</a:t>
            </a:r>
          </a:p>
          <a:p>
            <a:endParaRPr lang="en-US">
              <a:latin typeface="Arial"/>
              <a:cs typeface="Arial"/>
            </a:endParaRPr>
          </a:p>
          <a:p>
            <a:r>
              <a:rPr lang="en-US" dirty="0">
                <a:latin typeface="Arial"/>
                <a:cs typeface="Arial"/>
              </a:rPr>
              <a:t>*</a:t>
            </a:r>
            <a:r>
              <a:rPr lang="en-US" i="1" dirty="0">
                <a:latin typeface="Arial"/>
                <a:cs typeface="Arial"/>
              </a:rPr>
              <a:t>La </a:t>
            </a:r>
            <a:r>
              <a:rPr lang="en-US" i="1" dirty="0" err="1">
                <a:latin typeface="Arial"/>
                <a:cs typeface="Arial"/>
              </a:rPr>
              <a:t>nueva</a:t>
            </a:r>
            <a:r>
              <a:rPr lang="en-US" i="1" dirty="0">
                <a:latin typeface="Arial"/>
                <a:cs typeface="Arial"/>
              </a:rPr>
              <a:t> </a:t>
            </a:r>
            <a:r>
              <a:rPr lang="en-US" i="1" dirty="0" err="1">
                <a:latin typeface="Arial"/>
                <a:cs typeface="Arial"/>
              </a:rPr>
              <a:t>línea</a:t>
            </a:r>
            <a:r>
              <a:rPr lang="en-US" i="1" dirty="0">
                <a:latin typeface="Arial"/>
                <a:cs typeface="Arial"/>
              </a:rPr>
              <a:t> de </a:t>
            </a:r>
            <a:r>
              <a:rPr lang="en-US" i="1" dirty="0" err="1">
                <a:latin typeface="Arial"/>
                <a:cs typeface="Arial"/>
              </a:rPr>
              <a:t>negocio</a:t>
            </a:r>
            <a:r>
              <a:rPr lang="en-US" dirty="0">
                <a:latin typeface="Arial"/>
                <a:cs typeface="Arial"/>
              </a:rPr>
              <a:t> se </a:t>
            </a:r>
            <a:r>
              <a:rPr lang="en-US" dirty="0" err="1">
                <a:latin typeface="Arial"/>
                <a:cs typeface="Arial"/>
              </a:rPr>
              <a:t>refiere</a:t>
            </a:r>
            <a:r>
              <a:rPr lang="en-US" dirty="0">
                <a:latin typeface="Arial"/>
                <a:cs typeface="Arial"/>
              </a:rPr>
              <a:t> al </a:t>
            </a:r>
            <a:r>
              <a:rPr lang="en-US" dirty="0" err="1">
                <a:latin typeface="Arial"/>
                <a:cs typeface="Arial"/>
              </a:rPr>
              <a:t>servicio</a:t>
            </a:r>
            <a:r>
              <a:rPr lang="en-US" dirty="0">
                <a:latin typeface="Arial"/>
                <a:cs typeface="Arial"/>
              </a:rPr>
              <a:t> de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cuidad</a:t>
            </a:r>
            <a:r>
              <a:rPr lang="en-US" dirty="0">
                <a:latin typeface="Arial"/>
                <a:cs typeface="Arial"/>
              </a:rPr>
              <a:t> de Nueva York</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4.3</a:t>
            </a:r>
          </a:p>
        </p:txBody>
      </p:sp>
      <p:sp>
        <p:nvSpPr>
          <p:cNvPr id="6" name="Elipse 5">
            <a:extLst>
              <a:ext uri="{FF2B5EF4-FFF2-40B4-BE49-F238E27FC236}">
                <a16:creationId xmlns:a16="http://schemas.microsoft.com/office/drawing/2014/main" id="{444C5C17-E268-78EF-EFC8-132EFB524E68}"/>
              </a:ext>
            </a:extLst>
          </p:cNvPr>
          <p:cNvSpPr/>
          <p:nvPr/>
        </p:nvSpPr>
        <p:spPr>
          <a:xfrm>
            <a:off x="75678" y="168579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1</a:t>
            </a:r>
          </a:p>
        </p:txBody>
      </p:sp>
    </p:spTree>
    <p:extLst>
      <p:ext uri="{BB962C8B-B14F-4D97-AF65-F5344CB8AC3E}">
        <p14:creationId xmlns:p14="http://schemas.microsoft.com/office/powerpoint/2010/main" val="285924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KPI's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048077"/>
          </a:xfrm>
        </p:spPr>
        <p:txBody>
          <a:bodyPr vert="horz" lIns="91440" tIns="45720" rIns="91440" bIns="45720" rtlCol="0" anchor="t">
            <a:noAutofit/>
          </a:bodyPr>
          <a:lstStyle/>
          <a:p>
            <a:r>
              <a:rPr lang="en-US" sz="2000" b="1" u="sng" dirty="0" err="1">
                <a:latin typeface="Arial"/>
                <a:cs typeface="Arial"/>
              </a:rPr>
              <a:t>Tópico</a:t>
            </a:r>
            <a:r>
              <a:rPr lang="en-US" sz="2000" dirty="0">
                <a:latin typeface="Arial"/>
                <a:cs typeface="Arial"/>
              </a:rPr>
              <a:t>: Impacto </a:t>
            </a:r>
            <a:r>
              <a:rPr lang="en-US" sz="2000" dirty="0" err="1">
                <a:latin typeface="Arial"/>
                <a:cs typeface="Arial"/>
              </a:rPr>
              <a:t>Medioambiental</a:t>
            </a:r>
            <a:endParaRPr lang="en-US" sz="2000">
              <a:latin typeface="Arial"/>
              <a:cs typeface="Arial"/>
            </a:endParaRPr>
          </a:p>
          <a:p>
            <a:r>
              <a:rPr lang="en-US" sz="2000" b="1" u="sng" err="1">
                <a:latin typeface="Arial"/>
                <a:cs typeface="Arial"/>
              </a:rPr>
              <a:t>Métrica</a:t>
            </a:r>
            <a:r>
              <a:rPr lang="en-US" sz="2000" dirty="0">
                <a:latin typeface="Arial"/>
                <a:cs typeface="Arial"/>
              </a:rPr>
              <a:t>: </a:t>
            </a:r>
            <a:r>
              <a:rPr lang="en-US" sz="2000" err="1">
                <a:latin typeface="Arial"/>
                <a:cs typeface="Arial"/>
              </a:rPr>
              <a:t>Cantidad</a:t>
            </a:r>
            <a:r>
              <a:rPr lang="en-US" sz="2000" dirty="0">
                <a:latin typeface="Arial"/>
                <a:cs typeface="Arial"/>
              </a:rPr>
              <a:t> </a:t>
            </a:r>
            <a:r>
              <a:rPr lang="en-US" sz="2000" err="1">
                <a:latin typeface="Arial"/>
                <a:cs typeface="Arial"/>
              </a:rPr>
              <a:t>emitida</a:t>
            </a:r>
            <a:r>
              <a:rPr lang="en-US" sz="2000" dirty="0">
                <a:latin typeface="Arial"/>
                <a:cs typeface="Arial"/>
              </a:rPr>
              <a:t> de CO2</a:t>
            </a:r>
            <a:endParaRPr lang="en-US"/>
          </a:p>
          <a:p>
            <a:r>
              <a:rPr lang="en-US" sz="2000" b="1" u="sng" dirty="0">
                <a:latin typeface="Arial"/>
                <a:cs typeface="Arial"/>
              </a:rPr>
              <a:t>Unidad de </a:t>
            </a:r>
            <a:r>
              <a:rPr lang="en-US" sz="2000" b="1" u="sng" dirty="0" err="1">
                <a:latin typeface="Arial"/>
                <a:cs typeface="Arial"/>
              </a:rPr>
              <a:t>tiempo</a:t>
            </a:r>
            <a:r>
              <a:rPr lang="en-US" sz="2000" b="1" u="sng" dirty="0">
                <a:latin typeface="Arial"/>
                <a:cs typeface="Arial"/>
              </a:rPr>
              <a:t>:</a:t>
            </a:r>
            <a:r>
              <a:rPr lang="en-US" sz="2000" dirty="0">
                <a:latin typeface="Arial"/>
                <a:cs typeface="Arial"/>
              </a:rPr>
              <a:t> Año</a:t>
            </a:r>
            <a:endParaRPr lang="en-US" dirty="0"/>
          </a:p>
          <a:p>
            <a:endParaRPr lang="en-US" sz="2000" dirty="0">
              <a:latin typeface="Arial"/>
              <a:cs typeface="Arial"/>
            </a:endParaRPr>
          </a:p>
          <a:p>
            <a:r>
              <a:rPr lang="en-US" sz="2400" b="1" u="sng" err="1">
                <a:latin typeface="Arial Black"/>
                <a:cs typeface="Arial"/>
              </a:rPr>
              <a:t>Definición</a:t>
            </a:r>
            <a:r>
              <a:rPr lang="en-US" sz="2400" b="1" u="sng" dirty="0">
                <a:latin typeface="Arial Black"/>
                <a:cs typeface="Arial"/>
              </a:rPr>
              <a:t> del KPI</a:t>
            </a:r>
            <a:endParaRPr lang="en-US">
              <a:latin typeface="Arial Black"/>
              <a:cs typeface="Arial"/>
            </a:endParaRPr>
          </a:p>
          <a:p>
            <a:r>
              <a:rPr lang="en-US" dirty="0" err="1">
                <a:latin typeface="Arial"/>
                <a:cs typeface="Arial"/>
              </a:rPr>
              <a:t>Generar</a:t>
            </a:r>
            <a:r>
              <a:rPr lang="en-US" dirty="0">
                <a:latin typeface="Arial"/>
                <a:cs typeface="Arial"/>
              </a:rPr>
              <a:t> </a:t>
            </a:r>
            <a:r>
              <a:rPr lang="en-US" dirty="0" err="1">
                <a:latin typeface="Arial"/>
                <a:cs typeface="Arial"/>
              </a:rPr>
              <a:t>una</a:t>
            </a:r>
            <a:r>
              <a:rPr lang="en-US" dirty="0">
                <a:latin typeface="Arial"/>
                <a:cs typeface="Arial"/>
              </a:rPr>
              <a:t> </a:t>
            </a:r>
            <a:r>
              <a:rPr lang="en-US" dirty="0" err="1">
                <a:latin typeface="Arial"/>
                <a:cs typeface="Arial"/>
              </a:rPr>
              <a:t>disminución</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emisión</a:t>
            </a:r>
            <a:r>
              <a:rPr lang="en-US" dirty="0">
                <a:latin typeface="Arial"/>
                <a:cs typeface="Arial"/>
              </a:rPr>
              <a:t> de CO2</a:t>
            </a:r>
            <a:r>
              <a:rPr lang="en-US" b="1" dirty="0">
                <a:latin typeface="Arial"/>
                <a:cs typeface="Arial"/>
              </a:rPr>
              <a:t>, </a:t>
            </a:r>
            <a:r>
              <a:rPr lang="en-US" b="1" dirty="0" err="1">
                <a:latin typeface="Arial"/>
                <a:cs typeface="Arial"/>
              </a:rPr>
              <a:t>por</a:t>
            </a:r>
            <a:r>
              <a:rPr lang="en-US" b="1" dirty="0">
                <a:latin typeface="Arial"/>
                <a:cs typeface="Arial"/>
              </a:rPr>
              <a:t> </a:t>
            </a:r>
            <a:r>
              <a:rPr lang="en-US" b="1" dirty="0" err="1">
                <a:latin typeface="Arial"/>
                <a:cs typeface="Arial"/>
              </a:rPr>
              <a:t>vehículo</a:t>
            </a:r>
            <a:r>
              <a:rPr lang="en-US" b="1" dirty="0">
                <a:latin typeface="Arial"/>
                <a:cs typeface="Arial"/>
              </a:rPr>
              <a:t>,</a:t>
            </a:r>
            <a:r>
              <a:rPr lang="en-US" dirty="0">
                <a:latin typeface="Arial"/>
                <a:cs typeface="Arial"/>
              </a:rPr>
              <a:t> </a:t>
            </a:r>
            <a:r>
              <a:rPr lang="en-US" dirty="0" err="1">
                <a:latin typeface="Arial"/>
                <a:cs typeface="Arial"/>
              </a:rPr>
              <a:t>una</a:t>
            </a:r>
            <a:r>
              <a:rPr lang="en-US" dirty="0">
                <a:latin typeface="Arial"/>
                <a:cs typeface="Arial"/>
              </a:rPr>
              <a:t> </a:t>
            </a:r>
            <a:r>
              <a:rPr lang="en-US" dirty="0" err="1">
                <a:latin typeface="Arial"/>
                <a:cs typeface="Arial"/>
              </a:rPr>
              <a:t>vez</a:t>
            </a:r>
            <a:r>
              <a:rPr lang="en-US" dirty="0">
                <a:latin typeface="Arial"/>
                <a:cs typeface="Arial"/>
              </a:rPr>
              <a:t> </a:t>
            </a:r>
            <a:r>
              <a:rPr lang="en-US" dirty="0" err="1">
                <a:latin typeface="Arial"/>
                <a:cs typeface="Arial"/>
              </a:rPr>
              <a:t>implementada</a:t>
            </a:r>
            <a:r>
              <a:rPr lang="en-US" dirty="0">
                <a:latin typeface="Arial"/>
                <a:cs typeface="Arial"/>
              </a:rPr>
              <a:t> </a:t>
            </a:r>
            <a:r>
              <a:rPr lang="en-US" i="1" dirty="0">
                <a:latin typeface="Arial"/>
                <a:cs typeface="Arial"/>
              </a:rPr>
              <a:t>la </a:t>
            </a:r>
            <a:r>
              <a:rPr lang="en-US" i="1" dirty="0" err="1">
                <a:latin typeface="Arial"/>
                <a:cs typeface="Arial"/>
              </a:rPr>
              <a:t>estrategia</a:t>
            </a:r>
            <a:r>
              <a:rPr lang="en-US" dirty="0">
                <a:latin typeface="Arial"/>
                <a:cs typeface="Arial"/>
              </a:rPr>
              <a:t>*, </a:t>
            </a:r>
            <a:r>
              <a:rPr lang="en-US" dirty="0" err="1">
                <a:latin typeface="Arial"/>
                <a:cs typeface="Arial"/>
              </a:rPr>
              <a:t>equivalente</a:t>
            </a:r>
            <a:r>
              <a:rPr lang="en-US" dirty="0">
                <a:latin typeface="Arial"/>
                <a:cs typeface="Arial"/>
              </a:rPr>
              <a:t> al </a:t>
            </a:r>
            <a:r>
              <a:rPr lang="en-US" b="1" dirty="0">
                <a:latin typeface="Arial"/>
                <a:cs typeface="Arial"/>
              </a:rPr>
              <a:t>50% de la </a:t>
            </a:r>
            <a:r>
              <a:rPr lang="en-US" b="1" dirty="0" err="1">
                <a:latin typeface="Arial"/>
                <a:cs typeface="Arial"/>
              </a:rPr>
              <a:t>emisión</a:t>
            </a:r>
            <a:r>
              <a:rPr lang="en-US" b="1" dirty="0">
                <a:latin typeface="Arial"/>
                <a:cs typeface="Arial"/>
              </a:rPr>
              <a:t> normal</a:t>
            </a:r>
            <a:r>
              <a:rPr lang="en-US" dirty="0">
                <a:latin typeface="Arial"/>
                <a:cs typeface="Arial"/>
              </a:rPr>
              <a:t>, al </a:t>
            </a:r>
            <a:r>
              <a:rPr lang="en-US" dirty="0" err="1">
                <a:latin typeface="Arial"/>
                <a:cs typeface="Arial"/>
              </a:rPr>
              <a:t>contrastar</a:t>
            </a:r>
            <a:r>
              <a:rPr lang="en-US" dirty="0">
                <a:latin typeface="Arial"/>
                <a:cs typeface="Arial"/>
              </a:rPr>
              <a:t> con la </a:t>
            </a:r>
            <a:r>
              <a:rPr lang="en-US" dirty="0" err="1">
                <a:latin typeface="Arial"/>
                <a:cs typeface="Arial"/>
              </a:rPr>
              <a:t>emisión</a:t>
            </a:r>
            <a:r>
              <a:rPr lang="en-US" dirty="0">
                <a:latin typeface="Arial"/>
                <a:cs typeface="Arial"/>
              </a:rPr>
              <a:t> </a:t>
            </a:r>
            <a:r>
              <a:rPr lang="en-US" b="1" dirty="0">
                <a:latin typeface="Arial"/>
                <a:cs typeface="Arial"/>
              </a:rPr>
              <a:t>del </a:t>
            </a:r>
            <a:r>
              <a:rPr lang="en-US" b="1" dirty="0" err="1">
                <a:latin typeface="Arial"/>
                <a:cs typeface="Arial"/>
              </a:rPr>
              <a:t>año</a:t>
            </a:r>
            <a:r>
              <a:rPr lang="en-US" b="1" dirty="0">
                <a:latin typeface="Arial"/>
                <a:cs typeface="Arial"/>
              </a:rPr>
              <a:t> anterior</a:t>
            </a:r>
            <a:r>
              <a:rPr lang="en-US" dirty="0">
                <a:latin typeface="Arial"/>
                <a:cs typeface="Arial"/>
              </a:rPr>
              <a:t> del </a:t>
            </a:r>
            <a:r>
              <a:rPr lang="en-US" dirty="0" err="1">
                <a:latin typeface="Arial"/>
                <a:cs typeface="Arial"/>
              </a:rPr>
              <a:t>parque</a:t>
            </a:r>
            <a:r>
              <a:rPr lang="en-US" dirty="0">
                <a:latin typeface="Arial"/>
                <a:cs typeface="Arial"/>
              </a:rPr>
              <a:t> </a:t>
            </a:r>
            <a:r>
              <a:rPr lang="en-US" dirty="0" err="1">
                <a:latin typeface="Arial"/>
                <a:cs typeface="Arial"/>
              </a:rPr>
              <a:t>automotor</a:t>
            </a:r>
            <a:r>
              <a:rPr lang="en-US" dirty="0">
                <a:latin typeface="Arial"/>
                <a:cs typeface="Arial"/>
              </a:rPr>
              <a:t> </a:t>
            </a:r>
            <a:r>
              <a:rPr lang="en-US" dirty="0" err="1">
                <a:latin typeface="Arial"/>
                <a:cs typeface="Arial"/>
              </a:rPr>
              <a:t>dedicado</a:t>
            </a:r>
            <a:r>
              <a:rPr lang="en-US" dirty="0">
                <a:latin typeface="Arial"/>
                <a:cs typeface="Arial"/>
              </a:rPr>
              <a:t> al </a:t>
            </a:r>
            <a:r>
              <a:rPr lang="en-US" dirty="0" err="1">
                <a:latin typeface="Arial"/>
                <a:cs typeface="Arial"/>
              </a:rPr>
              <a:t>trasporte</a:t>
            </a:r>
            <a:r>
              <a:rPr lang="en-US" dirty="0">
                <a:latin typeface="Arial"/>
                <a:cs typeface="Arial"/>
              </a:rPr>
              <a:t> particular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a:t>
            </a:r>
          </a:p>
          <a:p>
            <a:endParaRPr lang="en-US" dirty="0">
              <a:latin typeface="Arial"/>
              <a:cs typeface="Arial"/>
            </a:endParaRPr>
          </a:p>
          <a:p>
            <a:r>
              <a:rPr lang="en-US" dirty="0">
                <a:latin typeface="Arial"/>
                <a:cs typeface="Arial"/>
              </a:rPr>
              <a:t>*</a:t>
            </a:r>
            <a:r>
              <a:rPr lang="en-US" i="1" dirty="0">
                <a:latin typeface="Arial"/>
                <a:cs typeface="Arial"/>
              </a:rPr>
              <a:t>La </a:t>
            </a:r>
            <a:r>
              <a:rPr lang="en-US" i="1" dirty="0" err="1">
                <a:latin typeface="Arial"/>
                <a:cs typeface="Arial"/>
              </a:rPr>
              <a:t>estrategia</a:t>
            </a:r>
            <a:r>
              <a:rPr lang="en-US" dirty="0">
                <a:latin typeface="Arial"/>
                <a:cs typeface="Arial"/>
              </a:rPr>
              <a:t> se </a:t>
            </a:r>
            <a:r>
              <a:rPr lang="en-US" dirty="0" err="1">
                <a:latin typeface="Arial"/>
                <a:cs typeface="Arial"/>
              </a:rPr>
              <a:t>refiere</a:t>
            </a:r>
            <a:r>
              <a:rPr lang="en-US" dirty="0">
                <a:latin typeface="Arial"/>
                <a:cs typeface="Arial"/>
              </a:rPr>
              <a:t> a la </a:t>
            </a:r>
            <a:r>
              <a:rPr lang="en-US" dirty="0" err="1">
                <a:latin typeface="Arial"/>
                <a:cs typeface="Arial"/>
              </a:rPr>
              <a:t>línea</a:t>
            </a:r>
            <a:r>
              <a:rPr lang="en-US" dirty="0">
                <a:latin typeface="Arial"/>
                <a:cs typeface="Arial"/>
              </a:rPr>
              <a:t> de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cuidad</a:t>
            </a:r>
            <a:r>
              <a:rPr lang="en-US" dirty="0">
                <a:latin typeface="Arial"/>
                <a:cs typeface="Arial"/>
              </a:rPr>
              <a:t> de Nueva York</a:t>
            </a:r>
          </a:p>
          <a:p>
            <a:endParaRPr lang="en-US" dirty="0">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4.2</a:t>
            </a:r>
          </a:p>
        </p:txBody>
      </p:sp>
      <p:sp>
        <p:nvSpPr>
          <p:cNvPr id="2" name="Elipse 1">
            <a:extLst>
              <a:ext uri="{FF2B5EF4-FFF2-40B4-BE49-F238E27FC236}">
                <a16:creationId xmlns:a16="http://schemas.microsoft.com/office/drawing/2014/main" id="{E0D88465-31BA-AAC6-492F-FB3A56053067}"/>
              </a:ext>
            </a:extLst>
          </p:cNvPr>
          <p:cNvSpPr/>
          <p:nvPr/>
        </p:nvSpPr>
        <p:spPr>
          <a:xfrm>
            <a:off x="96554" y="1811055"/>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2</a:t>
            </a:r>
          </a:p>
        </p:txBody>
      </p:sp>
    </p:spTree>
    <p:extLst>
      <p:ext uri="{BB962C8B-B14F-4D97-AF65-F5344CB8AC3E}">
        <p14:creationId xmlns:p14="http://schemas.microsoft.com/office/powerpoint/2010/main" val="107465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KPI's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048077"/>
          </a:xfrm>
        </p:spPr>
        <p:txBody>
          <a:bodyPr vert="horz" lIns="91440" tIns="45720" rIns="91440" bIns="45720" rtlCol="0" anchor="t">
            <a:noAutofit/>
          </a:bodyPr>
          <a:lstStyle/>
          <a:p>
            <a:r>
              <a:rPr lang="en-US" sz="2000" b="1" u="sng" dirty="0" err="1">
                <a:latin typeface="Arial"/>
                <a:cs typeface="Arial"/>
              </a:rPr>
              <a:t>Tópico</a:t>
            </a:r>
            <a:r>
              <a:rPr lang="en-US" sz="2000" dirty="0">
                <a:latin typeface="Arial"/>
                <a:cs typeface="Arial"/>
              </a:rPr>
              <a:t>: </a:t>
            </a:r>
            <a:r>
              <a:rPr lang="en-US" sz="2000" dirty="0" err="1">
                <a:latin typeface="Arial"/>
                <a:cs typeface="Arial"/>
              </a:rPr>
              <a:t>Contaminacion</a:t>
            </a:r>
            <a:r>
              <a:rPr lang="en-US" sz="2000" dirty="0">
                <a:latin typeface="Arial"/>
                <a:cs typeface="Arial"/>
              </a:rPr>
              <a:t> </a:t>
            </a:r>
            <a:r>
              <a:rPr lang="en-US" sz="2000" dirty="0" err="1">
                <a:latin typeface="Arial"/>
                <a:cs typeface="Arial"/>
              </a:rPr>
              <a:t>sonora</a:t>
            </a:r>
            <a:endParaRPr lang="en-US" sz="2000">
              <a:latin typeface="Arial"/>
              <a:cs typeface="Arial"/>
            </a:endParaRPr>
          </a:p>
          <a:p>
            <a:r>
              <a:rPr lang="en-US" sz="2000" b="1" u="sng" dirty="0" err="1">
                <a:latin typeface="Arial"/>
                <a:cs typeface="Arial"/>
              </a:rPr>
              <a:t>Métrica</a:t>
            </a:r>
            <a:r>
              <a:rPr lang="en-US" sz="2000" dirty="0">
                <a:latin typeface="Arial"/>
                <a:cs typeface="Arial"/>
              </a:rPr>
              <a:t>: </a:t>
            </a:r>
            <a:r>
              <a:rPr lang="en-US" sz="2000" dirty="0" err="1">
                <a:latin typeface="Arial"/>
                <a:cs typeface="Arial"/>
              </a:rPr>
              <a:t>Niveles</a:t>
            </a:r>
            <a:r>
              <a:rPr lang="en-US" sz="2000" dirty="0">
                <a:latin typeface="Arial"/>
                <a:cs typeface="Arial"/>
              </a:rPr>
              <a:t> de </a:t>
            </a:r>
            <a:r>
              <a:rPr lang="en-US" sz="2000" dirty="0" err="1">
                <a:latin typeface="Arial"/>
                <a:cs typeface="Arial"/>
              </a:rPr>
              <a:t>ruido</a:t>
            </a:r>
            <a:r>
              <a:rPr lang="en-US" sz="2000" dirty="0">
                <a:latin typeface="Arial"/>
                <a:cs typeface="Arial"/>
              </a:rPr>
              <a:t> </a:t>
            </a:r>
            <a:r>
              <a:rPr lang="en-US" sz="2000" dirty="0" err="1">
                <a:latin typeface="Arial"/>
                <a:cs typeface="Arial"/>
              </a:rPr>
              <a:t>emitido</a:t>
            </a:r>
            <a:endParaRPr lang="en-US" dirty="0" err="1"/>
          </a:p>
          <a:p>
            <a:r>
              <a:rPr lang="en-US" sz="2000" b="1" u="sng" dirty="0">
                <a:latin typeface="Arial"/>
                <a:cs typeface="Arial"/>
              </a:rPr>
              <a:t>Unidad de </a:t>
            </a:r>
            <a:r>
              <a:rPr lang="en-US" sz="2000" b="1" u="sng" dirty="0" err="1">
                <a:latin typeface="Arial"/>
                <a:cs typeface="Arial"/>
              </a:rPr>
              <a:t>tiempo</a:t>
            </a:r>
            <a:r>
              <a:rPr lang="en-US" sz="2000" b="1" u="sng" dirty="0">
                <a:latin typeface="Arial"/>
                <a:cs typeface="Arial"/>
              </a:rPr>
              <a:t>:</a:t>
            </a:r>
            <a:r>
              <a:rPr lang="en-US" sz="2000" dirty="0">
                <a:latin typeface="Arial"/>
                <a:cs typeface="Arial"/>
              </a:rPr>
              <a:t> Año</a:t>
            </a:r>
            <a:endParaRPr lang="en-US" dirty="0"/>
          </a:p>
          <a:p>
            <a:endParaRPr lang="en-US" sz="2000" dirty="0">
              <a:latin typeface="Arial"/>
              <a:cs typeface="Arial"/>
            </a:endParaRPr>
          </a:p>
          <a:p>
            <a:r>
              <a:rPr lang="en-US" sz="2400" b="1" u="sng" err="1">
                <a:latin typeface="Arial Black"/>
                <a:cs typeface="Arial"/>
              </a:rPr>
              <a:t>Definición</a:t>
            </a:r>
            <a:r>
              <a:rPr lang="en-US" sz="2400" b="1" u="sng" dirty="0">
                <a:latin typeface="Arial Black"/>
                <a:cs typeface="Arial"/>
              </a:rPr>
              <a:t> del KPI</a:t>
            </a:r>
            <a:endParaRPr lang="en-US">
              <a:latin typeface="Arial Black"/>
              <a:cs typeface="Arial"/>
            </a:endParaRPr>
          </a:p>
          <a:p>
            <a:r>
              <a:rPr lang="en-US" dirty="0" err="1">
                <a:latin typeface="Arial"/>
                <a:cs typeface="Arial"/>
              </a:rPr>
              <a:t>Generar</a:t>
            </a:r>
            <a:r>
              <a:rPr lang="en-US" dirty="0">
                <a:latin typeface="Arial"/>
                <a:cs typeface="Arial"/>
              </a:rPr>
              <a:t> </a:t>
            </a:r>
            <a:r>
              <a:rPr lang="en-US" dirty="0" err="1">
                <a:latin typeface="Arial"/>
                <a:cs typeface="Arial"/>
              </a:rPr>
              <a:t>una</a:t>
            </a:r>
            <a:r>
              <a:rPr lang="en-US" dirty="0">
                <a:latin typeface="Arial"/>
                <a:cs typeface="Arial"/>
              </a:rPr>
              <a:t> </a:t>
            </a:r>
            <a:r>
              <a:rPr lang="en-US" b="1" dirty="0" err="1">
                <a:latin typeface="Arial"/>
                <a:cs typeface="Arial"/>
              </a:rPr>
              <a:t>disminución</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contaminación</a:t>
            </a:r>
            <a:r>
              <a:rPr lang="en-US" dirty="0">
                <a:latin typeface="Arial"/>
                <a:cs typeface="Arial"/>
              </a:rPr>
              <a:t> </a:t>
            </a:r>
            <a:r>
              <a:rPr lang="en-US" dirty="0" err="1">
                <a:latin typeface="Arial"/>
                <a:cs typeface="Arial"/>
              </a:rPr>
              <a:t>sonora</a:t>
            </a:r>
            <a:r>
              <a:rPr lang="en-US" b="1" dirty="0">
                <a:latin typeface="Arial"/>
                <a:cs typeface="Arial"/>
              </a:rPr>
              <a:t>, </a:t>
            </a:r>
            <a:r>
              <a:rPr lang="en-US" b="1" dirty="0" err="1">
                <a:latin typeface="Arial"/>
                <a:cs typeface="Arial"/>
              </a:rPr>
              <a:t>por</a:t>
            </a:r>
            <a:r>
              <a:rPr lang="en-US" b="1" dirty="0">
                <a:latin typeface="Arial"/>
                <a:cs typeface="Arial"/>
              </a:rPr>
              <a:t> </a:t>
            </a:r>
            <a:r>
              <a:rPr lang="en-US" b="1" dirty="0" err="1">
                <a:latin typeface="Arial"/>
                <a:cs typeface="Arial"/>
              </a:rPr>
              <a:t>vehículo</a:t>
            </a:r>
            <a:r>
              <a:rPr lang="en-US" dirty="0">
                <a:latin typeface="Arial"/>
                <a:cs typeface="Arial"/>
              </a:rPr>
              <a:t>, </a:t>
            </a:r>
            <a:r>
              <a:rPr lang="en-US" dirty="0" err="1">
                <a:latin typeface="Arial"/>
                <a:cs typeface="Arial"/>
              </a:rPr>
              <a:t>una</a:t>
            </a:r>
            <a:r>
              <a:rPr lang="en-US" dirty="0">
                <a:latin typeface="Arial"/>
                <a:cs typeface="Arial"/>
              </a:rPr>
              <a:t> </a:t>
            </a:r>
            <a:r>
              <a:rPr lang="en-US" dirty="0" err="1">
                <a:latin typeface="Arial"/>
                <a:cs typeface="Arial"/>
              </a:rPr>
              <a:t>vez</a:t>
            </a:r>
            <a:r>
              <a:rPr lang="en-US" dirty="0">
                <a:latin typeface="Arial"/>
                <a:cs typeface="Arial"/>
              </a:rPr>
              <a:t> </a:t>
            </a:r>
            <a:r>
              <a:rPr lang="en-US" dirty="0" err="1">
                <a:latin typeface="Arial"/>
                <a:cs typeface="Arial"/>
              </a:rPr>
              <a:t>implementada</a:t>
            </a:r>
            <a:r>
              <a:rPr lang="en-US" dirty="0">
                <a:latin typeface="Arial"/>
                <a:cs typeface="Arial"/>
              </a:rPr>
              <a:t> </a:t>
            </a:r>
            <a:r>
              <a:rPr lang="en-US" i="1" dirty="0">
                <a:latin typeface="Arial"/>
                <a:cs typeface="Arial"/>
              </a:rPr>
              <a:t>la </a:t>
            </a:r>
            <a:r>
              <a:rPr lang="en-US" i="1" dirty="0" err="1">
                <a:latin typeface="Arial"/>
                <a:cs typeface="Arial"/>
              </a:rPr>
              <a:t>estrategia</a:t>
            </a:r>
            <a:r>
              <a:rPr lang="en-US" dirty="0">
                <a:latin typeface="Arial"/>
                <a:cs typeface="Arial"/>
              </a:rPr>
              <a:t>*, </a:t>
            </a:r>
            <a:r>
              <a:rPr lang="en-US" dirty="0" err="1">
                <a:latin typeface="Arial"/>
                <a:cs typeface="Arial"/>
              </a:rPr>
              <a:t>equivalente</a:t>
            </a:r>
            <a:r>
              <a:rPr lang="en-US" dirty="0">
                <a:latin typeface="Arial"/>
                <a:cs typeface="Arial"/>
              </a:rPr>
              <a:t> al </a:t>
            </a:r>
            <a:r>
              <a:rPr lang="en-US" b="1" dirty="0">
                <a:latin typeface="Arial"/>
                <a:ea typeface="+mn-lt"/>
                <a:cs typeface="+mn-lt"/>
              </a:rPr>
              <a:t>50% de la </a:t>
            </a:r>
            <a:r>
              <a:rPr lang="en-US" b="1" dirty="0" err="1">
                <a:latin typeface="Arial"/>
                <a:ea typeface="+mn-lt"/>
                <a:cs typeface="+mn-lt"/>
              </a:rPr>
              <a:t>contaminación</a:t>
            </a:r>
            <a:r>
              <a:rPr lang="en-US" b="1" dirty="0">
                <a:latin typeface="Arial"/>
                <a:ea typeface="+mn-lt"/>
                <a:cs typeface="+mn-lt"/>
              </a:rPr>
              <a:t> </a:t>
            </a:r>
            <a:r>
              <a:rPr lang="en-US" b="1" dirty="0" err="1">
                <a:latin typeface="Arial"/>
                <a:cs typeface="Arial"/>
              </a:rPr>
              <a:t>sonora</a:t>
            </a:r>
            <a:r>
              <a:rPr lang="en-US" b="1" dirty="0">
                <a:latin typeface="Arial"/>
                <a:cs typeface="Arial"/>
              </a:rPr>
              <a:t> </a:t>
            </a:r>
            <a:r>
              <a:rPr lang="en-US" b="1" dirty="0" err="1">
                <a:latin typeface="Arial"/>
                <a:cs typeface="Arial"/>
              </a:rPr>
              <a:t>generada</a:t>
            </a:r>
            <a:r>
              <a:rPr lang="en-US" b="1" dirty="0">
                <a:latin typeface="Arial"/>
                <a:cs typeface="Arial"/>
              </a:rPr>
              <a:t> </a:t>
            </a:r>
            <a:r>
              <a:rPr lang="en-US" b="1" dirty="0" err="1">
                <a:latin typeface="Arial"/>
                <a:cs typeface="Arial"/>
              </a:rPr>
              <a:t>durante</a:t>
            </a:r>
            <a:r>
              <a:rPr lang="en-US" b="1" dirty="0">
                <a:latin typeface="Arial"/>
                <a:cs typeface="Arial"/>
              </a:rPr>
              <a:t> </a:t>
            </a:r>
            <a:r>
              <a:rPr lang="en-US" b="1" dirty="0" err="1">
                <a:latin typeface="Arial"/>
                <a:cs typeface="Arial"/>
              </a:rPr>
              <a:t>el</a:t>
            </a:r>
            <a:r>
              <a:rPr lang="en-US" b="1" dirty="0">
                <a:latin typeface="Arial"/>
                <a:cs typeface="Arial"/>
              </a:rPr>
              <a:t> </a:t>
            </a:r>
            <a:r>
              <a:rPr lang="en-US" b="1" dirty="0" err="1">
                <a:latin typeface="Arial"/>
                <a:cs typeface="Arial"/>
              </a:rPr>
              <a:t>año</a:t>
            </a:r>
            <a:r>
              <a:rPr lang="en-US" b="1" dirty="0">
                <a:latin typeface="Arial"/>
                <a:cs typeface="Arial"/>
              </a:rPr>
              <a:t> anterior </a:t>
            </a:r>
            <a:r>
              <a:rPr lang="en-US" dirty="0">
                <a:latin typeface="Arial"/>
                <a:cs typeface="Arial"/>
              </a:rPr>
              <a:t>del </a:t>
            </a:r>
            <a:r>
              <a:rPr lang="en-US" dirty="0" err="1">
                <a:latin typeface="Arial"/>
                <a:cs typeface="Arial"/>
              </a:rPr>
              <a:t>parque</a:t>
            </a:r>
            <a:r>
              <a:rPr lang="en-US" dirty="0">
                <a:latin typeface="Arial"/>
                <a:cs typeface="Arial"/>
              </a:rPr>
              <a:t> </a:t>
            </a:r>
            <a:r>
              <a:rPr lang="en-US" dirty="0" err="1">
                <a:latin typeface="Arial"/>
                <a:cs typeface="Arial"/>
              </a:rPr>
              <a:t>automotor</a:t>
            </a:r>
            <a:r>
              <a:rPr lang="en-US" dirty="0">
                <a:latin typeface="Arial"/>
                <a:cs typeface="Arial"/>
              </a:rPr>
              <a:t> </a:t>
            </a:r>
            <a:r>
              <a:rPr lang="en-US" dirty="0" err="1">
                <a:latin typeface="Arial"/>
                <a:cs typeface="Arial"/>
              </a:rPr>
              <a:t>dedicado</a:t>
            </a:r>
            <a:r>
              <a:rPr lang="en-US" dirty="0">
                <a:latin typeface="Arial"/>
                <a:cs typeface="Arial"/>
              </a:rPr>
              <a:t> al </a:t>
            </a:r>
            <a:r>
              <a:rPr lang="en-US" dirty="0" err="1">
                <a:latin typeface="Arial"/>
                <a:cs typeface="Arial"/>
              </a:rPr>
              <a:t>trasporte</a:t>
            </a:r>
            <a:r>
              <a:rPr lang="en-US" dirty="0">
                <a:latin typeface="Arial"/>
                <a:cs typeface="Arial"/>
              </a:rPr>
              <a:t> particular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a:t>
            </a:r>
          </a:p>
          <a:p>
            <a:endParaRPr lang="en-US" dirty="0">
              <a:latin typeface="Arial"/>
              <a:cs typeface="Arial"/>
            </a:endParaRPr>
          </a:p>
          <a:p>
            <a:r>
              <a:rPr lang="en-US" dirty="0">
                <a:latin typeface="Arial"/>
                <a:cs typeface="Arial"/>
              </a:rPr>
              <a:t>*</a:t>
            </a:r>
            <a:r>
              <a:rPr lang="en-US" i="1" dirty="0">
                <a:latin typeface="Arial"/>
                <a:cs typeface="Arial"/>
              </a:rPr>
              <a:t>La </a:t>
            </a:r>
            <a:r>
              <a:rPr lang="en-US" i="1" dirty="0" err="1">
                <a:latin typeface="Arial"/>
                <a:cs typeface="Arial"/>
              </a:rPr>
              <a:t>estrategia</a:t>
            </a:r>
            <a:r>
              <a:rPr lang="en-US" dirty="0">
                <a:latin typeface="Arial"/>
                <a:cs typeface="Arial"/>
              </a:rPr>
              <a:t> se </a:t>
            </a:r>
            <a:r>
              <a:rPr lang="en-US" dirty="0" err="1">
                <a:latin typeface="Arial"/>
                <a:cs typeface="Arial"/>
              </a:rPr>
              <a:t>refiere</a:t>
            </a:r>
            <a:r>
              <a:rPr lang="en-US" dirty="0">
                <a:latin typeface="Arial"/>
                <a:cs typeface="Arial"/>
              </a:rPr>
              <a:t> a la </a:t>
            </a:r>
            <a:r>
              <a:rPr lang="en-US" dirty="0" err="1">
                <a:latin typeface="Arial"/>
                <a:cs typeface="Arial"/>
              </a:rPr>
              <a:t>línea</a:t>
            </a:r>
            <a:r>
              <a:rPr lang="en-US" dirty="0">
                <a:latin typeface="Arial"/>
                <a:cs typeface="Arial"/>
              </a:rPr>
              <a:t> de </a:t>
            </a:r>
            <a:r>
              <a:rPr lang="en-US" dirty="0" err="1">
                <a:latin typeface="Arial"/>
                <a:cs typeface="Arial"/>
              </a:rPr>
              <a:t>transporte</a:t>
            </a:r>
            <a:r>
              <a:rPr lang="en-US" dirty="0">
                <a:latin typeface="Arial"/>
                <a:cs typeface="Arial"/>
              </a:rPr>
              <a:t> de </a:t>
            </a:r>
            <a:r>
              <a:rPr lang="en-US" dirty="0" err="1">
                <a:latin typeface="Arial"/>
                <a:cs typeface="Arial"/>
              </a:rPr>
              <a:t>pasajeros</a:t>
            </a:r>
            <a:r>
              <a:rPr lang="en-US" dirty="0">
                <a:latin typeface="Arial"/>
                <a:cs typeface="Arial"/>
              </a:rPr>
              <a:t> </a:t>
            </a:r>
            <a:r>
              <a:rPr lang="en-US" dirty="0" err="1">
                <a:latin typeface="Arial"/>
                <a:cs typeface="Arial"/>
              </a:rPr>
              <a:t>en</a:t>
            </a:r>
            <a:r>
              <a:rPr lang="en-US" dirty="0">
                <a:latin typeface="Arial"/>
                <a:cs typeface="Arial"/>
              </a:rPr>
              <a:t>  </a:t>
            </a:r>
            <a:r>
              <a:rPr lang="en-US" dirty="0" err="1">
                <a:latin typeface="Arial"/>
                <a:cs typeface="Arial"/>
              </a:rPr>
              <a:t>vehículos</a:t>
            </a:r>
            <a:r>
              <a:rPr lang="en-US" dirty="0">
                <a:latin typeface="Arial"/>
                <a:cs typeface="Arial"/>
              </a:rPr>
              <a:t> </a:t>
            </a:r>
            <a:r>
              <a:rPr lang="en-US" dirty="0" err="1">
                <a:latin typeface="Arial"/>
                <a:cs typeface="Arial"/>
              </a:rPr>
              <a:t>particulares</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modalidad</a:t>
            </a:r>
            <a:r>
              <a:rPr lang="en-US" dirty="0">
                <a:latin typeface="Arial"/>
                <a:cs typeface="Arial"/>
              </a:rPr>
              <a:t> de </a:t>
            </a:r>
            <a:r>
              <a:rPr lang="en-US" dirty="0" err="1">
                <a:latin typeface="Arial"/>
                <a:cs typeface="Arial"/>
              </a:rPr>
              <a:t>alquiler</a:t>
            </a:r>
            <a:r>
              <a:rPr lang="en-US" dirty="0">
                <a:latin typeface="Arial"/>
                <a:cs typeface="Arial"/>
              </a:rPr>
              <a:t> </a:t>
            </a:r>
            <a:r>
              <a:rPr lang="en-US" dirty="0" err="1">
                <a:latin typeface="Arial"/>
                <a:cs typeface="Arial"/>
              </a:rPr>
              <a:t>en</a:t>
            </a:r>
            <a:r>
              <a:rPr lang="en-US" dirty="0">
                <a:latin typeface="Arial"/>
                <a:cs typeface="Arial"/>
              </a:rPr>
              <a:t> la </a:t>
            </a:r>
            <a:r>
              <a:rPr lang="en-US" dirty="0" err="1">
                <a:latin typeface="Arial"/>
                <a:cs typeface="Arial"/>
              </a:rPr>
              <a:t>cuidad</a:t>
            </a:r>
            <a:r>
              <a:rPr lang="en-US" dirty="0">
                <a:latin typeface="Arial"/>
                <a:cs typeface="Arial"/>
              </a:rPr>
              <a:t> de Nueva York</a:t>
            </a:r>
          </a:p>
          <a:p>
            <a:endParaRPr lang="en-US" dirty="0">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4.3</a:t>
            </a:r>
          </a:p>
        </p:txBody>
      </p:sp>
      <p:sp>
        <p:nvSpPr>
          <p:cNvPr id="2" name="Elipse 1">
            <a:extLst>
              <a:ext uri="{FF2B5EF4-FFF2-40B4-BE49-F238E27FC236}">
                <a16:creationId xmlns:a16="http://schemas.microsoft.com/office/drawing/2014/main" id="{E0D88465-31BA-AAC6-492F-FB3A56053067}"/>
              </a:ext>
            </a:extLst>
          </p:cNvPr>
          <p:cNvSpPr/>
          <p:nvPr/>
        </p:nvSpPr>
        <p:spPr>
          <a:xfrm>
            <a:off x="117430" y="1758863"/>
            <a:ext cx="501040" cy="5532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3</a:t>
            </a:r>
          </a:p>
        </p:txBody>
      </p:sp>
    </p:spTree>
    <p:extLst>
      <p:ext uri="{BB962C8B-B14F-4D97-AF65-F5344CB8AC3E}">
        <p14:creationId xmlns:p14="http://schemas.microsoft.com/office/powerpoint/2010/main" val="122355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Cronograma</a:t>
            </a:r>
          </a:p>
        </p:txBody>
      </p:sp>
      <p:graphicFrame>
        <p:nvGraphicFramePr>
          <p:cNvPr id="2" name="Marcador de contenido 1">
            <a:extLst>
              <a:ext uri="{FF2B5EF4-FFF2-40B4-BE49-F238E27FC236}">
                <a16:creationId xmlns:a16="http://schemas.microsoft.com/office/drawing/2014/main" id="{15023B1D-69FB-8AB5-EDE4-245EB7690127}"/>
              </a:ext>
            </a:extLst>
          </p:cNvPr>
          <p:cNvGraphicFramePr>
            <a:graphicFrameLocks noGrp="1"/>
          </p:cNvGraphicFramePr>
          <p:nvPr>
            <p:ph idx="1"/>
            <p:extLst>
              <p:ext uri="{D42A27DB-BD31-4B8C-83A1-F6EECF244321}">
                <p14:modId xmlns:p14="http://schemas.microsoft.com/office/powerpoint/2010/main" val="3327088223"/>
              </p:ext>
            </p:extLst>
          </p:nvPr>
        </p:nvGraphicFramePr>
        <p:xfrm>
          <a:off x="723378" y="1515475"/>
          <a:ext cx="7528460" cy="4450080"/>
        </p:xfrm>
        <a:graphic>
          <a:graphicData uri="http://schemas.openxmlformats.org/drawingml/2006/table">
            <a:tbl>
              <a:tblPr firstRow="1" bandRow="1">
                <a:tableStyleId>{5C22544A-7EE6-4342-B048-85BDC9FD1C3A}</a:tableStyleId>
              </a:tblPr>
              <a:tblGrid>
                <a:gridCol w="376423">
                  <a:extLst>
                    <a:ext uri="{9D8B030D-6E8A-4147-A177-3AD203B41FA5}">
                      <a16:colId xmlns:a16="http://schemas.microsoft.com/office/drawing/2014/main" val="1715251899"/>
                    </a:ext>
                  </a:extLst>
                </a:gridCol>
                <a:gridCol w="376423">
                  <a:extLst>
                    <a:ext uri="{9D8B030D-6E8A-4147-A177-3AD203B41FA5}">
                      <a16:colId xmlns:a16="http://schemas.microsoft.com/office/drawing/2014/main" val="1017570715"/>
                    </a:ext>
                  </a:extLst>
                </a:gridCol>
                <a:gridCol w="376423">
                  <a:extLst>
                    <a:ext uri="{9D8B030D-6E8A-4147-A177-3AD203B41FA5}">
                      <a16:colId xmlns:a16="http://schemas.microsoft.com/office/drawing/2014/main" val="3115458010"/>
                    </a:ext>
                  </a:extLst>
                </a:gridCol>
                <a:gridCol w="376423">
                  <a:extLst>
                    <a:ext uri="{9D8B030D-6E8A-4147-A177-3AD203B41FA5}">
                      <a16:colId xmlns:a16="http://schemas.microsoft.com/office/drawing/2014/main" val="874508335"/>
                    </a:ext>
                  </a:extLst>
                </a:gridCol>
                <a:gridCol w="376423">
                  <a:extLst>
                    <a:ext uri="{9D8B030D-6E8A-4147-A177-3AD203B41FA5}">
                      <a16:colId xmlns:a16="http://schemas.microsoft.com/office/drawing/2014/main" val="489155451"/>
                    </a:ext>
                  </a:extLst>
                </a:gridCol>
                <a:gridCol w="376423">
                  <a:extLst>
                    <a:ext uri="{9D8B030D-6E8A-4147-A177-3AD203B41FA5}">
                      <a16:colId xmlns:a16="http://schemas.microsoft.com/office/drawing/2014/main" val="741397483"/>
                    </a:ext>
                  </a:extLst>
                </a:gridCol>
                <a:gridCol w="376423">
                  <a:extLst>
                    <a:ext uri="{9D8B030D-6E8A-4147-A177-3AD203B41FA5}">
                      <a16:colId xmlns:a16="http://schemas.microsoft.com/office/drawing/2014/main" val="2687771675"/>
                    </a:ext>
                  </a:extLst>
                </a:gridCol>
                <a:gridCol w="376423">
                  <a:extLst>
                    <a:ext uri="{9D8B030D-6E8A-4147-A177-3AD203B41FA5}">
                      <a16:colId xmlns:a16="http://schemas.microsoft.com/office/drawing/2014/main" val="2508538272"/>
                    </a:ext>
                  </a:extLst>
                </a:gridCol>
                <a:gridCol w="376423">
                  <a:extLst>
                    <a:ext uri="{9D8B030D-6E8A-4147-A177-3AD203B41FA5}">
                      <a16:colId xmlns:a16="http://schemas.microsoft.com/office/drawing/2014/main" val="1791919214"/>
                    </a:ext>
                  </a:extLst>
                </a:gridCol>
                <a:gridCol w="376423">
                  <a:extLst>
                    <a:ext uri="{9D8B030D-6E8A-4147-A177-3AD203B41FA5}">
                      <a16:colId xmlns:a16="http://schemas.microsoft.com/office/drawing/2014/main" val="1566871161"/>
                    </a:ext>
                  </a:extLst>
                </a:gridCol>
                <a:gridCol w="376423">
                  <a:extLst>
                    <a:ext uri="{9D8B030D-6E8A-4147-A177-3AD203B41FA5}">
                      <a16:colId xmlns:a16="http://schemas.microsoft.com/office/drawing/2014/main" val="3560100073"/>
                    </a:ext>
                  </a:extLst>
                </a:gridCol>
                <a:gridCol w="376423">
                  <a:extLst>
                    <a:ext uri="{9D8B030D-6E8A-4147-A177-3AD203B41FA5}">
                      <a16:colId xmlns:a16="http://schemas.microsoft.com/office/drawing/2014/main" val="210265042"/>
                    </a:ext>
                  </a:extLst>
                </a:gridCol>
                <a:gridCol w="376423">
                  <a:extLst>
                    <a:ext uri="{9D8B030D-6E8A-4147-A177-3AD203B41FA5}">
                      <a16:colId xmlns:a16="http://schemas.microsoft.com/office/drawing/2014/main" val="3626683268"/>
                    </a:ext>
                  </a:extLst>
                </a:gridCol>
                <a:gridCol w="376423">
                  <a:extLst>
                    <a:ext uri="{9D8B030D-6E8A-4147-A177-3AD203B41FA5}">
                      <a16:colId xmlns:a16="http://schemas.microsoft.com/office/drawing/2014/main" val="252744433"/>
                    </a:ext>
                  </a:extLst>
                </a:gridCol>
                <a:gridCol w="376423">
                  <a:extLst>
                    <a:ext uri="{9D8B030D-6E8A-4147-A177-3AD203B41FA5}">
                      <a16:colId xmlns:a16="http://schemas.microsoft.com/office/drawing/2014/main" val="2864987984"/>
                    </a:ext>
                  </a:extLst>
                </a:gridCol>
                <a:gridCol w="376423">
                  <a:extLst>
                    <a:ext uri="{9D8B030D-6E8A-4147-A177-3AD203B41FA5}">
                      <a16:colId xmlns:a16="http://schemas.microsoft.com/office/drawing/2014/main" val="4239810544"/>
                    </a:ext>
                  </a:extLst>
                </a:gridCol>
                <a:gridCol w="376423">
                  <a:extLst>
                    <a:ext uri="{9D8B030D-6E8A-4147-A177-3AD203B41FA5}">
                      <a16:colId xmlns:a16="http://schemas.microsoft.com/office/drawing/2014/main" val="175549541"/>
                    </a:ext>
                  </a:extLst>
                </a:gridCol>
                <a:gridCol w="376423">
                  <a:extLst>
                    <a:ext uri="{9D8B030D-6E8A-4147-A177-3AD203B41FA5}">
                      <a16:colId xmlns:a16="http://schemas.microsoft.com/office/drawing/2014/main" val="2193176172"/>
                    </a:ext>
                  </a:extLst>
                </a:gridCol>
                <a:gridCol w="376423">
                  <a:extLst>
                    <a:ext uri="{9D8B030D-6E8A-4147-A177-3AD203B41FA5}">
                      <a16:colId xmlns:a16="http://schemas.microsoft.com/office/drawing/2014/main" val="3808934861"/>
                    </a:ext>
                  </a:extLst>
                </a:gridCol>
                <a:gridCol w="376423">
                  <a:extLst>
                    <a:ext uri="{9D8B030D-6E8A-4147-A177-3AD203B41FA5}">
                      <a16:colId xmlns:a16="http://schemas.microsoft.com/office/drawing/2014/main" val="201536694"/>
                    </a:ext>
                  </a:extLst>
                </a:gridCol>
              </a:tblGrid>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823690578"/>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2203936258"/>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965505909"/>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816224762"/>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663667386"/>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437473910"/>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663439170"/>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2498842610"/>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468001372"/>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2161475722"/>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1988256531"/>
                  </a:ext>
                </a:extLst>
              </a:tr>
              <a:tr h="370840">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447526597"/>
                  </a:ext>
                </a:extLst>
              </a:tr>
            </a:tbl>
          </a:graphicData>
        </a:graphic>
      </p:graphicFrame>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4.5</a:t>
            </a:r>
          </a:p>
        </p:txBody>
      </p:sp>
    </p:spTree>
    <p:extLst>
      <p:ext uri="{BB962C8B-B14F-4D97-AF65-F5344CB8AC3E}">
        <p14:creationId xmlns:p14="http://schemas.microsoft.com/office/powerpoint/2010/main" val="209540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Roadmap</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dirty="0"/>
              <a:t>4.6</a:t>
            </a:r>
          </a:p>
        </p:txBody>
      </p:sp>
      <p:sp>
        <p:nvSpPr>
          <p:cNvPr id="46" name="Text Placeholder 45">
            <a:extLst>
              <a:ext uri="{FF2B5EF4-FFF2-40B4-BE49-F238E27FC236}">
                <a16:creationId xmlns:a16="http://schemas.microsoft.com/office/drawing/2014/main" id="{75FAFF48-ECD7-B806-073D-92FF0C921A04}"/>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a:p>
        </p:txBody>
      </p:sp>
      <p:sp>
        <p:nvSpPr>
          <p:cNvPr id="47" name="Text Placeholder 46">
            <a:extLst>
              <a:ext uri="{FF2B5EF4-FFF2-40B4-BE49-F238E27FC236}">
                <a16:creationId xmlns:a16="http://schemas.microsoft.com/office/drawing/2014/main" id="{3F91A9F2-2D44-0F31-0AD2-6603CE85725B}"/>
              </a:ext>
              <a:ext uri="{C183D7F6-B498-43B3-948B-1728B52AA6E4}">
                <adec:decorative xmlns:adec="http://schemas.microsoft.com/office/drawing/2017/decorative" xmlns="" val="1"/>
              </a:ext>
            </a:extLst>
          </p:cNvPr>
          <p:cNvSpPr>
            <a:spLocks noGrp="1"/>
          </p:cNvSpPr>
          <p:nvPr>
            <p:ph type="body" sz="quarter" idx="24"/>
          </p:nvPr>
        </p:nvSpPr>
        <p:spPr/>
        <p:txBody>
          <a:bodyPr/>
          <a:lstStyle/>
          <a:p>
            <a:endParaRPr lang="en-US"/>
          </a:p>
        </p:txBody>
      </p:sp>
      <p:sp>
        <p:nvSpPr>
          <p:cNvPr id="48" name="Text Placeholder 47">
            <a:extLst>
              <a:ext uri="{FF2B5EF4-FFF2-40B4-BE49-F238E27FC236}">
                <a16:creationId xmlns:a16="http://schemas.microsoft.com/office/drawing/2014/main" id="{A3E1C905-1F78-C80C-C9A7-A645D9B8A89D}"/>
              </a:ext>
              <a:ext uri="{C183D7F6-B498-43B3-948B-1728B52AA6E4}">
                <adec:decorative xmlns:adec="http://schemas.microsoft.com/office/drawing/2017/decorative" xmlns="" val="1"/>
              </a:ext>
            </a:extLst>
          </p:cNvPr>
          <p:cNvSpPr>
            <a:spLocks noGrp="1"/>
          </p:cNvSpPr>
          <p:nvPr>
            <p:ph type="body" sz="quarter" idx="25"/>
          </p:nvPr>
        </p:nvSpPr>
        <p:spPr/>
        <p:txBody>
          <a:bodyPr/>
          <a:lstStyle/>
          <a:p>
            <a:endParaRPr lang="en-US"/>
          </a:p>
        </p:txBody>
      </p:sp>
      <p:sp>
        <p:nvSpPr>
          <p:cNvPr id="49" name="Text Placeholder 48">
            <a:extLst>
              <a:ext uri="{FF2B5EF4-FFF2-40B4-BE49-F238E27FC236}">
                <a16:creationId xmlns:a16="http://schemas.microsoft.com/office/drawing/2014/main" id="{8CA99796-00AA-C484-557A-B978DA4DDDCC}"/>
              </a:ext>
              <a:ext uri="{C183D7F6-B498-43B3-948B-1728B52AA6E4}">
                <adec:decorative xmlns:adec="http://schemas.microsoft.com/office/drawing/2017/decorative" xmlns="" val="1"/>
              </a:ext>
            </a:extLst>
          </p:cNvPr>
          <p:cNvSpPr>
            <a:spLocks noGrp="1"/>
          </p:cNvSpPr>
          <p:nvPr>
            <p:ph type="body" sz="quarter" idx="26"/>
          </p:nvPr>
        </p:nvSpPr>
        <p:spPr/>
        <p:txBody>
          <a:bodyPr/>
          <a:lstStyle/>
          <a:p>
            <a:endParaRPr lang="en-US"/>
          </a:p>
        </p:txBody>
      </p:sp>
      <p:sp>
        <p:nvSpPr>
          <p:cNvPr id="8" name="Text Placeholder 7">
            <a:extLst>
              <a:ext uri="{FF2B5EF4-FFF2-40B4-BE49-F238E27FC236}">
                <a16:creationId xmlns:a16="http://schemas.microsoft.com/office/drawing/2014/main" id="{E080D02F-F3D4-FF0B-2D0E-64F8B50DCAA6}"/>
              </a:ext>
            </a:extLst>
          </p:cNvPr>
          <p:cNvSpPr>
            <a:spLocks noGrp="1"/>
          </p:cNvSpPr>
          <p:nvPr>
            <p:ph type="body" sz="quarter" idx="15"/>
          </p:nvPr>
        </p:nvSpPr>
        <p:spPr/>
        <p:txBody>
          <a:bodyPr/>
          <a:lstStyle/>
          <a:p>
            <a:r>
              <a:rPr lang="en-US" dirty="0"/>
              <a:t>1</a:t>
            </a:r>
          </a:p>
        </p:txBody>
      </p:sp>
      <p:sp>
        <p:nvSpPr>
          <p:cNvPr id="4" name="Text Placeholder 3">
            <a:extLst>
              <a:ext uri="{FF2B5EF4-FFF2-40B4-BE49-F238E27FC236}">
                <a16:creationId xmlns:a16="http://schemas.microsoft.com/office/drawing/2014/main" id="{4AEDC641-DB48-7215-91E0-5C72AED4E060}"/>
              </a:ext>
            </a:extLst>
          </p:cNvPr>
          <p:cNvSpPr>
            <a:spLocks noGrp="1"/>
          </p:cNvSpPr>
          <p:nvPr>
            <p:ph type="body" idx="1"/>
          </p:nvPr>
        </p:nvSpPr>
        <p:spPr>
          <a:xfrm>
            <a:off x="192525" y="4041648"/>
            <a:ext cx="2302867" cy="1372519"/>
          </a:xfrm>
        </p:spPr>
        <p:txBody>
          <a:bodyPr/>
          <a:lstStyle/>
          <a:p>
            <a:pPr marL="285750" indent="-285750">
              <a:buChar char="•"/>
            </a:pPr>
            <a:r>
              <a:rPr lang="en-US" dirty="0" err="1"/>
              <a:t>Definición</a:t>
            </a:r>
            <a:r>
              <a:rPr lang="en-US" dirty="0"/>
              <a:t> de roles</a:t>
            </a:r>
          </a:p>
          <a:p>
            <a:pPr marL="285750" indent="-285750">
              <a:buChar char="•"/>
            </a:pPr>
            <a:r>
              <a:rPr lang="en-US" dirty="0"/>
              <a:t>Implementacion  del stack </a:t>
            </a:r>
            <a:r>
              <a:rPr lang="en-US" dirty="0" err="1"/>
              <a:t>tecnoló</a:t>
            </a:r>
            <a:r>
              <a:rPr lang="en-US" dirty="0"/>
              <a:t> </a:t>
            </a:r>
            <a:r>
              <a:rPr lang="en-US" dirty="0" err="1"/>
              <a:t>gico</a:t>
            </a:r>
            <a:endParaRPr lang="en-US" dirty="0"/>
          </a:p>
          <a:p>
            <a:pPr marL="285750" indent="-285750">
              <a:buChar char="•"/>
            </a:pPr>
            <a:r>
              <a:rPr lang="en-US" dirty="0" err="1"/>
              <a:t>Exploración</a:t>
            </a:r>
            <a:r>
              <a:rPr lang="en-US" dirty="0"/>
              <a:t> </a:t>
            </a:r>
            <a:r>
              <a:rPr lang="en-US" dirty="0" err="1"/>
              <a:t>preliminar</a:t>
            </a:r>
            <a:r>
              <a:rPr lang="en-US" dirty="0"/>
              <a:t> de </a:t>
            </a:r>
            <a:r>
              <a:rPr lang="en-US" dirty="0" err="1"/>
              <a:t>datos</a:t>
            </a:r>
            <a:r>
              <a:rPr lang="en-US" dirty="0"/>
              <a:t>.</a:t>
            </a:r>
          </a:p>
          <a:p>
            <a:endParaRPr lang="en-US" dirty="0"/>
          </a:p>
        </p:txBody>
      </p:sp>
      <p:sp>
        <p:nvSpPr>
          <p:cNvPr id="9" name="Text Placeholder 8">
            <a:extLst>
              <a:ext uri="{FF2B5EF4-FFF2-40B4-BE49-F238E27FC236}">
                <a16:creationId xmlns:a16="http://schemas.microsoft.com/office/drawing/2014/main" id="{345C6D13-CF93-C1B2-1F70-67C4F6E71841}"/>
              </a:ext>
            </a:extLst>
          </p:cNvPr>
          <p:cNvSpPr>
            <a:spLocks noGrp="1"/>
          </p:cNvSpPr>
          <p:nvPr>
            <p:ph type="body" sz="quarter" idx="16"/>
          </p:nvPr>
        </p:nvSpPr>
        <p:spPr/>
        <p:txBody>
          <a:bodyPr/>
          <a:lstStyle/>
          <a:p>
            <a:r>
              <a:rPr lang="en-US" dirty="0"/>
              <a:t>2</a:t>
            </a:r>
          </a:p>
        </p:txBody>
      </p:sp>
      <p:sp>
        <p:nvSpPr>
          <p:cNvPr id="5" name="Text Placeholder 4">
            <a:extLst>
              <a:ext uri="{FF2B5EF4-FFF2-40B4-BE49-F238E27FC236}">
                <a16:creationId xmlns:a16="http://schemas.microsoft.com/office/drawing/2014/main" id="{0F83D82D-5102-8004-C3B7-FEE3A62802E1}"/>
              </a:ext>
            </a:extLst>
          </p:cNvPr>
          <p:cNvSpPr>
            <a:spLocks noGrp="1"/>
          </p:cNvSpPr>
          <p:nvPr>
            <p:ph type="body" sz="quarter" idx="3"/>
          </p:nvPr>
        </p:nvSpPr>
        <p:spPr>
          <a:xfrm>
            <a:off x="2594808" y="4041648"/>
            <a:ext cx="2198483" cy="1790052"/>
          </a:xfrm>
        </p:spPr>
        <p:txBody>
          <a:bodyPr/>
          <a:lstStyle/>
          <a:p>
            <a:r>
              <a:rPr lang="en-US" dirty="0" err="1"/>
              <a:t>Definición</a:t>
            </a:r>
            <a:r>
              <a:rPr lang="en-US" dirty="0"/>
              <a:t> de: </a:t>
            </a:r>
            <a:endParaRPr lang="es-ES" dirty="0"/>
          </a:p>
          <a:p>
            <a:pPr marL="285750" indent="-285750">
              <a:buChar char="•"/>
            </a:pPr>
            <a:r>
              <a:rPr lang="en-US" err="1"/>
              <a:t>Preguntas</a:t>
            </a:r>
            <a:r>
              <a:rPr lang="en-US" dirty="0"/>
              <a:t> claves de </a:t>
            </a:r>
            <a:r>
              <a:rPr lang="en-US" err="1"/>
              <a:t>negocio</a:t>
            </a:r>
            <a:endParaRPr lang="es-ES" err="1"/>
          </a:p>
          <a:p>
            <a:pPr marL="285750" indent="-285750">
              <a:buChar char="•"/>
            </a:pPr>
            <a:r>
              <a:rPr lang="en-US" dirty="0" err="1"/>
              <a:t>Objetivos</a:t>
            </a:r>
            <a:endParaRPr lang="es-ES" dirty="0" err="1"/>
          </a:p>
          <a:p>
            <a:pPr marL="285750" indent="-285750">
              <a:buChar char="•"/>
            </a:pPr>
            <a:r>
              <a:rPr lang="en-US" dirty="0" err="1"/>
              <a:t>Alcance</a:t>
            </a:r>
            <a:endParaRPr lang="es-ES" dirty="0" err="1"/>
          </a:p>
          <a:p>
            <a:pPr marL="285750" indent="-285750">
              <a:buChar char="•"/>
            </a:pPr>
            <a:r>
              <a:rPr lang="en-US" dirty="0"/>
              <a:t>KPI's</a:t>
            </a:r>
          </a:p>
          <a:p>
            <a:pPr marL="285750" indent="-285750">
              <a:buChar char="•"/>
            </a:pPr>
            <a:r>
              <a:rPr lang="en-US" dirty="0"/>
              <a:t>Primera </a:t>
            </a:r>
            <a:r>
              <a:rPr lang="en-US" dirty="0" err="1"/>
              <a:t>presentación</a:t>
            </a:r>
          </a:p>
        </p:txBody>
      </p:sp>
      <p:sp>
        <p:nvSpPr>
          <p:cNvPr id="10" name="Text Placeholder 9">
            <a:extLst>
              <a:ext uri="{FF2B5EF4-FFF2-40B4-BE49-F238E27FC236}">
                <a16:creationId xmlns:a16="http://schemas.microsoft.com/office/drawing/2014/main" id="{1C9A283B-9E49-B36A-FE51-8E72C9F394EB}"/>
              </a:ext>
            </a:extLst>
          </p:cNvPr>
          <p:cNvSpPr>
            <a:spLocks noGrp="1"/>
          </p:cNvSpPr>
          <p:nvPr>
            <p:ph type="body" sz="quarter" idx="17"/>
          </p:nvPr>
        </p:nvSpPr>
        <p:spPr/>
        <p:txBody>
          <a:bodyPr/>
          <a:lstStyle/>
          <a:p>
            <a:r>
              <a:rPr lang="en-US" dirty="0"/>
              <a:t>3</a:t>
            </a:r>
          </a:p>
        </p:txBody>
      </p:sp>
      <p:sp>
        <p:nvSpPr>
          <p:cNvPr id="13" name="Text Placeholder 12">
            <a:extLst>
              <a:ext uri="{FF2B5EF4-FFF2-40B4-BE49-F238E27FC236}">
                <a16:creationId xmlns:a16="http://schemas.microsoft.com/office/drawing/2014/main" id="{C2055FE9-29DC-BC97-64D3-F9745578B47E}"/>
              </a:ext>
            </a:extLst>
          </p:cNvPr>
          <p:cNvSpPr>
            <a:spLocks noGrp="1"/>
          </p:cNvSpPr>
          <p:nvPr>
            <p:ph type="body" sz="quarter" idx="20"/>
          </p:nvPr>
        </p:nvSpPr>
        <p:spPr>
          <a:xfrm>
            <a:off x="5139346" y="4041648"/>
            <a:ext cx="2188046" cy="1988381"/>
          </a:xfrm>
        </p:spPr>
        <p:txBody>
          <a:bodyPr/>
          <a:lstStyle/>
          <a:p>
            <a:pPr marL="285750" indent="-285750">
              <a:buChar char="•"/>
            </a:pPr>
            <a:r>
              <a:rPr lang="en-US" dirty="0" err="1"/>
              <a:t>Análisis</a:t>
            </a:r>
            <a:r>
              <a:rPr lang="en-US" dirty="0"/>
              <a:t> </a:t>
            </a:r>
            <a:r>
              <a:rPr lang="en-US" dirty="0" err="1"/>
              <a:t>detalla</a:t>
            </a:r>
            <a:r>
              <a:rPr lang="en-US" dirty="0"/>
              <a:t> do de </a:t>
            </a:r>
            <a:r>
              <a:rPr lang="en-US" dirty="0" err="1"/>
              <a:t>datos</a:t>
            </a:r>
            <a:endParaRPr lang="es-ES" dirty="0" err="1"/>
          </a:p>
          <a:p>
            <a:pPr marL="285750" indent="-285750">
              <a:buChar char="•"/>
            </a:pPr>
            <a:r>
              <a:rPr lang="en-US" dirty="0"/>
              <a:t>Implementacion de KPI's</a:t>
            </a:r>
            <a:endParaRPr lang="es-ES" dirty="0"/>
          </a:p>
          <a:p>
            <a:pPr marL="285750" indent="-285750">
              <a:buChar char="•"/>
            </a:pPr>
            <a:r>
              <a:rPr lang="en-US" dirty="0"/>
              <a:t>Construccion de </a:t>
            </a:r>
            <a:r>
              <a:rPr lang="en-US" dirty="0" err="1"/>
              <a:t>Modelos</a:t>
            </a:r>
            <a:r>
              <a:rPr lang="en-US" dirty="0"/>
              <a:t> de ML</a:t>
            </a:r>
            <a:endParaRPr lang="es-ES"/>
          </a:p>
          <a:p>
            <a:pPr marL="285750" indent="-285750">
              <a:buChar char="•"/>
            </a:pPr>
            <a:r>
              <a:rPr lang="en-US" dirty="0"/>
              <a:t>Segunda </a:t>
            </a:r>
            <a:r>
              <a:rPr lang="en-US" dirty="0" err="1"/>
              <a:t>presentación</a:t>
            </a:r>
          </a:p>
          <a:p>
            <a:endParaRPr lang="en-US" dirty="0"/>
          </a:p>
        </p:txBody>
      </p:sp>
      <p:sp>
        <p:nvSpPr>
          <p:cNvPr id="11" name="Text Placeholder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a:lstStyle/>
          <a:p>
            <a:r>
              <a:rPr lang="en-US" dirty="0"/>
              <a:t>4</a:t>
            </a:r>
          </a:p>
        </p:txBody>
      </p:sp>
      <p:sp>
        <p:nvSpPr>
          <p:cNvPr id="14" name="Text Placeholder 13">
            <a:extLst>
              <a:ext uri="{FF2B5EF4-FFF2-40B4-BE49-F238E27FC236}">
                <a16:creationId xmlns:a16="http://schemas.microsoft.com/office/drawing/2014/main" id="{36278598-FCCB-FFAE-8D0C-C6E865B7A96B}"/>
              </a:ext>
            </a:extLst>
          </p:cNvPr>
          <p:cNvSpPr>
            <a:spLocks noGrp="1"/>
          </p:cNvSpPr>
          <p:nvPr>
            <p:ph type="body" sz="quarter" idx="21"/>
          </p:nvPr>
        </p:nvSpPr>
        <p:spPr>
          <a:xfrm>
            <a:off x="7626430" y="4041648"/>
            <a:ext cx="1822704" cy="2030134"/>
          </a:xfrm>
        </p:spPr>
        <p:txBody>
          <a:bodyPr/>
          <a:lstStyle/>
          <a:p>
            <a:pPr marL="285750" indent="-285750">
              <a:buChar char="•"/>
            </a:pPr>
            <a:r>
              <a:rPr lang="en-US" dirty="0"/>
              <a:t>Construccion de dashboards</a:t>
            </a:r>
            <a:endParaRPr lang="es-ES" dirty="0"/>
          </a:p>
          <a:p>
            <a:pPr marL="285750" indent="-285750">
              <a:buChar char="•"/>
            </a:pPr>
            <a:r>
              <a:rPr lang="en-US" dirty="0" err="1"/>
              <a:t>Refinamiento</a:t>
            </a:r>
            <a:r>
              <a:rPr lang="en-US" dirty="0"/>
              <a:t> de </a:t>
            </a:r>
            <a:r>
              <a:rPr lang="en-US" dirty="0" err="1"/>
              <a:t>modelos</a:t>
            </a:r>
            <a:r>
              <a:rPr lang="en-US" dirty="0"/>
              <a:t> de ML</a:t>
            </a:r>
            <a:endParaRPr lang="es-ES" dirty="0"/>
          </a:p>
          <a:p>
            <a:pPr marL="285750" indent="-285750">
              <a:buChar char="•"/>
            </a:pPr>
            <a:r>
              <a:rPr lang="en-US" dirty="0"/>
              <a:t>Construccion de </a:t>
            </a:r>
            <a:r>
              <a:rPr lang="en-US" dirty="0" err="1"/>
              <a:t>estrategia</a:t>
            </a:r>
            <a:r>
              <a:rPr lang="en-US" dirty="0"/>
              <a:t> </a:t>
            </a:r>
            <a:r>
              <a:rPr lang="en-US" dirty="0" err="1"/>
              <a:t>definitiva</a:t>
            </a:r>
            <a:r>
              <a:rPr lang="en-US" dirty="0"/>
              <a:t> </a:t>
            </a:r>
          </a:p>
        </p:txBody>
      </p:sp>
      <p:sp>
        <p:nvSpPr>
          <p:cNvPr id="12" name="Text Placeholder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a:lstStyle/>
          <a:p>
            <a:r>
              <a:rPr lang="en-US" dirty="0"/>
              <a:t>5</a:t>
            </a:r>
          </a:p>
        </p:txBody>
      </p:sp>
      <p:sp>
        <p:nvSpPr>
          <p:cNvPr id="15" name="Text Placeholder 14">
            <a:extLst>
              <a:ext uri="{FF2B5EF4-FFF2-40B4-BE49-F238E27FC236}">
                <a16:creationId xmlns:a16="http://schemas.microsoft.com/office/drawing/2014/main" id="{C74894D9-3816-D634-32FA-4C32368D5317}"/>
              </a:ext>
            </a:extLst>
          </p:cNvPr>
          <p:cNvSpPr>
            <a:spLocks noGrp="1"/>
          </p:cNvSpPr>
          <p:nvPr>
            <p:ph type="body" sz="quarter" idx="22"/>
          </p:nvPr>
        </p:nvSpPr>
        <p:spPr>
          <a:xfrm>
            <a:off x="9993516" y="4041648"/>
            <a:ext cx="1939404" cy="1633477"/>
          </a:xfrm>
        </p:spPr>
        <p:txBody>
          <a:bodyPr/>
          <a:lstStyle/>
          <a:p>
            <a:pPr marL="285750" indent="-285750">
              <a:buChar char="•"/>
            </a:pPr>
            <a:r>
              <a:rPr lang="en-US" err="1"/>
              <a:t>Refinamiento</a:t>
            </a:r>
            <a:r>
              <a:rPr lang="en-US" dirty="0"/>
              <a:t> de dashboards</a:t>
            </a:r>
            <a:endParaRPr lang="es-ES"/>
          </a:p>
          <a:p>
            <a:pPr marL="285750" indent="-285750">
              <a:buChar char="•"/>
            </a:pPr>
            <a:r>
              <a:rPr lang="en-US" err="1"/>
              <a:t>Preparacion</a:t>
            </a:r>
            <a:r>
              <a:rPr lang="en-US" dirty="0"/>
              <a:t> de </a:t>
            </a:r>
            <a:r>
              <a:rPr lang="en-US" err="1"/>
              <a:t>entregables</a:t>
            </a:r>
            <a:r>
              <a:rPr lang="en-US" dirty="0"/>
              <a:t> finales</a:t>
            </a:r>
          </a:p>
          <a:p>
            <a:pPr marL="285750" indent="-285750">
              <a:buChar char="•"/>
            </a:pPr>
            <a:r>
              <a:rPr lang="en-US" err="1"/>
              <a:t>Presentacion</a:t>
            </a:r>
            <a:r>
              <a:rPr lang="en-US" dirty="0"/>
              <a:t> final</a:t>
            </a:r>
          </a:p>
          <a:p>
            <a:endParaRPr lang="en-US" dirty="0"/>
          </a:p>
        </p:txBody>
      </p:sp>
    </p:spTree>
    <p:extLst>
      <p:ext uri="{BB962C8B-B14F-4D97-AF65-F5344CB8AC3E}">
        <p14:creationId xmlns:p14="http://schemas.microsoft.com/office/powerpoint/2010/main" val="103014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Stack </a:t>
            </a:r>
            <a:r>
              <a:rPr lang="en-US" dirty="0" err="1"/>
              <a:t>tecnológico</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71187" y="1515984"/>
            <a:ext cx="7418664" cy="4611747"/>
          </a:xfrm>
        </p:spPr>
        <p:txBody>
          <a:bodyPr vert="horz" lIns="91440" tIns="45720" rIns="91440" bIns="45720" rtlCol="0" anchor="t">
            <a:noAutofit/>
          </a:bodyPr>
          <a:lstStyle/>
          <a:p>
            <a:r>
              <a:rPr lang="en-US" sz="2000" err="1">
                <a:latin typeface="Arial"/>
                <a:ea typeface="+mn-lt"/>
                <a:cs typeface="+mn-lt"/>
              </a:rPr>
              <a:t>Utilizaremos</a:t>
            </a:r>
            <a:r>
              <a:rPr lang="en-US" sz="2000" dirty="0">
                <a:latin typeface="Arial"/>
                <a:ea typeface="+mn-lt"/>
                <a:cs typeface="+mn-lt"/>
              </a:rPr>
              <a:t> </a:t>
            </a:r>
            <a:r>
              <a:rPr lang="en-US" sz="2000" err="1">
                <a:latin typeface="Arial"/>
                <a:ea typeface="+mn-lt"/>
                <a:cs typeface="+mn-lt"/>
              </a:rPr>
              <a:t>herramientas</a:t>
            </a:r>
            <a:r>
              <a:rPr lang="en-US" sz="2000" dirty="0">
                <a:latin typeface="Arial"/>
                <a:ea typeface="+mn-lt"/>
                <a:cs typeface="+mn-lt"/>
              </a:rPr>
              <a:t> </a:t>
            </a:r>
            <a:r>
              <a:rPr lang="en-US" sz="2000" err="1">
                <a:latin typeface="Arial"/>
                <a:ea typeface="+mn-lt"/>
                <a:cs typeface="+mn-lt"/>
              </a:rPr>
              <a:t>como</a:t>
            </a:r>
            <a:r>
              <a:rPr lang="en-US" sz="2000" dirty="0">
                <a:latin typeface="Arial"/>
                <a:ea typeface="+mn-lt"/>
                <a:cs typeface="+mn-lt"/>
              </a:rPr>
              <a:t> Python, Pandas, </a:t>
            </a:r>
            <a:r>
              <a:rPr lang="en-US" sz="2000" err="1">
                <a:latin typeface="Arial"/>
                <a:ea typeface="+mn-lt"/>
                <a:cs typeface="+mn-lt"/>
              </a:rPr>
              <a:t>Jupyter</a:t>
            </a:r>
            <a:r>
              <a:rPr lang="en-US" sz="2000" dirty="0">
                <a:latin typeface="Arial"/>
                <a:ea typeface="+mn-lt"/>
                <a:cs typeface="+mn-lt"/>
              </a:rPr>
              <a:t> Notebooks y </a:t>
            </a:r>
            <a:r>
              <a:rPr lang="en-US" sz="2000" err="1">
                <a:latin typeface="Arial"/>
                <a:ea typeface="+mn-lt"/>
                <a:cs typeface="+mn-lt"/>
              </a:rPr>
              <a:t>bibliotecas</a:t>
            </a:r>
            <a:r>
              <a:rPr lang="en-US" sz="2000" dirty="0">
                <a:latin typeface="Arial"/>
                <a:ea typeface="+mn-lt"/>
                <a:cs typeface="+mn-lt"/>
              </a:rPr>
              <a:t> de </a:t>
            </a:r>
            <a:r>
              <a:rPr lang="en-US" sz="2000" err="1">
                <a:latin typeface="Arial"/>
                <a:ea typeface="+mn-lt"/>
                <a:cs typeface="+mn-lt"/>
              </a:rPr>
              <a:t>visualización</a:t>
            </a:r>
            <a:r>
              <a:rPr lang="en-US" sz="2000" dirty="0">
                <a:latin typeface="Arial"/>
                <a:ea typeface="+mn-lt"/>
                <a:cs typeface="+mn-lt"/>
              </a:rPr>
              <a:t> para </a:t>
            </a:r>
            <a:r>
              <a:rPr lang="en-US" sz="2000" err="1">
                <a:latin typeface="Arial"/>
                <a:ea typeface="+mn-lt"/>
                <a:cs typeface="+mn-lt"/>
              </a:rPr>
              <a:t>el</a:t>
            </a:r>
            <a:r>
              <a:rPr lang="en-US" sz="2000" dirty="0">
                <a:latin typeface="Arial"/>
                <a:ea typeface="+mn-lt"/>
                <a:cs typeface="+mn-lt"/>
              </a:rPr>
              <a:t> </a:t>
            </a:r>
            <a:r>
              <a:rPr lang="en-US" sz="2000" err="1">
                <a:latin typeface="Arial"/>
                <a:ea typeface="+mn-lt"/>
                <a:cs typeface="+mn-lt"/>
              </a:rPr>
              <a:t>análisis</a:t>
            </a:r>
            <a:r>
              <a:rPr lang="en-US" sz="2000" dirty="0">
                <a:latin typeface="Arial"/>
                <a:ea typeface="+mn-lt"/>
                <a:cs typeface="+mn-lt"/>
              </a:rPr>
              <a:t> de </a:t>
            </a:r>
            <a:r>
              <a:rPr lang="en-US" sz="2000" err="1">
                <a:latin typeface="Arial"/>
                <a:ea typeface="+mn-lt"/>
                <a:cs typeface="+mn-lt"/>
              </a:rPr>
              <a:t>datos</a:t>
            </a:r>
            <a:r>
              <a:rPr lang="en-US" sz="2000" dirty="0">
                <a:latin typeface="Arial"/>
                <a:ea typeface="+mn-lt"/>
                <a:cs typeface="+mn-lt"/>
              </a:rPr>
              <a:t>. </a:t>
            </a:r>
            <a:r>
              <a:rPr lang="en-US" sz="2000" err="1">
                <a:latin typeface="Arial"/>
                <a:ea typeface="+mn-lt"/>
                <a:cs typeface="+mn-lt"/>
              </a:rPr>
              <a:t>Consideraremos</a:t>
            </a:r>
            <a:r>
              <a:rPr lang="en-US" sz="2000" dirty="0">
                <a:latin typeface="Arial"/>
                <a:ea typeface="+mn-lt"/>
                <a:cs typeface="+mn-lt"/>
              </a:rPr>
              <a:t> la </a:t>
            </a:r>
            <a:r>
              <a:rPr lang="en-US" sz="2000" err="1">
                <a:latin typeface="Arial"/>
                <a:ea typeface="+mn-lt"/>
                <a:cs typeface="+mn-lt"/>
              </a:rPr>
              <a:t>implementación</a:t>
            </a:r>
            <a:r>
              <a:rPr lang="en-US" sz="2000" dirty="0">
                <a:latin typeface="Arial"/>
                <a:ea typeface="+mn-lt"/>
                <a:cs typeface="+mn-lt"/>
              </a:rPr>
              <a:t> de un </a:t>
            </a:r>
            <a:r>
              <a:rPr lang="en-US" sz="2000" err="1">
                <a:latin typeface="Arial"/>
                <a:ea typeface="+mn-lt"/>
                <a:cs typeface="+mn-lt"/>
              </a:rPr>
              <a:t>sistema</a:t>
            </a:r>
            <a:r>
              <a:rPr lang="en-US" sz="2000" dirty="0">
                <a:latin typeface="Arial"/>
                <a:ea typeface="+mn-lt"/>
                <a:cs typeface="+mn-lt"/>
              </a:rPr>
              <a:t> de </a:t>
            </a:r>
            <a:r>
              <a:rPr lang="en-US" sz="2000" err="1">
                <a:latin typeface="Arial"/>
                <a:ea typeface="+mn-lt"/>
                <a:cs typeface="+mn-lt"/>
              </a:rPr>
              <a:t>gestión</a:t>
            </a:r>
            <a:r>
              <a:rPr lang="en-US" sz="2000" dirty="0">
                <a:latin typeface="Arial"/>
                <a:ea typeface="+mn-lt"/>
                <a:cs typeface="+mn-lt"/>
              </a:rPr>
              <a:t> de bases de </a:t>
            </a:r>
            <a:r>
              <a:rPr lang="en-US" sz="2000" err="1">
                <a:latin typeface="Arial"/>
                <a:ea typeface="+mn-lt"/>
                <a:cs typeface="+mn-lt"/>
              </a:rPr>
              <a:t>datos</a:t>
            </a:r>
            <a:r>
              <a:rPr lang="en-US" sz="2000" dirty="0">
                <a:latin typeface="Arial"/>
                <a:ea typeface="+mn-lt"/>
                <a:cs typeface="+mn-lt"/>
              </a:rPr>
              <a:t> para </a:t>
            </a:r>
            <a:r>
              <a:rPr lang="en-US" sz="2000" err="1">
                <a:latin typeface="Arial"/>
                <a:ea typeface="+mn-lt"/>
                <a:cs typeface="+mn-lt"/>
              </a:rPr>
              <a:t>almacenar</a:t>
            </a:r>
            <a:r>
              <a:rPr lang="en-US" sz="2000" dirty="0">
                <a:latin typeface="Arial"/>
                <a:ea typeface="+mn-lt"/>
                <a:cs typeface="+mn-lt"/>
              </a:rPr>
              <a:t> </a:t>
            </a:r>
            <a:r>
              <a:rPr lang="en-US" sz="2000" err="1">
                <a:latin typeface="Arial"/>
                <a:ea typeface="+mn-lt"/>
                <a:cs typeface="+mn-lt"/>
              </a:rPr>
              <a:t>los</a:t>
            </a:r>
            <a:r>
              <a:rPr lang="en-US" sz="2000" dirty="0">
                <a:latin typeface="Arial"/>
                <a:ea typeface="+mn-lt"/>
                <a:cs typeface="+mn-lt"/>
              </a:rPr>
              <a:t> </a:t>
            </a:r>
            <a:r>
              <a:rPr lang="en-US" sz="2000" err="1">
                <a:latin typeface="Arial"/>
                <a:ea typeface="+mn-lt"/>
                <a:cs typeface="+mn-lt"/>
              </a:rPr>
              <a:t>datos</a:t>
            </a:r>
            <a:r>
              <a:rPr lang="en-US" sz="2000" dirty="0">
                <a:latin typeface="Arial"/>
                <a:ea typeface="+mn-lt"/>
                <a:cs typeface="+mn-lt"/>
              </a:rPr>
              <a:t>.</a:t>
            </a:r>
            <a:endParaRPr lang="en-US" sz="2000" dirty="0">
              <a:latin typeface="Arial"/>
            </a:endParaRPr>
          </a:p>
          <a:p>
            <a:endParaRPr lang="en-US" sz="2000" dirty="0">
              <a:latin typeface="Arial"/>
              <a:ea typeface="+mn-lt"/>
              <a:cs typeface="+mn-lt"/>
            </a:endParaRPr>
          </a:p>
          <a:p>
            <a:pPr>
              <a:buChar char="•"/>
            </a:pPr>
            <a:r>
              <a:rPr lang="en-US" sz="2000" dirty="0">
                <a:latin typeface="Arial"/>
                <a:ea typeface="+mn-lt"/>
                <a:cs typeface="+mn-lt"/>
              </a:rPr>
              <a:t>Python</a:t>
            </a:r>
            <a:endParaRPr lang="en-US" sz="2000">
              <a:latin typeface="Arial"/>
              <a:cs typeface="Arial"/>
            </a:endParaRPr>
          </a:p>
          <a:p>
            <a:pPr>
              <a:buChar char="•"/>
            </a:pPr>
            <a:r>
              <a:rPr lang="en-US" sz="2000" dirty="0">
                <a:latin typeface="Arial"/>
                <a:ea typeface="+mn-lt"/>
                <a:cs typeface="+mn-lt"/>
              </a:rPr>
              <a:t>Google Big Query y </a:t>
            </a:r>
            <a:r>
              <a:rPr lang="en-US" sz="2000" err="1">
                <a:latin typeface="Arial"/>
                <a:ea typeface="+mn-lt"/>
                <a:cs typeface="+mn-lt"/>
              </a:rPr>
              <a:t>SQLalmacenar</a:t>
            </a:r>
            <a:r>
              <a:rPr lang="en-US" sz="2000" dirty="0">
                <a:latin typeface="Arial"/>
                <a:ea typeface="+mn-lt"/>
                <a:cs typeface="+mn-lt"/>
              </a:rPr>
              <a:t> </a:t>
            </a:r>
            <a:r>
              <a:rPr lang="en-US" sz="2000" err="1">
                <a:latin typeface="Arial"/>
                <a:ea typeface="+mn-lt"/>
                <a:cs typeface="+mn-lt"/>
              </a:rPr>
              <a:t>en</a:t>
            </a:r>
            <a:r>
              <a:rPr lang="en-US" sz="2000" dirty="0">
                <a:latin typeface="Arial"/>
                <a:ea typeface="+mn-lt"/>
                <a:cs typeface="+mn-lt"/>
              </a:rPr>
              <a:t> la </a:t>
            </a:r>
            <a:r>
              <a:rPr lang="en-US" sz="2000" err="1">
                <a:latin typeface="Arial"/>
                <a:ea typeface="+mn-lt"/>
                <a:cs typeface="+mn-lt"/>
              </a:rPr>
              <a:t>nube</a:t>
            </a:r>
            <a:r>
              <a:rPr lang="en-US" sz="2000" dirty="0">
                <a:latin typeface="Arial"/>
                <a:ea typeface="+mn-lt"/>
                <a:cs typeface="+mn-lt"/>
              </a:rPr>
              <a:t> </a:t>
            </a:r>
            <a:r>
              <a:rPr lang="en-US" sz="2000" err="1">
                <a:latin typeface="Arial"/>
                <a:ea typeface="+mn-lt"/>
                <a:cs typeface="+mn-lt"/>
              </a:rPr>
              <a:t>los</a:t>
            </a:r>
            <a:r>
              <a:rPr lang="en-US" sz="2000" dirty="0">
                <a:latin typeface="Arial"/>
                <a:ea typeface="+mn-lt"/>
                <a:cs typeface="+mn-lt"/>
              </a:rPr>
              <a:t> </a:t>
            </a:r>
            <a:r>
              <a:rPr lang="en-US" sz="2000" err="1">
                <a:latin typeface="Arial"/>
                <a:ea typeface="+mn-lt"/>
                <a:cs typeface="+mn-lt"/>
              </a:rPr>
              <a:t>datos</a:t>
            </a:r>
            <a:r>
              <a:rPr lang="en-US" sz="2000" dirty="0">
                <a:latin typeface="Arial"/>
                <a:ea typeface="+mn-lt"/>
                <a:cs typeface="+mn-lt"/>
              </a:rPr>
              <a:t> </a:t>
            </a:r>
            <a:r>
              <a:rPr lang="en-US" sz="2000" err="1">
                <a:latin typeface="Arial"/>
                <a:ea typeface="+mn-lt"/>
                <a:cs typeface="+mn-lt"/>
              </a:rPr>
              <a:t>recopilados</a:t>
            </a:r>
            <a:r>
              <a:rPr lang="en-US" sz="2000" dirty="0">
                <a:latin typeface="Arial"/>
                <a:ea typeface="+mn-lt"/>
                <a:cs typeface="+mn-lt"/>
              </a:rPr>
              <a:t> </a:t>
            </a:r>
            <a:r>
              <a:rPr lang="en-US" sz="2000" err="1">
                <a:latin typeface="Arial"/>
                <a:ea typeface="+mn-lt"/>
                <a:cs typeface="+mn-lt"/>
              </a:rPr>
              <a:t>usando</a:t>
            </a:r>
            <a:r>
              <a:rPr lang="en-US" sz="2000" dirty="0">
                <a:latin typeface="Arial"/>
                <a:ea typeface="+mn-lt"/>
                <a:cs typeface="+mn-lt"/>
              </a:rPr>
              <a:t> </a:t>
            </a:r>
            <a:r>
              <a:rPr lang="en-US" sz="2000" err="1">
                <a:latin typeface="Arial"/>
                <a:ea typeface="+mn-lt"/>
                <a:cs typeface="+mn-lt"/>
              </a:rPr>
              <a:t>lenguaje</a:t>
            </a:r>
            <a:r>
              <a:rPr lang="en-US" sz="2000" dirty="0">
                <a:latin typeface="Arial"/>
                <a:ea typeface="+mn-lt"/>
                <a:cs typeface="+mn-lt"/>
              </a:rPr>
              <a:t> SQL.</a:t>
            </a:r>
            <a:endParaRPr lang="en-US">
              <a:latin typeface="Arial"/>
              <a:cs typeface="Arial"/>
            </a:endParaRPr>
          </a:p>
          <a:p>
            <a:pPr>
              <a:buChar char="•"/>
            </a:pPr>
            <a:r>
              <a:rPr lang="en-US" sz="2000" dirty="0">
                <a:latin typeface="Arial"/>
                <a:ea typeface="+mn-lt"/>
                <a:cs typeface="+mn-lt"/>
              </a:rPr>
              <a:t>Google Cloud Storage</a:t>
            </a:r>
            <a:endParaRPr lang="en-US">
              <a:latin typeface="Arial"/>
              <a:cs typeface="Arial"/>
            </a:endParaRPr>
          </a:p>
          <a:p>
            <a:pPr>
              <a:buChar char="•"/>
            </a:pPr>
            <a:r>
              <a:rPr lang="en-US" sz="2000" dirty="0">
                <a:latin typeface="Arial"/>
                <a:ea typeface="+mn-lt"/>
                <a:cs typeface="+mn-lt"/>
              </a:rPr>
              <a:t>Google Cloud App Engine</a:t>
            </a:r>
            <a:endParaRPr lang="en-US">
              <a:latin typeface="Arial"/>
              <a:cs typeface="Arial"/>
            </a:endParaRPr>
          </a:p>
          <a:p>
            <a:pPr>
              <a:buChar char="•"/>
            </a:pPr>
            <a:r>
              <a:rPr lang="en-US" sz="2000" dirty="0">
                <a:latin typeface="Arial"/>
                <a:ea typeface="+mn-lt"/>
                <a:cs typeface="+mn-lt"/>
              </a:rPr>
              <a:t>Google </a:t>
            </a:r>
            <a:r>
              <a:rPr lang="en-US" sz="2000" err="1">
                <a:latin typeface="Arial"/>
                <a:ea typeface="+mn-lt"/>
                <a:cs typeface="+mn-lt"/>
              </a:rPr>
              <a:t>Colab</a:t>
            </a:r>
            <a:endParaRPr lang="en-US">
              <a:latin typeface="Arial"/>
              <a:cs typeface="Arial"/>
            </a:endParaRPr>
          </a:p>
          <a:p>
            <a:pPr>
              <a:buChar char="•"/>
            </a:pPr>
            <a:r>
              <a:rPr lang="en-US" sz="2000" dirty="0">
                <a:latin typeface="Arial"/>
                <a:ea typeface="+mn-lt"/>
                <a:cs typeface="+mn-lt"/>
              </a:rPr>
              <a:t>Google Cloud Vertex AI</a:t>
            </a:r>
            <a:endParaRPr lang="en-US">
              <a:latin typeface="Arial"/>
              <a:cs typeface="Arial"/>
            </a:endParaRPr>
          </a:p>
          <a:p>
            <a:pPr>
              <a:buChar char="•"/>
            </a:pPr>
            <a:r>
              <a:rPr lang="en-US" sz="2000" dirty="0">
                <a:latin typeface="Arial"/>
                <a:ea typeface="+mn-lt"/>
                <a:cs typeface="+mn-lt"/>
              </a:rPr>
              <a:t>Apache Airflow</a:t>
            </a:r>
            <a:endParaRPr lang="en-US">
              <a:latin typeface="Arial"/>
              <a:ea typeface="+mn-lt"/>
              <a:cs typeface="+mn-lt"/>
            </a:endParaRPr>
          </a:p>
          <a:p>
            <a:pPr>
              <a:buChar char="•"/>
            </a:pPr>
            <a:r>
              <a:rPr lang="en-US" sz="2000" err="1">
                <a:latin typeface="Arial"/>
                <a:ea typeface="+mn-lt"/>
                <a:cs typeface="+mn-lt"/>
              </a:rPr>
              <a:t>Pycaret</a:t>
            </a:r>
            <a:endParaRPr lang="en-US" err="1">
              <a:latin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4.4</a:t>
            </a:r>
          </a:p>
        </p:txBody>
      </p:sp>
    </p:spTree>
    <p:extLst>
      <p:ext uri="{BB962C8B-B14F-4D97-AF65-F5344CB8AC3E}">
        <p14:creationId xmlns:p14="http://schemas.microsoft.com/office/powerpoint/2010/main" val="61840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574881" y="2304288"/>
            <a:ext cx="6891695" cy="2432304"/>
          </a:xfrm>
        </p:spPr>
        <p:txBody>
          <a:bodyPr/>
          <a:lstStyle/>
          <a:p>
            <a:r>
              <a:rPr lang="en-US" dirty="0"/>
              <a:t>Fase 1 del </a:t>
            </a:r>
            <a:r>
              <a:rPr lang="en-US" dirty="0" err="1"/>
              <a:t>desarrollo</a:t>
            </a:r>
          </a:p>
        </p:txBody>
      </p:sp>
      <p:sp>
        <p:nvSpPr>
          <p:cNvPr id="3" name="CuadroTexto 2">
            <a:extLst>
              <a:ext uri="{FF2B5EF4-FFF2-40B4-BE49-F238E27FC236}">
                <a16:creationId xmlns:a16="http://schemas.microsoft.com/office/drawing/2014/main" id="{9E73E943-81A3-6827-3698-01B87DC20797}"/>
              </a:ext>
            </a:extLst>
          </p:cNvPr>
          <p:cNvSpPr txBox="1"/>
          <p:nvPr/>
        </p:nvSpPr>
        <p:spPr>
          <a:xfrm>
            <a:off x="1213458" y="4013547"/>
            <a:ext cx="3627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6000" dirty="0">
                <a:solidFill>
                  <a:srgbClr val="FFFFFF"/>
                </a:solidFill>
              </a:rPr>
              <a:t>5</a:t>
            </a:r>
          </a:p>
          <a:p>
            <a:pPr algn="l"/>
            <a:endParaRPr lang="es-ES" sz="6000" dirty="0">
              <a:solidFill>
                <a:srgbClr val="FFFFFF"/>
              </a:solidFill>
            </a:endParaRPr>
          </a:p>
        </p:txBody>
      </p:sp>
    </p:spTree>
    <p:extLst>
      <p:ext uri="{BB962C8B-B14F-4D97-AF65-F5344CB8AC3E}">
        <p14:creationId xmlns:p14="http://schemas.microsoft.com/office/powerpoint/2010/main" val="18929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a:t>Universo de </a:t>
            </a:r>
            <a:r>
              <a:rPr lang="en-US" dirty="0" err="1"/>
              <a:t>datos</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r>
              <a:rPr lang="en-US" sz="2400" dirty="0">
                <a:latin typeface="Arial"/>
                <a:cs typeface="+mn-lt"/>
              </a:rPr>
              <a:t>La </a:t>
            </a:r>
            <a:r>
              <a:rPr lang="en-US" sz="2400" dirty="0" err="1">
                <a:latin typeface="Arial"/>
                <a:cs typeface="+mn-lt"/>
              </a:rPr>
              <a:t>exploración</a:t>
            </a:r>
            <a:r>
              <a:rPr lang="en-US" sz="2400" dirty="0">
                <a:latin typeface="Arial"/>
                <a:cs typeface="+mn-lt"/>
              </a:rPr>
              <a:t> </a:t>
            </a:r>
            <a:r>
              <a:rPr lang="en-US" sz="2400" dirty="0" err="1">
                <a:latin typeface="Arial"/>
                <a:cs typeface="+mn-lt"/>
              </a:rPr>
              <a:t>preliminar</a:t>
            </a:r>
            <a:r>
              <a:rPr lang="en-US" sz="2400" dirty="0">
                <a:latin typeface="Arial"/>
                <a:cs typeface="+mn-lt"/>
              </a:rPr>
              <a:t> ha </a:t>
            </a:r>
            <a:r>
              <a:rPr lang="en-US" sz="2400" dirty="0" err="1">
                <a:latin typeface="Arial"/>
                <a:cs typeface="+mn-lt"/>
              </a:rPr>
              <a:t>arrojado</a:t>
            </a:r>
            <a:r>
              <a:rPr lang="en-US" sz="2400" dirty="0">
                <a:latin typeface="Arial"/>
                <a:cs typeface="+mn-lt"/>
              </a:rPr>
              <a:t> </a:t>
            </a:r>
            <a:r>
              <a:rPr lang="en-US" sz="2400" dirty="0">
                <a:latin typeface="Arial"/>
                <a:cs typeface="Arial"/>
              </a:rPr>
              <a:t>un </a:t>
            </a:r>
            <a:r>
              <a:rPr lang="en-US" sz="2400" dirty="0" err="1">
                <a:latin typeface="Arial"/>
                <a:cs typeface="Arial"/>
              </a:rPr>
              <a:t>inventario</a:t>
            </a:r>
            <a:r>
              <a:rPr lang="en-US" sz="2400" dirty="0">
                <a:latin typeface="Arial"/>
                <a:cs typeface="Arial"/>
              </a:rPr>
              <a:t> de </a:t>
            </a:r>
            <a:r>
              <a:rPr lang="en-US" sz="2400" dirty="0" err="1">
                <a:latin typeface="Arial"/>
                <a:cs typeface="Arial"/>
              </a:rPr>
              <a:t>datos</a:t>
            </a:r>
            <a:r>
              <a:rPr lang="en-US" sz="2400" dirty="0">
                <a:latin typeface="Arial"/>
                <a:cs typeface="Arial"/>
              </a:rPr>
              <a:t> que se </a:t>
            </a:r>
            <a:r>
              <a:rPr lang="en-US" sz="2400" dirty="0" err="1">
                <a:latin typeface="Arial"/>
                <a:cs typeface="Arial"/>
              </a:rPr>
              <a:t>describen</a:t>
            </a:r>
            <a:r>
              <a:rPr lang="en-US" sz="2400" dirty="0">
                <a:latin typeface="Arial"/>
                <a:cs typeface="Arial"/>
              </a:rPr>
              <a:t> a </a:t>
            </a:r>
            <a:r>
              <a:rPr lang="en-US" sz="2400" dirty="0" err="1">
                <a:latin typeface="Arial"/>
                <a:cs typeface="Arial"/>
              </a:rPr>
              <a:t>continuación</a:t>
            </a:r>
            <a:endParaRPr lang="en-US" sz="2400" dirty="0">
              <a:latin typeface="Arial"/>
              <a:cs typeface="Arial"/>
            </a:endParaRP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5</a:t>
            </a:r>
          </a:p>
        </p:txBody>
      </p:sp>
      <p:graphicFrame>
        <p:nvGraphicFramePr>
          <p:cNvPr id="3" name="Tabla 2">
            <a:extLst>
              <a:ext uri="{FF2B5EF4-FFF2-40B4-BE49-F238E27FC236}">
                <a16:creationId xmlns:a16="http://schemas.microsoft.com/office/drawing/2014/main" id="{5A5F847A-1FB2-A670-02F2-27A7DDBDCD77}"/>
              </a:ext>
            </a:extLst>
          </p:cNvPr>
          <p:cNvGraphicFramePr>
            <a:graphicFrameLocks noGrp="1"/>
          </p:cNvGraphicFramePr>
          <p:nvPr>
            <p:extLst>
              <p:ext uri="{D42A27DB-BD31-4B8C-83A1-F6EECF244321}">
                <p14:modId xmlns:p14="http://schemas.microsoft.com/office/powerpoint/2010/main" val="1214980858"/>
              </p:ext>
            </p:extLst>
          </p:nvPr>
        </p:nvGraphicFramePr>
        <p:xfrm>
          <a:off x="577697" y="3018315"/>
          <a:ext cx="7743285" cy="2923650"/>
        </p:xfrm>
        <a:graphic>
          <a:graphicData uri="http://schemas.openxmlformats.org/drawingml/2006/table">
            <a:tbl>
              <a:tblPr firstRow="1" bandRow="1">
                <a:tableStyleId>{5C22544A-7EE6-4342-B048-85BDC9FD1C3A}</a:tableStyleId>
              </a:tblPr>
              <a:tblGrid>
                <a:gridCol w="1548657">
                  <a:extLst>
                    <a:ext uri="{9D8B030D-6E8A-4147-A177-3AD203B41FA5}">
                      <a16:colId xmlns:a16="http://schemas.microsoft.com/office/drawing/2014/main" val="465262753"/>
                    </a:ext>
                  </a:extLst>
                </a:gridCol>
                <a:gridCol w="1548657">
                  <a:extLst>
                    <a:ext uri="{9D8B030D-6E8A-4147-A177-3AD203B41FA5}">
                      <a16:colId xmlns:a16="http://schemas.microsoft.com/office/drawing/2014/main" val="3023152766"/>
                    </a:ext>
                  </a:extLst>
                </a:gridCol>
                <a:gridCol w="1548657">
                  <a:extLst>
                    <a:ext uri="{9D8B030D-6E8A-4147-A177-3AD203B41FA5}">
                      <a16:colId xmlns:a16="http://schemas.microsoft.com/office/drawing/2014/main" val="2267969596"/>
                    </a:ext>
                  </a:extLst>
                </a:gridCol>
                <a:gridCol w="1548657">
                  <a:extLst>
                    <a:ext uri="{9D8B030D-6E8A-4147-A177-3AD203B41FA5}">
                      <a16:colId xmlns:a16="http://schemas.microsoft.com/office/drawing/2014/main" val="3419511103"/>
                    </a:ext>
                  </a:extLst>
                </a:gridCol>
                <a:gridCol w="1548657">
                  <a:extLst>
                    <a:ext uri="{9D8B030D-6E8A-4147-A177-3AD203B41FA5}">
                      <a16:colId xmlns:a16="http://schemas.microsoft.com/office/drawing/2014/main" val="1092443627"/>
                    </a:ext>
                  </a:extLst>
                </a:gridCol>
              </a:tblGrid>
              <a:tr h="584730">
                <a:tc>
                  <a:txBody>
                    <a:bodyPr/>
                    <a:lstStyle/>
                    <a:p>
                      <a:pPr algn="ctr" fontAlgn="auto"/>
                      <a:r>
                        <a:rPr lang="en-US" sz="1400" b="1" dirty="0">
                          <a:solidFill>
                            <a:srgbClr val="FFFFFF"/>
                          </a:solidFill>
                          <a:effectLst/>
                          <a:latin typeface="Arial Black"/>
                        </a:rPr>
                        <a:t>Tema</a:t>
                      </a:r>
                      <a:endParaRPr lang="en-US" sz="1400" b="1" dirty="0">
                        <a:solidFill>
                          <a:srgbClr val="FFFFFF"/>
                        </a:solidFill>
                        <a:effectLst/>
                        <a:latin typeface="Arial Black" panose="020B0A040201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a:solidFill>
                            <a:srgbClr val="231F20"/>
                          </a:solidFill>
                          <a:effectLst/>
                          <a:latin typeface="Arial Black"/>
                        </a:rPr>
                        <a:t>Dataset</a:t>
                      </a:r>
                      <a:endParaRPr lang="en-US" b="1" dirty="0">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err="1">
                          <a:solidFill>
                            <a:srgbClr val="231F20"/>
                          </a:solidFill>
                          <a:effectLst/>
                          <a:latin typeface="Arial Black"/>
                        </a:rPr>
                        <a:t>Contenido</a:t>
                      </a:r>
                      <a:endParaRPr lang="en-US" b="1" dirty="0" err="1">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a:solidFill>
                            <a:srgbClr val="231F20"/>
                          </a:solidFill>
                          <a:effectLst/>
                          <a:latin typeface="Arial Black"/>
                        </a:rPr>
                        <a:t>Lineas</a:t>
                      </a:r>
                      <a:endParaRPr lang="en-US" b="1" dirty="0">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tc>
                  <a:txBody>
                    <a:bodyPr/>
                    <a:lstStyle/>
                    <a:p>
                      <a:pPr algn="ctr" fontAlgn="base"/>
                      <a:r>
                        <a:rPr lang="en-US" sz="1400" b="1" dirty="0" err="1">
                          <a:solidFill>
                            <a:srgbClr val="231F20"/>
                          </a:solidFill>
                          <a:effectLst/>
                          <a:latin typeface="Arial Black"/>
                        </a:rPr>
                        <a:t>Tamaño</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A000"/>
                    </a:solidFill>
                  </a:tcPr>
                </a:tc>
                <a:extLst>
                  <a:ext uri="{0D108BD9-81ED-4DB2-BD59-A6C34878D82A}">
                    <a16:rowId xmlns:a16="http://schemas.microsoft.com/office/drawing/2014/main" val="2495697369"/>
                  </a:ext>
                </a:extLst>
              </a:tr>
              <a:tr h="584730">
                <a:tc>
                  <a:txBody>
                    <a:bodyPr/>
                    <a:lstStyle/>
                    <a:p>
                      <a:pPr algn="ctr" fontAlgn="base"/>
                      <a:r>
                        <a:rPr lang="en-US" sz="1400" b="1" dirty="0">
                          <a:solidFill>
                            <a:srgbClr val="1A1718"/>
                          </a:solidFill>
                          <a:effectLst/>
                          <a:latin typeface="Arial Black"/>
                        </a:rPr>
                        <a:t>Q1</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4.5</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2.3</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1.7</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5.0</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63036511"/>
                  </a:ext>
                </a:extLst>
              </a:tr>
              <a:tr h="584730">
                <a:tc>
                  <a:txBody>
                    <a:bodyPr/>
                    <a:lstStyle/>
                    <a:p>
                      <a:pPr algn="ctr" fontAlgn="base"/>
                      <a:r>
                        <a:rPr lang="en-US" sz="1400" b="1" dirty="0">
                          <a:solidFill>
                            <a:srgbClr val="1A1718"/>
                          </a:solidFill>
                          <a:effectLst/>
                          <a:latin typeface="Arial Black"/>
                        </a:rPr>
                        <a:t>Q2</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3.2</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5.1</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4.4</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3.0</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5677537"/>
                  </a:ext>
                </a:extLst>
              </a:tr>
              <a:tr h="584730">
                <a:tc>
                  <a:txBody>
                    <a:bodyPr/>
                    <a:lstStyle/>
                    <a:p>
                      <a:pPr algn="ctr" fontAlgn="base"/>
                      <a:r>
                        <a:rPr lang="en-US" sz="1400" b="1" dirty="0">
                          <a:solidFill>
                            <a:srgbClr val="1A1718"/>
                          </a:solidFill>
                          <a:effectLst/>
                          <a:latin typeface="Arial Black"/>
                        </a:rPr>
                        <a:t>Q3</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2.1</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1.7</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2.5</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2.8</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11183582"/>
                  </a:ext>
                </a:extLst>
              </a:tr>
              <a:tr h="584730">
                <a:tc>
                  <a:txBody>
                    <a:bodyPr/>
                    <a:lstStyle/>
                    <a:p>
                      <a:pPr algn="ctr" fontAlgn="base"/>
                      <a:r>
                        <a:rPr lang="en-US" sz="1400" b="1" dirty="0">
                          <a:solidFill>
                            <a:srgbClr val="1A1718"/>
                          </a:solidFill>
                          <a:effectLst/>
                          <a:latin typeface="Arial Black"/>
                        </a:rPr>
                        <a:t>Q4</a:t>
                      </a:r>
                      <a:endParaRPr lang="en-US" dirty="0">
                        <a:solidFill>
                          <a:srgbClr val="231F20"/>
                        </a:solidFill>
                        <a:effectLst/>
                        <a:latin typeface="Arial Black"/>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4.5</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2.2</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1.7</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400" dirty="0">
                          <a:solidFill>
                            <a:srgbClr val="231F20"/>
                          </a:solidFill>
                          <a:effectLst/>
                          <a:latin typeface="Arial"/>
                        </a:rPr>
                        <a:t>7.0</a:t>
                      </a:r>
                      <a:endParaRPr lang="en-US" dirty="0">
                        <a:solidFill>
                          <a:srgbClr val="231F20"/>
                        </a:solidFill>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523091855"/>
                  </a:ext>
                </a:extLst>
              </a:tr>
            </a:tbl>
          </a:graphicData>
        </a:graphic>
      </p:graphicFrame>
    </p:spTree>
    <p:extLst>
      <p:ext uri="{BB962C8B-B14F-4D97-AF65-F5344CB8AC3E}">
        <p14:creationId xmlns:p14="http://schemas.microsoft.com/office/powerpoint/2010/main" val="279085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a:xfrm>
            <a:off x="603504" y="-114322"/>
            <a:ext cx="8762246" cy="1325880"/>
          </a:xfrm>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a:xfrm>
            <a:off x="0" y="1141245"/>
            <a:ext cx="8659368" cy="749808"/>
          </a:xfrm>
        </p:spPr>
        <p:txBody>
          <a:bodyPr/>
          <a:lstStyle/>
          <a:p>
            <a:r>
              <a:rPr lang="en-US" dirty="0" err="1"/>
              <a:t>Introducción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a:xfrm>
            <a:off x="8183880" y="1040661"/>
            <a:ext cx="960120" cy="960120"/>
          </a:xfrm>
        </p:spPr>
        <p:txBody>
          <a:bodyPr/>
          <a:lstStyle/>
          <a:p>
            <a:r>
              <a:rPr lang="en-US" dirty="0"/>
              <a:t>1</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a:xfrm>
            <a:off x="0" y="2056720"/>
            <a:ext cx="8659368" cy="749808"/>
          </a:xfrm>
        </p:spPr>
        <p:txBody>
          <a:bodyPr/>
          <a:lstStyle/>
          <a:p>
            <a:r>
              <a:rPr lang="en-US" dirty="0"/>
              <a:t>Equipo de </a:t>
            </a:r>
            <a:r>
              <a:rPr lang="en-US" dirty="0" err="1"/>
              <a:t>trabajo</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a:xfrm>
            <a:off x="8183880" y="1949278"/>
            <a:ext cx="960120" cy="960120"/>
          </a:xfrm>
        </p:spPr>
        <p:txBody>
          <a:bodyPr/>
          <a:lstStyle/>
          <a:p>
            <a:r>
              <a:rPr lang="en-US" dirty="0"/>
              <a:t>2</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a:xfrm>
            <a:off x="0" y="2972195"/>
            <a:ext cx="8659368" cy="749808"/>
          </a:xfrm>
        </p:spPr>
        <p:txBody>
          <a:bodyPr/>
          <a:lstStyle/>
          <a:p>
            <a:r>
              <a:rPr lang="en-US" dirty="0" err="1"/>
              <a:t>Planteamiento</a:t>
            </a:r>
            <a:r>
              <a:rPr lang="en-US" dirty="0"/>
              <a:t> del </a:t>
            </a:r>
            <a:r>
              <a:rPr lang="en-US" dirty="0" err="1"/>
              <a:t>desafío</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a:xfrm>
            <a:off x="8183880" y="2857895"/>
            <a:ext cx="960120" cy="960120"/>
          </a:xfrm>
        </p:spPr>
        <p:txBody>
          <a:bodyPr/>
          <a:lstStyle/>
          <a:p>
            <a:r>
              <a:rPr lang="en-US" dirty="0"/>
              <a:t>3</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a:xfrm>
            <a:off x="0" y="3887670"/>
            <a:ext cx="8659368" cy="749808"/>
          </a:xfrm>
        </p:spPr>
        <p:txBody>
          <a:bodyPr/>
          <a:lstStyle/>
          <a:p>
            <a:r>
              <a:rPr lang="en-US" dirty="0" err="1"/>
              <a:t>Propuesta</a:t>
            </a:r>
            <a:r>
              <a:rPr lang="en-US" dirty="0"/>
              <a:t> de </a:t>
            </a:r>
            <a:r>
              <a:rPr lang="en-US" dirty="0" err="1"/>
              <a:t>desarrollo</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a:xfrm>
            <a:off x="8183880" y="3766512"/>
            <a:ext cx="960120" cy="960120"/>
          </a:xfrm>
        </p:spPr>
        <p:txBody>
          <a:bodyPr/>
          <a:lstStyle/>
          <a:p>
            <a:r>
              <a:rPr lang="en-US" dirty="0"/>
              <a:t>4</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a:xfrm>
            <a:off x="0" y="4803145"/>
            <a:ext cx="8659368" cy="749808"/>
          </a:xfrm>
        </p:spPr>
        <p:txBody>
          <a:bodyPr/>
          <a:lstStyle/>
          <a:p>
            <a:r>
              <a:rPr lang="en-US" dirty="0"/>
              <a:t>Desarrollo Fase 1</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a:xfrm>
            <a:off x="8183880" y="4675129"/>
            <a:ext cx="960120" cy="960120"/>
          </a:xfrm>
        </p:spPr>
        <p:txBody>
          <a:bodyPr/>
          <a:lstStyle/>
          <a:p>
            <a:r>
              <a:rPr lang="en-US" dirty="0"/>
              <a:t>5</a:t>
            </a:r>
          </a:p>
        </p:txBody>
      </p:sp>
      <p:sp>
        <p:nvSpPr>
          <p:cNvPr id="13" name="Text Placeholder 2">
            <a:extLst>
              <a:ext uri="{FF2B5EF4-FFF2-40B4-BE49-F238E27FC236}">
                <a16:creationId xmlns:a16="http://schemas.microsoft.com/office/drawing/2014/main" id="{97CAB445-ABDC-7353-F43B-D76B70CC6C6D}"/>
              </a:ext>
            </a:extLst>
          </p:cNvPr>
          <p:cNvSpPr txBox="1">
            <a:spLocks/>
          </p:cNvSpPr>
          <p:nvPr/>
        </p:nvSpPr>
        <p:spPr>
          <a:xfrm>
            <a:off x="-14613" y="5750824"/>
            <a:ext cx="8659368" cy="749808"/>
          </a:xfrm>
          <a:prstGeom prst="rect">
            <a:avLst/>
          </a:prstGeom>
          <a:solidFill>
            <a:schemeClr val="accent1">
              <a:lumMod val="75000"/>
            </a:schemeClr>
          </a:solidFill>
        </p:spPr>
        <p:txBody>
          <a:bodyPr vert="horz" lIns="713232"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Resumen</a:t>
            </a:r>
            <a:r>
              <a:rPr lang="en-US" dirty="0"/>
              <a:t> y </a:t>
            </a:r>
            <a:r>
              <a:rPr lang="en-US" dirty="0" err="1"/>
              <a:t>conclusiones</a:t>
            </a:r>
          </a:p>
        </p:txBody>
      </p:sp>
      <p:sp>
        <p:nvSpPr>
          <p:cNvPr id="15" name="Text Placeholder 47">
            <a:extLst>
              <a:ext uri="{FF2B5EF4-FFF2-40B4-BE49-F238E27FC236}">
                <a16:creationId xmlns:a16="http://schemas.microsoft.com/office/drawing/2014/main" id="{2D2A2C9F-B82F-B27C-842E-24E517799FBB}"/>
              </a:ext>
            </a:extLst>
          </p:cNvPr>
          <p:cNvSpPr txBox="1">
            <a:spLocks/>
          </p:cNvSpPr>
          <p:nvPr/>
        </p:nvSpPr>
        <p:spPr>
          <a:xfrm>
            <a:off x="8169267" y="5650240"/>
            <a:ext cx="960120" cy="960120"/>
          </a:xfrm>
          <a:prstGeom prst="ellipse">
            <a:avLst/>
          </a:prstGeom>
          <a:solidFill>
            <a:schemeClr val="accent1">
              <a:lumMod val="75000"/>
            </a:schemeClr>
          </a:solidFill>
          <a:ln w="63500">
            <a:solidFill>
              <a:schemeClr val="bg2"/>
            </a:solid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4000" kern="1200">
                <a:solidFill>
                  <a:schemeClr val="bg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a:t>
            </a:r>
          </a:p>
        </p:txBody>
      </p:sp>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p:txBody>
          <a:bodyPr/>
          <a:lstStyle/>
          <a:p>
            <a:r>
              <a:rPr lang="en-US" dirty="0" err="1"/>
              <a:t>Resumen</a:t>
            </a:r>
            <a:r>
              <a:rPr lang="en-US" dirty="0"/>
              <a:t> y </a:t>
            </a:r>
            <a:r>
              <a:rPr lang="en-US" dirty="0" err="1"/>
              <a:t>conclusiones</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p:txBody>
          <a:bodyPr/>
          <a:lstStyle/>
          <a:p>
            <a:r>
              <a:rPr lang="en-US" dirty="0"/>
              <a:t>Richard Branson</a:t>
            </a:r>
          </a:p>
        </p:txBody>
      </p:sp>
    </p:spTree>
    <p:extLst>
      <p:ext uri="{BB962C8B-B14F-4D97-AF65-F5344CB8AC3E}">
        <p14:creationId xmlns:p14="http://schemas.microsoft.com/office/powerpoint/2010/main" val="392568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Plan for product launch</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21</a:t>
            </a:fld>
            <a:endParaRPr lang="en-US" dirty="0"/>
          </a:p>
        </p:txBody>
      </p:sp>
    </p:spTree>
    <p:extLst>
      <p:ext uri="{BB962C8B-B14F-4D97-AF65-F5344CB8AC3E}">
        <p14:creationId xmlns:p14="http://schemas.microsoft.com/office/powerpoint/2010/main" val="24286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316121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89567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25798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3649441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27914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Plan for product launch</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28401819"/>
              </p:ext>
            </p:extLst>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27</a:t>
            </a:fld>
            <a:endParaRPr lang="en-US" dirty="0"/>
          </a:p>
        </p:txBody>
      </p:sp>
    </p:spTree>
    <p:extLst>
      <p:ext uri="{BB962C8B-B14F-4D97-AF65-F5344CB8AC3E}">
        <p14:creationId xmlns:p14="http://schemas.microsoft.com/office/powerpoint/2010/main" val="1514052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Areas of focus</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28</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p:txBody>
          <a:bodyPr/>
          <a:lstStyle/>
          <a:p>
            <a:r>
              <a:rPr lang="en-US" dirty="0"/>
              <a:t>B2B market </a:t>
            </a:r>
            <a:br>
              <a:rPr lang="en-US" dirty="0"/>
            </a:br>
            <a:r>
              <a:rPr lang="en-US" dirty="0"/>
              <a:t>scenarios</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p:txBody>
          <a:bodyPr>
            <a:normAutofit lnSpcReduction="10000"/>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p:txBody>
          <a:bodyPr/>
          <a:lstStyle/>
          <a:p>
            <a:r>
              <a:rPr lang="en-US" dirty="0"/>
              <a:t>Cloud-based </a:t>
            </a:r>
          </a:p>
          <a:p>
            <a:r>
              <a:rPr lang="en-US" dirty="0"/>
              <a:t>opportunities</a:t>
            </a: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p:txBody>
          <a:bodyPr/>
          <a:lstStyle/>
          <a:p>
            <a:r>
              <a:rPr lang="en-US" dirty="0"/>
              <a:t>Iterative approaches to corporate strategy </a:t>
            </a:r>
          </a:p>
          <a:p>
            <a:r>
              <a:rPr lang="en-US" dirty="0"/>
              <a:t>Establish a management framework from the inside</a:t>
            </a:r>
          </a:p>
        </p:txBody>
      </p:sp>
    </p:spTree>
    <p:extLst>
      <p:ext uri="{BB962C8B-B14F-4D97-AF65-F5344CB8AC3E}">
        <p14:creationId xmlns:p14="http://schemas.microsoft.com/office/powerpoint/2010/main" val="622709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How we get there</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29</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p:txBody>
          <a:bodyPr/>
          <a:lstStyle/>
          <a:p>
            <a:r>
              <a:rPr lang="en-US" b="1" dirty="0">
                <a:effectLst/>
                <a:latin typeface="Arial Black" panose="020B0604020202020204" pitchFamily="34" charset="0"/>
                <a:cs typeface="Arial Black" panose="020B0604020202020204" pitchFamily="34" charset="0"/>
              </a:rPr>
              <a:t>ROI</a:t>
            </a:r>
            <a:endParaRPr lang="en-US" b="1" dirty="0">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p:txBody>
          <a:bodyPr>
            <a:normAutofit/>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Envision multimedia-based expertise and cross-media growth strategies​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Visualize quality intellectual capital​</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Engage worldwide methodologies with web-enabled technologies​</a:t>
            </a: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p:txBody>
          <a:bodyPr/>
          <a:lstStyle/>
          <a:p>
            <a:r>
              <a:rPr lang="en-US" b="1" dirty="0">
                <a:effectLst/>
                <a:latin typeface="Arial Black" panose="020B0604020202020204" pitchFamily="34" charset="0"/>
                <a:cs typeface="Arial Black" panose="020B0604020202020204" pitchFamily="34" charset="0"/>
              </a:rPr>
              <a:t>Niche markets</a:t>
            </a:r>
            <a:endParaRPr lang="en-US" b="1" dirty="0">
              <a:latin typeface="Arial Black" panose="020B0604020202020204" pitchFamily="34" charset="0"/>
              <a:cs typeface="Arial Black" panose="020B0604020202020204" pitchFamily="34" charset="0"/>
            </a:endParaRP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p:txBody>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Pursue scalable customer service through sustainable strategies​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Engage top-line web services with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cutting-edge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deliverables</a:t>
            </a: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7" name="Text Placeholder 6">
            <a:extLst>
              <a:ext uri="{FF2B5EF4-FFF2-40B4-BE49-F238E27FC236}">
                <a16:creationId xmlns:a16="http://schemas.microsoft.com/office/drawing/2014/main" id="{A92FEC7C-83CC-A5F9-029D-D476C55C9CCD}"/>
              </a:ext>
            </a:extLst>
          </p:cNvPr>
          <p:cNvSpPr>
            <a:spLocks noGrp="1"/>
          </p:cNvSpPr>
          <p:nvPr>
            <p:ph type="body" sz="quarter" idx="16"/>
          </p:nvPr>
        </p:nvSpPr>
        <p:spPr/>
        <p:txBody>
          <a:bodyPr/>
          <a:lstStyle/>
          <a:p>
            <a:r>
              <a:rPr lang="en-US" b="1" dirty="0">
                <a:effectLst/>
                <a:latin typeface="Arial Black" panose="020B0604020202020204" pitchFamily="34" charset="0"/>
                <a:cs typeface="Arial Black" panose="020B0604020202020204" pitchFamily="34" charset="0"/>
              </a:rPr>
              <a:t>Supply chains</a:t>
            </a:r>
            <a:endParaRPr lang="en-US" b="1" dirty="0">
              <a:latin typeface="Arial Black" panose="020B0604020202020204" pitchFamily="34" charset="0"/>
              <a:cs typeface="Arial Black" panose="020B0604020202020204" pitchFamily="34" charset="0"/>
            </a:endParaRPr>
          </a:p>
        </p:txBody>
      </p:sp>
      <p:sp>
        <p:nvSpPr>
          <p:cNvPr id="8" name="Content Placeholder 7">
            <a:extLst>
              <a:ext uri="{FF2B5EF4-FFF2-40B4-BE49-F238E27FC236}">
                <a16:creationId xmlns:a16="http://schemas.microsoft.com/office/drawing/2014/main" id="{B9E987DA-B378-65C6-474E-1146A0C2F361}"/>
              </a:ext>
            </a:extLst>
          </p:cNvPr>
          <p:cNvSpPr>
            <a:spLocks noGrp="1"/>
          </p:cNvSpPr>
          <p:nvPr>
            <p:ph sz="quarter" idx="17"/>
          </p:nvPr>
        </p:nvSpPr>
        <p:spPr/>
        <p:txBody>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Cultivate one-to-one customer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service with robust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ideas​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Maximize timely deliverables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for real-</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time schemas</a:t>
            </a:r>
          </a:p>
          <a:p>
            <a:pPr>
              <a:lnSpc>
                <a:spcPct val="150000"/>
              </a:lnSpc>
            </a:pPr>
            <a:endParaRPr lang="en-US" sz="1400" b="1" dirty="0">
              <a:latin typeface="Arial Black" panose="020B0604020202020204" pitchFamily="34" charset="0"/>
              <a:cs typeface="Arial Black" panose="020B0604020202020204" pitchFamily="34" charset="0"/>
            </a:endParaRPr>
          </a:p>
          <a:p>
            <a:endParaRPr lang="en-US" dirty="0"/>
          </a:p>
        </p:txBody>
      </p:sp>
    </p:spTree>
    <p:extLst>
      <p:ext uri="{BB962C8B-B14F-4D97-AF65-F5344CB8AC3E}">
        <p14:creationId xmlns:p14="http://schemas.microsoft.com/office/powerpoint/2010/main" val="363703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err="1"/>
              <a:t>Introducción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p:txBody>
          <a:bodyPr vert="horz" lIns="91440" tIns="45720" rIns="91440" bIns="45720" rtlCol="0" anchor="t">
            <a:normAutofit/>
          </a:bodyPr>
          <a:lstStyle/>
          <a:p>
            <a:r>
              <a:rPr lang="en-US" dirty="0"/>
              <a:t>En </a:t>
            </a:r>
            <a:r>
              <a:rPr lang="en-US" dirty="0" err="1"/>
              <a:t>este</a:t>
            </a:r>
            <a:r>
              <a:rPr lang="en-US" dirty="0"/>
              <a:t> </a:t>
            </a:r>
            <a:r>
              <a:rPr lang="en-US" dirty="0" err="1"/>
              <a:t>trabajo</a:t>
            </a:r>
            <a:r>
              <a:rPr lang="en-US" dirty="0"/>
              <a:t> se </a:t>
            </a:r>
            <a:r>
              <a:rPr lang="en-US" dirty="0" err="1"/>
              <a:t>aplicarán</a:t>
            </a:r>
            <a:r>
              <a:rPr lang="en-US" dirty="0"/>
              <a:t> </a:t>
            </a:r>
            <a:r>
              <a:rPr lang="en-US" dirty="0" err="1"/>
              <a:t>técnicas</a:t>
            </a:r>
            <a:r>
              <a:rPr lang="en-US" dirty="0"/>
              <a:t> y </a:t>
            </a:r>
            <a:r>
              <a:rPr lang="en-US" dirty="0" err="1"/>
              <a:t>conocimientos</a:t>
            </a:r>
            <a:r>
              <a:rPr lang="en-US" dirty="0"/>
              <a:t> de </a:t>
            </a:r>
            <a:r>
              <a:rPr lang="en-US" dirty="0" err="1"/>
              <a:t>ingeniería</a:t>
            </a:r>
            <a:r>
              <a:rPr lang="en-US" dirty="0"/>
              <a:t> de </a:t>
            </a:r>
            <a:r>
              <a:rPr lang="en-US" dirty="0" err="1"/>
              <a:t>datos</a:t>
            </a:r>
            <a:r>
              <a:rPr lang="en-US" dirty="0"/>
              <a:t> y Machine Learning para </a:t>
            </a:r>
            <a:r>
              <a:rPr lang="en-US" dirty="0" err="1"/>
              <a:t>apoyar</a:t>
            </a:r>
            <a:r>
              <a:rPr lang="en-US" dirty="0"/>
              <a:t> a </a:t>
            </a:r>
            <a:r>
              <a:rPr lang="en-US" dirty="0" err="1"/>
              <a:t>una</a:t>
            </a:r>
            <a:r>
              <a:rPr lang="en-US" dirty="0"/>
              <a:t> </a:t>
            </a:r>
            <a:r>
              <a:rPr lang="en-US" dirty="0" err="1"/>
              <a:t>compañía</a:t>
            </a:r>
            <a:r>
              <a:rPr lang="en-US" dirty="0"/>
              <a:t> del sector de </a:t>
            </a:r>
            <a:r>
              <a:rPr lang="en-US" dirty="0" err="1"/>
              <a:t>transportes</a:t>
            </a:r>
            <a:r>
              <a:rPr lang="en-US" dirty="0"/>
              <a:t> que opera </a:t>
            </a:r>
            <a:r>
              <a:rPr lang="en-US" dirty="0" err="1"/>
              <a:t>en</a:t>
            </a:r>
            <a:r>
              <a:rPr lang="en-US" dirty="0"/>
              <a:t> </a:t>
            </a:r>
            <a:r>
              <a:rPr lang="en-US" dirty="0" err="1"/>
              <a:t>una</a:t>
            </a:r>
            <a:r>
              <a:rPr lang="en-US" dirty="0"/>
              <a:t> ciudad </a:t>
            </a:r>
            <a:r>
              <a:rPr lang="en-US" dirty="0" err="1"/>
              <a:t>altamente</a:t>
            </a:r>
            <a:r>
              <a:rPr lang="en-US" dirty="0"/>
              <a:t> </a:t>
            </a:r>
            <a:r>
              <a:rPr lang="en-US" dirty="0" err="1"/>
              <a:t>poblada</a:t>
            </a:r>
            <a:r>
              <a:rPr lang="en-US" dirty="0"/>
              <a:t> </a:t>
            </a:r>
            <a:r>
              <a:rPr lang="en-US" dirty="0" err="1"/>
              <a:t>en</a:t>
            </a:r>
            <a:r>
              <a:rPr lang="en-US" dirty="0"/>
              <a:t> la </a:t>
            </a:r>
            <a:r>
              <a:rPr lang="en-US" dirty="0" err="1"/>
              <a:t>toma</a:t>
            </a:r>
            <a:r>
              <a:rPr lang="en-US" dirty="0"/>
              <a:t> de </a:t>
            </a:r>
            <a:r>
              <a:rPr lang="en-US" dirty="0" err="1"/>
              <a:t>desiciones</a:t>
            </a:r>
            <a:r>
              <a:rPr lang="en-US" dirty="0"/>
              <a:t> </a:t>
            </a:r>
            <a:r>
              <a:rPr lang="en-US" dirty="0" err="1"/>
              <a:t>estratégicas</a:t>
            </a:r>
            <a:r>
              <a:rPr lang="en-US" dirty="0"/>
              <a:t>.</a:t>
            </a:r>
          </a:p>
          <a:p>
            <a:r>
              <a:rPr lang="en-US" dirty="0"/>
              <a:t>Esta </a:t>
            </a:r>
            <a:r>
              <a:rPr lang="en-US" dirty="0" err="1"/>
              <a:t>presentacion</a:t>
            </a:r>
            <a:r>
              <a:rPr lang="en-US" dirty="0"/>
              <a:t> </a:t>
            </a:r>
            <a:r>
              <a:rPr lang="en-US" dirty="0" err="1"/>
              <a:t>abarca</a:t>
            </a:r>
            <a:r>
              <a:rPr lang="en-US" dirty="0"/>
              <a:t> tanto </a:t>
            </a:r>
            <a:r>
              <a:rPr lang="en-US" dirty="0" err="1"/>
              <a:t>el</a:t>
            </a:r>
            <a:r>
              <a:rPr lang="en-US" dirty="0"/>
              <a:t> </a:t>
            </a:r>
            <a:r>
              <a:rPr lang="en-US" dirty="0" err="1"/>
              <a:t>planteamiento</a:t>
            </a:r>
            <a:r>
              <a:rPr lang="en-US" dirty="0"/>
              <a:t> </a:t>
            </a:r>
            <a:r>
              <a:rPr lang="en-US" dirty="0" err="1"/>
              <a:t>como</a:t>
            </a:r>
            <a:r>
              <a:rPr lang="en-US" dirty="0"/>
              <a:t> la </a:t>
            </a:r>
            <a:r>
              <a:rPr lang="en-US" dirty="0" err="1"/>
              <a:t>exploracion</a:t>
            </a:r>
            <a:r>
              <a:rPr lang="en-US" dirty="0"/>
              <a:t> </a:t>
            </a:r>
            <a:r>
              <a:rPr lang="en-US" dirty="0" err="1"/>
              <a:t>preliminar</a:t>
            </a:r>
            <a:r>
              <a:rPr lang="en-US" dirty="0"/>
              <a:t> del </a:t>
            </a:r>
            <a:r>
              <a:rPr lang="en-US" dirty="0" err="1"/>
              <a:t>problema</a:t>
            </a:r>
            <a:r>
              <a:rPr lang="en-US" dirty="0"/>
              <a:t>.</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1</a:t>
            </a:r>
          </a:p>
        </p:txBody>
      </p:sp>
    </p:spTree>
    <p:extLst>
      <p:ext uri="{BB962C8B-B14F-4D97-AF65-F5344CB8AC3E}">
        <p14:creationId xmlns:p14="http://schemas.microsoft.com/office/powerpoint/2010/main" val="1343223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Summary</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p:txBody>
          <a:bodyPr/>
          <a:lstStyle/>
          <a:p>
            <a:pPr fontAlgn="base"/>
            <a:r>
              <a:rPr lang="en-US" b="1" dirty="0">
                <a:latin typeface="Arial Black" panose="020B0604020202020204" pitchFamily="34" charset="0"/>
                <a:cs typeface="Arial Black" panose="020B0604020202020204" pitchFamily="34" charset="0"/>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algn="l" rtl="0" fontAlgn="base"/>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30</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Our team</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r>
              <a:rPr lang="en-US" dirty="0"/>
              <a:t>2</a:t>
            </a:r>
          </a:p>
        </p:txBody>
      </p:sp>
      <p:sp>
        <p:nvSpPr>
          <p:cNvPr id="20" name="Text Placeholder 19">
            <a:extLst>
              <a:ext uri="{FF2B5EF4-FFF2-40B4-BE49-F238E27FC236}">
                <a16:creationId xmlns:a16="http://schemas.microsoft.com/office/drawing/2014/main" id="{0E7DB7CA-F98F-DA72-5034-4333A03BD16E}"/>
              </a:ext>
            </a:extLst>
          </p:cNvPr>
          <p:cNvSpPr>
            <a:spLocks noGrp="1"/>
          </p:cNvSpPr>
          <p:nvPr>
            <p:ph type="body" sz="quarter" idx="16"/>
          </p:nvPr>
        </p:nvSpPr>
        <p:spPr/>
        <p:txBody>
          <a:bodyPr vert="horz" lIns="91440" tIns="45720" rIns="91440" bIns="45720" rtlCol="0" anchor="t">
            <a:normAutofit/>
          </a:bodyPr>
          <a:lstStyle/>
          <a:p>
            <a:r>
              <a:rPr lang="en-US" dirty="0"/>
              <a:t>Sandra Vega</a:t>
            </a:r>
          </a:p>
        </p:txBody>
      </p:sp>
      <p:sp>
        <p:nvSpPr>
          <p:cNvPr id="24" name="Text Placeholder 23">
            <a:extLst>
              <a:ext uri="{FF2B5EF4-FFF2-40B4-BE49-F238E27FC236}">
                <a16:creationId xmlns:a16="http://schemas.microsoft.com/office/drawing/2014/main" id="{F1F9A423-9779-C402-676D-95DA2BDBC1FE}"/>
              </a:ext>
            </a:extLst>
          </p:cNvPr>
          <p:cNvSpPr>
            <a:spLocks noGrp="1"/>
          </p:cNvSpPr>
          <p:nvPr>
            <p:ph type="body" sz="quarter" idx="20"/>
          </p:nvPr>
        </p:nvSpPr>
        <p:spPr/>
        <p:txBody>
          <a:bodyPr vert="horz" lIns="91440" tIns="45720" rIns="91440" bIns="45720" rtlCol="0" anchor="t">
            <a:normAutofit/>
          </a:bodyPr>
          <a:lstStyle/>
          <a:p>
            <a:r>
              <a:rPr lang="en-US" dirty="0">
                <a:latin typeface="Arial"/>
                <a:cs typeface="Arial"/>
              </a:rPr>
              <a:t>Data Engineer</a:t>
            </a:r>
            <a:endParaRPr lang="es-ES" dirty="0"/>
          </a:p>
        </p:txBody>
      </p:sp>
      <p:sp>
        <p:nvSpPr>
          <p:cNvPr id="21" name="Text Placeholder 20">
            <a:extLst>
              <a:ext uri="{FF2B5EF4-FFF2-40B4-BE49-F238E27FC236}">
                <a16:creationId xmlns:a16="http://schemas.microsoft.com/office/drawing/2014/main" id="{5CF8C408-02FC-4132-F304-040A31BEB4C7}"/>
              </a:ext>
            </a:extLst>
          </p:cNvPr>
          <p:cNvSpPr>
            <a:spLocks noGrp="1"/>
          </p:cNvSpPr>
          <p:nvPr>
            <p:ph type="body" sz="quarter" idx="17"/>
          </p:nvPr>
        </p:nvSpPr>
        <p:spPr/>
        <p:txBody>
          <a:bodyPr vert="horz" lIns="91440" tIns="45720" rIns="91440" bIns="45720" rtlCol="0" anchor="t">
            <a:normAutofit/>
          </a:bodyPr>
          <a:lstStyle/>
          <a:p>
            <a:r>
              <a:rPr lang="en-US" dirty="0"/>
              <a:t>Pablo Beti</a:t>
            </a:r>
          </a:p>
        </p:txBody>
      </p:sp>
      <p:sp>
        <p:nvSpPr>
          <p:cNvPr id="25" name="Text Placeholder 24">
            <a:extLst>
              <a:ext uri="{FF2B5EF4-FFF2-40B4-BE49-F238E27FC236}">
                <a16:creationId xmlns:a16="http://schemas.microsoft.com/office/drawing/2014/main" id="{7C779B74-D561-2EF9-90DE-13F7AB05238C}"/>
              </a:ext>
            </a:extLst>
          </p:cNvPr>
          <p:cNvSpPr>
            <a:spLocks noGrp="1"/>
          </p:cNvSpPr>
          <p:nvPr>
            <p:ph type="body" sz="quarter" idx="21"/>
          </p:nvPr>
        </p:nvSpPr>
        <p:spPr/>
        <p:txBody>
          <a:bodyPr vert="horz" lIns="91440" tIns="45720" rIns="91440" bIns="45720" rtlCol="0" anchor="t">
            <a:normAutofit/>
          </a:bodyPr>
          <a:lstStyle/>
          <a:p>
            <a:r>
              <a:rPr lang="en-US" dirty="0">
                <a:latin typeface="Arial"/>
                <a:cs typeface="Arial"/>
              </a:rPr>
              <a:t>Data Analyst &amp; Data Engineer</a:t>
            </a:r>
            <a:endParaRPr lang="es-ES" dirty="0"/>
          </a:p>
        </p:txBody>
      </p:sp>
      <p:sp>
        <p:nvSpPr>
          <p:cNvPr id="22" name="Text Placeholder 21">
            <a:extLst>
              <a:ext uri="{FF2B5EF4-FFF2-40B4-BE49-F238E27FC236}">
                <a16:creationId xmlns:a16="http://schemas.microsoft.com/office/drawing/2014/main" id="{371F316B-7439-A04C-9934-FDC516BE79E1}"/>
              </a:ext>
            </a:extLst>
          </p:cNvPr>
          <p:cNvSpPr>
            <a:spLocks noGrp="1"/>
          </p:cNvSpPr>
          <p:nvPr>
            <p:ph type="body" sz="quarter" idx="18"/>
          </p:nvPr>
        </p:nvSpPr>
        <p:spPr/>
        <p:txBody>
          <a:bodyPr vert="horz" lIns="91440" tIns="45720" rIns="91440" bIns="45720" rtlCol="0" anchor="t">
            <a:normAutofit/>
          </a:bodyPr>
          <a:lstStyle/>
          <a:p>
            <a:r>
              <a:rPr lang="en-US" dirty="0"/>
              <a:t>Ismael Martinez</a:t>
            </a:r>
          </a:p>
        </p:txBody>
      </p:sp>
      <p:sp>
        <p:nvSpPr>
          <p:cNvPr id="26" name="Text Placeholder 25">
            <a:extLst>
              <a:ext uri="{FF2B5EF4-FFF2-40B4-BE49-F238E27FC236}">
                <a16:creationId xmlns:a16="http://schemas.microsoft.com/office/drawing/2014/main" id="{9E648394-9EE4-BF99-EA38-32DD42EFCFEB}"/>
              </a:ext>
            </a:extLst>
          </p:cNvPr>
          <p:cNvSpPr>
            <a:spLocks noGrp="1"/>
          </p:cNvSpPr>
          <p:nvPr>
            <p:ph type="body" sz="quarter" idx="22"/>
          </p:nvPr>
        </p:nvSpPr>
        <p:spPr/>
        <p:txBody>
          <a:bodyPr vert="horz" lIns="91440" tIns="45720" rIns="91440" bIns="45720" rtlCol="0" anchor="t">
            <a:normAutofit/>
          </a:bodyPr>
          <a:lstStyle/>
          <a:p>
            <a:r>
              <a:rPr lang="en-US" dirty="0">
                <a:latin typeface="Arial"/>
                <a:cs typeface="Arial"/>
              </a:rPr>
              <a:t>Data Scientist &amp; Data </a:t>
            </a:r>
            <a:r>
              <a:rPr lang="en-US" dirty="0" err="1">
                <a:latin typeface="Arial"/>
                <a:cs typeface="Arial"/>
              </a:rPr>
              <a:t>Analist</a:t>
            </a:r>
            <a:endParaRPr lang="en-US" dirty="0" err="1"/>
          </a:p>
        </p:txBody>
      </p:sp>
      <p:pic>
        <p:nvPicPr>
          <p:cNvPr id="35" name="Picture Placeholder 34" descr="Un joven con cabello corto&#10;&#10;Descripción generada automáticamente">
            <a:extLst>
              <a:ext uri="{FF2B5EF4-FFF2-40B4-BE49-F238E27FC236}">
                <a16:creationId xmlns:a16="http://schemas.microsoft.com/office/drawing/2014/main" id="{08BB100B-89B1-F85D-8A97-E1120F0CC947}"/>
              </a:ext>
            </a:extLst>
          </p:cNvPr>
          <p:cNvPicPr>
            <a:picLocks noGrp="1" noChangeAspect="1"/>
          </p:cNvPicPr>
          <p:nvPr>
            <p:ph type="pic" sz="quarter" idx="25"/>
          </p:nvPr>
        </p:nvPicPr>
        <p:blipFill rotWithShape="1">
          <a:blip r:embed="rId2"/>
          <a:srcRect/>
          <a:stretch/>
        </p:blipFill>
        <p:spPr>
          <a:xfrm>
            <a:off x="6469928" y="4664465"/>
            <a:ext cx="1389888" cy="1385142"/>
          </a:xfrm>
        </p:spPr>
      </p:pic>
      <p:sp>
        <p:nvSpPr>
          <p:cNvPr id="23" name="Text Placeholder 22">
            <a:extLst>
              <a:ext uri="{FF2B5EF4-FFF2-40B4-BE49-F238E27FC236}">
                <a16:creationId xmlns:a16="http://schemas.microsoft.com/office/drawing/2014/main" id="{2DCAAB9F-9796-6688-532A-91A4A1E4BFFD}"/>
              </a:ext>
            </a:extLst>
          </p:cNvPr>
          <p:cNvSpPr>
            <a:spLocks noGrp="1"/>
          </p:cNvSpPr>
          <p:nvPr>
            <p:ph type="body" sz="quarter" idx="19"/>
          </p:nvPr>
        </p:nvSpPr>
        <p:spPr/>
        <p:txBody>
          <a:bodyPr vert="horz" lIns="91440" tIns="45720" rIns="91440" bIns="45720" rtlCol="0" anchor="t">
            <a:normAutofit/>
          </a:bodyPr>
          <a:lstStyle/>
          <a:p>
            <a:r>
              <a:rPr lang="en-US" dirty="0"/>
              <a:t>Rene Rangel</a:t>
            </a:r>
          </a:p>
        </p:txBody>
      </p:sp>
      <p:sp>
        <p:nvSpPr>
          <p:cNvPr id="27" name="Text Placeholder 26">
            <a:extLst>
              <a:ext uri="{FF2B5EF4-FFF2-40B4-BE49-F238E27FC236}">
                <a16:creationId xmlns:a16="http://schemas.microsoft.com/office/drawing/2014/main" id="{EE798D5E-E47D-F58E-9F02-50706F2BBC71}"/>
              </a:ext>
            </a:extLst>
          </p:cNvPr>
          <p:cNvSpPr>
            <a:spLocks noGrp="1"/>
          </p:cNvSpPr>
          <p:nvPr>
            <p:ph type="body" sz="quarter" idx="23"/>
          </p:nvPr>
        </p:nvSpPr>
        <p:spPr/>
        <p:txBody>
          <a:bodyPr vert="horz" lIns="91440" tIns="45720" rIns="91440" bIns="45720" rtlCol="0" anchor="t">
            <a:normAutofit/>
          </a:bodyPr>
          <a:lstStyle/>
          <a:p>
            <a:r>
              <a:rPr lang="en-US" dirty="0">
                <a:latin typeface="Arial"/>
                <a:cs typeface="Arial"/>
              </a:rPr>
              <a:t>PM &amp; Data Scientist</a:t>
            </a:r>
            <a:endParaRPr lang="en-US" dirty="0"/>
          </a:p>
        </p:txBody>
      </p:sp>
      <p:pic>
        <p:nvPicPr>
          <p:cNvPr id="4" name="Picture Placeholder 30">
            <a:extLst>
              <a:ext uri="{FF2B5EF4-FFF2-40B4-BE49-F238E27FC236}">
                <a16:creationId xmlns:a16="http://schemas.microsoft.com/office/drawing/2014/main" id="{7596B6CC-96A5-BC29-0206-DAE7A3322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856" y="2333218"/>
            <a:ext cx="1373958" cy="1389888"/>
          </a:xfrm>
          <a:prstGeom prst="ellipse">
            <a:avLst/>
          </a:prstGeom>
          <a:solidFill>
            <a:schemeClr val="accent2">
              <a:lumMod val="20000"/>
              <a:lumOff val="80000"/>
            </a:schemeClr>
          </a:solidFill>
        </p:spPr>
      </p:pic>
      <p:pic>
        <p:nvPicPr>
          <p:cNvPr id="14" name="Marcador de posición de imagen 13" descr="Papel a rayas colorido de color amarillo y naranja ">
            <a:extLst>
              <a:ext uri="{FF2B5EF4-FFF2-40B4-BE49-F238E27FC236}">
                <a16:creationId xmlns:a16="http://schemas.microsoft.com/office/drawing/2014/main" id="{EED44CAE-DEB0-E9FC-9CA8-0D45D3234CC1}"/>
              </a:ext>
            </a:extLst>
          </p:cNvPr>
          <p:cNvPicPr>
            <a:picLocks noGrp="1" noChangeAspect="1"/>
          </p:cNvPicPr>
          <p:nvPr>
            <p:ph type="pic" sz="quarter" idx="24"/>
          </p:nvPr>
        </p:nvPicPr>
        <p:blipFill>
          <a:blip r:embed="rId4"/>
          <a:srcRect l="16724" r="16724"/>
          <a:stretch/>
        </p:blipFill>
        <p:spPr/>
      </p:pic>
      <p:pic>
        <p:nvPicPr>
          <p:cNvPr id="7" name="Marcador de posición de imagen 6"/>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t="2425" b="2425"/>
          <a:stretch>
            <a:fillRect/>
          </a:stretch>
        </p:blipFill>
        <p:spPr/>
      </p:pic>
    </p:spTree>
    <p:extLst>
      <p:ext uri="{BB962C8B-B14F-4D97-AF65-F5344CB8AC3E}">
        <p14:creationId xmlns:p14="http://schemas.microsoft.com/office/powerpoint/2010/main" val="282853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574881" y="2304288"/>
            <a:ext cx="6891695" cy="2432304"/>
          </a:xfrm>
        </p:spPr>
        <p:txBody>
          <a:bodyPr/>
          <a:lstStyle/>
          <a:p>
            <a:r>
              <a:rPr lang="en-US" dirty="0" err="1"/>
              <a:t>Planteamiento</a:t>
            </a:r>
            <a:r>
              <a:rPr lang="en-US" dirty="0"/>
              <a:t> del </a:t>
            </a:r>
            <a:r>
              <a:rPr lang="en-US" dirty="0" err="1"/>
              <a:t>desafío</a:t>
            </a:r>
          </a:p>
        </p:txBody>
      </p:sp>
      <p:sp>
        <p:nvSpPr>
          <p:cNvPr id="3" name="CuadroTexto 2">
            <a:extLst>
              <a:ext uri="{FF2B5EF4-FFF2-40B4-BE49-F238E27FC236}">
                <a16:creationId xmlns:a16="http://schemas.microsoft.com/office/drawing/2014/main" id="{9E73E943-81A3-6827-3698-01B87DC20797}"/>
              </a:ext>
            </a:extLst>
          </p:cNvPr>
          <p:cNvSpPr txBox="1"/>
          <p:nvPr/>
        </p:nvSpPr>
        <p:spPr>
          <a:xfrm>
            <a:off x="1213458" y="4013547"/>
            <a:ext cx="36273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6000" dirty="0">
                <a:solidFill>
                  <a:srgbClr val="FFFFFF"/>
                </a:solidFill>
              </a:rPr>
              <a:t>3</a:t>
            </a:r>
          </a:p>
        </p:txBody>
      </p:sp>
    </p:spTree>
    <p:extLst>
      <p:ext uri="{BB962C8B-B14F-4D97-AF65-F5344CB8AC3E}">
        <p14:creationId xmlns:p14="http://schemas.microsoft.com/office/powerpoint/2010/main" val="41633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Contexto</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557475"/>
          </a:xfrm>
        </p:spPr>
        <p:txBody>
          <a:bodyPr vert="horz" lIns="91440" tIns="45720" rIns="91440" bIns="45720" rtlCol="0" anchor="t">
            <a:normAutofit/>
          </a:bodyPr>
          <a:lstStyle/>
          <a:p>
            <a:r>
              <a:rPr lang="en-US" b="1" dirty="0">
                <a:latin typeface="Arial Black"/>
                <a:cs typeface="+mn-lt"/>
              </a:rPr>
              <a:t>Una </a:t>
            </a:r>
            <a:r>
              <a:rPr lang="en-US" b="1" dirty="0" err="1">
                <a:latin typeface="Arial Black"/>
                <a:cs typeface="+mn-lt"/>
              </a:rPr>
              <a:t>empresa</a:t>
            </a:r>
            <a:r>
              <a:rPr lang="en-US" b="1" dirty="0">
                <a:latin typeface="Arial Black"/>
                <a:cs typeface="+mn-lt"/>
              </a:rPr>
              <a:t> de </a:t>
            </a:r>
            <a:r>
              <a:rPr lang="en-US" b="1" dirty="0" err="1">
                <a:latin typeface="Arial Black"/>
                <a:cs typeface="+mn-lt"/>
              </a:rPr>
              <a:t>servicios</a:t>
            </a:r>
            <a:r>
              <a:rPr lang="en-US" b="1" dirty="0">
                <a:latin typeface="Arial Black"/>
                <a:cs typeface="+mn-lt"/>
              </a:rPr>
              <a:t> de </a:t>
            </a:r>
            <a:r>
              <a:rPr lang="en-US" b="1" dirty="0" err="1">
                <a:latin typeface="Arial Black"/>
                <a:cs typeface="+mn-lt"/>
              </a:rPr>
              <a:t>transporte</a:t>
            </a:r>
            <a:r>
              <a:rPr lang="en-US" b="1" dirty="0">
                <a:latin typeface="Arial Black"/>
                <a:cs typeface="+mn-lt"/>
              </a:rPr>
              <a:t> de </a:t>
            </a:r>
            <a:r>
              <a:rPr lang="en-US" b="1" dirty="0" err="1">
                <a:latin typeface="Arial Black"/>
                <a:cs typeface="+mn-lt"/>
              </a:rPr>
              <a:t>pasajeros</a:t>
            </a:r>
            <a:r>
              <a:rPr lang="en-US" b="1" dirty="0">
                <a:latin typeface="Arial Black"/>
                <a:cs typeface="+mn-lt"/>
              </a:rPr>
              <a:t>, que </a:t>
            </a:r>
            <a:r>
              <a:rPr lang="en-US" b="1" dirty="0" err="1">
                <a:latin typeface="Arial Black"/>
                <a:cs typeface="+mn-lt"/>
              </a:rPr>
              <a:t>actualmente</a:t>
            </a:r>
            <a:r>
              <a:rPr lang="en-US" b="1" dirty="0">
                <a:latin typeface="Arial Black"/>
                <a:cs typeface="+mn-lt"/>
              </a:rPr>
              <a:t> se </a:t>
            </a:r>
            <a:r>
              <a:rPr lang="en-US" b="1" dirty="0" err="1">
                <a:latin typeface="Arial Black"/>
                <a:cs typeface="+mn-lt"/>
              </a:rPr>
              <a:t>encuentra</a:t>
            </a:r>
            <a:r>
              <a:rPr lang="en-US" b="1" dirty="0">
                <a:latin typeface="Arial Black"/>
                <a:cs typeface="+mn-lt"/>
              </a:rPr>
              <a:t> operando </a:t>
            </a:r>
            <a:r>
              <a:rPr lang="en-US" b="1" dirty="0" err="1">
                <a:latin typeface="Arial Black"/>
                <a:cs typeface="+mn-lt"/>
              </a:rPr>
              <a:t>en</a:t>
            </a:r>
            <a:r>
              <a:rPr lang="en-US" b="1" dirty="0">
                <a:latin typeface="Arial Black"/>
                <a:cs typeface="+mn-lt"/>
              </a:rPr>
              <a:t> </a:t>
            </a:r>
            <a:r>
              <a:rPr lang="en-US" b="1" dirty="0" err="1">
                <a:latin typeface="Arial Black"/>
                <a:cs typeface="+mn-lt"/>
              </a:rPr>
              <a:t>el</a:t>
            </a:r>
            <a:r>
              <a:rPr lang="en-US" b="1" dirty="0">
                <a:latin typeface="Arial Black"/>
                <a:cs typeface="+mn-lt"/>
              </a:rPr>
              <a:t> sector de micros de media y </a:t>
            </a:r>
            <a:r>
              <a:rPr lang="en-US" b="1" dirty="0" err="1">
                <a:latin typeface="Arial Black"/>
                <a:cs typeface="+mn-lt"/>
              </a:rPr>
              <a:t>larga</a:t>
            </a:r>
            <a:r>
              <a:rPr lang="en-US" b="1" dirty="0">
                <a:latin typeface="Arial Black"/>
                <a:cs typeface="+mn-lt"/>
              </a:rPr>
              <a:t> </a:t>
            </a:r>
            <a:r>
              <a:rPr lang="en-US" b="1" dirty="0" err="1">
                <a:latin typeface="Arial Black"/>
                <a:cs typeface="+mn-lt"/>
              </a:rPr>
              <a:t>distancia</a:t>
            </a:r>
            <a:r>
              <a:rPr lang="en-US" b="1" dirty="0">
                <a:latin typeface="Arial Black"/>
                <a:cs typeface="+mn-lt"/>
              </a:rPr>
              <a:t>, </a:t>
            </a:r>
            <a:r>
              <a:rPr lang="en-US" b="1" dirty="0" err="1">
                <a:latin typeface="Arial Black"/>
                <a:cs typeface="+mn-lt"/>
              </a:rPr>
              <a:t>está</a:t>
            </a:r>
            <a:r>
              <a:rPr lang="en-US" b="1" dirty="0">
                <a:latin typeface="Arial Black"/>
                <a:cs typeface="+mn-lt"/>
              </a:rPr>
              <a:t> </a:t>
            </a:r>
            <a:r>
              <a:rPr lang="en-US" b="1" dirty="0" err="1">
                <a:latin typeface="Arial Black"/>
                <a:cs typeface="+mn-lt"/>
              </a:rPr>
              <a:t>interesada</a:t>
            </a:r>
            <a:r>
              <a:rPr lang="en-US" b="1" dirty="0">
                <a:latin typeface="Arial Black"/>
                <a:cs typeface="+mn-lt"/>
              </a:rPr>
              <a:t> </a:t>
            </a:r>
            <a:r>
              <a:rPr lang="en-US" b="1" dirty="0" err="1">
                <a:latin typeface="Arial Black"/>
                <a:cs typeface="+mn-lt"/>
              </a:rPr>
              <a:t>en</a:t>
            </a:r>
            <a:r>
              <a:rPr lang="en-US" b="1" dirty="0">
                <a:latin typeface="Arial Black"/>
                <a:cs typeface="+mn-lt"/>
              </a:rPr>
              <a:t> </a:t>
            </a:r>
            <a:r>
              <a:rPr lang="en-US" b="1" dirty="0" err="1">
                <a:latin typeface="Arial Black"/>
                <a:cs typeface="+mn-lt"/>
              </a:rPr>
              <a:t>invertir</a:t>
            </a:r>
            <a:r>
              <a:rPr lang="en-US" b="1" dirty="0">
                <a:latin typeface="Arial Black"/>
                <a:cs typeface="+mn-lt"/>
              </a:rPr>
              <a:t> </a:t>
            </a:r>
            <a:r>
              <a:rPr lang="en-US" b="1" dirty="0" err="1">
                <a:latin typeface="Arial Black"/>
                <a:cs typeface="+mn-lt"/>
              </a:rPr>
              <a:t>en</a:t>
            </a:r>
            <a:r>
              <a:rPr lang="en-US" b="1" dirty="0">
                <a:latin typeface="Arial Black"/>
                <a:cs typeface="+mn-lt"/>
              </a:rPr>
              <a:t> </a:t>
            </a:r>
            <a:r>
              <a:rPr lang="en-US" b="1" dirty="0" err="1">
                <a:latin typeface="Arial Black"/>
                <a:cs typeface="+mn-lt"/>
              </a:rPr>
              <a:t>el</a:t>
            </a:r>
            <a:r>
              <a:rPr lang="en-US" b="1" dirty="0">
                <a:latin typeface="Arial Black"/>
                <a:cs typeface="+mn-lt"/>
              </a:rPr>
              <a:t> sector de </a:t>
            </a:r>
            <a:r>
              <a:rPr lang="en-US" b="1" dirty="0" err="1">
                <a:latin typeface="Arial Black"/>
                <a:cs typeface="+mn-lt"/>
              </a:rPr>
              <a:t>transporte</a:t>
            </a:r>
            <a:r>
              <a:rPr lang="en-US" b="1" dirty="0">
                <a:latin typeface="Arial Black"/>
                <a:cs typeface="+mn-lt"/>
              </a:rPr>
              <a:t> de </a:t>
            </a:r>
            <a:r>
              <a:rPr lang="en-US" b="1" dirty="0" err="1">
                <a:latin typeface="Arial Black"/>
                <a:cs typeface="+mn-lt"/>
              </a:rPr>
              <a:t>pasajeros</a:t>
            </a:r>
            <a:r>
              <a:rPr lang="en-US" b="1" dirty="0">
                <a:latin typeface="Arial Black"/>
                <a:cs typeface="+mn-lt"/>
              </a:rPr>
              <a:t> con </a:t>
            </a:r>
            <a:r>
              <a:rPr lang="en-US" b="1" dirty="0" err="1">
                <a:latin typeface="Arial Black"/>
                <a:cs typeface="+mn-lt"/>
              </a:rPr>
              <a:t>automóviles</a:t>
            </a:r>
            <a:r>
              <a:rPr lang="en-US" b="1" dirty="0">
                <a:latin typeface="Arial Black"/>
                <a:cs typeface="+mn-lt"/>
              </a:rPr>
              <a:t>. Con </a:t>
            </a:r>
            <a:r>
              <a:rPr lang="en-US" b="1" dirty="0" err="1">
                <a:latin typeface="Arial Black"/>
                <a:cs typeface="+mn-lt"/>
              </a:rPr>
              <a:t>una</a:t>
            </a:r>
            <a:r>
              <a:rPr lang="en-US" b="1" dirty="0">
                <a:latin typeface="Arial Black"/>
                <a:cs typeface="+mn-lt"/>
              </a:rPr>
              <a:t> </a:t>
            </a:r>
            <a:r>
              <a:rPr lang="en-US" b="1" dirty="0" err="1">
                <a:latin typeface="Arial Black"/>
                <a:cs typeface="+mn-lt"/>
              </a:rPr>
              <a:t>visión</a:t>
            </a:r>
            <a:r>
              <a:rPr lang="en-US" b="1" dirty="0">
                <a:latin typeface="Arial Black"/>
                <a:cs typeface="+mn-lt"/>
              </a:rPr>
              <a:t> de un </a:t>
            </a:r>
            <a:r>
              <a:rPr lang="en-US" b="1" dirty="0" err="1">
                <a:latin typeface="Arial Black"/>
                <a:cs typeface="+mn-lt"/>
              </a:rPr>
              <a:t>futuro</a:t>
            </a:r>
            <a:r>
              <a:rPr lang="en-US" b="1" dirty="0">
                <a:latin typeface="Arial Black"/>
                <a:cs typeface="+mn-lt"/>
              </a:rPr>
              <a:t> </a:t>
            </a:r>
            <a:r>
              <a:rPr lang="en-US" b="1" dirty="0" err="1">
                <a:latin typeface="Arial Black"/>
                <a:cs typeface="+mn-lt"/>
              </a:rPr>
              <a:t>menos</a:t>
            </a:r>
            <a:r>
              <a:rPr lang="en-US" b="1" dirty="0">
                <a:latin typeface="Arial Black"/>
                <a:cs typeface="+mn-lt"/>
              </a:rPr>
              <a:t> </a:t>
            </a:r>
            <a:r>
              <a:rPr lang="en-US" b="1" dirty="0" err="1">
                <a:latin typeface="Arial Black"/>
                <a:cs typeface="+mn-lt"/>
              </a:rPr>
              <a:t>contaminado</a:t>
            </a:r>
            <a:r>
              <a:rPr lang="en-US" b="1" dirty="0">
                <a:latin typeface="Arial Black"/>
                <a:cs typeface="+mn-lt"/>
              </a:rPr>
              <a:t> y </a:t>
            </a:r>
            <a:r>
              <a:rPr lang="en-US" b="1" dirty="0" err="1">
                <a:latin typeface="Arial Black"/>
                <a:cs typeface="+mn-lt"/>
              </a:rPr>
              <a:t>ajustarse</a:t>
            </a:r>
            <a:r>
              <a:rPr lang="en-US" b="1" dirty="0">
                <a:latin typeface="Arial Black"/>
                <a:cs typeface="+mn-lt"/>
              </a:rPr>
              <a:t> a las </a:t>
            </a:r>
            <a:r>
              <a:rPr lang="en-US" b="1" dirty="0" err="1">
                <a:latin typeface="Arial Black"/>
                <a:cs typeface="+mn-lt"/>
              </a:rPr>
              <a:t>tendencias</a:t>
            </a:r>
            <a:r>
              <a:rPr lang="en-US" b="1" dirty="0">
                <a:latin typeface="Arial Black"/>
                <a:cs typeface="+mn-lt"/>
              </a:rPr>
              <a:t> de mercado </a:t>
            </a:r>
            <a:r>
              <a:rPr lang="en-US" b="1" dirty="0" err="1">
                <a:latin typeface="Arial Black"/>
                <a:cs typeface="+mn-lt"/>
              </a:rPr>
              <a:t>actuales</a:t>
            </a:r>
            <a:r>
              <a:rPr lang="en-US" b="1" dirty="0">
                <a:latin typeface="Arial Black"/>
                <a:cs typeface="+mn-lt"/>
              </a:rPr>
              <a:t>, </a:t>
            </a:r>
            <a:r>
              <a:rPr lang="en-US" b="1" dirty="0" err="1">
                <a:latin typeface="Arial Black"/>
                <a:cs typeface="+mn-lt"/>
              </a:rPr>
              <a:t>quieren</a:t>
            </a:r>
            <a:r>
              <a:rPr lang="en-US" b="1" dirty="0">
                <a:latin typeface="Arial Black"/>
                <a:cs typeface="+mn-lt"/>
              </a:rPr>
              <a:t> </a:t>
            </a:r>
            <a:r>
              <a:rPr lang="en-US" b="1" dirty="0" err="1">
                <a:latin typeface="Arial Black"/>
                <a:cs typeface="+mn-lt"/>
              </a:rPr>
              <a:t>corroborar</a:t>
            </a:r>
            <a:r>
              <a:rPr lang="en-US" b="1" dirty="0">
                <a:latin typeface="Arial Black"/>
                <a:cs typeface="+mn-lt"/>
              </a:rPr>
              <a:t> la </a:t>
            </a:r>
            <a:r>
              <a:rPr lang="en-US" b="1" dirty="0" err="1">
                <a:latin typeface="Arial Black"/>
                <a:cs typeface="+mn-lt"/>
              </a:rPr>
              <a:t>relación</a:t>
            </a:r>
            <a:r>
              <a:rPr lang="en-US" b="1" dirty="0">
                <a:latin typeface="Arial Black"/>
                <a:cs typeface="+mn-lt"/>
              </a:rPr>
              <a:t> entre </a:t>
            </a:r>
            <a:r>
              <a:rPr lang="en-US" b="1" dirty="0" err="1">
                <a:latin typeface="Arial Black"/>
                <a:cs typeface="+mn-lt"/>
              </a:rPr>
              <a:t>estos</a:t>
            </a:r>
            <a:r>
              <a:rPr lang="en-US" b="1" dirty="0">
                <a:latin typeface="Arial Black"/>
                <a:cs typeface="+mn-lt"/>
              </a:rPr>
              <a:t> </a:t>
            </a:r>
            <a:r>
              <a:rPr lang="en-US" b="1" dirty="0" err="1">
                <a:latin typeface="Arial Black"/>
                <a:cs typeface="+mn-lt"/>
              </a:rPr>
              <a:t>medios</a:t>
            </a:r>
            <a:r>
              <a:rPr lang="en-US" b="1" dirty="0">
                <a:latin typeface="Arial Black"/>
                <a:cs typeface="+mn-lt"/>
              </a:rPr>
              <a:t> de </a:t>
            </a:r>
            <a:r>
              <a:rPr lang="en-US" b="1" dirty="0" err="1">
                <a:latin typeface="Arial Black"/>
                <a:cs typeface="+mn-lt"/>
              </a:rPr>
              <a:t>transporte</a:t>
            </a:r>
            <a:r>
              <a:rPr lang="en-US" b="1" dirty="0">
                <a:latin typeface="Arial Black"/>
                <a:cs typeface="+mn-lt"/>
              </a:rPr>
              <a:t> </a:t>
            </a:r>
            <a:r>
              <a:rPr lang="en-US" b="1" dirty="0" err="1">
                <a:latin typeface="Arial Black"/>
                <a:cs typeface="+mn-lt"/>
              </a:rPr>
              <a:t>particulares</a:t>
            </a:r>
            <a:r>
              <a:rPr lang="en-US" b="1" dirty="0">
                <a:latin typeface="Arial Black"/>
                <a:cs typeface="+mn-lt"/>
              </a:rPr>
              <a:t> y la </a:t>
            </a:r>
            <a:r>
              <a:rPr lang="en-US" b="1" dirty="0" err="1">
                <a:latin typeface="Arial Black"/>
                <a:cs typeface="+mn-lt"/>
              </a:rPr>
              <a:t>calidad</a:t>
            </a:r>
            <a:r>
              <a:rPr lang="en-US" b="1" dirty="0">
                <a:latin typeface="Arial Black"/>
                <a:cs typeface="+mn-lt"/>
              </a:rPr>
              <a:t> del </a:t>
            </a:r>
            <a:r>
              <a:rPr lang="en-US" b="1" dirty="0" err="1">
                <a:latin typeface="Arial Black"/>
                <a:cs typeface="+mn-lt"/>
              </a:rPr>
              <a:t>aire</a:t>
            </a:r>
            <a:r>
              <a:rPr lang="en-US" b="1" dirty="0">
                <a:latin typeface="Arial Black"/>
                <a:cs typeface="+mn-lt"/>
              </a:rPr>
              <a:t>, </a:t>
            </a:r>
            <a:r>
              <a:rPr lang="en-US" b="1" dirty="0" err="1">
                <a:latin typeface="Arial Black"/>
                <a:cs typeface="+mn-lt"/>
              </a:rPr>
              <a:t>como</a:t>
            </a:r>
            <a:r>
              <a:rPr lang="en-US" b="1" dirty="0">
                <a:latin typeface="Arial Black"/>
                <a:cs typeface="+mn-lt"/>
              </a:rPr>
              <a:t> </a:t>
            </a:r>
            <a:r>
              <a:rPr lang="en-US" b="1" dirty="0" err="1">
                <a:latin typeface="Arial Black"/>
                <a:cs typeface="+mn-lt"/>
              </a:rPr>
              <a:t>también</a:t>
            </a:r>
            <a:r>
              <a:rPr lang="en-US" b="1" dirty="0">
                <a:latin typeface="Arial Black"/>
                <a:cs typeface="+mn-lt"/>
              </a:rPr>
              <a:t> la </a:t>
            </a:r>
            <a:r>
              <a:rPr lang="en-US" b="1" dirty="0" err="1">
                <a:latin typeface="Arial Black"/>
                <a:cs typeface="+mn-lt"/>
              </a:rPr>
              <a:t>contaminación</a:t>
            </a:r>
            <a:r>
              <a:rPr lang="en-US" b="1" dirty="0">
                <a:latin typeface="Arial Black"/>
                <a:cs typeface="+mn-lt"/>
              </a:rPr>
              <a:t> </a:t>
            </a:r>
            <a:r>
              <a:rPr lang="en-US" b="1" dirty="0" err="1">
                <a:latin typeface="Arial Black"/>
                <a:cs typeface="+mn-lt"/>
              </a:rPr>
              <a:t>sonora</a:t>
            </a:r>
            <a:r>
              <a:rPr lang="en-US" b="1" dirty="0">
                <a:latin typeface="Arial Black"/>
                <a:cs typeface="+mn-lt"/>
              </a:rPr>
              <a:t>, para </a:t>
            </a:r>
            <a:r>
              <a:rPr lang="en-US" b="1" dirty="0" err="1">
                <a:latin typeface="Arial Black"/>
                <a:cs typeface="+mn-lt"/>
              </a:rPr>
              <a:t>estudiar</a:t>
            </a:r>
            <a:r>
              <a:rPr lang="en-US" b="1" dirty="0">
                <a:latin typeface="Arial Black"/>
                <a:cs typeface="+mn-lt"/>
              </a:rPr>
              <a:t> la </a:t>
            </a:r>
            <a:r>
              <a:rPr lang="en-US" b="1" dirty="0" err="1">
                <a:latin typeface="Arial Black"/>
                <a:cs typeface="+mn-lt"/>
              </a:rPr>
              <a:t>posibilidad</a:t>
            </a:r>
            <a:r>
              <a:rPr lang="en-US" b="1" dirty="0">
                <a:latin typeface="Arial Black"/>
                <a:cs typeface="+mn-lt"/>
              </a:rPr>
              <a:t> de </a:t>
            </a:r>
            <a:r>
              <a:rPr lang="en-US" b="1" dirty="0" err="1">
                <a:latin typeface="Arial Black"/>
                <a:cs typeface="+mn-lt"/>
              </a:rPr>
              <a:t>implementar</a:t>
            </a:r>
            <a:r>
              <a:rPr lang="en-US" b="1" dirty="0">
                <a:latin typeface="Arial Black"/>
                <a:cs typeface="+mn-lt"/>
              </a:rPr>
              <a:t> </a:t>
            </a:r>
            <a:r>
              <a:rPr lang="en-US" b="1" dirty="0" err="1">
                <a:latin typeface="Arial Black"/>
                <a:cs typeface="+mn-lt"/>
              </a:rPr>
              <a:t>vehículos</a:t>
            </a:r>
            <a:r>
              <a:rPr lang="en-US" b="1" dirty="0">
                <a:latin typeface="Arial Black"/>
                <a:cs typeface="+mn-lt"/>
              </a:rPr>
              <a:t> </a:t>
            </a:r>
            <a:r>
              <a:rPr lang="en-US" b="1" dirty="0" err="1">
                <a:latin typeface="Arial Black"/>
                <a:cs typeface="+mn-lt"/>
              </a:rPr>
              <a:t>eléctricos</a:t>
            </a:r>
            <a:r>
              <a:rPr lang="en-US" b="1" dirty="0">
                <a:latin typeface="Arial Black"/>
                <a:cs typeface="+mn-lt"/>
              </a:rPr>
              <a:t> a </a:t>
            </a:r>
            <a:r>
              <a:rPr lang="en-US" b="1" dirty="0" err="1">
                <a:latin typeface="Arial Black"/>
                <a:cs typeface="+mn-lt"/>
              </a:rPr>
              <a:t>su</a:t>
            </a:r>
            <a:r>
              <a:rPr lang="en-US" b="1" dirty="0">
                <a:latin typeface="Arial Black"/>
                <a:cs typeface="+mn-lt"/>
              </a:rPr>
              <a:t> </a:t>
            </a:r>
            <a:r>
              <a:rPr lang="en-US" b="1" dirty="0" err="1">
                <a:latin typeface="Arial Black"/>
                <a:cs typeface="+mn-lt"/>
              </a:rPr>
              <a:t>flota</a:t>
            </a:r>
            <a:r>
              <a:rPr lang="en-US" b="1" dirty="0">
                <a:latin typeface="Arial Black"/>
                <a:cs typeface="+mn-lt"/>
              </a:rPr>
              <a:t>; </a:t>
            </a:r>
            <a:r>
              <a:rPr lang="en-US" b="1" dirty="0" err="1">
                <a:latin typeface="Arial Black"/>
                <a:cs typeface="+mn-lt"/>
              </a:rPr>
              <a:t>ya</a:t>
            </a:r>
            <a:r>
              <a:rPr lang="en-US" b="1" dirty="0">
                <a:latin typeface="Arial Black"/>
                <a:cs typeface="+mn-lt"/>
              </a:rPr>
              <a:t> sea </a:t>
            </a:r>
            <a:r>
              <a:rPr lang="en-US" b="1" dirty="0" err="1">
                <a:latin typeface="Arial Black"/>
                <a:cs typeface="+mn-lt"/>
              </a:rPr>
              <a:t>en</a:t>
            </a:r>
            <a:r>
              <a:rPr lang="en-US" b="1" dirty="0">
                <a:latin typeface="Arial Black"/>
                <a:cs typeface="+mn-lt"/>
              </a:rPr>
              <a:t> </a:t>
            </a:r>
            <a:r>
              <a:rPr lang="en-US" b="1" dirty="0" err="1">
                <a:latin typeface="Arial Black"/>
                <a:cs typeface="+mn-lt"/>
              </a:rPr>
              <a:t>su</a:t>
            </a:r>
            <a:r>
              <a:rPr lang="en-US" b="1" dirty="0">
                <a:latin typeface="Arial Black"/>
                <a:cs typeface="+mn-lt"/>
              </a:rPr>
              <a:t> </a:t>
            </a:r>
            <a:r>
              <a:rPr lang="en-US" b="1" dirty="0" err="1">
                <a:latin typeface="Arial Black"/>
                <a:cs typeface="+mn-lt"/>
              </a:rPr>
              <a:t>totalidad</a:t>
            </a:r>
            <a:r>
              <a:rPr lang="en-US" b="1" dirty="0">
                <a:latin typeface="Arial Black"/>
                <a:cs typeface="+mn-lt"/>
              </a:rPr>
              <a:t> o </a:t>
            </a:r>
            <a:r>
              <a:rPr lang="en-US" b="1" dirty="0" err="1">
                <a:latin typeface="Arial Black"/>
                <a:cs typeface="+mn-lt"/>
              </a:rPr>
              <a:t>parte</a:t>
            </a:r>
            <a:r>
              <a:rPr lang="en-US" b="1" dirty="0">
                <a:latin typeface="Arial Black"/>
                <a:cs typeface="+mn-lt"/>
              </a:rPr>
              <a:t> de la </a:t>
            </a:r>
            <a:r>
              <a:rPr lang="en-US" b="1" dirty="0" err="1">
                <a:latin typeface="Arial Black"/>
                <a:cs typeface="+mn-lt"/>
              </a:rPr>
              <a:t>misma</a:t>
            </a:r>
            <a:r>
              <a:rPr lang="en-US" b="1" dirty="0">
                <a:latin typeface="Arial Black"/>
                <a:cs typeface="+mn-lt"/>
              </a:rPr>
              <a:t>.</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3.1</a:t>
            </a:r>
          </a:p>
        </p:txBody>
      </p:sp>
    </p:spTree>
    <p:extLst>
      <p:ext uri="{BB962C8B-B14F-4D97-AF65-F5344CB8AC3E}">
        <p14:creationId xmlns:p14="http://schemas.microsoft.com/office/powerpoint/2010/main" val="332370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Preguntas</a:t>
            </a:r>
            <a:r>
              <a:rPr lang="en-US" dirty="0"/>
              <a:t> Clave de </a:t>
            </a:r>
            <a:r>
              <a:rPr lang="en-US" dirty="0" err="1"/>
              <a:t>negocio</a:t>
            </a:r>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pPr marL="285750" indent="-285750">
              <a:buChar char="•"/>
            </a:pPr>
            <a:r>
              <a:rPr lang="en-US" sz="2000" b="1" dirty="0">
                <a:latin typeface="Arial Black"/>
                <a:cs typeface="+mn-lt"/>
              </a:rPr>
              <a:t>¿Es rentable </a:t>
            </a:r>
            <a:r>
              <a:rPr lang="en-US" sz="2000" b="1" err="1">
                <a:latin typeface="Arial Black"/>
                <a:cs typeface="+mn-lt"/>
              </a:rPr>
              <a:t>invertir</a:t>
            </a:r>
            <a:r>
              <a:rPr lang="en-US" sz="2000" b="1" dirty="0">
                <a:latin typeface="Arial Black"/>
                <a:cs typeface="+mn-lt"/>
              </a:rPr>
              <a:t> </a:t>
            </a:r>
            <a:r>
              <a:rPr lang="en-US" sz="2000" b="1" err="1">
                <a:latin typeface="Arial Black"/>
                <a:cs typeface="+mn-lt"/>
              </a:rPr>
              <a:t>en</a:t>
            </a:r>
            <a:r>
              <a:rPr lang="en-US" sz="2000" b="1" dirty="0">
                <a:latin typeface="Arial Black"/>
                <a:cs typeface="+mn-lt"/>
              </a:rPr>
              <a:t> </a:t>
            </a:r>
            <a:r>
              <a:rPr lang="en-US" sz="2000" b="1" err="1">
                <a:latin typeface="Arial Black"/>
                <a:cs typeface="+mn-lt"/>
              </a:rPr>
              <a:t>una</a:t>
            </a:r>
            <a:r>
              <a:rPr lang="en-US" sz="2000" b="1" dirty="0">
                <a:latin typeface="Arial Black"/>
                <a:cs typeface="+mn-lt"/>
              </a:rPr>
              <a:t> flotilla de </a:t>
            </a:r>
            <a:r>
              <a:rPr lang="en-US" sz="2000" b="1" err="1">
                <a:latin typeface="Arial Black"/>
                <a:cs typeface="+mn-lt"/>
              </a:rPr>
              <a:t>automóviles</a:t>
            </a:r>
            <a:r>
              <a:rPr lang="en-US" sz="2000" b="1" dirty="0">
                <a:latin typeface="Arial Black"/>
                <a:cs typeface="+mn-lt"/>
              </a:rPr>
              <a:t> para </a:t>
            </a:r>
            <a:r>
              <a:rPr lang="en-US" sz="2000" b="1" err="1">
                <a:latin typeface="Arial Black"/>
                <a:cs typeface="+mn-lt"/>
              </a:rPr>
              <a:t>el</a:t>
            </a:r>
            <a:r>
              <a:rPr lang="en-US" sz="2000" b="1" dirty="0">
                <a:latin typeface="Arial Black"/>
                <a:cs typeface="+mn-lt"/>
              </a:rPr>
              <a:t> </a:t>
            </a:r>
            <a:r>
              <a:rPr lang="en-US" sz="2000" b="1" err="1">
                <a:latin typeface="Arial Black"/>
                <a:cs typeface="+mn-lt"/>
              </a:rPr>
              <a:t>transporte</a:t>
            </a:r>
            <a:r>
              <a:rPr lang="en-US" sz="2000" b="1" dirty="0">
                <a:latin typeface="Arial Black"/>
                <a:cs typeface="+mn-lt"/>
              </a:rPr>
              <a:t> de </a:t>
            </a:r>
            <a:r>
              <a:rPr lang="en-US" sz="2000" b="1" err="1">
                <a:latin typeface="Arial Black"/>
                <a:cs typeface="+mn-lt"/>
              </a:rPr>
              <a:t>pasajeros</a:t>
            </a:r>
            <a:r>
              <a:rPr lang="en-US" sz="2000" b="1" dirty="0">
                <a:latin typeface="Arial Black"/>
                <a:cs typeface="+mn-lt"/>
              </a:rPr>
              <a:t>?</a:t>
            </a:r>
            <a:endParaRPr lang="es-ES" sz="2000"/>
          </a:p>
          <a:p>
            <a:pPr marL="285750" indent="-285750">
              <a:buChar char="•"/>
            </a:pPr>
            <a:r>
              <a:rPr lang="en-US" sz="2000" b="1" dirty="0"/>
              <a:t>¿Que </a:t>
            </a:r>
            <a:r>
              <a:rPr lang="en-US" sz="2000" b="1" dirty="0" err="1"/>
              <a:t>tipo</a:t>
            </a:r>
            <a:r>
              <a:rPr lang="en-US" sz="2000" b="1" dirty="0"/>
              <a:t> de </a:t>
            </a:r>
            <a:r>
              <a:rPr lang="en-US" sz="2000" b="1" dirty="0" err="1"/>
              <a:t>vehículos</a:t>
            </a:r>
            <a:r>
              <a:rPr lang="en-US" sz="2000" b="1" dirty="0"/>
              <a:t> </a:t>
            </a:r>
            <a:r>
              <a:rPr lang="en-US" sz="2000" b="1" dirty="0" err="1"/>
              <a:t>debería</a:t>
            </a:r>
            <a:r>
              <a:rPr lang="en-US" sz="2000" b="1" dirty="0"/>
              <a:t> </a:t>
            </a:r>
            <a:r>
              <a:rPr lang="en-US" sz="2000" b="1" dirty="0" err="1"/>
              <a:t>adquirir</a:t>
            </a:r>
            <a:r>
              <a:rPr lang="en-US" sz="2000" b="1" dirty="0"/>
              <a:t> la </a:t>
            </a:r>
            <a:r>
              <a:rPr lang="en-US" sz="2000" b="1" dirty="0" err="1"/>
              <a:t>empresa</a:t>
            </a:r>
            <a:r>
              <a:rPr lang="en-US" sz="2000" b="1" dirty="0"/>
              <a:t> para </a:t>
            </a:r>
            <a:r>
              <a:rPr lang="en-US" sz="2000" b="1" dirty="0" err="1"/>
              <a:t>logra</a:t>
            </a:r>
            <a:r>
              <a:rPr lang="en-US" sz="2000" b="1" dirty="0"/>
              <a:t> un balance </a:t>
            </a:r>
            <a:r>
              <a:rPr lang="en-US" sz="2000" b="1" dirty="0" err="1"/>
              <a:t>adecuado</a:t>
            </a:r>
            <a:r>
              <a:rPr lang="en-US" sz="2000" b="1" dirty="0"/>
              <a:t> que </a:t>
            </a:r>
            <a:r>
              <a:rPr lang="en-US" sz="2000" b="1" dirty="0" err="1"/>
              <a:t>maximice</a:t>
            </a:r>
            <a:r>
              <a:rPr lang="en-US" sz="2000" b="1" dirty="0"/>
              <a:t> la </a:t>
            </a:r>
            <a:r>
              <a:rPr lang="en-US" sz="2000" b="1" dirty="0" err="1"/>
              <a:t>rentabilidad</a:t>
            </a:r>
            <a:r>
              <a:rPr lang="en-US" sz="2000" b="1" dirty="0"/>
              <a:t> a la </a:t>
            </a:r>
            <a:r>
              <a:rPr lang="en-US" sz="2000" b="1" dirty="0" err="1"/>
              <a:t>vez</a:t>
            </a:r>
            <a:r>
              <a:rPr lang="en-US" sz="2000" b="1" dirty="0"/>
              <a:t> que se </a:t>
            </a:r>
            <a:r>
              <a:rPr lang="en-US" sz="2000" b="1" dirty="0" err="1"/>
              <a:t>minimiza</a:t>
            </a:r>
            <a:r>
              <a:rPr lang="en-US" sz="2000" b="1" dirty="0"/>
              <a:t> </a:t>
            </a:r>
            <a:r>
              <a:rPr lang="en-US" sz="2000" b="1" dirty="0" err="1"/>
              <a:t>el</a:t>
            </a:r>
            <a:r>
              <a:rPr lang="en-US" sz="2000" b="1" dirty="0"/>
              <a:t> </a:t>
            </a:r>
            <a:r>
              <a:rPr lang="en-US" sz="2000" b="1" dirty="0" err="1"/>
              <a:t>impacto</a:t>
            </a:r>
            <a:r>
              <a:rPr lang="en-US" sz="2000" b="1" dirty="0"/>
              <a:t> </a:t>
            </a:r>
            <a:r>
              <a:rPr lang="en-US" sz="2000" b="1" dirty="0" err="1"/>
              <a:t>medioambiental</a:t>
            </a:r>
            <a:r>
              <a:rPr lang="en-US" sz="2000" b="1" dirty="0"/>
              <a:t> y la </a:t>
            </a:r>
            <a:r>
              <a:rPr lang="en-US" sz="2000" b="1" dirty="0" err="1"/>
              <a:t>contaminación</a:t>
            </a:r>
            <a:r>
              <a:rPr lang="en-US" sz="2000" b="1" dirty="0"/>
              <a:t> </a:t>
            </a:r>
            <a:r>
              <a:rPr lang="en-US" sz="2000" b="1" dirty="0" err="1"/>
              <a:t>sonora</a:t>
            </a:r>
            <a:r>
              <a:rPr lang="en-US" sz="2000" b="1" dirty="0"/>
              <a:t>?</a:t>
            </a:r>
          </a:p>
          <a:p>
            <a:pPr marL="285750" indent="-285750">
              <a:buFont typeface="Arial,Sans-Serif" panose="020B0604020202020204" pitchFamily="34" charset="0"/>
              <a:buChar char="•"/>
            </a:pPr>
            <a:r>
              <a:rPr lang="en-US" sz="2000" b="1" dirty="0"/>
              <a:t>¿Es </a:t>
            </a:r>
            <a:r>
              <a:rPr lang="en-US" sz="2000" b="1" dirty="0" err="1"/>
              <a:t>sostenible</a:t>
            </a:r>
            <a:r>
              <a:rPr lang="en-US" sz="2000" b="1" dirty="0"/>
              <a:t> para </a:t>
            </a:r>
            <a:r>
              <a:rPr lang="en-US" sz="2000" b="1" dirty="0" err="1"/>
              <a:t>el</a:t>
            </a:r>
            <a:r>
              <a:rPr lang="en-US" sz="2000" b="1" dirty="0"/>
              <a:t> </a:t>
            </a:r>
            <a:r>
              <a:rPr lang="en-US" sz="2000" b="1" dirty="0" err="1"/>
              <a:t>medioambiente</a:t>
            </a:r>
            <a:r>
              <a:rPr lang="en-US" sz="2000" b="1" dirty="0"/>
              <a:t> </a:t>
            </a:r>
            <a:r>
              <a:rPr lang="en-US" sz="2000" b="1" dirty="0" err="1"/>
              <a:t>hacerlo</a:t>
            </a:r>
            <a:r>
              <a:rPr lang="en-US" sz="2000" b="1" dirty="0"/>
              <a:t>?</a:t>
            </a:r>
            <a:endParaRPr lang="en-US" sz="2000" dirty="0"/>
          </a:p>
          <a:p>
            <a:pPr marL="285750" indent="-285750">
              <a:buFont typeface="Arial,Sans-Serif" panose="020B0604020202020204" pitchFamily="34" charset="0"/>
              <a:buChar char="•"/>
            </a:pPr>
            <a:r>
              <a:rPr lang="en-US" sz="2000" b="1" dirty="0"/>
              <a:t>¿Es favorable para </a:t>
            </a:r>
            <a:r>
              <a:rPr lang="en-US" sz="2000" b="1" dirty="0" err="1"/>
              <a:t>reducir</a:t>
            </a:r>
            <a:r>
              <a:rPr lang="en-US" sz="2000" b="1" dirty="0"/>
              <a:t> </a:t>
            </a:r>
            <a:r>
              <a:rPr lang="en-US" sz="2000" b="1" dirty="0" err="1"/>
              <a:t>los</a:t>
            </a:r>
            <a:r>
              <a:rPr lang="en-US" sz="2000" b="1" dirty="0"/>
              <a:t> </a:t>
            </a:r>
            <a:r>
              <a:rPr lang="en-US" sz="2000" b="1" dirty="0" err="1"/>
              <a:t>niveles</a:t>
            </a:r>
            <a:r>
              <a:rPr lang="en-US" sz="2000" b="1" dirty="0"/>
              <a:t> de </a:t>
            </a:r>
            <a:r>
              <a:rPr lang="en-US" sz="2000" b="1" dirty="0" err="1"/>
              <a:t>ruido</a:t>
            </a:r>
            <a:r>
              <a:rPr lang="en-US" sz="2000" b="1" dirty="0"/>
              <a:t> ?</a:t>
            </a:r>
            <a:endParaRPr lang="en-US" sz="2000" dirty="0"/>
          </a:p>
          <a:p>
            <a:pPr marL="285750" indent="-285750">
              <a:buChar char="•"/>
            </a:pPr>
            <a:r>
              <a:rPr lang="en-US" sz="2000" b="1" dirty="0"/>
              <a:t>¿En que zona(s) </a:t>
            </a:r>
            <a:r>
              <a:rPr lang="en-US" sz="2000" b="1" dirty="0" err="1"/>
              <a:t>debería</a:t>
            </a:r>
            <a:r>
              <a:rPr lang="en-US" sz="2000" b="1" dirty="0"/>
              <a:t> </a:t>
            </a:r>
            <a:r>
              <a:rPr lang="en-US" sz="2000" b="1" dirty="0" err="1"/>
              <a:t>enfocarse</a:t>
            </a:r>
            <a:r>
              <a:rPr lang="en-US" sz="2000" b="1" dirty="0"/>
              <a:t> la </a:t>
            </a:r>
            <a:r>
              <a:rPr lang="en-US" sz="2000" b="1" dirty="0" err="1"/>
              <a:t>oferta</a:t>
            </a:r>
            <a:r>
              <a:rPr lang="en-US" sz="2000" b="1" dirty="0"/>
              <a:t> del </a:t>
            </a:r>
            <a:r>
              <a:rPr lang="en-US" sz="2000" b="1" dirty="0" err="1"/>
              <a:t>servicio</a:t>
            </a:r>
            <a:r>
              <a:rPr lang="en-US" sz="2000" b="1" dirty="0"/>
              <a:t>?</a:t>
            </a:r>
          </a:p>
          <a:p>
            <a:pPr marL="285750" indent="-285750">
              <a:buChar char="•"/>
            </a:pPr>
            <a:r>
              <a:rPr lang="en-US" sz="2000" b="1" dirty="0"/>
              <a:t>¿En que días y </a:t>
            </a:r>
            <a:r>
              <a:rPr lang="en-US" sz="2000" b="1" dirty="0" err="1"/>
              <a:t>horarios</a:t>
            </a:r>
            <a:r>
              <a:rPr lang="en-US" sz="2000" b="1" dirty="0"/>
              <a:t>?</a:t>
            </a:r>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3.2</a:t>
            </a:r>
          </a:p>
        </p:txBody>
      </p:sp>
    </p:spTree>
    <p:extLst>
      <p:ext uri="{BB962C8B-B14F-4D97-AF65-F5344CB8AC3E}">
        <p14:creationId xmlns:p14="http://schemas.microsoft.com/office/powerpoint/2010/main" val="46938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4574881" y="2304288"/>
            <a:ext cx="6891695" cy="2432304"/>
          </a:xfrm>
        </p:spPr>
        <p:txBody>
          <a:bodyPr/>
          <a:lstStyle/>
          <a:p>
            <a:r>
              <a:rPr lang="en-US" dirty="0" err="1"/>
              <a:t>Propuesta</a:t>
            </a:r>
            <a:r>
              <a:rPr lang="en-US" dirty="0"/>
              <a:t> de </a:t>
            </a:r>
            <a:r>
              <a:rPr lang="en-US" dirty="0" err="1"/>
              <a:t>desarrollo</a:t>
            </a:r>
          </a:p>
        </p:txBody>
      </p:sp>
      <p:sp>
        <p:nvSpPr>
          <p:cNvPr id="3" name="CuadroTexto 2">
            <a:extLst>
              <a:ext uri="{FF2B5EF4-FFF2-40B4-BE49-F238E27FC236}">
                <a16:creationId xmlns:a16="http://schemas.microsoft.com/office/drawing/2014/main" id="{9E73E943-81A3-6827-3698-01B87DC20797}"/>
              </a:ext>
            </a:extLst>
          </p:cNvPr>
          <p:cNvSpPr txBox="1"/>
          <p:nvPr/>
        </p:nvSpPr>
        <p:spPr>
          <a:xfrm>
            <a:off x="1213458" y="4013547"/>
            <a:ext cx="3627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6000" dirty="0">
                <a:solidFill>
                  <a:srgbClr val="FFFFFF"/>
                </a:solidFill>
              </a:rPr>
              <a:t>4</a:t>
            </a:r>
          </a:p>
          <a:p>
            <a:pPr algn="l"/>
            <a:endParaRPr lang="es-ES" sz="6000" dirty="0">
              <a:solidFill>
                <a:srgbClr val="FFFFFF"/>
              </a:solidFill>
            </a:endParaRPr>
          </a:p>
        </p:txBody>
      </p:sp>
    </p:spTree>
    <p:extLst>
      <p:ext uri="{BB962C8B-B14F-4D97-AF65-F5344CB8AC3E}">
        <p14:creationId xmlns:p14="http://schemas.microsoft.com/office/powerpoint/2010/main" val="133852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2CDB24-83E5-101B-7CA8-4F632EF6D24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B289722-1419-A224-8A54-0C09C726F363}"/>
              </a:ext>
            </a:extLst>
          </p:cNvPr>
          <p:cNvSpPr>
            <a:spLocks noGrp="1"/>
          </p:cNvSpPr>
          <p:nvPr>
            <p:ph type="title"/>
          </p:nvPr>
        </p:nvSpPr>
        <p:spPr/>
        <p:txBody>
          <a:bodyPr/>
          <a:lstStyle/>
          <a:p>
            <a:r>
              <a:rPr lang="en-US" dirty="0" err="1"/>
              <a:t>Enfoque</a:t>
            </a:r>
            <a:r>
              <a:rPr lang="en-US" dirty="0"/>
              <a:t> general</a:t>
            </a:r>
            <a:endParaRPr lang="es-ES" dirty="0"/>
          </a:p>
        </p:txBody>
      </p:sp>
      <p:sp>
        <p:nvSpPr>
          <p:cNvPr id="12" name="Content Placeholder 11">
            <a:extLst>
              <a:ext uri="{FF2B5EF4-FFF2-40B4-BE49-F238E27FC236}">
                <a16:creationId xmlns:a16="http://schemas.microsoft.com/office/drawing/2014/main" id="{D392CC3D-6C9A-0B43-611F-952DD6AE4651}"/>
              </a:ext>
            </a:extLst>
          </p:cNvPr>
          <p:cNvSpPr>
            <a:spLocks noGrp="1"/>
          </p:cNvSpPr>
          <p:nvPr>
            <p:ph idx="1"/>
          </p:nvPr>
        </p:nvSpPr>
        <p:spPr>
          <a:xfrm>
            <a:off x="692063" y="1870888"/>
            <a:ext cx="7397788" cy="3860187"/>
          </a:xfrm>
        </p:spPr>
        <p:txBody>
          <a:bodyPr vert="horz" lIns="91440" tIns="45720" rIns="91440" bIns="45720" rtlCol="0" anchor="t">
            <a:noAutofit/>
          </a:bodyPr>
          <a:lstStyle/>
          <a:p>
            <a:r>
              <a:rPr lang="en-US" sz="2400" b="1" dirty="0">
                <a:latin typeface="Arial Black"/>
                <a:cs typeface="+mn-lt"/>
              </a:rPr>
              <a:t>Como </a:t>
            </a:r>
            <a:r>
              <a:rPr lang="en-US" sz="2400" b="1" dirty="0" err="1">
                <a:latin typeface="Arial Black"/>
                <a:cs typeface="+mn-lt"/>
              </a:rPr>
              <a:t>equipo</a:t>
            </a:r>
            <a:r>
              <a:rPr lang="en-US" sz="2400" b="1" dirty="0">
                <a:latin typeface="Arial Black"/>
                <a:cs typeface="+mn-lt"/>
              </a:rPr>
              <a:t> </a:t>
            </a:r>
            <a:r>
              <a:rPr lang="en-US" sz="2400" b="1" dirty="0" err="1">
                <a:latin typeface="Arial Black"/>
                <a:cs typeface="+mn-lt"/>
              </a:rPr>
              <a:t>proponemos</a:t>
            </a:r>
            <a:r>
              <a:rPr lang="en-US" sz="2400" b="1" dirty="0">
                <a:latin typeface="Arial Black"/>
                <a:cs typeface="+mn-lt"/>
              </a:rPr>
              <a:t> </a:t>
            </a:r>
            <a:r>
              <a:rPr lang="en-US" sz="2400" b="1" dirty="0" err="1">
                <a:latin typeface="Arial Black"/>
                <a:cs typeface="+mn-lt"/>
              </a:rPr>
              <a:t>abordar</a:t>
            </a:r>
            <a:r>
              <a:rPr lang="en-US" sz="2400" b="1" dirty="0">
                <a:latin typeface="Arial Black"/>
                <a:cs typeface="+mn-lt"/>
              </a:rPr>
              <a:t> </a:t>
            </a:r>
            <a:r>
              <a:rPr lang="en-US" sz="2400" b="1" dirty="0" err="1">
                <a:latin typeface="Arial Black"/>
                <a:cs typeface="+mn-lt"/>
              </a:rPr>
              <a:t>el</a:t>
            </a:r>
            <a:r>
              <a:rPr lang="en-US" sz="2400" b="1" dirty="0">
                <a:latin typeface="Arial Black"/>
                <a:cs typeface="+mn-lt"/>
              </a:rPr>
              <a:t> </a:t>
            </a:r>
            <a:r>
              <a:rPr lang="en-US" sz="2400" b="1" dirty="0" err="1">
                <a:latin typeface="Arial Black"/>
                <a:cs typeface="+mn-lt"/>
              </a:rPr>
              <a:t>desafío</a:t>
            </a:r>
            <a:r>
              <a:rPr lang="en-US" sz="2400" b="1" dirty="0">
                <a:latin typeface="Arial Black"/>
                <a:cs typeface="+mn-lt"/>
              </a:rPr>
              <a:t> </a:t>
            </a:r>
            <a:r>
              <a:rPr lang="en-US" sz="2400" b="1" dirty="0" err="1">
                <a:latin typeface="Arial Black"/>
                <a:cs typeface="+mn-lt"/>
              </a:rPr>
              <a:t>planteado</a:t>
            </a:r>
            <a:r>
              <a:rPr lang="en-US" sz="2400" b="1" dirty="0">
                <a:latin typeface="Arial Black"/>
                <a:cs typeface="+mn-lt"/>
              </a:rPr>
              <a:t> </a:t>
            </a:r>
            <a:r>
              <a:rPr lang="en-US" sz="2400" b="1" dirty="0" err="1">
                <a:latin typeface="Arial Black"/>
                <a:cs typeface="+mn-lt"/>
              </a:rPr>
              <a:t>mediante</a:t>
            </a:r>
            <a:r>
              <a:rPr lang="en-US" sz="2400" b="1" dirty="0">
                <a:latin typeface="Arial Black"/>
                <a:cs typeface="+mn-lt"/>
              </a:rPr>
              <a:t> la </a:t>
            </a:r>
            <a:r>
              <a:rPr lang="en-US" sz="2400" b="1" dirty="0" err="1">
                <a:latin typeface="Arial Black"/>
                <a:cs typeface="+mn-lt"/>
              </a:rPr>
              <a:t>recolección</a:t>
            </a:r>
            <a:r>
              <a:rPr lang="en-US" sz="2400" b="1" dirty="0">
                <a:latin typeface="Arial Black"/>
                <a:cs typeface="+mn-lt"/>
              </a:rPr>
              <a:t> de </a:t>
            </a:r>
            <a:r>
              <a:rPr lang="en-US" sz="2400" b="1" dirty="0" err="1">
                <a:latin typeface="Arial Black"/>
                <a:cs typeface="+mn-lt"/>
              </a:rPr>
              <a:t>datos</a:t>
            </a:r>
            <a:r>
              <a:rPr lang="en-US" sz="2400" b="1" dirty="0">
                <a:latin typeface="Arial Black"/>
                <a:cs typeface="+mn-lt"/>
              </a:rPr>
              <a:t>, la </a:t>
            </a:r>
            <a:r>
              <a:rPr lang="en-US" sz="2400" b="1" dirty="0" err="1">
                <a:latin typeface="Arial Black"/>
                <a:cs typeface="+mn-lt"/>
              </a:rPr>
              <a:t>aplicación</a:t>
            </a:r>
            <a:r>
              <a:rPr lang="en-US" sz="2400" b="1" dirty="0">
                <a:latin typeface="Arial Black"/>
                <a:cs typeface="+mn-lt"/>
              </a:rPr>
              <a:t> de </a:t>
            </a:r>
            <a:r>
              <a:rPr lang="en-US" sz="2400" b="1" dirty="0" err="1">
                <a:latin typeface="Arial Black"/>
                <a:cs typeface="+mn-lt"/>
              </a:rPr>
              <a:t>técnicas</a:t>
            </a:r>
            <a:r>
              <a:rPr lang="en-US" sz="2400" b="1" dirty="0">
                <a:latin typeface="Arial Black"/>
                <a:cs typeface="+mn-lt"/>
              </a:rPr>
              <a:t> de </a:t>
            </a:r>
            <a:r>
              <a:rPr lang="en-US" sz="2400" b="1" dirty="0" err="1">
                <a:latin typeface="Arial Black"/>
                <a:cs typeface="+mn-lt"/>
              </a:rPr>
              <a:t>almacenamiento</a:t>
            </a:r>
            <a:r>
              <a:rPr lang="en-US" sz="2400" b="1" dirty="0">
                <a:latin typeface="Arial Black"/>
                <a:cs typeface="+mn-lt"/>
              </a:rPr>
              <a:t>, </a:t>
            </a:r>
            <a:r>
              <a:rPr lang="en-US" sz="2400" b="1" dirty="0" err="1">
                <a:latin typeface="Arial Black"/>
                <a:cs typeface="+mn-lt"/>
              </a:rPr>
              <a:t>cruce</a:t>
            </a:r>
            <a:r>
              <a:rPr lang="en-US" sz="2400" b="1" dirty="0">
                <a:latin typeface="Arial Black"/>
                <a:cs typeface="+mn-lt"/>
              </a:rPr>
              <a:t>, </a:t>
            </a:r>
            <a:r>
              <a:rPr lang="en-US" sz="2400" b="1" dirty="0" err="1">
                <a:latin typeface="Arial Black"/>
                <a:cs typeface="+mn-lt"/>
              </a:rPr>
              <a:t>agrupación</a:t>
            </a:r>
            <a:r>
              <a:rPr lang="en-US" sz="2400" b="1" dirty="0">
                <a:latin typeface="Arial Black"/>
                <a:cs typeface="+mn-lt"/>
              </a:rPr>
              <a:t>, </a:t>
            </a:r>
            <a:r>
              <a:rPr lang="en-US" sz="2400" b="1" dirty="0" err="1">
                <a:latin typeface="Arial Black"/>
                <a:cs typeface="+mn-lt"/>
              </a:rPr>
              <a:t>visualización</a:t>
            </a:r>
            <a:r>
              <a:rPr lang="en-US" sz="2400" b="1" dirty="0">
                <a:latin typeface="Arial Black"/>
                <a:cs typeface="+mn-lt"/>
              </a:rPr>
              <a:t> y </a:t>
            </a:r>
            <a:r>
              <a:rPr lang="en-US" sz="2400" b="1" dirty="0" err="1">
                <a:latin typeface="Arial Black"/>
                <a:cs typeface="+mn-lt"/>
              </a:rPr>
              <a:t>análisis</a:t>
            </a:r>
            <a:r>
              <a:rPr lang="en-US" sz="2400" b="1" dirty="0">
                <a:latin typeface="Arial Black"/>
                <a:cs typeface="+mn-lt"/>
              </a:rPr>
              <a:t> de </a:t>
            </a:r>
            <a:r>
              <a:rPr lang="en-US" sz="2400" b="1" dirty="0" err="1">
                <a:latin typeface="Arial Black"/>
                <a:cs typeface="+mn-lt"/>
              </a:rPr>
              <a:t>datos</a:t>
            </a:r>
            <a:r>
              <a:rPr lang="en-US" sz="2400" b="1" dirty="0">
                <a:latin typeface="Arial Black"/>
                <a:cs typeface="+mn-lt"/>
              </a:rPr>
              <a:t> </a:t>
            </a:r>
            <a:r>
              <a:rPr lang="en-US" sz="2400" b="1" dirty="0" err="1">
                <a:latin typeface="Arial Black"/>
                <a:cs typeface="+mn-lt"/>
              </a:rPr>
              <a:t>propias</a:t>
            </a:r>
            <a:r>
              <a:rPr lang="en-US" sz="2400" b="1" dirty="0">
                <a:latin typeface="Arial Black"/>
                <a:cs typeface="+mn-lt"/>
              </a:rPr>
              <a:t> de las </a:t>
            </a:r>
            <a:r>
              <a:rPr lang="en-US" sz="2400" b="1" dirty="0" err="1">
                <a:latin typeface="Arial Black"/>
                <a:cs typeface="+mn-lt"/>
              </a:rPr>
              <a:t>disciplinas</a:t>
            </a:r>
            <a:r>
              <a:rPr lang="en-US" sz="2400" b="1" dirty="0">
                <a:latin typeface="Arial Black"/>
                <a:cs typeface="+mn-lt"/>
              </a:rPr>
              <a:t> de Ingeniería de </a:t>
            </a:r>
            <a:r>
              <a:rPr lang="en-US" sz="2400" b="1" dirty="0" err="1">
                <a:latin typeface="Arial Black"/>
                <a:cs typeface="+mn-lt"/>
              </a:rPr>
              <a:t>datos</a:t>
            </a:r>
            <a:r>
              <a:rPr lang="en-US" sz="2400" b="1" dirty="0">
                <a:latin typeface="Arial Black"/>
                <a:cs typeface="+mn-lt"/>
              </a:rPr>
              <a:t> y Machine Learning</a:t>
            </a:r>
            <a:endParaRPr lang="es-ES" sz="2400" dirty="0"/>
          </a:p>
        </p:txBody>
      </p:sp>
      <p:sp>
        <p:nvSpPr>
          <p:cNvPr id="19" name="Text Placeholder 18">
            <a:extLst>
              <a:ext uri="{FF2B5EF4-FFF2-40B4-BE49-F238E27FC236}">
                <a16:creationId xmlns:a16="http://schemas.microsoft.com/office/drawing/2014/main" id="{B0D80B37-55B4-4619-C3CD-B906275FE7FA}"/>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FF2C5A2C-BB84-2582-B2D9-2224C04564EF}"/>
              </a:ext>
            </a:extLst>
          </p:cNvPr>
          <p:cNvSpPr>
            <a:spLocks noGrp="1"/>
          </p:cNvSpPr>
          <p:nvPr>
            <p:ph type="sldNum" sz="quarter" idx="15"/>
          </p:nvPr>
        </p:nvSpPr>
        <p:spPr/>
        <p:txBody>
          <a:bodyPr/>
          <a:lstStyle/>
          <a:p>
            <a:r>
              <a:rPr lang="en-US" sz="2000" dirty="0"/>
              <a:t>4.1</a:t>
            </a:r>
          </a:p>
        </p:txBody>
      </p:sp>
    </p:spTree>
    <p:extLst>
      <p:ext uri="{BB962C8B-B14F-4D97-AF65-F5344CB8AC3E}">
        <p14:creationId xmlns:p14="http://schemas.microsoft.com/office/powerpoint/2010/main" val="2412021412"/>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8C75813-FBB5-478B-828B-AC67018E27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30B917-A3AD-46B5-A6A4-F876E3BAC36E}">
  <ds:schemaRefs>
    <ds:schemaRef ds:uri="http://schemas.microsoft.com/sharepoint/v3/contenttype/forms"/>
  </ds:schemaRefs>
</ds:datastoreItem>
</file>

<file path=customXml/itemProps3.xml><?xml version="1.0" encoding="utf-8"?>
<ds:datastoreItem xmlns:ds="http://schemas.openxmlformats.org/officeDocument/2006/customXml" ds:itemID="{C431C809-C6F0-48D7-BF3E-4570CDAF51AF}">
  <ds:schemaRefs>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 ds:uri="http://schemas.microsoft.com/sharepoint/v3"/>
    <ds:schemaRef ds:uri="http://schemas.microsoft.com/office/2006/documentManagement/types"/>
    <ds:schemaRef ds:uri="71af3243-3dd4-4a8d-8c0d-dd76da1f02a5"/>
    <ds:schemaRef ds:uri="http://schemas.openxmlformats.org/package/2006/metadata/core-properties"/>
    <ds:schemaRef ds:uri="230e9df3-be65-4c73-a93b-d1236ebd677e"/>
    <ds:schemaRef ds:uri="16c05727-aa75-4e4a-9b5f-8a80a1165891"/>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42</TotalTime>
  <Words>598</Words>
  <Application>Microsoft Office PowerPoint</Application>
  <PresentationFormat>Panorámica</PresentationFormat>
  <Paragraphs>262</Paragraphs>
  <Slides>30</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Arial Black</vt:lpstr>
      <vt:lpstr>Arial,Sans-Serif</vt:lpstr>
      <vt:lpstr>Calibri</vt:lpstr>
      <vt:lpstr>Segoe UI</vt:lpstr>
      <vt:lpstr>Office Theme</vt:lpstr>
      <vt:lpstr>Proyecto: Diversificación de portafolio y ampliación de flota vehicular</vt:lpstr>
      <vt:lpstr>Agenda</vt:lpstr>
      <vt:lpstr>Introducción</vt:lpstr>
      <vt:lpstr>Our team</vt:lpstr>
      <vt:lpstr>Planteamiento del desafío</vt:lpstr>
      <vt:lpstr>Contexto</vt:lpstr>
      <vt:lpstr>Preguntas Clave de negocio</vt:lpstr>
      <vt:lpstr>Propuesta de desarrollo</vt:lpstr>
      <vt:lpstr>Enfoque general</vt:lpstr>
      <vt:lpstr>Objetivos</vt:lpstr>
      <vt:lpstr>Objetivos</vt:lpstr>
      <vt:lpstr>KPI's</vt:lpstr>
      <vt:lpstr>KPI's</vt:lpstr>
      <vt:lpstr>KPI's</vt:lpstr>
      <vt:lpstr>Cronograma</vt:lpstr>
      <vt:lpstr>Roadmap</vt:lpstr>
      <vt:lpstr>Stack tecnológico</vt:lpstr>
      <vt:lpstr>Fase 1 del desarrollo</vt:lpstr>
      <vt:lpstr>Universo de datos</vt:lpstr>
      <vt:lpstr>Resumen y conclusiones</vt:lpstr>
      <vt:lpstr>Plan for product launch</vt:lpstr>
      <vt:lpstr>Thank you</vt:lpstr>
      <vt:lpstr>Thank you</vt:lpstr>
      <vt:lpstr>Thank you</vt:lpstr>
      <vt:lpstr>Thank you</vt:lpstr>
      <vt:lpstr>Thank you</vt:lpstr>
      <vt:lpstr>Plan for product launch</vt:lpstr>
      <vt:lpstr>Areas of focus</vt:lpstr>
      <vt:lpstr>How we get there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PABLO</dc:creator>
  <cp:lastModifiedBy>PABLO</cp:lastModifiedBy>
  <cp:revision>924</cp:revision>
  <dcterms:created xsi:type="dcterms:W3CDTF">2023-12-12T23:17:18Z</dcterms:created>
  <dcterms:modified xsi:type="dcterms:W3CDTF">2023-12-15T00:40:31Z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