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11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4"/>
  </p:notesMasterIdLst>
  <p:sldIdLst>
    <p:sldId id="256" r:id="rId2"/>
    <p:sldId id="329" r:id="rId3"/>
    <p:sldId id="318" r:id="rId4"/>
    <p:sldId id="282" r:id="rId5"/>
    <p:sldId id="331" r:id="rId6"/>
    <p:sldId id="334" r:id="rId7"/>
    <p:sldId id="328" r:id="rId8"/>
    <p:sldId id="323" r:id="rId9"/>
    <p:sldId id="324" r:id="rId10"/>
    <p:sldId id="330" r:id="rId11"/>
    <p:sldId id="325" r:id="rId12"/>
    <p:sldId id="332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Lato Light" panose="020F0502020204030203" pitchFamily="34" charset="0"/>
      <p:regular r:id="rId23"/>
      <p:bold r:id="rId24"/>
      <p:italic r:id="rId25"/>
      <p:boldItalic r:id="rId26"/>
    </p:embeddedFont>
    <p:embeddedFont>
      <p:font typeface="Lato Thin" panose="020F0502020204030203" pitchFamily="34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2CEE44-7B0A-4B2B-BF0D-34DE6B4D0CAC}">
  <a:tblStyle styleId="{462CEE44-7B0A-4B2B-BF0D-34DE6B4D0CA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DF0"/>
          </a:solidFill>
        </a:fill>
      </a:tcStyle>
    </a:wholeTbl>
    <a:band1H>
      <a:tcTxStyle/>
      <a:tcStyle>
        <a:tcBdr/>
        <a:fill>
          <a:solidFill>
            <a:srgbClr val="CBD8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8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/>
    <p:restoredTop sz="71429"/>
  </p:normalViewPr>
  <p:slideViewPr>
    <p:cSldViewPr snapToGrid="0" snapToObjects="1">
      <p:cViewPr varScale="1">
        <p:scale>
          <a:sx n="89" d="100"/>
          <a:sy n="89" d="100"/>
        </p:scale>
        <p:origin x="1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18:26:45.1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25 123 24575,'-8'-37'0,"2"6"0,5 14 0,-2 1 0,2 3 0,-1 4 0,0 33 0,2-10 0,-1 21 0,1-23 0,0-4 0,0-2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16:59:58.6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36:49.3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47:47.8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1 793 24575,'4'-79'0,"0"-8"0,-3-3 0,3-7 0,-1 0 0,1 21 0,-3 6 0,-1 19 0,0 4 0,0 11 0,0 13 0,0 5 0,0 5 0,0 4 0,0 47 0,0-16 0,0 34 0,0-29 0,-1 3 0,1 2 0,-1 3 0,1-4 0,0-10 0,0-9 0,0-6 0,0-6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8:52.6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324 1592 24575,'16'-79'0,"3"-3"0,-4 2 0,-7 17 0,-2-7-492,1-11 0,1-5 164,-3 18 0,0-3 0,1 0 96,1 0 0,1-1 0,0 2 232,4-31 0,-2 4 190,-2 13 0,-2 5-190,-1 16 0,-2 6 546,-3-23-546,0 40 0,0 20 0,0 13 983,-16 65-614,-15 15-369,1-3 0,-6 6-492,-8 0 0,-2 2 474,11-20 0,0 2 0,2-2 18,-12 20 0,4-4 0,8-12 0,7-4 0,0 9 0,18-37 0,7-17 0,3-8 0,5 2 0,2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14:31.0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16:53:29.5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16:53:33.8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09:45.8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181 71 24575,'0'38'0,"0"7"0,0 8 0,1 13 0,2-1 0,2-12 0,1-22 0,-1-17 0,11-17 0,12-21 0,5-13 0,7-17 0,-9 4 0,-5-5 0,-9 2 0,-10 3 0,-14 8 0,-17 7 0,-8 15 0,-15 8 0,-3 17 0,-8 20 0,-2 24 0,9 7 0,10 4 0,21-20 0,12-9 0,8-16 0,2-4 0,12-14 0,-5 0 0,6-7 0,-10 3 0,-1 2 0,-2-1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16:53:38.4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16:53:38.4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16:59:58.6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16:59:58.6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1645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1670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026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3327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891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2119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788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6257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558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1_Title Slide">
  <p:cSld name="41_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5660572" y="1569308"/>
            <a:ext cx="2954295" cy="371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2"/>
          </p:nvPr>
        </p:nvSpPr>
        <p:spPr>
          <a:xfrm>
            <a:off x="1059543" y="1143000"/>
            <a:ext cx="465908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pic" idx="2"/>
          </p:nvPr>
        </p:nvSpPr>
        <p:spPr>
          <a:xfrm>
            <a:off x="6246585" y="1"/>
            <a:ext cx="4305300" cy="237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pic" idx="3"/>
          </p:nvPr>
        </p:nvSpPr>
        <p:spPr>
          <a:xfrm>
            <a:off x="6246585" y="4485504"/>
            <a:ext cx="4305300" cy="237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pic" idx="2"/>
          </p:nvPr>
        </p:nvSpPr>
        <p:spPr>
          <a:xfrm>
            <a:off x="330200" y="482600"/>
            <a:ext cx="11696700" cy="6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97889" y="585865"/>
            <a:ext cx="182880" cy="4996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726489" y="585865"/>
            <a:ext cx="45720" cy="4996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817929" y="585865"/>
            <a:ext cx="45720" cy="4996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369793" y="6209638"/>
            <a:ext cx="35779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" name="Shape 14"/>
          <p:cNvGrpSpPr/>
          <p:nvPr/>
        </p:nvGrpSpPr>
        <p:grpSpPr>
          <a:xfrm>
            <a:off x="10718800" y="585865"/>
            <a:ext cx="995678" cy="823837"/>
            <a:chOff x="10718800" y="685801"/>
            <a:chExt cx="995678" cy="823837"/>
          </a:xfrm>
        </p:grpSpPr>
        <p:sp>
          <p:nvSpPr>
            <p:cNvPr id="15" name="Shape 15"/>
            <p:cNvSpPr/>
            <p:nvPr/>
          </p:nvSpPr>
          <p:spPr>
            <a:xfrm rot="10800000">
              <a:off x="11663680" y="685801"/>
              <a:ext cx="45720" cy="4996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 rot="10800000">
              <a:off x="10718800" y="690048"/>
              <a:ext cx="899160" cy="4571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 rot="5400000">
              <a:off x="11377095" y="1072320"/>
              <a:ext cx="623968" cy="5079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 rot="10800000">
              <a:off x="11663679" y="1459671"/>
              <a:ext cx="45720" cy="4996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Shape 19"/>
          <p:cNvSpPr/>
          <p:nvPr/>
        </p:nvSpPr>
        <p:spPr>
          <a:xfrm rot="5400000">
            <a:off x="211304" y="972385"/>
            <a:ext cx="623968" cy="50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6" r:id="rId4"/>
    <p:sldLayoutId id="214748369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customXml" Target="../ink/ink1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09C352-D463-534C-AB77-41F901B86129}"/>
                  </a:ext>
                </a:extLst>
              </p14:cNvPr>
              <p14:cNvContentPartPr/>
              <p14:nvPr/>
            </p14:nvContentPartPr>
            <p14:xfrm>
              <a:off x="523762" y="6338804"/>
              <a:ext cx="9000" cy="44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09C352-D463-534C-AB77-41F901B861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122" y="6275804"/>
                <a:ext cx="134640" cy="170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Shape 181">
            <a:extLst>
              <a:ext uri="{FF2B5EF4-FFF2-40B4-BE49-F238E27FC236}">
                <a16:creationId xmlns:a16="http://schemas.microsoft.com/office/drawing/2014/main" id="{D6DB2B7E-5F44-7C43-892F-C8B339A34FC8}"/>
              </a:ext>
            </a:extLst>
          </p:cNvPr>
          <p:cNvSpPr/>
          <p:nvPr/>
        </p:nvSpPr>
        <p:spPr>
          <a:xfrm>
            <a:off x="2056355" y="973898"/>
            <a:ext cx="8079288" cy="4910203"/>
          </a:xfrm>
          <a:custGeom>
            <a:avLst/>
            <a:gdLst/>
            <a:ahLst/>
            <a:cxnLst/>
            <a:rect l="0" t="0" r="0" b="0"/>
            <a:pathLst>
              <a:path w="21600" h="21251" extrusionOk="0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0">
                <a:srgbClr val="2686A7">
                  <a:alpha val="60000"/>
                </a:srgbClr>
              </a:gs>
              <a:gs pos="100000">
                <a:srgbClr val="54BE71">
                  <a:alpha val="60000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50">
            <a:extLst>
              <a:ext uri="{FF2B5EF4-FFF2-40B4-BE49-F238E27FC236}">
                <a16:creationId xmlns:a16="http://schemas.microsoft.com/office/drawing/2014/main" id="{C3C469A4-0F0B-354D-81B3-8079B3A7BA36}"/>
              </a:ext>
            </a:extLst>
          </p:cNvPr>
          <p:cNvSpPr txBox="1"/>
          <p:nvPr/>
        </p:nvSpPr>
        <p:spPr>
          <a:xfrm>
            <a:off x="1695764" y="2637314"/>
            <a:ext cx="8800471" cy="108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spc="3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Lato"/>
                <a:sym typeface="Lato"/>
              </a:rPr>
              <a:t>FETAL HEALTH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spc="3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Lato"/>
                <a:sym typeface="Lato"/>
              </a:rPr>
              <a:t>CLASS 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949508" y="2259928"/>
            <a:ext cx="4569751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6556407" y="2156930"/>
            <a:ext cx="280580" cy="28058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7014868" y="2143870"/>
            <a:ext cx="3684814" cy="232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Vanilla and Experimental Model Evaluation</a:t>
            </a:r>
            <a:endParaRPr dirty="0"/>
          </a:p>
        </p:txBody>
      </p:sp>
      <p:sp>
        <p:nvSpPr>
          <p:cNvPr id="205" name="Shape 205"/>
          <p:cNvSpPr txBox="1"/>
          <p:nvPr/>
        </p:nvSpPr>
        <p:spPr>
          <a:xfrm>
            <a:off x="6715947" y="2620948"/>
            <a:ext cx="4569752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Clr>
                <a:srgbClr val="7F7F7F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XGBoost Grid Search was the overall best model</a:t>
            </a:r>
          </a:p>
          <a:p>
            <a:pPr marL="285750" lvl="0" indent="-285750">
              <a:lnSpc>
                <a:spcPct val="150000"/>
              </a:lnSpc>
              <a:buClr>
                <a:srgbClr val="7F7F7F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Lowest recall and the a very high precision score</a:t>
            </a:r>
          </a:p>
          <a:p>
            <a:pPr marL="285750" lvl="0" indent="-285750">
              <a:lnSpc>
                <a:spcPct val="150000"/>
              </a:lnSpc>
              <a:buClr>
                <a:srgbClr val="7F7F7F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Random Forest Grid Search performed well, but XGBoost Random Forest had a better Recall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639E4A-00F1-D540-B6B5-E8889B78B2E3}"/>
                  </a:ext>
                </a:extLst>
              </p14:cNvPr>
              <p14:cNvContentPartPr/>
              <p14:nvPr/>
            </p14:nvContentPartPr>
            <p14:xfrm>
              <a:off x="523714" y="634073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639E4A-00F1-D540-B6B5-E8889B78B2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714" y="6277731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Shape 496">
            <a:extLst>
              <a:ext uri="{FF2B5EF4-FFF2-40B4-BE49-F238E27FC236}">
                <a16:creationId xmlns:a16="http://schemas.microsoft.com/office/drawing/2014/main" id="{C3A1B4C7-3B1A-0B4D-B848-F96998CB2C2D}"/>
              </a:ext>
            </a:extLst>
          </p:cNvPr>
          <p:cNvSpPr txBox="1"/>
          <p:nvPr/>
        </p:nvSpPr>
        <p:spPr>
          <a:xfrm>
            <a:off x="1020000" y="2933013"/>
            <a:ext cx="2502792" cy="55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3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Final Model Evaluation</a:t>
            </a:r>
          </a:p>
        </p:txBody>
      </p:sp>
      <p:cxnSp>
        <p:nvCxnSpPr>
          <p:cNvPr id="15" name="Shape 495">
            <a:extLst>
              <a:ext uri="{FF2B5EF4-FFF2-40B4-BE49-F238E27FC236}">
                <a16:creationId xmlns:a16="http://schemas.microsoft.com/office/drawing/2014/main" id="{9122A71E-333F-AA4A-96E8-114CD5610163}"/>
              </a:ext>
            </a:extLst>
          </p:cNvPr>
          <p:cNvCxnSpPr/>
          <p:nvPr/>
        </p:nvCxnSpPr>
        <p:spPr>
          <a:xfrm>
            <a:off x="1054555" y="3956940"/>
            <a:ext cx="69124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8225CE1-3EC5-0242-9EF1-222E6286FBAC}"/>
                  </a:ext>
                </a:extLst>
              </p14:cNvPr>
              <p14:cNvContentPartPr/>
              <p14:nvPr/>
            </p14:nvContentPartPr>
            <p14:xfrm>
              <a:off x="523354" y="6520161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8225CE1-3EC5-0242-9EF1-222E6286FB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354" y="6457161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Shape 205">
            <a:extLst>
              <a:ext uri="{FF2B5EF4-FFF2-40B4-BE49-F238E27FC236}">
                <a16:creationId xmlns:a16="http://schemas.microsoft.com/office/drawing/2014/main" id="{4BC9043B-6681-6940-A393-53DC23D4691A}"/>
              </a:ext>
            </a:extLst>
          </p:cNvPr>
          <p:cNvSpPr txBox="1"/>
          <p:nvPr/>
        </p:nvSpPr>
        <p:spPr>
          <a:xfrm>
            <a:off x="9182210" y="4544771"/>
            <a:ext cx="2390753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lvl="0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XGBoost Random </a:t>
            </a:r>
          </a:p>
          <a:p>
            <a:pPr lvl="0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Forest Metrics:</a:t>
            </a:r>
          </a:p>
          <a:p>
            <a:pPr lvl="0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Accuracy: 0.9661 </a:t>
            </a:r>
          </a:p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Recall: 0.9902 </a:t>
            </a:r>
          </a:p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F1 Score: 0.9782</a:t>
            </a:r>
          </a:p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Precision: 0.9665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Shape 205">
            <a:extLst>
              <a:ext uri="{FF2B5EF4-FFF2-40B4-BE49-F238E27FC236}">
                <a16:creationId xmlns:a16="http://schemas.microsoft.com/office/drawing/2014/main" id="{C18B30AB-290D-7041-9963-491167AE43EC}"/>
              </a:ext>
            </a:extLst>
          </p:cNvPr>
          <p:cNvSpPr txBox="1"/>
          <p:nvPr/>
        </p:nvSpPr>
        <p:spPr>
          <a:xfrm>
            <a:off x="7014868" y="4544771"/>
            <a:ext cx="2273219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lvl="0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Random Forest</a:t>
            </a:r>
          </a:p>
          <a:p>
            <a:pPr lvl="0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Grid Search Metrics:</a:t>
            </a:r>
          </a:p>
          <a:p>
            <a:pPr lvl="0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Accuracy: 0.9605 </a:t>
            </a:r>
          </a:p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Recall: 0.9755 </a:t>
            </a:r>
          </a:p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F1 Score: 0.9743</a:t>
            </a:r>
          </a:p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Precision: 0.9731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83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96">
            <a:extLst>
              <a:ext uri="{FF2B5EF4-FFF2-40B4-BE49-F238E27FC236}">
                <a16:creationId xmlns:a16="http://schemas.microsoft.com/office/drawing/2014/main" id="{1D8C78AC-6978-5A45-84CE-C0C74CF77761}"/>
              </a:ext>
            </a:extLst>
          </p:cNvPr>
          <p:cNvSpPr txBox="1"/>
          <p:nvPr/>
        </p:nvSpPr>
        <p:spPr>
          <a:xfrm>
            <a:off x="910752" y="3215302"/>
            <a:ext cx="2502792" cy="55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3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</a:p>
        </p:txBody>
      </p:sp>
      <p:cxnSp>
        <p:nvCxnSpPr>
          <p:cNvPr id="6" name="Shape 495">
            <a:extLst>
              <a:ext uri="{FF2B5EF4-FFF2-40B4-BE49-F238E27FC236}">
                <a16:creationId xmlns:a16="http://schemas.microsoft.com/office/drawing/2014/main" id="{F1C15A63-7701-A942-92EA-2C73647D3076}"/>
              </a:ext>
            </a:extLst>
          </p:cNvPr>
          <p:cNvCxnSpPr/>
          <p:nvPr/>
        </p:nvCxnSpPr>
        <p:spPr>
          <a:xfrm>
            <a:off x="910752" y="3899707"/>
            <a:ext cx="69124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Shape 203">
            <a:extLst>
              <a:ext uri="{FF2B5EF4-FFF2-40B4-BE49-F238E27FC236}">
                <a16:creationId xmlns:a16="http://schemas.microsoft.com/office/drawing/2014/main" id="{029584BE-F4F0-C74E-844F-6398603EC1C9}"/>
              </a:ext>
            </a:extLst>
          </p:cNvPr>
          <p:cNvSpPr/>
          <p:nvPr/>
        </p:nvSpPr>
        <p:spPr>
          <a:xfrm>
            <a:off x="6477590" y="1694802"/>
            <a:ext cx="280580" cy="28058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204">
            <a:extLst>
              <a:ext uri="{FF2B5EF4-FFF2-40B4-BE49-F238E27FC236}">
                <a16:creationId xmlns:a16="http://schemas.microsoft.com/office/drawing/2014/main" id="{116C0CB9-1D26-2644-BACE-6CB6BD405F10}"/>
              </a:ext>
            </a:extLst>
          </p:cNvPr>
          <p:cNvSpPr txBox="1"/>
          <p:nvPr/>
        </p:nvSpPr>
        <p:spPr>
          <a:xfrm>
            <a:off x="6936051" y="1681742"/>
            <a:ext cx="3684814" cy="232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Most Important CTG Metrics</a:t>
            </a:r>
            <a:endParaRPr dirty="0"/>
          </a:p>
        </p:txBody>
      </p:sp>
      <p:sp>
        <p:nvSpPr>
          <p:cNvPr id="9" name="Shape 205">
            <a:extLst>
              <a:ext uri="{FF2B5EF4-FFF2-40B4-BE49-F238E27FC236}">
                <a16:creationId xmlns:a16="http://schemas.microsoft.com/office/drawing/2014/main" id="{A8412601-ACC8-194E-8393-F914A0EC434B}"/>
              </a:ext>
            </a:extLst>
          </p:cNvPr>
          <p:cNvSpPr txBox="1"/>
          <p:nvPr/>
        </p:nvSpPr>
        <p:spPr>
          <a:xfrm>
            <a:off x="6637130" y="2158820"/>
            <a:ext cx="4569752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Clr>
                <a:srgbClr val="7F7F7F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Abnormal short term variability </a:t>
            </a:r>
          </a:p>
          <a:p>
            <a:pPr marL="285750" lvl="0" indent="-285750">
              <a:lnSpc>
                <a:spcPct val="150000"/>
              </a:lnSpc>
              <a:buClr>
                <a:srgbClr val="7F7F7F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Histogram mode </a:t>
            </a:r>
          </a:p>
          <a:p>
            <a:pPr marL="285750" lvl="0" indent="-285750">
              <a:lnSpc>
                <a:spcPct val="150000"/>
              </a:lnSpc>
              <a:buClr>
                <a:srgbClr val="7F7F7F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Histogram mean </a:t>
            </a:r>
          </a:p>
          <a:p>
            <a:pPr marL="285750" lvl="0" indent="-285750">
              <a:lnSpc>
                <a:spcPct val="150000"/>
              </a:lnSpc>
              <a:buClr>
                <a:srgbClr val="7F7F7F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Histogram width </a:t>
            </a:r>
          </a:p>
          <a:p>
            <a:pPr marL="285750" lvl="0" indent="-285750">
              <a:lnSpc>
                <a:spcPct val="150000"/>
              </a:lnSpc>
              <a:buClr>
                <a:srgbClr val="7F7F7F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Histogram min</a:t>
            </a:r>
          </a:p>
          <a:p>
            <a:pPr marL="285750" lvl="0" indent="-285750">
              <a:lnSpc>
                <a:spcPct val="150000"/>
              </a:lnSpc>
              <a:buClr>
                <a:srgbClr val="7F7F7F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285750" lvl="0" indent="-285750">
              <a:lnSpc>
                <a:spcPct val="150000"/>
              </a:lnSpc>
              <a:buClr>
                <a:srgbClr val="7F7F7F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285750" lvl="0" indent="-285750">
              <a:lnSpc>
                <a:spcPct val="150000"/>
              </a:lnSpc>
              <a:buClr>
                <a:srgbClr val="7F7F7F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285750" indent="-285750">
              <a:lnSpc>
                <a:spcPct val="150000"/>
              </a:lnSpc>
              <a:buClr>
                <a:srgbClr val="7F7F7F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Our identified key features are the same features that doctors look for during a visual analysis.  Because our model is so precise, we can be confident that our model will predict the class at a better rate than the visual analysis, eliminating human error.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BD5C385-C393-9B49-A872-24572380971E}"/>
                  </a:ext>
                </a:extLst>
              </p14:cNvPr>
              <p14:cNvContentPartPr/>
              <p14:nvPr/>
            </p14:nvContentPartPr>
            <p14:xfrm>
              <a:off x="497122" y="6267259"/>
              <a:ext cx="8280" cy="285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D5C385-C393-9B49-A872-2457238097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482" y="6204259"/>
                <a:ext cx="133920" cy="4114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Shape 203">
            <a:extLst>
              <a:ext uri="{FF2B5EF4-FFF2-40B4-BE49-F238E27FC236}">
                <a16:creationId xmlns:a16="http://schemas.microsoft.com/office/drawing/2014/main" id="{DC996F48-759F-4740-B17B-3BA50F6BCBF1}"/>
              </a:ext>
            </a:extLst>
          </p:cNvPr>
          <p:cNvSpPr/>
          <p:nvPr/>
        </p:nvSpPr>
        <p:spPr>
          <a:xfrm>
            <a:off x="6477590" y="4195766"/>
            <a:ext cx="280580" cy="28058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04">
            <a:extLst>
              <a:ext uri="{FF2B5EF4-FFF2-40B4-BE49-F238E27FC236}">
                <a16:creationId xmlns:a16="http://schemas.microsoft.com/office/drawing/2014/main" id="{29B212E9-4D9E-224F-A063-730426B146D1}"/>
              </a:ext>
            </a:extLst>
          </p:cNvPr>
          <p:cNvSpPr txBox="1"/>
          <p:nvPr/>
        </p:nvSpPr>
        <p:spPr>
          <a:xfrm>
            <a:off x="6936051" y="4182706"/>
            <a:ext cx="3684814" cy="232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Final 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45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96">
            <a:extLst>
              <a:ext uri="{FF2B5EF4-FFF2-40B4-BE49-F238E27FC236}">
                <a16:creationId xmlns:a16="http://schemas.microsoft.com/office/drawing/2014/main" id="{617F8209-4088-F548-8981-DEE7AD2B3690}"/>
              </a:ext>
            </a:extLst>
          </p:cNvPr>
          <p:cNvSpPr txBox="1"/>
          <p:nvPr/>
        </p:nvSpPr>
        <p:spPr>
          <a:xfrm>
            <a:off x="906301" y="3157612"/>
            <a:ext cx="2502792" cy="55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Next Steps</a:t>
            </a:r>
            <a:endParaRPr lang="en-US" dirty="0"/>
          </a:p>
        </p:txBody>
      </p:sp>
      <p:sp>
        <p:nvSpPr>
          <p:cNvPr id="5" name="Shape 205">
            <a:extLst>
              <a:ext uri="{FF2B5EF4-FFF2-40B4-BE49-F238E27FC236}">
                <a16:creationId xmlns:a16="http://schemas.microsoft.com/office/drawing/2014/main" id="{3A051B2C-C48B-1C49-8E6A-479C824C1DCF}"/>
              </a:ext>
            </a:extLst>
          </p:cNvPr>
          <p:cNvSpPr txBox="1"/>
          <p:nvPr/>
        </p:nvSpPr>
        <p:spPr>
          <a:xfrm>
            <a:off x="6498033" y="2626697"/>
            <a:ext cx="4569752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Clr>
                <a:srgbClr val="7F7F7F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Make a multiclass prediction for fetal health </a:t>
            </a:r>
          </a:p>
          <a:p>
            <a:pPr marL="285750" lvl="0" indent="-285750">
              <a:lnSpc>
                <a:spcPct val="150000"/>
              </a:lnSpc>
              <a:buClr>
                <a:srgbClr val="7F7F7F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Find a larger dataset </a:t>
            </a:r>
          </a:p>
          <a:p>
            <a:pPr marL="285750" lvl="0" indent="-285750">
              <a:lnSpc>
                <a:spcPct val="150000"/>
              </a:lnSpc>
              <a:buClr>
                <a:srgbClr val="7F7F7F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Consider maternal health and other diagnostic metrics into the model (heart rate, oxygen level, what anesthetics are used, etc.)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D7516E-9037-2545-BDBD-483E8567805E}"/>
                  </a:ext>
                </a:extLst>
              </p14:cNvPr>
              <p14:cNvContentPartPr/>
              <p14:nvPr/>
            </p14:nvContentPartPr>
            <p14:xfrm>
              <a:off x="402082" y="6002299"/>
              <a:ext cx="174960" cy="573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D7516E-9037-2545-BDBD-483E856780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082" y="5939299"/>
                <a:ext cx="300600" cy="698760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hape 495">
            <a:extLst>
              <a:ext uri="{FF2B5EF4-FFF2-40B4-BE49-F238E27FC236}">
                <a16:creationId xmlns:a16="http://schemas.microsoft.com/office/drawing/2014/main" id="{26DC53EB-7624-2643-98FD-4F008024E5C9}"/>
              </a:ext>
            </a:extLst>
          </p:cNvPr>
          <p:cNvCxnSpPr/>
          <p:nvPr/>
        </p:nvCxnSpPr>
        <p:spPr>
          <a:xfrm>
            <a:off x="910752" y="3899707"/>
            <a:ext cx="69124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2891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33">
            <a:extLst>
              <a:ext uri="{FF2B5EF4-FFF2-40B4-BE49-F238E27FC236}">
                <a16:creationId xmlns:a16="http://schemas.microsoft.com/office/drawing/2014/main" id="{7CDC0533-B1AC-EE42-92CC-25AA2965E593}"/>
              </a:ext>
            </a:extLst>
          </p:cNvPr>
          <p:cNvSpPr txBox="1"/>
          <p:nvPr/>
        </p:nvSpPr>
        <p:spPr>
          <a:xfrm>
            <a:off x="5334036" y="1116091"/>
            <a:ext cx="6194286" cy="267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  <a:sym typeface="Lato Ligh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  <a:sym typeface="Lato Light"/>
              </a:rPr>
              <a:t>Prevent child mortality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  <a:sym typeface="Lato Light"/>
              </a:rPr>
              <a:t>Not everyone has access to technology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  <a:sym typeface="Lato Light"/>
              </a:rPr>
              <a:t>CTGs scans are cost effective and widely spread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  <a:sym typeface="Lato Light"/>
              </a:rPr>
              <a:t>Eliminate erroneous surgical intervention</a:t>
            </a:r>
          </a:p>
          <a:p>
            <a:pPr lvl="0">
              <a:lnSpc>
                <a:spcPct val="150000"/>
              </a:lnSpc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  <a:sym typeface="Lato Light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  <p:cxnSp>
        <p:nvCxnSpPr>
          <p:cNvPr id="5" name="Shape 234">
            <a:extLst>
              <a:ext uri="{FF2B5EF4-FFF2-40B4-BE49-F238E27FC236}">
                <a16:creationId xmlns:a16="http://schemas.microsoft.com/office/drawing/2014/main" id="{1A3E8796-F704-6046-913E-E9CCD0069D86}"/>
              </a:ext>
            </a:extLst>
          </p:cNvPr>
          <p:cNvCxnSpPr/>
          <p:nvPr/>
        </p:nvCxnSpPr>
        <p:spPr>
          <a:xfrm>
            <a:off x="1113974" y="2951978"/>
            <a:ext cx="69124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Shape 236">
            <a:extLst>
              <a:ext uri="{FF2B5EF4-FFF2-40B4-BE49-F238E27FC236}">
                <a16:creationId xmlns:a16="http://schemas.microsoft.com/office/drawing/2014/main" id="{D42B4D06-6A64-DE45-BB6A-72F7719DA44F}"/>
              </a:ext>
            </a:extLst>
          </p:cNvPr>
          <p:cNvSpPr txBox="1"/>
          <p:nvPr/>
        </p:nvSpPr>
        <p:spPr>
          <a:xfrm>
            <a:off x="1113974" y="2326864"/>
            <a:ext cx="3352869" cy="62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Overview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568FF0-FAD1-A946-A19D-92313B2E7ED9}"/>
                  </a:ext>
                </a:extLst>
              </p14:cNvPr>
              <p14:cNvContentPartPr/>
              <p14:nvPr/>
            </p14:nvContentPartPr>
            <p14:xfrm>
              <a:off x="481234" y="634577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568FF0-FAD1-A946-A19D-92313B2E7E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234" y="6282771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076" name="Picture 4" descr="How to Read a CTG | CTG Interpretation | Geeky Medics">
            <a:extLst>
              <a:ext uri="{FF2B5EF4-FFF2-40B4-BE49-F238E27FC236}">
                <a16:creationId xmlns:a16="http://schemas.microsoft.com/office/drawing/2014/main" id="{54D06D4B-64DF-9149-8E9A-7E9B9E29F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367" y="3915392"/>
            <a:ext cx="4320674" cy="243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74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5704114" y="1815493"/>
            <a:ext cx="5528030" cy="169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  <a:sym typeface="Lato Light"/>
              </a:rPr>
              <a:t>CTG scans are currently interpreted via visual analysis by the physician, and erroneous errors may increase fetal health risk</a:t>
            </a:r>
          </a:p>
          <a:p>
            <a:pPr lvl="0">
              <a:lnSpc>
                <a:spcPct val="150000"/>
              </a:lnSpc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  <a:sym typeface="Lato Light"/>
            </a:endParaRPr>
          </a:p>
          <a:p>
            <a:pPr lvl="0">
              <a:lnSpc>
                <a:spcPct val="150000"/>
              </a:lnSpc>
            </a:pP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  <p:cxnSp>
        <p:nvCxnSpPr>
          <p:cNvPr id="234" name="Shape 234"/>
          <p:cNvCxnSpPr/>
          <p:nvPr/>
        </p:nvCxnSpPr>
        <p:spPr>
          <a:xfrm>
            <a:off x="1210227" y="3184852"/>
            <a:ext cx="69124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6" name="Shape 236"/>
          <p:cNvSpPr txBox="1"/>
          <p:nvPr/>
        </p:nvSpPr>
        <p:spPr>
          <a:xfrm>
            <a:off x="1210227" y="2059827"/>
            <a:ext cx="335286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Business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26C95D-289C-6D46-803A-095114EB869A}"/>
                  </a:ext>
                </a:extLst>
              </p14:cNvPr>
              <p14:cNvContentPartPr/>
              <p14:nvPr/>
            </p14:nvContentPartPr>
            <p14:xfrm>
              <a:off x="481234" y="634577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26C95D-289C-6D46-803A-095114EB86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234" y="6282771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picture containing indoor, person, sitting, table&#10;&#10;Description automatically generated">
            <a:extLst>
              <a:ext uri="{FF2B5EF4-FFF2-40B4-BE49-F238E27FC236}">
                <a16:creationId xmlns:a16="http://schemas.microsoft.com/office/drawing/2014/main" id="{8C51F0DD-A741-B64F-AABD-D9D8E33C2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114" y="3618643"/>
            <a:ext cx="4885813" cy="26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5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/>
        </p:nvSpPr>
        <p:spPr>
          <a:xfrm>
            <a:off x="5953309" y="2207315"/>
            <a:ext cx="2470070" cy="2486913"/>
          </a:xfrm>
          <a:custGeom>
            <a:avLst/>
            <a:gdLst/>
            <a:ahLst/>
            <a:cxnLst/>
            <a:rect l="0" t="0" r="0" b="0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Shape 495"/>
          <p:cNvCxnSpPr/>
          <p:nvPr/>
        </p:nvCxnSpPr>
        <p:spPr>
          <a:xfrm>
            <a:off x="910752" y="3899707"/>
            <a:ext cx="69124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1" name="Shape 501"/>
          <p:cNvSpPr txBox="1"/>
          <p:nvPr/>
        </p:nvSpPr>
        <p:spPr>
          <a:xfrm>
            <a:off x="8929178" y="1444538"/>
            <a:ext cx="1610158" cy="1362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  <a:cs typeface="Lato Light"/>
                <a:sym typeface="Lato Light"/>
              </a:rPr>
              <a:t>What, if any, new features affect the model?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  <p:sp>
        <p:nvSpPr>
          <p:cNvPr id="19" name="Shape 501">
            <a:extLst>
              <a:ext uri="{FF2B5EF4-FFF2-40B4-BE49-F238E27FC236}">
                <a16:creationId xmlns:a16="http://schemas.microsoft.com/office/drawing/2014/main" id="{DC263F7A-0C8E-D14A-8D7F-189580A54FFA}"/>
              </a:ext>
            </a:extLst>
          </p:cNvPr>
          <p:cNvSpPr txBox="1"/>
          <p:nvPr/>
        </p:nvSpPr>
        <p:spPr>
          <a:xfrm>
            <a:off x="8922831" y="4252253"/>
            <a:ext cx="1764996" cy="161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  <a:cs typeface="Lato Light"/>
                <a:sym typeface="Lato Light"/>
              </a:rPr>
              <a:t>Which model makes the best predictions of fetal health class?</a:t>
            </a:r>
            <a:endParaRPr sz="1700" dirty="0">
              <a:solidFill>
                <a:schemeClr val="tx1">
                  <a:lumMod val="85000"/>
                  <a:lumOff val="15000"/>
                </a:schemeClr>
              </a:solidFill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  <p:sp>
        <p:nvSpPr>
          <p:cNvPr id="20" name="Shape 501">
            <a:extLst>
              <a:ext uri="{FF2B5EF4-FFF2-40B4-BE49-F238E27FC236}">
                <a16:creationId xmlns:a16="http://schemas.microsoft.com/office/drawing/2014/main" id="{05A7F9D9-9173-034A-B2C9-E68ACD5EC6C4}"/>
              </a:ext>
            </a:extLst>
          </p:cNvPr>
          <p:cNvSpPr txBox="1"/>
          <p:nvPr/>
        </p:nvSpPr>
        <p:spPr>
          <a:xfrm>
            <a:off x="6214234" y="2654624"/>
            <a:ext cx="2057080" cy="1362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1700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  <a:cs typeface="Lato Light"/>
                <a:sym typeface="Lato Light"/>
              </a:rPr>
              <a:t>What feature coefficients have the greatest influence on the model?</a:t>
            </a:r>
            <a:endParaRPr sz="1700" dirty="0">
              <a:solidFill>
                <a:schemeClr val="bg1"/>
              </a:solidFill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  <p:sp>
        <p:nvSpPr>
          <p:cNvPr id="21" name="Shape 490">
            <a:extLst>
              <a:ext uri="{FF2B5EF4-FFF2-40B4-BE49-F238E27FC236}">
                <a16:creationId xmlns:a16="http://schemas.microsoft.com/office/drawing/2014/main" id="{343EAA69-B31E-814F-A21B-F400D06B09FB}"/>
              </a:ext>
            </a:extLst>
          </p:cNvPr>
          <p:cNvSpPr/>
          <p:nvPr/>
        </p:nvSpPr>
        <p:spPr>
          <a:xfrm>
            <a:off x="8499222" y="813395"/>
            <a:ext cx="2470070" cy="2461991"/>
          </a:xfrm>
          <a:custGeom>
            <a:avLst/>
            <a:gdLst/>
            <a:ahLst/>
            <a:cxnLst/>
            <a:rect l="0" t="0" r="0" b="0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490">
            <a:extLst>
              <a:ext uri="{FF2B5EF4-FFF2-40B4-BE49-F238E27FC236}">
                <a16:creationId xmlns:a16="http://schemas.microsoft.com/office/drawing/2014/main" id="{8A74170C-1BDB-6943-84E0-FC047577C1D7}"/>
              </a:ext>
            </a:extLst>
          </p:cNvPr>
          <p:cNvSpPr/>
          <p:nvPr/>
        </p:nvSpPr>
        <p:spPr>
          <a:xfrm>
            <a:off x="8566036" y="3826801"/>
            <a:ext cx="2470070" cy="2461991"/>
          </a:xfrm>
          <a:custGeom>
            <a:avLst/>
            <a:gdLst/>
            <a:ahLst/>
            <a:cxnLst/>
            <a:rect l="0" t="0" r="0" b="0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496">
            <a:extLst>
              <a:ext uri="{FF2B5EF4-FFF2-40B4-BE49-F238E27FC236}">
                <a16:creationId xmlns:a16="http://schemas.microsoft.com/office/drawing/2014/main" id="{F7C3078F-0039-7843-BAB0-700C3CFF4300}"/>
              </a:ext>
            </a:extLst>
          </p:cNvPr>
          <p:cNvSpPr txBox="1"/>
          <p:nvPr/>
        </p:nvSpPr>
        <p:spPr>
          <a:xfrm>
            <a:off x="910752" y="2877586"/>
            <a:ext cx="2502792" cy="55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Questions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160FB0-F569-2D4E-A5B4-BF86A0F112D4}"/>
                  </a:ext>
                </a:extLst>
              </p14:cNvPr>
              <p14:cNvContentPartPr/>
              <p14:nvPr/>
            </p14:nvContentPartPr>
            <p14:xfrm>
              <a:off x="506074" y="635693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160FB0-F569-2D4E-A5B4-BF86A0F112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434" y="6294291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33">
            <a:extLst>
              <a:ext uri="{FF2B5EF4-FFF2-40B4-BE49-F238E27FC236}">
                <a16:creationId xmlns:a16="http://schemas.microsoft.com/office/drawing/2014/main" id="{09C97AD0-E408-224F-A721-A41C23BF31A8}"/>
              </a:ext>
            </a:extLst>
          </p:cNvPr>
          <p:cNvSpPr txBox="1"/>
          <p:nvPr/>
        </p:nvSpPr>
        <p:spPr>
          <a:xfrm>
            <a:off x="4829452" y="2386307"/>
            <a:ext cx="6331670" cy="255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  <a:sym typeface="Lato Light"/>
              </a:rPr>
              <a:t>From Kaggle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  <a:sym typeface="Lato Light"/>
              </a:rPr>
              <a:t>Program for Automated Analysis of Cardiotocograms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  <a:sym typeface="Lato Light"/>
              </a:rPr>
              <a:t>It has 2,126 rows and 22 columns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  <a:sym typeface="Lato Light"/>
              </a:rPr>
              <a:t>Target variables were healthy and distressed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  <a:sym typeface="Lato Light"/>
              </a:rPr>
              <a:t>CTG Metrics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endParaRPr lang="en-US" sz="2000" dirty="0">
              <a:solidFill>
                <a:srgbClr val="7F7F7F"/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  <a:sym typeface="Lato Light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endParaRPr sz="2400" dirty="0"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  <p:cxnSp>
        <p:nvCxnSpPr>
          <p:cNvPr id="5" name="Shape 495">
            <a:extLst>
              <a:ext uri="{FF2B5EF4-FFF2-40B4-BE49-F238E27FC236}">
                <a16:creationId xmlns:a16="http://schemas.microsoft.com/office/drawing/2014/main" id="{9E5BE017-A6B4-5A47-A16D-B15AF5E10149}"/>
              </a:ext>
            </a:extLst>
          </p:cNvPr>
          <p:cNvCxnSpPr/>
          <p:nvPr/>
        </p:nvCxnSpPr>
        <p:spPr>
          <a:xfrm>
            <a:off x="910752" y="3899707"/>
            <a:ext cx="69124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Shape 496">
            <a:extLst>
              <a:ext uri="{FF2B5EF4-FFF2-40B4-BE49-F238E27FC236}">
                <a16:creationId xmlns:a16="http://schemas.microsoft.com/office/drawing/2014/main" id="{8415FC17-CC33-3345-8BC5-9CEA31479859}"/>
              </a:ext>
            </a:extLst>
          </p:cNvPr>
          <p:cNvSpPr txBox="1"/>
          <p:nvPr/>
        </p:nvSpPr>
        <p:spPr>
          <a:xfrm>
            <a:off x="910752" y="3234617"/>
            <a:ext cx="2502792" cy="55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B32744-BB47-D44B-B3CD-A4C52ACCDD18}"/>
                  </a:ext>
                </a:extLst>
              </p14:cNvPr>
              <p14:cNvContentPartPr/>
              <p14:nvPr/>
            </p14:nvContentPartPr>
            <p14:xfrm>
              <a:off x="474524" y="6277284"/>
              <a:ext cx="143640" cy="157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B32744-BB47-D44B-B3CD-A4C52ACCDD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884" y="6214644"/>
                <a:ext cx="269280" cy="282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Shape 233">
            <a:extLst>
              <a:ext uri="{FF2B5EF4-FFF2-40B4-BE49-F238E27FC236}">
                <a16:creationId xmlns:a16="http://schemas.microsoft.com/office/drawing/2014/main" id="{5FAD4D02-630D-3447-9E58-D58909AADC7D}"/>
              </a:ext>
            </a:extLst>
          </p:cNvPr>
          <p:cNvSpPr txBox="1"/>
          <p:nvPr/>
        </p:nvSpPr>
        <p:spPr>
          <a:xfrm>
            <a:off x="4440312" y="6532311"/>
            <a:ext cx="7908525" cy="169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  <a:sym typeface="Lato Light"/>
              </a:rPr>
              <a:t>Citation: Ayres de Campos et al. (2000) SisPorto 2.0 A Program for Automated Analysis of Cardiotocograms. J Matern Fetal Med 5:311-318</a:t>
            </a:r>
            <a:endParaRPr sz="1050" dirty="0"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9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/>
        </p:nvSpPr>
        <p:spPr>
          <a:xfrm>
            <a:off x="6496962" y="837865"/>
            <a:ext cx="505691" cy="556657"/>
          </a:xfrm>
          <a:custGeom>
            <a:avLst/>
            <a:gdLst/>
            <a:ahLst/>
            <a:cxnLst/>
            <a:rect l="0" t="0" r="0" b="0"/>
            <a:pathLst>
              <a:path w="21600" h="21251" extrusionOk="0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01</a:t>
            </a:r>
            <a:endParaRPr/>
          </a:p>
        </p:txBody>
      </p:sp>
      <p:sp>
        <p:nvSpPr>
          <p:cNvPr id="530" name="Shape 530"/>
          <p:cNvSpPr txBox="1"/>
          <p:nvPr/>
        </p:nvSpPr>
        <p:spPr>
          <a:xfrm>
            <a:off x="7485433" y="1080331"/>
            <a:ext cx="3226110" cy="45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lvl="0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  <a:cs typeface="Lato Light"/>
                <a:sym typeface="Lato Light"/>
              </a:rPr>
              <a:t>Exploratory Data Analysis 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6508794" y="3226969"/>
            <a:ext cx="505691" cy="556657"/>
          </a:xfrm>
          <a:custGeom>
            <a:avLst/>
            <a:gdLst/>
            <a:ahLst/>
            <a:cxnLst/>
            <a:rect l="0" t="0" r="0" b="0"/>
            <a:pathLst>
              <a:path w="21600" h="21251" extrusionOk="0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03</a:t>
            </a:r>
            <a:endParaRPr/>
          </a:p>
        </p:txBody>
      </p:sp>
      <p:cxnSp>
        <p:nvCxnSpPr>
          <p:cNvPr id="537" name="Shape 537"/>
          <p:cNvCxnSpPr/>
          <p:nvPr/>
        </p:nvCxnSpPr>
        <p:spPr>
          <a:xfrm>
            <a:off x="6761640" y="1501911"/>
            <a:ext cx="0" cy="333179"/>
          </a:xfrm>
          <a:prstGeom prst="straightConnector1">
            <a:avLst/>
          </a:prstGeom>
          <a:noFill/>
          <a:ln w="254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8" name="Shape 538"/>
          <p:cNvCxnSpPr/>
          <p:nvPr/>
        </p:nvCxnSpPr>
        <p:spPr>
          <a:xfrm>
            <a:off x="6773514" y="2741196"/>
            <a:ext cx="0" cy="333179"/>
          </a:xfrm>
          <a:prstGeom prst="straightConnector1">
            <a:avLst/>
          </a:prstGeom>
          <a:noFill/>
          <a:ln w="254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Shape 530">
            <a:extLst>
              <a:ext uri="{FF2B5EF4-FFF2-40B4-BE49-F238E27FC236}">
                <a16:creationId xmlns:a16="http://schemas.microsoft.com/office/drawing/2014/main" id="{927D008B-E7F0-9A40-A505-75FBA23B2F74}"/>
              </a:ext>
            </a:extLst>
          </p:cNvPr>
          <p:cNvSpPr txBox="1"/>
          <p:nvPr/>
        </p:nvSpPr>
        <p:spPr>
          <a:xfrm>
            <a:off x="7485433" y="3419316"/>
            <a:ext cx="3226110" cy="45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7F7F7F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  <a:cs typeface="Lato Light"/>
                <a:sym typeface="Lato Light"/>
              </a:rPr>
              <a:t>Experimental Modeling Process</a:t>
            </a:r>
            <a:endParaRPr lang="en-US" sz="1800" dirty="0"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  <p:sp>
        <p:nvSpPr>
          <p:cNvPr id="23" name="Shape 530">
            <a:extLst>
              <a:ext uri="{FF2B5EF4-FFF2-40B4-BE49-F238E27FC236}">
                <a16:creationId xmlns:a16="http://schemas.microsoft.com/office/drawing/2014/main" id="{6B9125CA-65A9-2441-85BC-FB81A1E83500}"/>
              </a:ext>
            </a:extLst>
          </p:cNvPr>
          <p:cNvSpPr txBox="1"/>
          <p:nvPr/>
        </p:nvSpPr>
        <p:spPr>
          <a:xfrm>
            <a:off x="7485433" y="2047996"/>
            <a:ext cx="4173167" cy="45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800" dirty="0">
                <a:solidFill>
                  <a:srgbClr val="7F7F7F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  <a:cs typeface="Lato Light"/>
                <a:sym typeface="Lato Light"/>
              </a:rPr>
              <a:t>Vanilla Modeling Process</a:t>
            </a:r>
            <a:endParaRPr lang="en-US" sz="1800" dirty="0"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  <p:cxnSp>
        <p:nvCxnSpPr>
          <p:cNvPr id="24" name="Shape 495">
            <a:extLst>
              <a:ext uri="{FF2B5EF4-FFF2-40B4-BE49-F238E27FC236}">
                <a16:creationId xmlns:a16="http://schemas.microsoft.com/office/drawing/2014/main" id="{D62C6676-CA47-3940-BFFB-AF70B0C21C7F}"/>
              </a:ext>
            </a:extLst>
          </p:cNvPr>
          <p:cNvCxnSpPr/>
          <p:nvPr/>
        </p:nvCxnSpPr>
        <p:spPr>
          <a:xfrm>
            <a:off x="910752" y="3899707"/>
            <a:ext cx="69124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Shape 496">
            <a:extLst>
              <a:ext uri="{FF2B5EF4-FFF2-40B4-BE49-F238E27FC236}">
                <a16:creationId xmlns:a16="http://schemas.microsoft.com/office/drawing/2014/main" id="{8873ADF2-FB31-0240-9F53-6D239FEA977C}"/>
              </a:ext>
            </a:extLst>
          </p:cNvPr>
          <p:cNvSpPr txBox="1"/>
          <p:nvPr/>
        </p:nvSpPr>
        <p:spPr>
          <a:xfrm>
            <a:off x="910752" y="3234617"/>
            <a:ext cx="2502792" cy="55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Methods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228571-690A-F046-8E0D-CC3A5549269C}"/>
                  </a:ext>
                </a:extLst>
              </p14:cNvPr>
              <p14:cNvContentPartPr/>
              <p14:nvPr/>
            </p14:nvContentPartPr>
            <p14:xfrm>
              <a:off x="519034" y="633245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228571-690A-F046-8E0D-CC3A554926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034" y="6269811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Shape 534">
            <a:extLst>
              <a:ext uri="{FF2B5EF4-FFF2-40B4-BE49-F238E27FC236}">
                <a16:creationId xmlns:a16="http://schemas.microsoft.com/office/drawing/2014/main" id="{065A675D-586F-E344-B7FE-BC9A33D9BB05}"/>
              </a:ext>
            </a:extLst>
          </p:cNvPr>
          <p:cNvSpPr/>
          <p:nvPr/>
        </p:nvSpPr>
        <p:spPr>
          <a:xfrm>
            <a:off x="6520669" y="4467379"/>
            <a:ext cx="505691" cy="556657"/>
          </a:xfrm>
          <a:custGeom>
            <a:avLst/>
            <a:gdLst/>
            <a:ahLst/>
            <a:cxnLst/>
            <a:rect l="0" t="0" r="0" b="0"/>
            <a:pathLst>
              <a:path w="21600" h="21251" extrusionOk="0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03</a:t>
            </a:r>
            <a:endParaRPr/>
          </a:p>
        </p:txBody>
      </p:sp>
      <p:cxnSp>
        <p:nvCxnSpPr>
          <p:cNvPr id="15" name="Shape 538">
            <a:extLst>
              <a:ext uri="{FF2B5EF4-FFF2-40B4-BE49-F238E27FC236}">
                <a16:creationId xmlns:a16="http://schemas.microsoft.com/office/drawing/2014/main" id="{BCBD7085-94B5-3442-9BEB-9252480CC027}"/>
              </a:ext>
            </a:extLst>
          </p:cNvPr>
          <p:cNvCxnSpPr/>
          <p:nvPr/>
        </p:nvCxnSpPr>
        <p:spPr>
          <a:xfrm>
            <a:off x="6775168" y="3952332"/>
            <a:ext cx="0" cy="333179"/>
          </a:xfrm>
          <a:prstGeom prst="straightConnector1">
            <a:avLst/>
          </a:prstGeom>
          <a:noFill/>
          <a:ln w="254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Shape 530">
            <a:extLst>
              <a:ext uri="{FF2B5EF4-FFF2-40B4-BE49-F238E27FC236}">
                <a16:creationId xmlns:a16="http://schemas.microsoft.com/office/drawing/2014/main" id="{C9F99386-DFA3-E844-814B-A7E510DEB674}"/>
              </a:ext>
            </a:extLst>
          </p:cNvPr>
          <p:cNvSpPr txBox="1"/>
          <p:nvPr/>
        </p:nvSpPr>
        <p:spPr>
          <a:xfrm>
            <a:off x="7485433" y="4357189"/>
            <a:ext cx="3747249" cy="45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7F7F7F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  <a:cs typeface="Lato Light"/>
                <a:sym typeface="Lato Light"/>
              </a:rPr>
              <a:t>Logistic Regression, KNN, Decision Tree, Random Forest, Grid Search, and XGBoost</a:t>
            </a:r>
            <a:endParaRPr lang="en-US" sz="1800" dirty="0"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  <p:sp>
        <p:nvSpPr>
          <p:cNvPr id="17" name="Shape 528">
            <a:extLst>
              <a:ext uri="{FF2B5EF4-FFF2-40B4-BE49-F238E27FC236}">
                <a16:creationId xmlns:a16="http://schemas.microsoft.com/office/drawing/2014/main" id="{88C2DCF5-C12E-304E-AC67-C7C232848F9B}"/>
              </a:ext>
            </a:extLst>
          </p:cNvPr>
          <p:cNvSpPr/>
          <p:nvPr/>
        </p:nvSpPr>
        <p:spPr>
          <a:xfrm>
            <a:off x="6520669" y="2017616"/>
            <a:ext cx="505691" cy="556657"/>
          </a:xfrm>
          <a:custGeom>
            <a:avLst/>
            <a:gdLst/>
            <a:ahLst/>
            <a:cxnLst/>
            <a:rect l="0" t="0" r="0" b="0"/>
            <a:pathLst>
              <a:path w="21600" h="21251" extrusionOk="0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01</a:t>
            </a:r>
            <a:endParaRPr/>
          </a:p>
        </p:txBody>
      </p:sp>
      <p:sp>
        <p:nvSpPr>
          <p:cNvPr id="18" name="Shape 534">
            <a:extLst>
              <a:ext uri="{FF2B5EF4-FFF2-40B4-BE49-F238E27FC236}">
                <a16:creationId xmlns:a16="http://schemas.microsoft.com/office/drawing/2014/main" id="{D2BD5A84-A6CF-0E40-814B-BE80462A8AF3}"/>
              </a:ext>
            </a:extLst>
          </p:cNvPr>
          <p:cNvSpPr/>
          <p:nvPr/>
        </p:nvSpPr>
        <p:spPr>
          <a:xfrm>
            <a:off x="6560424" y="5649497"/>
            <a:ext cx="505691" cy="556657"/>
          </a:xfrm>
          <a:custGeom>
            <a:avLst/>
            <a:gdLst/>
            <a:ahLst/>
            <a:cxnLst/>
            <a:rect l="0" t="0" r="0" b="0"/>
            <a:pathLst>
              <a:path w="21600" h="21251" extrusionOk="0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03</a:t>
            </a:r>
            <a:endParaRPr/>
          </a:p>
        </p:txBody>
      </p:sp>
      <p:cxnSp>
        <p:nvCxnSpPr>
          <p:cNvPr id="19" name="Shape 538">
            <a:extLst>
              <a:ext uri="{FF2B5EF4-FFF2-40B4-BE49-F238E27FC236}">
                <a16:creationId xmlns:a16="http://schemas.microsoft.com/office/drawing/2014/main" id="{68567837-04D3-814B-9F0A-A09C399F0874}"/>
              </a:ext>
            </a:extLst>
          </p:cNvPr>
          <p:cNvCxnSpPr/>
          <p:nvPr/>
        </p:nvCxnSpPr>
        <p:spPr>
          <a:xfrm>
            <a:off x="6813270" y="5170177"/>
            <a:ext cx="0" cy="333179"/>
          </a:xfrm>
          <a:prstGeom prst="straightConnector1">
            <a:avLst/>
          </a:prstGeom>
          <a:noFill/>
          <a:ln w="254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Shape 530">
            <a:extLst>
              <a:ext uri="{FF2B5EF4-FFF2-40B4-BE49-F238E27FC236}">
                <a16:creationId xmlns:a16="http://schemas.microsoft.com/office/drawing/2014/main" id="{0F6C5E2C-134F-DF42-9B81-FCD8D5C5C50C}"/>
              </a:ext>
            </a:extLst>
          </p:cNvPr>
          <p:cNvSpPr txBox="1"/>
          <p:nvPr/>
        </p:nvSpPr>
        <p:spPr>
          <a:xfrm>
            <a:off x="7485433" y="5701417"/>
            <a:ext cx="3226110" cy="45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lvl="0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  <a:cs typeface="Lato Light"/>
                <a:sym typeface="Lato Light"/>
              </a:rPr>
              <a:t>Changed target class label into binary fetal health class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7332047" y="3427860"/>
            <a:ext cx="548265" cy="551414"/>
          </a:xfrm>
          <a:custGeom>
            <a:avLst/>
            <a:gdLst/>
            <a:ahLst/>
            <a:cxnLst/>
            <a:rect l="0" t="0" r="0" b="0"/>
            <a:pathLst>
              <a:path w="21600" h="21251" extrusionOk="0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03</a:t>
            </a:r>
            <a:endParaRPr/>
          </a:p>
        </p:txBody>
      </p:sp>
      <p:cxnSp>
        <p:nvCxnSpPr>
          <p:cNvPr id="538" name="Shape 538"/>
          <p:cNvCxnSpPr/>
          <p:nvPr/>
        </p:nvCxnSpPr>
        <p:spPr>
          <a:xfrm>
            <a:off x="7594303" y="2892786"/>
            <a:ext cx="0" cy="333179"/>
          </a:xfrm>
          <a:prstGeom prst="straightConnector1">
            <a:avLst/>
          </a:prstGeom>
          <a:noFill/>
          <a:ln w="254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Shape 530">
            <a:extLst>
              <a:ext uri="{FF2B5EF4-FFF2-40B4-BE49-F238E27FC236}">
                <a16:creationId xmlns:a16="http://schemas.microsoft.com/office/drawing/2014/main" id="{927D008B-E7F0-9A40-A505-75FBA23B2F74}"/>
              </a:ext>
            </a:extLst>
          </p:cNvPr>
          <p:cNvSpPr txBox="1"/>
          <p:nvPr/>
        </p:nvSpPr>
        <p:spPr>
          <a:xfrm>
            <a:off x="8214698" y="3555256"/>
            <a:ext cx="3407055" cy="45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lvl="0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  <a:cs typeface="Lato Light"/>
                <a:sym typeface="Lato Light"/>
              </a:rPr>
              <a:t>Our baseline models performed well even without feature engineering </a:t>
            </a:r>
          </a:p>
        </p:txBody>
      </p:sp>
      <p:cxnSp>
        <p:nvCxnSpPr>
          <p:cNvPr id="24" name="Shape 495">
            <a:extLst>
              <a:ext uri="{FF2B5EF4-FFF2-40B4-BE49-F238E27FC236}">
                <a16:creationId xmlns:a16="http://schemas.microsoft.com/office/drawing/2014/main" id="{D62C6676-CA47-3940-BFFB-AF70B0C21C7F}"/>
              </a:ext>
            </a:extLst>
          </p:cNvPr>
          <p:cNvCxnSpPr/>
          <p:nvPr/>
        </p:nvCxnSpPr>
        <p:spPr>
          <a:xfrm>
            <a:off x="928507" y="1786526"/>
            <a:ext cx="69124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Shape 496">
            <a:extLst>
              <a:ext uri="{FF2B5EF4-FFF2-40B4-BE49-F238E27FC236}">
                <a16:creationId xmlns:a16="http://schemas.microsoft.com/office/drawing/2014/main" id="{8873ADF2-FB31-0240-9F53-6D239FEA977C}"/>
              </a:ext>
            </a:extLst>
          </p:cNvPr>
          <p:cNvSpPr txBox="1"/>
          <p:nvPr/>
        </p:nvSpPr>
        <p:spPr>
          <a:xfrm>
            <a:off x="928507" y="1121436"/>
            <a:ext cx="2502792" cy="55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EDA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228571-690A-F046-8E0D-CC3A5549269C}"/>
                  </a:ext>
                </a:extLst>
              </p14:cNvPr>
              <p14:cNvContentPartPr/>
              <p14:nvPr/>
            </p14:nvContentPartPr>
            <p14:xfrm>
              <a:off x="519034" y="633245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228571-690A-F046-8E0D-CC3A554926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034" y="6269811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Shape 534">
            <a:extLst>
              <a:ext uri="{FF2B5EF4-FFF2-40B4-BE49-F238E27FC236}">
                <a16:creationId xmlns:a16="http://schemas.microsoft.com/office/drawing/2014/main" id="{065A675D-586F-E344-B7FE-BC9A33D9BB05}"/>
              </a:ext>
            </a:extLst>
          </p:cNvPr>
          <p:cNvSpPr/>
          <p:nvPr/>
        </p:nvSpPr>
        <p:spPr>
          <a:xfrm>
            <a:off x="7345728" y="4647885"/>
            <a:ext cx="548265" cy="551414"/>
          </a:xfrm>
          <a:custGeom>
            <a:avLst/>
            <a:gdLst/>
            <a:ahLst/>
            <a:cxnLst/>
            <a:rect l="0" t="0" r="0" b="0"/>
            <a:pathLst>
              <a:path w="21600" h="21251" extrusionOk="0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03</a:t>
            </a:r>
            <a:endParaRPr/>
          </a:p>
        </p:txBody>
      </p:sp>
      <p:cxnSp>
        <p:nvCxnSpPr>
          <p:cNvPr id="15" name="Shape 538">
            <a:extLst>
              <a:ext uri="{FF2B5EF4-FFF2-40B4-BE49-F238E27FC236}">
                <a16:creationId xmlns:a16="http://schemas.microsoft.com/office/drawing/2014/main" id="{BCBD7085-94B5-3442-9BEB-9252480CC027}"/>
              </a:ext>
            </a:extLst>
          </p:cNvPr>
          <p:cNvCxnSpPr>
            <a:cxnSpLocks/>
          </p:cNvCxnSpPr>
          <p:nvPr/>
        </p:nvCxnSpPr>
        <p:spPr>
          <a:xfrm>
            <a:off x="7606179" y="4132702"/>
            <a:ext cx="0" cy="333179"/>
          </a:xfrm>
          <a:prstGeom prst="straightConnector1">
            <a:avLst/>
          </a:prstGeom>
          <a:noFill/>
          <a:ln w="254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Shape 530">
            <a:extLst>
              <a:ext uri="{FF2B5EF4-FFF2-40B4-BE49-F238E27FC236}">
                <a16:creationId xmlns:a16="http://schemas.microsoft.com/office/drawing/2014/main" id="{C9F99386-DFA3-E844-814B-A7E510DEB674}"/>
              </a:ext>
            </a:extLst>
          </p:cNvPr>
          <p:cNvSpPr txBox="1"/>
          <p:nvPr/>
        </p:nvSpPr>
        <p:spPr>
          <a:xfrm>
            <a:off x="8214698" y="4775205"/>
            <a:ext cx="3747249" cy="45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lvl="0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  <a:cs typeface="Lato Light"/>
                <a:sym typeface="Lato Light"/>
              </a:rPr>
              <a:t>Feature engineering for experimental model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  <p:sp>
        <p:nvSpPr>
          <p:cNvPr id="21" name="Shape 528">
            <a:extLst>
              <a:ext uri="{FF2B5EF4-FFF2-40B4-BE49-F238E27FC236}">
                <a16:creationId xmlns:a16="http://schemas.microsoft.com/office/drawing/2014/main" id="{F29C857C-F9A2-FA4D-B5E3-06DFCDA9586C}"/>
              </a:ext>
            </a:extLst>
          </p:cNvPr>
          <p:cNvSpPr/>
          <p:nvPr/>
        </p:nvSpPr>
        <p:spPr>
          <a:xfrm>
            <a:off x="7320171" y="2207835"/>
            <a:ext cx="548265" cy="551414"/>
          </a:xfrm>
          <a:custGeom>
            <a:avLst/>
            <a:gdLst/>
            <a:ahLst/>
            <a:cxnLst/>
            <a:rect l="0" t="0" r="0" b="0"/>
            <a:pathLst>
              <a:path w="21600" h="21251" extrusionOk="0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01</a:t>
            </a:r>
            <a:endParaRPr/>
          </a:p>
        </p:txBody>
      </p:sp>
      <p:sp>
        <p:nvSpPr>
          <p:cNvPr id="26" name="Shape 530">
            <a:extLst>
              <a:ext uri="{FF2B5EF4-FFF2-40B4-BE49-F238E27FC236}">
                <a16:creationId xmlns:a16="http://schemas.microsoft.com/office/drawing/2014/main" id="{EFD34574-ED86-2F49-BF35-E9508B3A660D}"/>
              </a:ext>
            </a:extLst>
          </p:cNvPr>
          <p:cNvSpPr txBox="1"/>
          <p:nvPr/>
        </p:nvSpPr>
        <p:spPr>
          <a:xfrm>
            <a:off x="8214699" y="2125052"/>
            <a:ext cx="3226110" cy="45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lvl="0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  <a:cs typeface="Lato Light"/>
                <a:sym typeface="Lato Light"/>
              </a:rPr>
              <a:t>Depth analysis of features and relations with other features and the target class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9D4B193-1836-184B-9790-D565822D6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25" y="1998671"/>
            <a:ext cx="6801245" cy="364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9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672742" y="2231269"/>
            <a:ext cx="21590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Shape 201"/>
          <p:cNvSpPr txBox="1"/>
          <p:nvPr/>
        </p:nvSpPr>
        <p:spPr>
          <a:xfrm>
            <a:off x="6672742" y="1187545"/>
            <a:ext cx="3684814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Vanilla Modeling Process</a:t>
            </a:r>
          </a:p>
        </p:txBody>
      </p:sp>
      <p:sp>
        <p:nvSpPr>
          <p:cNvPr id="203" name="Shape 203"/>
          <p:cNvSpPr/>
          <p:nvPr/>
        </p:nvSpPr>
        <p:spPr>
          <a:xfrm>
            <a:off x="6672742" y="2716187"/>
            <a:ext cx="280580" cy="28058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7140828" y="2703127"/>
            <a:ext cx="3684814" cy="232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Takeaways</a:t>
            </a:r>
            <a:endParaRPr dirty="0"/>
          </a:p>
        </p:txBody>
      </p:sp>
      <p:sp>
        <p:nvSpPr>
          <p:cNvPr id="205" name="Shape 205"/>
          <p:cNvSpPr txBox="1"/>
          <p:nvPr/>
        </p:nvSpPr>
        <p:spPr>
          <a:xfrm>
            <a:off x="6672742" y="3212527"/>
            <a:ext cx="4569752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Unmodified dataset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lvl="0" indent="-171450">
              <a:lnSpc>
                <a:spcPct val="150000"/>
              </a:lnSpc>
              <a:buClr>
                <a:srgbClr val="7F7F7F"/>
              </a:buClr>
              <a:buSzPts val="12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Our baseline models had a good performance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lvl="0" indent="-171450">
              <a:lnSpc>
                <a:spcPct val="150000"/>
              </a:lnSpc>
              <a:buClr>
                <a:srgbClr val="7F7F7F"/>
              </a:buClr>
              <a:buSzPts val="12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Grid Search Random Forest had the best performance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639E4A-00F1-D540-B6B5-E8889B78B2E3}"/>
                  </a:ext>
                </a:extLst>
              </p14:cNvPr>
              <p14:cNvContentPartPr/>
              <p14:nvPr/>
            </p14:nvContentPartPr>
            <p14:xfrm>
              <a:off x="523714" y="634073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639E4A-00F1-D540-B6B5-E8889B78B2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714" y="6277731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Shape 205">
            <a:extLst>
              <a:ext uri="{FF2B5EF4-FFF2-40B4-BE49-F238E27FC236}">
                <a16:creationId xmlns:a16="http://schemas.microsoft.com/office/drawing/2014/main" id="{6FF8F796-1227-A545-BF4F-E4EAECD8CE34}"/>
              </a:ext>
            </a:extLst>
          </p:cNvPr>
          <p:cNvSpPr txBox="1"/>
          <p:nvPr/>
        </p:nvSpPr>
        <p:spPr>
          <a:xfrm>
            <a:off x="6822657" y="4882026"/>
            <a:ext cx="4569752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Evaluation Metrics:</a:t>
            </a:r>
          </a:p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Accuracy: 0.9605 </a:t>
            </a:r>
          </a:p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Recall: 0.9755 </a:t>
            </a:r>
          </a:p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F1 Score: 0.9743</a:t>
            </a:r>
          </a:p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Precision: 0.9731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67AB8A6-7689-1C44-BB42-7007786D0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50" y="2542416"/>
            <a:ext cx="6035036" cy="28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7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6672742" y="1187545"/>
            <a:ext cx="3684814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Experimental Modeling Process</a:t>
            </a:r>
          </a:p>
        </p:txBody>
      </p:sp>
      <p:sp>
        <p:nvSpPr>
          <p:cNvPr id="203" name="Shape 203"/>
          <p:cNvSpPr/>
          <p:nvPr/>
        </p:nvSpPr>
        <p:spPr>
          <a:xfrm>
            <a:off x="6672742" y="2716187"/>
            <a:ext cx="280580" cy="28058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7140828" y="2703127"/>
            <a:ext cx="3684814" cy="232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Takeaways</a:t>
            </a:r>
            <a:endParaRPr dirty="0"/>
          </a:p>
        </p:txBody>
      </p:sp>
      <p:sp>
        <p:nvSpPr>
          <p:cNvPr id="205" name="Shape 205"/>
          <p:cNvSpPr txBox="1"/>
          <p:nvPr/>
        </p:nvSpPr>
        <p:spPr>
          <a:xfrm>
            <a:off x="6672742" y="3212527"/>
            <a:ext cx="4569752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Feature engineering in the dataset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lvl="0" indent="-171450">
              <a:lnSpc>
                <a:spcPct val="150000"/>
              </a:lnSpc>
              <a:buClr>
                <a:srgbClr val="7F7F7F"/>
              </a:buClr>
              <a:buSzPts val="12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We were able to improve our models even more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lvl="0" indent="-171450">
              <a:lnSpc>
                <a:spcPct val="150000"/>
              </a:lnSpc>
              <a:buClr>
                <a:srgbClr val="7F7F7F"/>
              </a:buClr>
              <a:buSzPts val="12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XGBoost Random Forest had the best performance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639E4A-00F1-D540-B6B5-E8889B78B2E3}"/>
                  </a:ext>
                </a:extLst>
              </p14:cNvPr>
              <p14:cNvContentPartPr/>
              <p14:nvPr/>
            </p14:nvContentPartPr>
            <p14:xfrm>
              <a:off x="523714" y="634073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639E4A-00F1-D540-B6B5-E8889B78B2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714" y="6277731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Shape 205">
            <a:extLst>
              <a:ext uri="{FF2B5EF4-FFF2-40B4-BE49-F238E27FC236}">
                <a16:creationId xmlns:a16="http://schemas.microsoft.com/office/drawing/2014/main" id="{6FF8F796-1227-A545-BF4F-E4EAECD8CE34}"/>
              </a:ext>
            </a:extLst>
          </p:cNvPr>
          <p:cNvSpPr txBox="1"/>
          <p:nvPr/>
        </p:nvSpPr>
        <p:spPr>
          <a:xfrm>
            <a:off x="6822657" y="4882026"/>
            <a:ext cx="4569752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Evaluation Metrics:</a:t>
            </a:r>
          </a:p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Accuracy: 0.9661 </a:t>
            </a:r>
          </a:p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Recall: 0.9902 </a:t>
            </a:r>
          </a:p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F1 Score: 0.9782</a:t>
            </a:r>
          </a:p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Precision: 0.9665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BF07923-5D92-DC46-B202-0F5395832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20" y="2538389"/>
            <a:ext cx="6166417" cy="2978905"/>
          </a:xfrm>
          <a:prstGeom prst="rect">
            <a:avLst/>
          </a:prstGeom>
        </p:spPr>
      </p:pic>
      <p:cxnSp>
        <p:nvCxnSpPr>
          <p:cNvPr id="16" name="Shape 200">
            <a:extLst>
              <a:ext uri="{FF2B5EF4-FFF2-40B4-BE49-F238E27FC236}">
                <a16:creationId xmlns:a16="http://schemas.microsoft.com/office/drawing/2014/main" id="{72CF8A70-4CA0-9348-A1A6-FE760F3D0182}"/>
              </a:ext>
            </a:extLst>
          </p:cNvPr>
          <p:cNvCxnSpPr/>
          <p:nvPr/>
        </p:nvCxnSpPr>
        <p:spPr>
          <a:xfrm>
            <a:off x="6672742" y="2231269"/>
            <a:ext cx="21590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0212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3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2686A7"/>
      </a:accent1>
      <a:accent2>
        <a:srgbClr val="54BE71"/>
      </a:accent2>
      <a:accent3>
        <a:srgbClr val="8BC248"/>
      </a:accent3>
      <a:accent4>
        <a:srgbClr val="EF9527"/>
      </a:accent4>
      <a:accent5>
        <a:srgbClr val="ED423D"/>
      </a:accent5>
      <a:accent6>
        <a:srgbClr val="202F3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467</Words>
  <Application>Microsoft Macintosh PowerPoint</Application>
  <PresentationFormat>Widescreen</PresentationFormat>
  <Paragraphs>100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Arial</vt:lpstr>
      <vt:lpstr>Lato Thin</vt:lpstr>
      <vt:lpstr>Lato Light</vt:lpstr>
      <vt:lpstr>Helvetica Neue UltraLight</vt:lpstr>
      <vt:lpstr>Lato</vt:lpstr>
      <vt:lpstr>HELVETICA NEUE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ISMAEL ALVES DE ARAUJO</cp:lastModifiedBy>
  <cp:revision>37</cp:revision>
  <dcterms:modified xsi:type="dcterms:W3CDTF">2020-11-12T23:49:26Z</dcterms:modified>
</cp:coreProperties>
</file>