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92" r:id="rId5"/>
    <p:sldId id="259" r:id="rId6"/>
    <p:sldId id="260" r:id="rId7"/>
    <p:sldId id="293"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a:defRPr lang="fr-G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EB53"/>
    <a:srgbClr val="366F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17" autoAdjust="0"/>
    <p:restoredTop sz="94660"/>
  </p:normalViewPr>
  <p:slideViewPr>
    <p:cSldViewPr snapToGrid="0">
      <p:cViewPr varScale="1">
        <p:scale>
          <a:sx n="86" d="100"/>
          <a:sy n="86" d="100"/>
        </p:scale>
        <p:origin x="756" y="78"/>
      </p:cViewPr>
      <p:guideLst>
        <p:guide orient="horz" pos="2160"/>
        <p:guide pos="3840"/>
      </p:guideLst>
    </p:cSldViewPr>
  </p:slideViewPr>
  <p:notesTextViewPr>
    <p:cViewPr>
      <p:scale>
        <a:sx n="1" d="1"/>
        <a:sy n="1" d="1"/>
      </p:scale>
      <p:origin x="0" y="0"/>
    </p:cViewPr>
  </p:notesTextViewPr>
  <p:sorterViewPr>
    <p:cViewPr>
      <p:scale>
        <a:sx n="100" d="100"/>
        <a:sy n="100" d="100"/>
      </p:scale>
      <p:origin x="0" y="-8670"/>
    </p:cViewPr>
  </p:sorterViewPr>
  <p:notesViewPr>
    <p:cSldViewPr snapToGrid="0">
      <p:cViewPr varScale="1">
        <p:scale>
          <a:sx n="69" d="100"/>
          <a:sy n="69" d="100"/>
        </p:scale>
        <p:origin x="326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A6BFCD-A237-4469-A078-31D57E1B4193}" type="doc">
      <dgm:prSet loTypeId="urn:microsoft.com/office/officeart/2005/8/layout/chevron2" loCatId="list" qsTypeId="urn:microsoft.com/office/officeart/2005/8/quickstyle/3d9" qsCatId="3D" csTypeId="urn:microsoft.com/office/officeart/2005/8/colors/colorful1" csCatId="colorful" phldr="1"/>
      <dgm:spPr/>
      <dgm:t>
        <a:bodyPr/>
        <a:lstStyle/>
        <a:p>
          <a:endParaRPr lang="fr-GN"/>
        </a:p>
      </dgm:t>
    </dgm:pt>
    <dgm:pt modelId="{A49D417D-746C-4F9C-8E3D-02FA6CD86EA0}">
      <dgm:prSet phldrT="[Texte]" phldr="1"/>
      <dgm:spPr/>
      <dgm:t>
        <a:bodyPr/>
        <a:lstStyle/>
        <a:p>
          <a:endParaRPr lang="fr-GN" dirty="0"/>
        </a:p>
      </dgm:t>
    </dgm:pt>
    <dgm:pt modelId="{0A2F0E21-C80F-42BC-A665-4055EBCC630E}" type="parTrans" cxnId="{3BC2330B-C020-4A9C-BC29-C1746A42A3C4}">
      <dgm:prSet/>
      <dgm:spPr/>
      <dgm:t>
        <a:bodyPr/>
        <a:lstStyle/>
        <a:p>
          <a:endParaRPr lang="fr-GN"/>
        </a:p>
      </dgm:t>
    </dgm:pt>
    <dgm:pt modelId="{EF80BA0A-3AD9-4605-815F-F5A8AE9BEA78}" type="sibTrans" cxnId="{3BC2330B-C020-4A9C-BC29-C1746A42A3C4}">
      <dgm:prSet/>
      <dgm:spPr/>
      <dgm:t>
        <a:bodyPr/>
        <a:lstStyle/>
        <a:p>
          <a:endParaRPr lang="fr-GN"/>
        </a:p>
      </dgm:t>
    </dgm:pt>
    <dgm:pt modelId="{5D74F3EC-F3DF-452F-857F-658F38E7E255}">
      <dgm:prSet phldrT="[Texte]" custT="1"/>
      <dgm:spPr/>
      <dgm:t>
        <a:bodyPr/>
        <a:lstStyle/>
        <a:p>
          <a:r>
            <a:rPr lang="fr-FR" sz="2400" dirty="0"/>
            <a:t>Introduction</a:t>
          </a:r>
          <a:endParaRPr lang="fr-GN" sz="2400" dirty="0"/>
        </a:p>
      </dgm:t>
    </dgm:pt>
    <dgm:pt modelId="{FB67CE1F-3144-49CD-BF54-233FA55076C7}" type="parTrans" cxnId="{1CD7D165-243B-4610-9DC3-01EDBAB3BA9D}">
      <dgm:prSet/>
      <dgm:spPr/>
      <dgm:t>
        <a:bodyPr/>
        <a:lstStyle/>
        <a:p>
          <a:endParaRPr lang="fr-GN"/>
        </a:p>
      </dgm:t>
    </dgm:pt>
    <dgm:pt modelId="{77FFC795-CAA9-49FB-BD79-4B5B561386C2}" type="sibTrans" cxnId="{1CD7D165-243B-4610-9DC3-01EDBAB3BA9D}">
      <dgm:prSet/>
      <dgm:spPr/>
      <dgm:t>
        <a:bodyPr/>
        <a:lstStyle/>
        <a:p>
          <a:endParaRPr lang="fr-GN"/>
        </a:p>
      </dgm:t>
    </dgm:pt>
    <dgm:pt modelId="{71BAB78B-3CB9-4CD8-9BE5-13FB4078E4EB}">
      <dgm:prSet phldrT="[Texte]" phldr="1"/>
      <dgm:spPr/>
      <dgm:t>
        <a:bodyPr/>
        <a:lstStyle/>
        <a:p>
          <a:endParaRPr lang="fr-GN" dirty="0"/>
        </a:p>
      </dgm:t>
    </dgm:pt>
    <dgm:pt modelId="{0B635993-DB57-4501-BE3A-18698A18B7DE}" type="parTrans" cxnId="{6EAF3521-085B-488D-ACDC-9CF2F2D321E1}">
      <dgm:prSet/>
      <dgm:spPr/>
      <dgm:t>
        <a:bodyPr/>
        <a:lstStyle/>
        <a:p>
          <a:endParaRPr lang="fr-GN"/>
        </a:p>
      </dgm:t>
    </dgm:pt>
    <dgm:pt modelId="{1C4C14ED-3DAF-48CC-937D-3B7819E822CE}" type="sibTrans" cxnId="{6EAF3521-085B-488D-ACDC-9CF2F2D321E1}">
      <dgm:prSet/>
      <dgm:spPr/>
      <dgm:t>
        <a:bodyPr/>
        <a:lstStyle/>
        <a:p>
          <a:endParaRPr lang="fr-GN"/>
        </a:p>
      </dgm:t>
    </dgm:pt>
    <dgm:pt modelId="{31FFBDD9-61FC-4185-9B99-A63304B93384}">
      <dgm:prSet phldrT="[Texte]" phldr="1"/>
      <dgm:spPr/>
      <dgm:t>
        <a:bodyPr/>
        <a:lstStyle/>
        <a:p>
          <a:endParaRPr lang="fr-GN" dirty="0"/>
        </a:p>
      </dgm:t>
    </dgm:pt>
    <dgm:pt modelId="{523E4902-5E8C-4255-951A-F788CD97F5AB}" type="parTrans" cxnId="{2DF3E5FC-74ED-4881-A73E-8540B0DE5E9D}">
      <dgm:prSet/>
      <dgm:spPr/>
      <dgm:t>
        <a:bodyPr/>
        <a:lstStyle/>
        <a:p>
          <a:endParaRPr lang="fr-GN"/>
        </a:p>
      </dgm:t>
    </dgm:pt>
    <dgm:pt modelId="{1C5809C3-F756-4DC1-80FB-9F39EB0511B7}" type="sibTrans" cxnId="{2DF3E5FC-74ED-4881-A73E-8540B0DE5E9D}">
      <dgm:prSet/>
      <dgm:spPr/>
      <dgm:t>
        <a:bodyPr/>
        <a:lstStyle/>
        <a:p>
          <a:endParaRPr lang="fr-GN"/>
        </a:p>
      </dgm:t>
    </dgm:pt>
    <dgm:pt modelId="{4951AAED-ACC2-4841-B21A-955CCE59A537}">
      <dgm:prSet phldrT="[Texte]" custT="1"/>
      <dgm:spPr/>
      <dgm:t>
        <a:bodyPr/>
        <a:lstStyle/>
        <a:p>
          <a:r>
            <a:rPr lang="fr-FR" sz="2000" b="0" dirty="0"/>
            <a:t>Fonctionnalité de Docker et Docker-compose</a:t>
          </a:r>
          <a:endParaRPr lang="fr-GN" sz="2000" b="0" dirty="0"/>
        </a:p>
      </dgm:t>
    </dgm:pt>
    <dgm:pt modelId="{1CC6F546-7CCC-4DCD-B41D-69D803170EF9}" type="sibTrans" cxnId="{59ACB564-BBD7-40F9-8F84-AEEDBF23AD9F}">
      <dgm:prSet/>
      <dgm:spPr/>
      <dgm:t>
        <a:bodyPr/>
        <a:lstStyle/>
        <a:p>
          <a:endParaRPr lang="fr-GN"/>
        </a:p>
      </dgm:t>
    </dgm:pt>
    <dgm:pt modelId="{6B7C9933-8C81-47B4-BFF4-FBCA506199AC}" type="parTrans" cxnId="{59ACB564-BBD7-40F9-8F84-AEEDBF23AD9F}">
      <dgm:prSet/>
      <dgm:spPr/>
      <dgm:t>
        <a:bodyPr/>
        <a:lstStyle/>
        <a:p>
          <a:endParaRPr lang="fr-GN"/>
        </a:p>
      </dgm:t>
    </dgm:pt>
    <dgm:pt modelId="{C838DF9F-EB2B-4205-975A-5991BD82725F}">
      <dgm:prSet/>
      <dgm:spPr/>
      <dgm:t>
        <a:bodyPr/>
        <a:lstStyle/>
        <a:p>
          <a:endParaRPr lang="fr-GN" sz="1400" dirty="0"/>
        </a:p>
      </dgm:t>
    </dgm:pt>
    <dgm:pt modelId="{B1D3CF2D-8721-4E17-8B1A-0830AADB9DF0}" type="parTrans" cxnId="{E9F24580-AB53-4303-A05E-3F3DEECA0F67}">
      <dgm:prSet/>
      <dgm:spPr/>
      <dgm:t>
        <a:bodyPr/>
        <a:lstStyle/>
        <a:p>
          <a:endParaRPr lang="fr-GN"/>
        </a:p>
      </dgm:t>
    </dgm:pt>
    <dgm:pt modelId="{CED33D3F-3137-4C1C-8F4E-35EDB68AF602}" type="sibTrans" cxnId="{E9F24580-AB53-4303-A05E-3F3DEECA0F67}">
      <dgm:prSet/>
      <dgm:spPr/>
      <dgm:t>
        <a:bodyPr/>
        <a:lstStyle/>
        <a:p>
          <a:endParaRPr lang="fr-GN"/>
        </a:p>
      </dgm:t>
    </dgm:pt>
    <dgm:pt modelId="{E8469D6E-3C77-4FB8-8C4F-BBE5D42B5A5D}">
      <dgm:prSet custT="1"/>
      <dgm:spPr/>
      <dgm:t>
        <a:bodyPr/>
        <a:lstStyle/>
        <a:p>
          <a:r>
            <a:rPr lang="fr-FR" sz="2400" b="0" dirty="0"/>
            <a:t>Quelques technologies qui ont précédé Docker</a:t>
          </a:r>
          <a:endParaRPr lang="fr-GN" sz="2400" b="0" dirty="0"/>
        </a:p>
      </dgm:t>
    </dgm:pt>
    <dgm:pt modelId="{506D3933-7230-419F-93E7-21EBB15F14EE}" type="parTrans" cxnId="{7D14358E-8188-4E7D-99B7-650BF8E1C021}">
      <dgm:prSet/>
      <dgm:spPr/>
      <dgm:t>
        <a:bodyPr/>
        <a:lstStyle/>
        <a:p>
          <a:endParaRPr lang="fr-GN"/>
        </a:p>
      </dgm:t>
    </dgm:pt>
    <dgm:pt modelId="{C72445DC-218B-41FF-ABE4-F87A988CE663}" type="sibTrans" cxnId="{7D14358E-8188-4E7D-99B7-650BF8E1C021}">
      <dgm:prSet/>
      <dgm:spPr/>
      <dgm:t>
        <a:bodyPr/>
        <a:lstStyle/>
        <a:p>
          <a:endParaRPr lang="fr-GN"/>
        </a:p>
      </dgm:t>
    </dgm:pt>
    <dgm:pt modelId="{EC9BC01F-5277-47D8-821E-1DA2B6E5897E}">
      <dgm:prSet phldrT="[Texte]" custT="1"/>
      <dgm:spPr/>
      <dgm:t>
        <a:bodyPr/>
        <a:lstStyle/>
        <a:p>
          <a:endParaRPr lang="fr-GN" sz="2000" b="0" dirty="0"/>
        </a:p>
      </dgm:t>
    </dgm:pt>
    <dgm:pt modelId="{2D819156-A881-4D1C-B1DB-05321488FD6C}" type="parTrans" cxnId="{DCD274CB-0E1A-46EA-A689-20028F2A9A77}">
      <dgm:prSet/>
      <dgm:spPr/>
      <dgm:t>
        <a:bodyPr/>
        <a:lstStyle/>
        <a:p>
          <a:endParaRPr lang="fr-GN"/>
        </a:p>
      </dgm:t>
    </dgm:pt>
    <dgm:pt modelId="{96472B35-DABA-4D85-85E5-4F5A4F396EE7}" type="sibTrans" cxnId="{DCD274CB-0E1A-46EA-A689-20028F2A9A77}">
      <dgm:prSet/>
      <dgm:spPr/>
      <dgm:t>
        <a:bodyPr/>
        <a:lstStyle/>
        <a:p>
          <a:endParaRPr lang="fr-GN"/>
        </a:p>
      </dgm:t>
    </dgm:pt>
    <dgm:pt modelId="{3EF0A6AA-DF97-4B0B-BB36-69E7B1887B75}">
      <dgm:prSet custT="1"/>
      <dgm:spPr/>
      <dgm:t>
        <a:bodyPr/>
        <a:lstStyle/>
        <a:p>
          <a:r>
            <a:rPr lang="fr-FR" sz="2000" dirty="0"/>
            <a:t>Avantages et Inconvénients</a:t>
          </a:r>
          <a:endParaRPr lang="fr-GN" sz="3400" dirty="0"/>
        </a:p>
      </dgm:t>
    </dgm:pt>
    <dgm:pt modelId="{A850954B-61CC-457D-A060-898B52C02644}" type="parTrans" cxnId="{BCA35EE5-0E92-45ED-8C96-4EDEA7AFAE40}">
      <dgm:prSet/>
      <dgm:spPr/>
      <dgm:t>
        <a:bodyPr/>
        <a:lstStyle/>
        <a:p>
          <a:endParaRPr lang="fr-GN"/>
        </a:p>
      </dgm:t>
    </dgm:pt>
    <dgm:pt modelId="{7263E673-3EDF-428D-BBB0-F4CF5FE903FD}" type="sibTrans" cxnId="{BCA35EE5-0E92-45ED-8C96-4EDEA7AFAE40}">
      <dgm:prSet/>
      <dgm:spPr/>
      <dgm:t>
        <a:bodyPr/>
        <a:lstStyle/>
        <a:p>
          <a:endParaRPr lang="fr-GN"/>
        </a:p>
      </dgm:t>
    </dgm:pt>
    <dgm:pt modelId="{AD8BAC54-AE1C-4A4C-A2BA-92A7084A5F1D}" type="pres">
      <dgm:prSet presAssocID="{68A6BFCD-A237-4469-A078-31D57E1B4193}" presName="linearFlow" presStyleCnt="0">
        <dgm:presLayoutVars>
          <dgm:dir/>
          <dgm:animLvl val="lvl"/>
          <dgm:resizeHandles val="exact"/>
        </dgm:presLayoutVars>
      </dgm:prSet>
      <dgm:spPr/>
    </dgm:pt>
    <dgm:pt modelId="{74650739-45E9-436B-BB1E-C49CF839F17D}" type="pres">
      <dgm:prSet presAssocID="{A49D417D-746C-4F9C-8E3D-02FA6CD86EA0}" presName="composite" presStyleCnt="0"/>
      <dgm:spPr/>
    </dgm:pt>
    <dgm:pt modelId="{DEBAA02D-AF0E-4F1A-844E-13E0532C9B21}" type="pres">
      <dgm:prSet presAssocID="{A49D417D-746C-4F9C-8E3D-02FA6CD86EA0}" presName="parentText" presStyleLbl="alignNode1" presStyleIdx="0" presStyleCnt="4">
        <dgm:presLayoutVars>
          <dgm:chMax val="1"/>
          <dgm:bulletEnabled val="1"/>
        </dgm:presLayoutVars>
      </dgm:prSet>
      <dgm:spPr/>
    </dgm:pt>
    <dgm:pt modelId="{88B5B326-0181-4F48-8CE6-354CD9D53001}" type="pres">
      <dgm:prSet presAssocID="{A49D417D-746C-4F9C-8E3D-02FA6CD86EA0}" presName="descendantText" presStyleLbl="alignAcc1" presStyleIdx="0" presStyleCnt="4" custLinFactNeighborX="130" custLinFactNeighborY="-164">
        <dgm:presLayoutVars>
          <dgm:bulletEnabled val="1"/>
        </dgm:presLayoutVars>
      </dgm:prSet>
      <dgm:spPr/>
    </dgm:pt>
    <dgm:pt modelId="{09AECF13-CF55-4CE2-BA4A-B2BD67C4513E}" type="pres">
      <dgm:prSet presAssocID="{EF80BA0A-3AD9-4605-815F-F5A8AE9BEA78}" presName="sp" presStyleCnt="0"/>
      <dgm:spPr/>
    </dgm:pt>
    <dgm:pt modelId="{BF62F66B-728C-4FF9-B64C-CE10C717A88E}" type="pres">
      <dgm:prSet presAssocID="{71BAB78B-3CB9-4CD8-9BE5-13FB4078E4EB}" presName="composite" presStyleCnt="0"/>
      <dgm:spPr/>
    </dgm:pt>
    <dgm:pt modelId="{AAED52ED-80BE-4601-AB9C-78161D8E0D5E}" type="pres">
      <dgm:prSet presAssocID="{71BAB78B-3CB9-4CD8-9BE5-13FB4078E4EB}" presName="parentText" presStyleLbl="alignNode1" presStyleIdx="1" presStyleCnt="4">
        <dgm:presLayoutVars>
          <dgm:chMax val="1"/>
          <dgm:bulletEnabled val="1"/>
        </dgm:presLayoutVars>
      </dgm:prSet>
      <dgm:spPr/>
    </dgm:pt>
    <dgm:pt modelId="{552F0B4B-AED6-4076-BBEA-644F0787D55C}" type="pres">
      <dgm:prSet presAssocID="{71BAB78B-3CB9-4CD8-9BE5-13FB4078E4EB}" presName="descendantText" presStyleLbl="alignAcc1" presStyleIdx="1" presStyleCnt="4" custLinFactNeighborX="162" custLinFactNeighborY="4734">
        <dgm:presLayoutVars>
          <dgm:bulletEnabled val="1"/>
        </dgm:presLayoutVars>
      </dgm:prSet>
      <dgm:spPr/>
    </dgm:pt>
    <dgm:pt modelId="{A9D18D91-156D-4477-861D-4C82D1F8847B}" type="pres">
      <dgm:prSet presAssocID="{1C4C14ED-3DAF-48CC-937D-3B7819E822CE}" presName="sp" presStyleCnt="0"/>
      <dgm:spPr/>
    </dgm:pt>
    <dgm:pt modelId="{0CA43A01-E78F-4525-A889-BCC5C442F723}" type="pres">
      <dgm:prSet presAssocID="{31FFBDD9-61FC-4185-9B99-A63304B93384}" presName="composite" presStyleCnt="0"/>
      <dgm:spPr/>
    </dgm:pt>
    <dgm:pt modelId="{0233CE9D-AEE1-411F-A07B-CB8EA176488A}" type="pres">
      <dgm:prSet presAssocID="{31FFBDD9-61FC-4185-9B99-A63304B93384}" presName="parentText" presStyleLbl="alignNode1" presStyleIdx="2" presStyleCnt="4">
        <dgm:presLayoutVars>
          <dgm:chMax val="1"/>
          <dgm:bulletEnabled val="1"/>
        </dgm:presLayoutVars>
      </dgm:prSet>
      <dgm:spPr/>
    </dgm:pt>
    <dgm:pt modelId="{9C1C09F2-4FAD-4CF2-9775-7C2D86A202F9}" type="pres">
      <dgm:prSet presAssocID="{31FFBDD9-61FC-4185-9B99-A63304B93384}" presName="descendantText" presStyleLbl="alignAcc1" presStyleIdx="2" presStyleCnt="4" custLinFactNeighborX="132">
        <dgm:presLayoutVars>
          <dgm:bulletEnabled val="1"/>
        </dgm:presLayoutVars>
      </dgm:prSet>
      <dgm:spPr/>
    </dgm:pt>
    <dgm:pt modelId="{EFE16653-09FD-4658-9168-87AD84766554}" type="pres">
      <dgm:prSet presAssocID="{1C5809C3-F756-4DC1-80FB-9F39EB0511B7}" presName="sp" presStyleCnt="0"/>
      <dgm:spPr/>
    </dgm:pt>
    <dgm:pt modelId="{4C23B208-4A88-43E6-A362-9F7EF04E9FD9}" type="pres">
      <dgm:prSet presAssocID="{EC9BC01F-5277-47D8-821E-1DA2B6E5897E}" presName="composite" presStyleCnt="0"/>
      <dgm:spPr/>
    </dgm:pt>
    <dgm:pt modelId="{962CCD40-88BD-4B8C-AC18-0E5BF8CF051A}" type="pres">
      <dgm:prSet presAssocID="{EC9BC01F-5277-47D8-821E-1DA2B6E5897E}" presName="parentText" presStyleLbl="alignNode1" presStyleIdx="3" presStyleCnt="4">
        <dgm:presLayoutVars>
          <dgm:chMax val="1"/>
          <dgm:bulletEnabled val="1"/>
        </dgm:presLayoutVars>
      </dgm:prSet>
      <dgm:spPr/>
    </dgm:pt>
    <dgm:pt modelId="{7A8EB05F-54AF-4E10-A2E9-1A06B039B249}" type="pres">
      <dgm:prSet presAssocID="{EC9BC01F-5277-47D8-821E-1DA2B6E5897E}" presName="descendantText" presStyleLbl="alignAcc1" presStyleIdx="3" presStyleCnt="4" custLinFactNeighborX="-36" custLinFactNeighborY="2174">
        <dgm:presLayoutVars>
          <dgm:bulletEnabled val="1"/>
        </dgm:presLayoutVars>
      </dgm:prSet>
      <dgm:spPr/>
    </dgm:pt>
  </dgm:ptLst>
  <dgm:cxnLst>
    <dgm:cxn modelId="{49C3C202-755E-4EC8-A6A3-8B4CD3D3D3D6}" type="presOf" srcId="{5D74F3EC-F3DF-452F-857F-658F38E7E255}" destId="{88B5B326-0181-4F48-8CE6-354CD9D53001}" srcOrd="0" destOrd="0" presId="urn:microsoft.com/office/officeart/2005/8/layout/chevron2"/>
    <dgm:cxn modelId="{3BC2330B-C020-4A9C-BC29-C1746A42A3C4}" srcId="{68A6BFCD-A237-4469-A078-31D57E1B4193}" destId="{A49D417D-746C-4F9C-8E3D-02FA6CD86EA0}" srcOrd="0" destOrd="0" parTransId="{0A2F0E21-C80F-42BC-A665-4055EBCC630E}" sibTransId="{EF80BA0A-3AD9-4605-815F-F5A8AE9BEA78}"/>
    <dgm:cxn modelId="{25A6AB1D-7C32-4E8F-BB2E-F0182F6B75A0}" type="presOf" srcId="{C838DF9F-EB2B-4205-975A-5991BD82725F}" destId="{552F0B4B-AED6-4076-BBEA-644F0787D55C}" srcOrd="0" destOrd="0" presId="urn:microsoft.com/office/officeart/2005/8/layout/chevron2"/>
    <dgm:cxn modelId="{6EAF3521-085B-488D-ACDC-9CF2F2D321E1}" srcId="{68A6BFCD-A237-4469-A078-31D57E1B4193}" destId="{71BAB78B-3CB9-4CD8-9BE5-13FB4078E4EB}" srcOrd="1" destOrd="0" parTransId="{0B635993-DB57-4501-BE3A-18698A18B7DE}" sibTransId="{1C4C14ED-3DAF-48CC-937D-3B7819E822CE}"/>
    <dgm:cxn modelId="{E3939D2B-C7F4-4523-9481-CC1D0178E761}" type="presOf" srcId="{E8469D6E-3C77-4FB8-8C4F-BBE5D42B5A5D}" destId="{552F0B4B-AED6-4076-BBEA-644F0787D55C}" srcOrd="0" destOrd="1" presId="urn:microsoft.com/office/officeart/2005/8/layout/chevron2"/>
    <dgm:cxn modelId="{F796923C-98E6-43AC-A5C6-0BC0F542419D}" type="presOf" srcId="{4951AAED-ACC2-4841-B21A-955CCE59A537}" destId="{9C1C09F2-4FAD-4CF2-9775-7C2D86A202F9}" srcOrd="0" destOrd="0" presId="urn:microsoft.com/office/officeart/2005/8/layout/chevron2"/>
    <dgm:cxn modelId="{49EE1862-2311-4C1C-A8FA-70DE71B27F5B}" type="presOf" srcId="{3EF0A6AA-DF97-4B0B-BB36-69E7B1887B75}" destId="{7A8EB05F-54AF-4E10-A2E9-1A06B039B249}" srcOrd="0" destOrd="0" presId="urn:microsoft.com/office/officeart/2005/8/layout/chevron2"/>
    <dgm:cxn modelId="{59ACB564-BBD7-40F9-8F84-AEEDBF23AD9F}" srcId="{31FFBDD9-61FC-4185-9B99-A63304B93384}" destId="{4951AAED-ACC2-4841-B21A-955CCE59A537}" srcOrd="0" destOrd="0" parTransId="{6B7C9933-8C81-47B4-BFF4-FBCA506199AC}" sibTransId="{1CC6F546-7CCC-4DCD-B41D-69D803170EF9}"/>
    <dgm:cxn modelId="{1CD7D165-243B-4610-9DC3-01EDBAB3BA9D}" srcId="{A49D417D-746C-4F9C-8E3D-02FA6CD86EA0}" destId="{5D74F3EC-F3DF-452F-857F-658F38E7E255}" srcOrd="0" destOrd="0" parTransId="{FB67CE1F-3144-49CD-BF54-233FA55076C7}" sibTransId="{77FFC795-CAA9-49FB-BD79-4B5B561386C2}"/>
    <dgm:cxn modelId="{E9F24580-AB53-4303-A05E-3F3DEECA0F67}" srcId="{71BAB78B-3CB9-4CD8-9BE5-13FB4078E4EB}" destId="{C838DF9F-EB2B-4205-975A-5991BD82725F}" srcOrd="0" destOrd="0" parTransId="{B1D3CF2D-8721-4E17-8B1A-0830AADB9DF0}" sibTransId="{CED33D3F-3137-4C1C-8F4E-35EDB68AF602}"/>
    <dgm:cxn modelId="{7D14358E-8188-4E7D-99B7-650BF8E1C021}" srcId="{71BAB78B-3CB9-4CD8-9BE5-13FB4078E4EB}" destId="{E8469D6E-3C77-4FB8-8C4F-BBE5D42B5A5D}" srcOrd="1" destOrd="0" parTransId="{506D3933-7230-419F-93E7-21EBB15F14EE}" sibTransId="{C72445DC-218B-41FF-ABE4-F87A988CE663}"/>
    <dgm:cxn modelId="{28E25BAA-6208-4C14-8C96-92F7977C3DCF}" type="presOf" srcId="{A49D417D-746C-4F9C-8E3D-02FA6CD86EA0}" destId="{DEBAA02D-AF0E-4F1A-844E-13E0532C9B21}" srcOrd="0" destOrd="0" presId="urn:microsoft.com/office/officeart/2005/8/layout/chevron2"/>
    <dgm:cxn modelId="{DCD274CB-0E1A-46EA-A689-20028F2A9A77}" srcId="{68A6BFCD-A237-4469-A078-31D57E1B4193}" destId="{EC9BC01F-5277-47D8-821E-1DA2B6E5897E}" srcOrd="3" destOrd="0" parTransId="{2D819156-A881-4D1C-B1DB-05321488FD6C}" sibTransId="{96472B35-DABA-4D85-85E5-4F5A4F396EE7}"/>
    <dgm:cxn modelId="{A881FCD0-F0D0-44F0-B590-78E790A424CA}" type="presOf" srcId="{EC9BC01F-5277-47D8-821E-1DA2B6E5897E}" destId="{962CCD40-88BD-4B8C-AC18-0E5BF8CF051A}" srcOrd="0" destOrd="0" presId="urn:microsoft.com/office/officeart/2005/8/layout/chevron2"/>
    <dgm:cxn modelId="{1FECC8DD-9398-46C2-B1E3-B891224F2CA9}" type="presOf" srcId="{31FFBDD9-61FC-4185-9B99-A63304B93384}" destId="{0233CE9D-AEE1-411F-A07B-CB8EA176488A}" srcOrd="0" destOrd="0" presId="urn:microsoft.com/office/officeart/2005/8/layout/chevron2"/>
    <dgm:cxn modelId="{B514E3E2-349A-43F8-A34F-F4975A0C7BCE}" type="presOf" srcId="{68A6BFCD-A237-4469-A078-31D57E1B4193}" destId="{AD8BAC54-AE1C-4A4C-A2BA-92A7084A5F1D}" srcOrd="0" destOrd="0" presId="urn:microsoft.com/office/officeart/2005/8/layout/chevron2"/>
    <dgm:cxn modelId="{BCA35EE5-0E92-45ED-8C96-4EDEA7AFAE40}" srcId="{EC9BC01F-5277-47D8-821E-1DA2B6E5897E}" destId="{3EF0A6AA-DF97-4B0B-BB36-69E7B1887B75}" srcOrd="0" destOrd="0" parTransId="{A850954B-61CC-457D-A060-898B52C02644}" sibTransId="{7263E673-3EDF-428D-BBB0-F4CF5FE903FD}"/>
    <dgm:cxn modelId="{E4E87BF7-676D-4A78-8231-74745ABDDE35}" type="presOf" srcId="{71BAB78B-3CB9-4CD8-9BE5-13FB4078E4EB}" destId="{AAED52ED-80BE-4601-AB9C-78161D8E0D5E}" srcOrd="0" destOrd="0" presId="urn:microsoft.com/office/officeart/2005/8/layout/chevron2"/>
    <dgm:cxn modelId="{2DF3E5FC-74ED-4881-A73E-8540B0DE5E9D}" srcId="{68A6BFCD-A237-4469-A078-31D57E1B4193}" destId="{31FFBDD9-61FC-4185-9B99-A63304B93384}" srcOrd="2" destOrd="0" parTransId="{523E4902-5E8C-4255-951A-F788CD97F5AB}" sibTransId="{1C5809C3-F756-4DC1-80FB-9F39EB0511B7}"/>
    <dgm:cxn modelId="{6023B048-E1D9-4015-902D-D4BE9D67A8E1}" type="presParOf" srcId="{AD8BAC54-AE1C-4A4C-A2BA-92A7084A5F1D}" destId="{74650739-45E9-436B-BB1E-C49CF839F17D}" srcOrd="0" destOrd="0" presId="urn:microsoft.com/office/officeart/2005/8/layout/chevron2"/>
    <dgm:cxn modelId="{0029508F-8148-4AD1-B782-096A8E563FE4}" type="presParOf" srcId="{74650739-45E9-436B-BB1E-C49CF839F17D}" destId="{DEBAA02D-AF0E-4F1A-844E-13E0532C9B21}" srcOrd="0" destOrd="0" presId="urn:microsoft.com/office/officeart/2005/8/layout/chevron2"/>
    <dgm:cxn modelId="{B018B652-5E80-47DE-B90B-64E66A413B37}" type="presParOf" srcId="{74650739-45E9-436B-BB1E-C49CF839F17D}" destId="{88B5B326-0181-4F48-8CE6-354CD9D53001}" srcOrd="1" destOrd="0" presId="urn:microsoft.com/office/officeart/2005/8/layout/chevron2"/>
    <dgm:cxn modelId="{9AE0D7BB-8E57-419D-8B8E-73BBCA0889CF}" type="presParOf" srcId="{AD8BAC54-AE1C-4A4C-A2BA-92A7084A5F1D}" destId="{09AECF13-CF55-4CE2-BA4A-B2BD67C4513E}" srcOrd="1" destOrd="0" presId="urn:microsoft.com/office/officeart/2005/8/layout/chevron2"/>
    <dgm:cxn modelId="{6F4F93F3-9932-4440-B50D-208B834F4799}" type="presParOf" srcId="{AD8BAC54-AE1C-4A4C-A2BA-92A7084A5F1D}" destId="{BF62F66B-728C-4FF9-B64C-CE10C717A88E}" srcOrd="2" destOrd="0" presId="urn:microsoft.com/office/officeart/2005/8/layout/chevron2"/>
    <dgm:cxn modelId="{2B289172-C273-493C-A552-56392731ED25}" type="presParOf" srcId="{BF62F66B-728C-4FF9-B64C-CE10C717A88E}" destId="{AAED52ED-80BE-4601-AB9C-78161D8E0D5E}" srcOrd="0" destOrd="0" presId="urn:microsoft.com/office/officeart/2005/8/layout/chevron2"/>
    <dgm:cxn modelId="{ACC80CE4-B59C-4C7D-AFE7-E2772E63A8F4}" type="presParOf" srcId="{BF62F66B-728C-4FF9-B64C-CE10C717A88E}" destId="{552F0B4B-AED6-4076-BBEA-644F0787D55C}" srcOrd="1" destOrd="0" presId="urn:microsoft.com/office/officeart/2005/8/layout/chevron2"/>
    <dgm:cxn modelId="{3F763A01-88E5-40ED-B44B-74A5E2D879AA}" type="presParOf" srcId="{AD8BAC54-AE1C-4A4C-A2BA-92A7084A5F1D}" destId="{A9D18D91-156D-4477-861D-4C82D1F8847B}" srcOrd="3" destOrd="0" presId="urn:microsoft.com/office/officeart/2005/8/layout/chevron2"/>
    <dgm:cxn modelId="{CB1C2C7A-5FCB-491A-B3B0-02828811B137}" type="presParOf" srcId="{AD8BAC54-AE1C-4A4C-A2BA-92A7084A5F1D}" destId="{0CA43A01-E78F-4525-A889-BCC5C442F723}" srcOrd="4" destOrd="0" presId="urn:microsoft.com/office/officeart/2005/8/layout/chevron2"/>
    <dgm:cxn modelId="{E9C241A9-376B-4843-AC98-30DE22914675}" type="presParOf" srcId="{0CA43A01-E78F-4525-A889-BCC5C442F723}" destId="{0233CE9D-AEE1-411F-A07B-CB8EA176488A}" srcOrd="0" destOrd="0" presId="urn:microsoft.com/office/officeart/2005/8/layout/chevron2"/>
    <dgm:cxn modelId="{6CD8F37A-579E-4F45-8528-33C731387A7E}" type="presParOf" srcId="{0CA43A01-E78F-4525-A889-BCC5C442F723}" destId="{9C1C09F2-4FAD-4CF2-9775-7C2D86A202F9}" srcOrd="1" destOrd="0" presId="urn:microsoft.com/office/officeart/2005/8/layout/chevron2"/>
    <dgm:cxn modelId="{004E9EF7-F047-43D0-925C-32BEE5D5CF00}" type="presParOf" srcId="{AD8BAC54-AE1C-4A4C-A2BA-92A7084A5F1D}" destId="{EFE16653-09FD-4658-9168-87AD84766554}" srcOrd="5" destOrd="0" presId="urn:microsoft.com/office/officeart/2005/8/layout/chevron2"/>
    <dgm:cxn modelId="{49978292-1DE3-4E22-BC87-2974FBD9F925}" type="presParOf" srcId="{AD8BAC54-AE1C-4A4C-A2BA-92A7084A5F1D}" destId="{4C23B208-4A88-43E6-A362-9F7EF04E9FD9}" srcOrd="6" destOrd="0" presId="urn:microsoft.com/office/officeart/2005/8/layout/chevron2"/>
    <dgm:cxn modelId="{C7D318C7-77EC-4F74-AD2D-46CE71C2CBF8}" type="presParOf" srcId="{4C23B208-4A88-43E6-A362-9F7EF04E9FD9}" destId="{962CCD40-88BD-4B8C-AC18-0E5BF8CF051A}" srcOrd="0" destOrd="0" presId="urn:microsoft.com/office/officeart/2005/8/layout/chevron2"/>
    <dgm:cxn modelId="{464F4A96-28C6-4A9C-987D-39B04F709BB9}" type="presParOf" srcId="{4C23B208-4A88-43E6-A362-9F7EF04E9FD9}" destId="{7A8EB05F-54AF-4E10-A2E9-1A06B039B24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5B0EB8-10FE-43CB-8DFE-336EBF45E5A4}" type="doc">
      <dgm:prSet loTypeId="urn:microsoft.com/office/officeart/2005/8/layout/hProcess4" loCatId="process" qsTypeId="urn:microsoft.com/office/officeart/2005/8/quickstyle/simple1" qsCatId="simple" csTypeId="urn:microsoft.com/office/officeart/2005/8/colors/colorful2" csCatId="colorful" phldr="1"/>
      <dgm:spPr/>
      <dgm:t>
        <a:bodyPr/>
        <a:lstStyle/>
        <a:p>
          <a:endParaRPr lang="fr-GN"/>
        </a:p>
      </dgm:t>
    </dgm:pt>
    <dgm:pt modelId="{112413AE-C0EB-429C-B594-A533D6841E41}">
      <dgm:prSet phldrT="[Texte]"/>
      <dgm:spPr/>
      <dgm:t>
        <a:bodyPr/>
        <a:lstStyle/>
        <a:p>
          <a:r>
            <a:rPr lang="en-US" b="1" dirty="0"/>
            <a:t>Évitez d’exécuter les conteneurs en tant que root</a:t>
          </a:r>
          <a:r>
            <a:rPr lang="en-US" dirty="0"/>
            <a:t> </a:t>
          </a:r>
          <a:endParaRPr lang="fr-GN" dirty="0"/>
        </a:p>
      </dgm:t>
    </dgm:pt>
    <dgm:pt modelId="{4431C5E7-5153-4BBC-80D5-595204C45422}" type="parTrans" cxnId="{E50857C1-C7A1-4D04-90F1-758C61593419}">
      <dgm:prSet/>
      <dgm:spPr/>
      <dgm:t>
        <a:bodyPr/>
        <a:lstStyle/>
        <a:p>
          <a:endParaRPr lang="fr-GN"/>
        </a:p>
      </dgm:t>
    </dgm:pt>
    <dgm:pt modelId="{F1AEEC24-B7F7-4563-8800-9F8F151A085C}" type="sibTrans" cxnId="{E50857C1-C7A1-4D04-90F1-758C61593419}">
      <dgm:prSet/>
      <dgm:spPr/>
      <dgm:t>
        <a:bodyPr/>
        <a:lstStyle/>
        <a:p>
          <a:endParaRPr lang="fr-GN"/>
        </a:p>
      </dgm:t>
    </dgm:pt>
    <dgm:pt modelId="{B1B719F8-168A-4A09-BE35-5F36612A5B05}">
      <dgm:prSet phldrT="[Texte]"/>
      <dgm:spPr/>
      <dgm:t>
        <a:bodyPr/>
        <a:lstStyle/>
        <a:p>
          <a:r>
            <a:rPr lang="en-US" b="1" dirty="0"/>
            <a:t>Mettez en œuvre la segmentation du réseau</a:t>
          </a:r>
          <a:r>
            <a:rPr lang="en-US" dirty="0"/>
            <a:t> </a:t>
          </a:r>
          <a:endParaRPr lang="fr-GN" dirty="0"/>
        </a:p>
      </dgm:t>
    </dgm:pt>
    <dgm:pt modelId="{25ADBC7A-1BF3-4C41-9506-9FF685723C90}" type="parTrans" cxnId="{4746074E-F0D3-425F-A745-7C515CBD809F}">
      <dgm:prSet/>
      <dgm:spPr/>
      <dgm:t>
        <a:bodyPr/>
        <a:lstStyle/>
        <a:p>
          <a:endParaRPr lang="fr-GN"/>
        </a:p>
      </dgm:t>
    </dgm:pt>
    <dgm:pt modelId="{BD6BFA4F-6650-4D69-9C3B-B944DDEF56A4}" type="sibTrans" cxnId="{4746074E-F0D3-425F-A745-7C515CBD809F}">
      <dgm:prSet/>
      <dgm:spPr/>
      <dgm:t>
        <a:bodyPr/>
        <a:lstStyle/>
        <a:p>
          <a:endParaRPr lang="fr-GN"/>
        </a:p>
      </dgm:t>
    </dgm:pt>
    <dgm:pt modelId="{9EFEDF98-3721-4705-AECD-18672A767A38}">
      <dgm:prSet phldrT="[Texte]" custT="1"/>
      <dgm:spPr/>
      <dgm:t>
        <a:bodyPr/>
        <a:lstStyle/>
        <a:p>
          <a:r>
            <a:rPr lang="fr-GN" sz="2000" dirty="0"/>
            <a:t>Assurez-vous que vos registres de conteneurs sont solides et fiables. </a:t>
          </a:r>
        </a:p>
      </dgm:t>
    </dgm:pt>
    <dgm:pt modelId="{CF061C11-98E4-4BB9-BBD1-08B6D12BC3AF}" type="parTrans" cxnId="{8EB1CE4A-8D00-4C71-A116-E32DEC3DB193}">
      <dgm:prSet/>
      <dgm:spPr/>
      <dgm:t>
        <a:bodyPr/>
        <a:lstStyle/>
        <a:p>
          <a:endParaRPr lang="fr-GN"/>
        </a:p>
      </dgm:t>
    </dgm:pt>
    <dgm:pt modelId="{6BAB51EC-31D9-41F8-9035-DCF0E1784715}" type="sibTrans" cxnId="{8EB1CE4A-8D00-4C71-A116-E32DEC3DB193}">
      <dgm:prSet/>
      <dgm:spPr/>
      <dgm:t>
        <a:bodyPr/>
        <a:lstStyle/>
        <a:p>
          <a:endParaRPr lang="fr-GN"/>
        </a:p>
      </dgm:t>
    </dgm:pt>
    <dgm:pt modelId="{ECB6F8B9-E7C2-469C-AFAC-5AE417B21CC2}">
      <dgm:prSet phldrT="[Texte]" custT="1"/>
      <dgm:spPr/>
      <dgm:t>
        <a:bodyPr/>
        <a:lstStyle/>
        <a:p>
          <a:endParaRPr lang="fr-GN" sz="1600" dirty="0"/>
        </a:p>
      </dgm:t>
    </dgm:pt>
    <dgm:pt modelId="{75435567-7D49-480F-B7AB-15CF7B58AA2F}" type="sibTrans" cxnId="{30E3545A-E4F9-481B-B539-D86E170BE01B}">
      <dgm:prSet/>
      <dgm:spPr/>
      <dgm:t>
        <a:bodyPr/>
        <a:lstStyle/>
        <a:p>
          <a:endParaRPr lang="fr-GN"/>
        </a:p>
      </dgm:t>
    </dgm:pt>
    <dgm:pt modelId="{F460A295-66A1-47F3-AAEE-EBED59B94F1D}" type="parTrans" cxnId="{30E3545A-E4F9-481B-B539-D86E170BE01B}">
      <dgm:prSet/>
      <dgm:spPr/>
      <dgm:t>
        <a:bodyPr/>
        <a:lstStyle/>
        <a:p>
          <a:endParaRPr lang="fr-GN"/>
        </a:p>
      </dgm:t>
    </dgm:pt>
    <dgm:pt modelId="{77261CB5-A743-4CD3-94CD-578E3EADC4F7}">
      <dgm:prSet phldrT="[Texte]"/>
      <dgm:spPr/>
      <dgm:t>
        <a:bodyPr/>
        <a:lstStyle/>
        <a:p>
          <a:r>
            <a:rPr lang="en-US" b="1" dirty="0"/>
            <a:t>Surveillez et enregistrez l’activité des conteneurs</a:t>
          </a:r>
          <a:r>
            <a:rPr lang="en-US" dirty="0"/>
            <a:t> </a:t>
          </a:r>
          <a:endParaRPr lang="fr-GN" dirty="0"/>
        </a:p>
      </dgm:t>
    </dgm:pt>
    <dgm:pt modelId="{1647EAF0-753D-402A-9242-C65983EC44A5}" type="sibTrans" cxnId="{376A6DB7-B615-48F2-8BA2-37C744BE1B71}">
      <dgm:prSet/>
      <dgm:spPr/>
      <dgm:t>
        <a:bodyPr/>
        <a:lstStyle/>
        <a:p>
          <a:endParaRPr lang="fr-GN"/>
        </a:p>
      </dgm:t>
    </dgm:pt>
    <dgm:pt modelId="{19A8E663-C6CC-4F2A-BD95-E9CB55051CF9}" type="parTrans" cxnId="{376A6DB7-B615-48F2-8BA2-37C744BE1B71}">
      <dgm:prSet/>
      <dgm:spPr/>
      <dgm:t>
        <a:bodyPr/>
        <a:lstStyle/>
        <a:p>
          <a:endParaRPr lang="fr-GN"/>
        </a:p>
      </dgm:t>
    </dgm:pt>
    <dgm:pt modelId="{2213A837-E780-4B83-BA45-F2B3AF27FEF5}">
      <dgm:prSet/>
      <dgm:spPr/>
      <dgm:t>
        <a:bodyPr/>
        <a:lstStyle/>
        <a:p>
          <a:r>
            <a:rPr lang="fr-GN" dirty="0"/>
            <a:t> Utilisez des outils de surveillance pour détecter toute activité suspecte et enregistrer les journaux. Cela vous permet de réagir rapidement en cas d’incident.</a:t>
          </a:r>
        </a:p>
      </dgm:t>
    </dgm:pt>
    <dgm:pt modelId="{7B73D73B-5DBA-48A1-93A5-3C2BE1653929}" type="parTrans" cxnId="{F2EF90EF-8C88-4D24-9C1E-199F62AABFE0}">
      <dgm:prSet/>
      <dgm:spPr/>
      <dgm:t>
        <a:bodyPr/>
        <a:lstStyle/>
        <a:p>
          <a:endParaRPr lang="fr-GN"/>
        </a:p>
      </dgm:t>
    </dgm:pt>
    <dgm:pt modelId="{17599383-A256-417F-B337-4317F983280C}" type="sibTrans" cxnId="{F2EF90EF-8C88-4D24-9C1E-199F62AABFE0}">
      <dgm:prSet/>
      <dgm:spPr/>
      <dgm:t>
        <a:bodyPr/>
        <a:lstStyle/>
        <a:p>
          <a:endParaRPr lang="fr-GN"/>
        </a:p>
      </dgm:t>
    </dgm:pt>
    <dgm:pt modelId="{DE6BEF1F-9FA0-4D5D-9327-7CDE2A678EB1}">
      <dgm:prSet custT="1"/>
      <dgm:spPr/>
      <dgm:t>
        <a:bodyPr/>
        <a:lstStyle/>
        <a:p>
          <a:r>
            <a:rPr lang="fr-GN" sz="1600" dirty="0"/>
            <a:t>Respectez le principe du moindre privilège en limitant l’accès des applications aux ressources requises.</a:t>
          </a:r>
          <a:endParaRPr lang="fr-GN" sz="1600" b="0" dirty="0"/>
        </a:p>
      </dgm:t>
    </dgm:pt>
    <dgm:pt modelId="{CA52366E-532D-4D52-A567-4F064D90D55A}" type="sibTrans" cxnId="{F91C260D-F4B6-425F-A323-214065BCD80E}">
      <dgm:prSet/>
      <dgm:spPr/>
      <dgm:t>
        <a:bodyPr/>
        <a:lstStyle/>
        <a:p>
          <a:endParaRPr lang="fr-GN"/>
        </a:p>
      </dgm:t>
    </dgm:pt>
    <dgm:pt modelId="{27B0AD32-4455-4D9F-9E52-F5511CC6B362}" type="parTrans" cxnId="{F91C260D-F4B6-425F-A323-214065BCD80E}">
      <dgm:prSet/>
      <dgm:spPr/>
      <dgm:t>
        <a:bodyPr/>
        <a:lstStyle/>
        <a:p>
          <a:endParaRPr lang="fr-GN"/>
        </a:p>
      </dgm:t>
    </dgm:pt>
    <dgm:pt modelId="{A87B447C-CA19-4EAA-ABCE-ACE56D552886}">
      <dgm:prSet phldrT="[Texte]"/>
      <dgm:spPr/>
      <dgm:t>
        <a:bodyPr/>
        <a:lstStyle/>
        <a:p>
          <a:r>
            <a:rPr lang="en-US" b="1" dirty="0" err="1"/>
            <a:t>Utilisez</a:t>
          </a:r>
          <a:r>
            <a:rPr lang="en-US" b="1" dirty="0"/>
            <a:t> des quotas de ressources</a:t>
          </a:r>
          <a:r>
            <a:rPr lang="en-US" dirty="0"/>
            <a:t> </a:t>
          </a:r>
          <a:endParaRPr lang="fr-GN" dirty="0"/>
        </a:p>
      </dgm:t>
    </dgm:pt>
    <dgm:pt modelId="{4842DC61-E100-46BD-8C61-B0CDE024AB4F}" type="sibTrans" cxnId="{865998F1-A860-4342-883B-BBBC4227AF4E}">
      <dgm:prSet/>
      <dgm:spPr/>
      <dgm:t>
        <a:bodyPr/>
        <a:lstStyle/>
        <a:p>
          <a:endParaRPr lang="fr-GN"/>
        </a:p>
      </dgm:t>
    </dgm:pt>
    <dgm:pt modelId="{723FA86C-F6DC-40D5-BE95-0EED1F9CAD3B}" type="parTrans" cxnId="{865998F1-A860-4342-883B-BBBC4227AF4E}">
      <dgm:prSet/>
      <dgm:spPr/>
      <dgm:t>
        <a:bodyPr/>
        <a:lstStyle/>
        <a:p>
          <a:endParaRPr lang="fr-GN"/>
        </a:p>
      </dgm:t>
    </dgm:pt>
    <dgm:pt modelId="{F4763CE7-ED36-4BF3-B179-FEB525E04CA5}">
      <dgm:prSet phldrT="[Texte]" custT="1"/>
      <dgm:spPr/>
      <dgm:t>
        <a:bodyPr/>
        <a:lstStyle/>
        <a:p>
          <a:r>
            <a:rPr lang="fr-GN" sz="1600" dirty="0"/>
            <a:t>Configurez des limites pour la consommation de mémoire et de CPU dans chaque conteneur. </a:t>
          </a:r>
        </a:p>
      </dgm:t>
    </dgm:pt>
    <dgm:pt modelId="{BEE6CEF0-C6DA-4A43-A31B-91BBAE886DB7}" type="parTrans" cxnId="{16D53CF4-373D-4495-8211-BCE188769BD1}">
      <dgm:prSet/>
      <dgm:spPr/>
      <dgm:t>
        <a:bodyPr/>
        <a:lstStyle/>
        <a:p>
          <a:endParaRPr lang="fr-GN"/>
        </a:p>
      </dgm:t>
    </dgm:pt>
    <dgm:pt modelId="{7E0A2FCE-3CA0-43F0-952B-B167C88F2458}" type="sibTrans" cxnId="{16D53CF4-373D-4495-8211-BCE188769BD1}">
      <dgm:prSet/>
      <dgm:spPr/>
      <dgm:t>
        <a:bodyPr/>
        <a:lstStyle/>
        <a:p>
          <a:endParaRPr lang="fr-GN"/>
        </a:p>
      </dgm:t>
    </dgm:pt>
    <dgm:pt modelId="{ECB22E76-49FA-42C5-9882-BF18C92EE30D}">
      <dgm:prSet custT="1"/>
      <dgm:spPr/>
      <dgm:t>
        <a:bodyPr/>
        <a:lstStyle/>
        <a:p>
          <a:r>
            <a:rPr lang="fr-GN" sz="1600" dirty="0"/>
            <a:t> Exécuter des conteneurs en tant qu’utilisateur root peut augmenter la surface d’attaque.</a:t>
          </a:r>
          <a:endParaRPr lang="fr-GN" sz="1600" b="0" dirty="0"/>
        </a:p>
      </dgm:t>
    </dgm:pt>
    <dgm:pt modelId="{EA83D3A3-FF46-4BBD-98B9-A0387D8E2743}" type="parTrans" cxnId="{9DB607CD-76BD-4E61-8276-12B2264F61EE}">
      <dgm:prSet/>
      <dgm:spPr/>
      <dgm:t>
        <a:bodyPr/>
        <a:lstStyle/>
        <a:p>
          <a:endParaRPr lang="fr-GN"/>
        </a:p>
      </dgm:t>
    </dgm:pt>
    <dgm:pt modelId="{042AD65F-FF0E-4C53-B2D2-E5A319099052}" type="sibTrans" cxnId="{9DB607CD-76BD-4E61-8276-12B2264F61EE}">
      <dgm:prSet/>
      <dgm:spPr/>
      <dgm:t>
        <a:bodyPr/>
        <a:lstStyle/>
        <a:p>
          <a:endParaRPr lang="fr-GN"/>
        </a:p>
      </dgm:t>
    </dgm:pt>
    <dgm:pt modelId="{A7642423-DCCA-4992-BC14-369A4A5C02C0}">
      <dgm:prSet phldrT="[Texte]" custT="1"/>
      <dgm:spPr/>
      <dgm:t>
        <a:bodyPr/>
        <a:lstStyle/>
        <a:p>
          <a:r>
            <a:rPr lang="fr-GN" sz="2000" dirty="0"/>
            <a:t>Utilisez des images de base officielles et signées, et accédez à la source du code.</a:t>
          </a:r>
        </a:p>
      </dgm:t>
    </dgm:pt>
    <dgm:pt modelId="{0BB0A3C5-3C61-4381-A2CD-A1D852CF34BF}" type="parTrans" cxnId="{1167BE1F-DBA9-4B14-B355-A83325D427B5}">
      <dgm:prSet/>
      <dgm:spPr/>
      <dgm:t>
        <a:bodyPr/>
        <a:lstStyle/>
        <a:p>
          <a:endParaRPr lang="fr-GN"/>
        </a:p>
      </dgm:t>
    </dgm:pt>
    <dgm:pt modelId="{513704D7-105C-4F04-BDCA-702E2A132BCA}" type="sibTrans" cxnId="{1167BE1F-DBA9-4B14-B355-A83325D427B5}">
      <dgm:prSet/>
      <dgm:spPr/>
      <dgm:t>
        <a:bodyPr/>
        <a:lstStyle/>
        <a:p>
          <a:endParaRPr lang="fr-GN"/>
        </a:p>
      </dgm:t>
    </dgm:pt>
    <dgm:pt modelId="{E32A520C-F5AF-4C6B-BF5D-103C94F8D98C}">
      <dgm:prSet phldrT="[Texte]" custT="1"/>
      <dgm:spPr/>
      <dgm:t>
        <a:bodyPr/>
        <a:lstStyle/>
        <a:p>
          <a:r>
            <a:rPr lang="fr-GN" sz="1600" dirty="0"/>
            <a:t>Cela améliore l’efficacité de l’environnement et limite les dénis de service en cas d’infection par du contenu malveillant</a:t>
          </a:r>
          <a:r>
            <a:rPr lang="fr-FR" sz="1600" dirty="0"/>
            <a:t>.</a:t>
          </a:r>
          <a:endParaRPr lang="fr-GN" sz="1600" dirty="0"/>
        </a:p>
      </dgm:t>
    </dgm:pt>
    <dgm:pt modelId="{54026B6C-51CF-489F-BC51-C195F233E3EA}" type="parTrans" cxnId="{CB916F80-99EA-4F49-A1C1-BB00D81530E2}">
      <dgm:prSet/>
      <dgm:spPr/>
      <dgm:t>
        <a:bodyPr/>
        <a:lstStyle/>
        <a:p>
          <a:endParaRPr lang="fr-GN"/>
        </a:p>
      </dgm:t>
    </dgm:pt>
    <dgm:pt modelId="{C3DE6806-FCA7-4F0F-97D2-2FC2E0683B01}" type="sibTrans" cxnId="{CB916F80-99EA-4F49-A1C1-BB00D81530E2}">
      <dgm:prSet/>
      <dgm:spPr/>
      <dgm:t>
        <a:bodyPr/>
        <a:lstStyle/>
        <a:p>
          <a:endParaRPr lang="fr-GN"/>
        </a:p>
      </dgm:t>
    </dgm:pt>
    <dgm:pt modelId="{55354C58-6F48-493C-9791-2183646CF8DA}">
      <dgm:prSet/>
      <dgm:spPr/>
      <dgm:t>
        <a:bodyPr/>
        <a:lstStyle/>
        <a:p>
          <a:r>
            <a:rPr lang="fr-GN" dirty="0"/>
            <a:t> En suivant ces meilleures pratiques, vous pouvez renforcer la sécurité de vos conteneurs Docker et Docker Compose. N’oubliez pas de maintenir vos systèmes à jour et de rester vigilant face aux nouvelles menaces. </a:t>
          </a:r>
        </a:p>
      </dgm:t>
    </dgm:pt>
    <dgm:pt modelId="{0FF16376-633F-4901-B159-7E38A411969D}" type="parTrans" cxnId="{7E0C771E-980B-4AA7-B132-371DC93E3D7E}">
      <dgm:prSet/>
      <dgm:spPr/>
      <dgm:t>
        <a:bodyPr/>
        <a:lstStyle/>
        <a:p>
          <a:endParaRPr lang="fr-GN"/>
        </a:p>
      </dgm:t>
    </dgm:pt>
    <dgm:pt modelId="{5E8961DD-78EC-42E0-9C29-C2B47B88401D}" type="sibTrans" cxnId="{7E0C771E-980B-4AA7-B132-371DC93E3D7E}">
      <dgm:prSet/>
      <dgm:spPr/>
      <dgm:t>
        <a:bodyPr/>
        <a:lstStyle/>
        <a:p>
          <a:endParaRPr lang="fr-GN"/>
        </a:p>
      </dgm:t>
    </dgm:pt>
    <dgm:pt modelId="{207667AC-93A7-41D5-AA78-0DD6F98C7ACE}">
      <dgm:prSet/>
      <dgm:spPr/>
      <dgm:t>
        <a:bodyPr/>
        <a:lstStyle/>
        <a:p>
          <a:r>
            <a:rPr lang="fr-GN" dirty="0"/>
            <a:t>Si vous avez besoin d’informations plus détaillées, n’hésitez pas à me le faire savoir </a:t>
          </a:r>
        </a:p>
      </dgm:t>
    </dgm:pt>
    <dgm:pt modelId="{FB2EA35F-39DA-4141-A724-026A7183DB51}" type="parTrans" cxnId="{9BCB0CBB-FBAB-40D2-81D8-C43FC946FE0B}">
      <dgm:prSet/>
      <dgm:spPr/>
      <dgm:t>
        <a:bodyPr/>
        <a:lstStyle/>
        <a:p>
          <a:endParaRPr lang="fr-GN"/>
        </a:p>
      </dgm:t>
    </dgm:pt>
    <dgm:pt modelId="{17C75B05-A64E-4317-9AA1-6787AB65BA75}" type="sibTrans" cxnId="{9BCB0CBB-FBAB-40D2-81D8-C43FC946FE0B}">
      <dgm:prSet/>
      <dgm:spPr/>
      <dgm:t>
        <a:bodyPr/>
        <a:lstStyle/>
        <a:p>
          <a:endParaRPr lang="fr-GN"/>
        </a:p>
      </dgm:t>
    </dgm:pt>
    <dgm:pt modelId="{0D9E1FB3-6606-4FC0-A1AD-B5AEED12FDFE}" type="pres">
      <dgm:prSet presAssocID="{B55B0EB8-10FE-43CB-8DFE-336EBF45E5A4}" presName="Name0" presStyleCnt="0">
        <dgm:presLayoutVars>
          <dgm:dir/>
          <dgm:animLvl val="lvl"/>
          <dgm:resizeHandles val="exact"/>
        </dgm:presLayoutVars>
      </dgm:prSet>
      <dgm:spPr/>
    </dgm:pt>
    <dgm:pt modelId="{65373D11-3BA5-4031-907A-044F094819BC}" type="pres">
      <dgm:prSet presAssocID="{B55B0EB8-10FE-43CB-8DFE-336EBF45E5A4}" presName="tSp" presStyleCnt="0"/>
      <dgm:spPr/>
    </dgm:pt>
    <dgm:pt modelId="{732F1B81-F3BF-4FF0-9462-22383C1C9079}" type="pres">
      <dgm:prSet presAssocID="{B55B0EB8-10FE-43CB-8DFE-336EBF45E5A4}" presName="bSp" presStyleCnt="0"/>
      <dgm:spPr/>
    </dgm:pt>
    <dgm:pt modelId="{2F2545F5-6422-45B9-9DE1-BDBEE4083ED6}" type="pres">
      <dgm:prSet presAssocID="{B55B0EB8-10FE-43CB-8DFE-336EBF45E5A4}" presName="process" presStyleCnt="0"/>
      <dgm:spPr/>
    </dgm:pt>
    <dgm:pt modelId="{2DFF8995-3D74-43C3-99ED-3722CD092A77}" type="pres">
      <dgm:prSet presAssocID="{A87B447C-CA19-4EAA-ABCE-ACE56D552886}" presName="composite1" presStyleCnt="0"/>
      <dgm:spPr/>
    </dgm:pt>
    <dgm:pt modelId="{AB783135-B863-4228-9381-723A5D529E80}" type="pres">
      <dgm:prSet presAssocID="{A87B447C-CA19-4EAA-ABCE-ACE56D552886}" presName="dummyNode1" presStyleLbl="node1" presStyleIdx="0" presStyleCnt="4"/>
      <dgm:spPr/>
    </dgm:pt>
    <dgm:pt modelId="{0BE84D6E-BA88-4CA6-882A-F77D0B654181}" type="pres">
      <dgm:prSet presAssocID="{A87B447C-CA19-4EAA-ABCE-ACE56D552886}" presName="childNode1" presStyleLbl="bgAcc1" presStyleIdx="0" presStyleCnt="4" custScaleY="207041">
        <dgm:presLayoutVars>
          <dgm:bulletEnabled val="1"/>
        </dgm:presLayoutVars>
      </dgm:prSet>
      <dgm:spPr/>
    </dgm:pt>
    <dgm:pt modelId="{840A6A42-516A-49E9-BC96-FDDCE230A850}" type="pres">
      <dgm:prSet presAssocID="{A87B447C-CA19-4EAA-ABCE-ACE56D552886}" presName="childNode1tx" presStyleLbl="bgAcc1" presStyleIdx="0" presStyleCnt="4">
        <dgm:presLayoutVars>
          <dgm:bulletEnabled val="1"/>
        </dgm:presLayoutVars>
      </dgm:prSet>
      <dgm:spPr/>
    </dgm:pt>
    <dgm:pt modelId="{0BEB96DF-9133-448B-AF67-CC9180DE2A65}" type="pres">
      <dgm:prSet presAssocID="{A87B447C-CA19-4EAA-ABCE-ACE56D552886}" presName="parentNode1" presStyleLbl="node1" presStyleIdx="0" presStyleCnt="4" custLinFactY="46040" custLinFactNeighborX="-4673" custLinFactNeighborY="100000">
        <dgm:presLayoutVars>
          <dgm:chMax val="1"/>
          <dgm:bulletEnabled val="1"/>
        </dgm:presLayoutVars>
      </dgm:prSet>
      <dgm:spPr/>
    </dgm:pt>
    <dgm:pt modelId="{E9FF7F50-6F5A-4A59-9115-50010FA86EDE}" type="pres">
      <dgm:prSet presAssocID="{A87B447C-CA19-4EAA-ABCE-ACE56D552886}" presName="connSite1" presStyleCnt="0"/>
      <dgm:spPr/>
    </dgm:pt>
    <dgm:pt modelId="{ECD38514-243B-4A1B-B8C5-E8F71C3FA71D}" type="pres">
      <dgm:prSet presAssocID="{4842DC61-E100-46BD-8C61-B0CDE024AB4F}" presName="Name9" presStyleLbl="sibTrans2D1" presStyleIdx="0" presStyleCnt="3"/>
      <dgm:spPr/>
    </dgm:pt>
    <dgm:pt modelId="{7A4754BE-45D7-4929-B90E-F05FFF050594}" type="pres">
      <dgm:prSet presAssocID="{112413AE-C0EB-429C-B594-A533D6841E41}" presName="composite2" presStyleCnt="0"/>
      <dgm:spPr/>
    </dgm:pt>
    <dgm:pt modelId="{E49615AC-A93B-4C2C-BBD3-35A53284A273}" type="pres">
      <dgm:prSet presAssocID="{112413AE-C0EB-429C-B594-A533D6841E41}" presName="dummyNode2" presStyleLbl="node1" presStyleIdx="0" presStyleCnt="4"/>
      <dgm:spPr/>
    </dgm:pt>
    <dgm:pt modelId="{D8AABF4D-AD66-409D-8C17-A9D4331F7FB4}" type="pres">
      <dgm:prSet presAssocID="{112413AE-C0EB-429C-B594-A533D6841E41}" presName="childNode2" presStyleLbl="bgAcc1" presStyleIdx="1" presStyleCnt="4" custScaleY="207041" custLinFactNeighborX="-5325" custLinFactNeighborY="4480">
        <dgm:presLayoutVars>
          <dgm:bulletEnabled val="1"/>
        </dgm:presLayoutVars>
      </dgm:prSet>
      <dgm:spPr/>
    </dgm:pt>
    <dgm:pt modelId="{930DD0B6-728B-4E23-A3BD-4F7408739CA2}" type="pres">
      <dgm:prSet presAssocID="{112413AE-C0EB-429C-B594-A533D6841E41}" presName="childNode2tx" presStyleLbl="bgAcc1" presStyleIdx="1" presStyleCnt="4">
        <dgm:presLayoutVars>
          <dgm:bulletEnabled val="1"/>
        </dgm:presLayoutVars>
      </dgm:prSet>
      <dgm:spPr/>
    </dgm:pt>
    <dgm:pt modelId="{4B481984-CBA5-493F-AC32-B1B9B534CDD2}" type="pres">
      <dgm:prSet presAssocID="{112413AE-C0EB-429C-B594-A533D6841E41}" presName="parentNode2" presStyleLbl="node1" presStyleIdx="1" presStyleCnt="4" custLinFactY="-21552" custLinFactNeighborX="-10381" custLinFactNeighborY="-100000">
        <dgm:presLayoutVars>
          <dgm:chMax val="0"/>
          <dgm:bulletEnabled val="1"/>
        </dgm:presLayoutVars>
      </dgm:prSet>
      <dgm:spPr/>
    </dgm:pt>
    <dgm:pt modelId="{43A05615-93CC-48E8-A211-EC2D9F849500}" type="pres">
      <dgm:prSet presAssocID="{112413AE-C0EB-429C-B594-A533D6841E41}" presName="connSite2" presStyleCnt="0"/>
      <dgm:spPr/>
    </dgm:pt>
    <dgm:pt modelId="{36CD416B-C738-4B74-B08E-DCBD27CD8D46}" type="pres">
      <dgm:prSet presAssocID="{F1AEEC24-B7F7-4563-8800-9F8F151A085C}" presName="Name18" presStyleLbl="sibTrans2D1" presStyleIdx="1" presStyleCnt="3"/>
      <dgm:spPr/>
    </dgm:pt>
    <dgm:pt modelId="{F60ACDC1-3723-415D-A7E6-8173B7B4DEFD}" type="pres">
      <dgm:prSet presAssocID="{B1B719F8-168A-4A09-BE35-5F36612A5B05}" presName="composite1" presStyleCnt="0"/>
      <dgm:spPr/>
    </dgm:pt>
    <dgm:pt modelId="{D2EA04BD-17D4-491D-B7B3-07C3C435B2FD}" type="pres">
      <dgm:prSet presAssocID="{B1B719F8-168A-4A09-BE35-5F36612A5B05}" presName="dummyNode1" presStyleLbl="node1" presStyleIdx="1" presStyleCnt="4"/>
      <dgm:spPr/>
    </dgm:pt>
    <dgm:pt modelId="{1F7AF956-26C6-41FD-B867-7CD6C2E204CD}" type="pres">
      <dgm:prSet presAssocID="{B1B719F8-168A-4A09-BE35-5F36612A5B05}" presName="childNode1" presStyleLbl="bgAcc1" presStyleIdx="2" presStyleCnt="4" custScaleY="204803" custLinFactNeighborX="-7854">
        <dgm:presLayoutVars>
          <dgm:bulletEnabled val="1"/>
        </dgm:presLayoutVars>
      </dgm:prSet>
      <dgm:spPr/>
    </dgm:pt>
    <dgm:pt modelId="{D53EDD86-34D2-4F4A-9F17-8ED436AF0EA6}" type="pres">
      <dgm:prSet presAssocID="{B1B719F8-168A-4A09-BE35-5F36612A5B05}" presName="childNode1tx" presStyleLbl="bgAcc1" presStyleIdx="2" presStyleCnt="4">
        <dgm:presLayoutVars>
          <dgm:bulletEnabled val="1"/>
        </dgm:presLayoutVars>
      </dgm:prSet>
      <dgm:spPr/>
    </dgm:pt>
    <dgm:pt modelId="{CA166C08-83A1-45B2-A859-86978F647C33}" type="pres">
      <dgm:prSet presAssocID="{B1B719F8-168A-4A09-BE35-5F36612A5B05}" presName="parentNode1" presStyleLbl="node1" presStyleIdx="2" presStyleCnt="4" custLinFactY="30567" custLinFactNeighborX="-518" custLinFactNeighborY="100000">
        <dgm:presLayoutVars>
          <dgm:chMax val="1"/>
          <dgm:bulletEnabled val="1"/>
        </dgm:presLayoutVars>
      </dgm:prSet>
      <dgm:spPr/>
    </dgm:pt>
    <dgm:pt modelId="{904C51ED-5A11-4C53-83EA-1377ED0C919F}" type="pres">
      <dgm:prSet presAssocID="{B1B719F8-168A-4A09-BE35-5F36612A5B05}" presName="connSite1" presStyleCnt="0"/>
      <dgm:spPr/>
    </dgm:pt>
    <dgm:pt modelId="{86C82CF7-6B1F-4C04-9D48-41112006D794}" type="pres">
      <dgm:prSet presAssocID="{BD6BFA4F-6650-4D69-9C3B-B944DDEF56A4}" presName="Name9" presStyleLbl="sibTrans2D1" presStyleIdx="2" presStyleCnt="3"/>
      <dgm:spPr/>
    </dgm:pt>
    <dgm:pt modelId="{0C8787A8-F81B-42B4-8FB7-04A43E4CD9B6}" type="pres">
      <dgm:prSet presAssocID="{77261CB5-A743-4CD3-94CD-578E3EADC4F7}" presName="composite2" presStyleCnt="0"/>
      <dgm:spPr/>
    </dgm:pt>
    <dgm:pt modelId="{A27FD9D9-3F74-47D7-967E-E73F07295E46}" type="pres">
      <dgm:prSet presAssocID="{77261CB5-A743-4CD3-94CD-578E3EADC4F7}" presName="dummyNode2" presStyleLbl="node1" presStyleIdx="2" presStyleCnt="4"/>
      <dgm:spPr/>
    </dgm:pt>
    <dgm:pt modelId="{4825F0A2-2A50-4EE1-BD3E-1F9BECEA5BFA}" type="pres">
      <dgm:prSet presAssocID="{77261CB5-A743-4CD3-94CD-578E3EADC4F7}" presName="childNode2" presStyleLbl="bgAcc1" presStyleIdx="3" presStyleCnt="4" custScaleY="209280" custLinFactNeighborX="-11088">
        <dgm:presLayoutVars>
          <dgm:bulletEnabled val="1"/>
        </dgm:presLayoutVars>
      </dgm:prSet>
      <dgm:spPr/>
    </dgm:pt>
    <dgm:pt modelId="{F6784AB8-9B6B-4F26-BD20-39D8C17C0F81}" type="pres">
      <dgm:prSet presAssocID="{77261CB5-A743-4CD3-94CD-578E3EADC4F7}" presName="childNode2tx" presStyleLbl="bgAcc1" presStyleIdx="3" presStyleCnt="4">
        <dgm:presLayoutVars>
          <dgm:bulletEnabled val="1"/>
        </dgm:presLayoutVars>
      </dgm:prSet>
      <dgm:spPr/>
    </dgm:pt>
    <dgm:pt modelId="{4D8B3E52-6B71-4334-AA7E-1DCAEAB8D4C2}" type="pres">
      <dgm:prSet presAssocID="{77261CB5-A743-4CD3-94CD-578E3EADC4F7}" presName="parentNode2" presStyleLbl="node1" presStyleIdx="3" presStyleCnt="4" custLinFactY="-37088" custLinFactNeighborX="-23087" custLinFactNeighborY="-100000">
        <dgm:presLayoutVars>
          <dgm:chMax val="0"/>
          <dgm:bulletEnabled val="1"/>
        </dgm:presLayoutVars>
      </dgm:prSet>
      <dgm:spPr/>
    </dgm:pt>
    <dgm:pt modelId="{B1AF5A83-A32F-45C3-A0DE-262D72A84F23}" type="pres">
      <dgm:prSet presAssocID="{77261CB5-A743-4CD3-94CD-578E3EADC4F7}" presName="connSite2" presStyleCnt="0"/>
      <dgm:spPr/>
    </dgm:pt>
  </dgm:ptLst>
  <dgm:cxnLst>
    <dgm:cxn modelId="{1308C106-BD7E-4930-B7D6-3859340273B2}" type="presOf" srcId="{ECB6F8B9-E7C2-469C-AFAC-5AE417B21CC2}" destId="{0BE84D6E-BA88-4CA6-882A-F77D0B654181}" srcOrd="0" destOrd="0" presId="urn:microsoft.com/office/officeart/2005/8/layout/hProcess4"/>
    <dgm:cxn modelId="{149EC107-6042-4405-8C01-5F7E722F264E}" type="presOf" srcId="{BD6BFA4F-6650-4D69-9C3B-B944DDEF56A4}" destId="{86C82CF7-6B1F-4C04-9D48-41112006D794}" srcOrd="0" destOrd="0" presId="urn:microsoft.com/office/officeart/2005/8/layout/hProcess4"/>
    <dgm:cxn modelId="{F91C260D-F4B6-425F-A323-214065BCD80E}" srcId="{112413AE-C0EB-429C-B594-A533D6841E41}" destId="{DE6BEF1F-9FA0-4D5D-9327-7CDE2A678EB1}" srcOrd="0" destOrd="0" parTransId="{27B0AD32-4455-4D9F-9E52-F5511CC6B362}" sibTransId="{CA52366E-532D-4D52-A567-4F064D90D55A}"/>
    <dgm:cxn modelId="{409A1E0E-725D-4C87-8F8F-29BD4B358C36}" type="presOf" srcId="{DE6BEF1F-9FA0-4D5D-9327-7CDE2A678EB1}" destId="{D8AABF4D-AD66-409D-8C17-A9D4331F7FB4}" srcOrd="0" destOrd="0" presId="urn:microsoft.com/office/officeart/2005/8/layout/hProcess4"/>
    <dgm:cxn modelId="{E2FD7410-3075-478D-8C15-D362333282DB}" type="presOf" srcId="{9EFEDF98-3721-4705-AECD-18672A767A38}" destId="{D53EDD86-34D2-4F4A-9F17-8ED436AF0EA6}" srcOrd="1" destOrd="0" presId="urn:microsoft.com/office/officeart/2005/8/layout/hProcess4"/>
    <dgm:cxn modelId="{9F2D4013-D041-4C59-8C98-2A59743B5160}" type="presOf" srcId="{2213A837-E780-4B83-BA45-F2B3AF27FEF5}" destId="{4825F0A2-2A50-4EE1-BD3E-1F9BECEA5BFA}" srcOrd="0" destOrd="0" presId="urn:microsoft.com/office/officeart/2005/8/layout/hProcess4"/>
    <dgm:cxn modelId="{7E0C771E-980B-4AA7-B132-371DC93E3D7E}" srcId="{77261CB5-A743-4CD3-94CD-578E3EADC4F7}" destId="{55354C58-6F48-493C-9791-2183646CF8DA}" srcOrd="1" destOrd="0" parTransId="{0FF16376-633F-4901-B159-7E38A411969D}" sibTransId="{5E8961DD-78EC-42E0-9C29-C2B47B88401D}"/>
    <dgm:cxn modelId="{1167BE1F-DBA9-4B14-B355-A83325D427B5}" srcId="{B1B719F8-168A-4A09-BE35-5F36612A5B05}" destId="{A7642423-DCCA-4992-BC14-369A4A5C02C0}" srcOrd="1" destOrd="0" parTransId="{0BB0A3C5-3C61-4381-A2CD-A1D852CF34BF}" sibTransId="{513704D7-105C-4F04-BDCA-702E2A132BCA}"/>
    <dgm:cxn modelId="{AEA10A2C-043F-40AF-AE51-5C358763BAB3}" type="presOf" srcId="{F1AEEC24-B7F7-4563-8800-9F8F151A085C}" destId="{36CD416B-C738-4B74-B08E-DCBD27CD8D46}" srcOrd="0" destOrd="0" presId="urn:microsoft.com/office/officeart/2005/8/layout/hProcess4"/>
    <dgm:cxn modelId="{7A848537-55D0-4381-B167-BB5C6605E5FC}" type="presOf" srcId="{B55B0EB8-10FE-43CB-8DFE-336EBF45E5A4}" destId="{0D9E1FB3-6606-4FC0-A1AD-B5AEED12FDFE}" srcOrd="0" destOrd="0" presId="urn:microsoft.com/office/officeart/2005/8/layout/hProcess4"/>
    <dgm:cxn modelId="{58913243-3064-497B-83F5-640BAE8CD73C}" type="presOf" srcId="{ECB6F8B9-E7C2-469C-AFAC-5AE417B21CC2}" destId="{840A6A42-516A-49E9-BC96-FDDCE230A850}" srcOrd="1" destOrd="0" presId="urn:microsoft.com/office/officeart/2005/8/layout/hProcess4"/>
    <dgm:cxn modelId="{DDA23146-619E-491B-92DE-92F3FBE62E38}" type="presOf" srcId="{A87B447C-CA19-4EAA-ABCE-ACE56D552886}" destId="{0BEB96DF-9133-448B-AF67-CC9180DE2A65}" srcOrd="0" destOrd="0" presId="urn:microsoft.com/office/officeart/2005/8/layout/hProcess4"/>
    <dgm:cxn modelId="{5CAD2F67-C2C8-4667-8605-345BF1DE40B8}" type="presOf" srcId="{F4763CE7-ED36-4BF3-B179-FEB525E04CA5}" destId="{840A6A42-516A-49E9-BC96-FDDCE230A850}" srcOrd="1" destOrd="1" presId="urn:microsoft.com/office/officeart/2005/8/layout/hProcess4"/>
    <dgm:cxn modelId="{3AEB1F69-9A40-4FC3-B019-6C61C70D4C2A}" type="presOf" srcId="{F4763CE7-ED36-4BF3-B179-FEB525E04CA5}" destId="{0BE84D6E-BA88-4CA6-882A-F77D0B654181}" srcOrd="0" destOrd="1" presId="urn:microsoft.com/office/officeart/2005/8/layout/hProcess4"/>
    <dgm:cxn modelId="{8EB1CE4A-8D00-4C71-A116-E32DEC3DB193}" srcId="{B1B719F8-168A-4A09-BE35-5F36612A5B05}" destId="{9EFEDF98-3721-4705-AECD-18672A767A38}" srcOrd="0" destOrd="0" parTransId="{CF061C11-98E4-4BB9-BBD1-08B6D12BC3AF}" sibTransId="{6BAB51EC-31D9-41F8-9035-DCF0E1784715}"/>
    <dgm:cxn modelId="{4746074E-F0D3-425F-A745-7C515CBD809F}" srcId="{B55B0EB8-10FE-43CB-8DFE-336EBF45E5A4}" destId="{B1B719F8-168A-4A09-BE35-5F36612A5B05}" srcOrd="2" destOrd="0" parTransId="{25ADBC7A-1BF3-4C41-9506-9FF685723C90}" sibTransId="{BD6BFA4F-6650-4D69-9C3B-B944DDEF56A4}"/>
    <dgm:cxn modelId="{20BBD950-91B4-40C7-AB54-DD2161556C13}" type="presOf" srcId="{4842DC61-E100-46BD-8C61-B0CDE024AB4F}" destId="{ECD38514-243B-4A1B-B8C5-E8F71C3FA71D}" srcOrd="0" destOrd="0" presId="urn:microsoft.com/office/officeart/2005/8/layout/hProcess4"/>
    <dgm:cxn modelId="{69CB1372-8432-40AB-97A9-F0D128482BC0}" type="presOf" srcId="{E32A520C-F5AF-4C6B-BF5D-103C94F8D98C}" destId="{840A6A42-516A-49E9-BC96-FDDCE230A850}" srcOrd="1" destOrd="2" presId="urn:microsoft.com/office/officeart/2005/8/layout/hProcess4"/>
    <dgm:cxn modelId="{A44B0573-5E83-436D-B165-3D2D9197B66E}" type="presOf" srcId="{E32A520C-F5AF-4C6B-BF5D-103C94F8D98C}" destId="{0BE84D6E-BA88-4CA6-882A-F77D0B654181}" srcOrd="0" destOrd="2" presId="urn:microsoft.com/office/officeart/2005/8/layout/hProcess4"/>
    <dgm:cxn modelId="{CE35F457-0E92-43FB-A9A8-1F15B1EA838F}" type="presOf" srcId="{112413AE-C0EB-429C-B594-A533D6841E41}" destId="{4B481984-CBA5-493F-AC32-B1B9B534CDD2}" srcOrd="0" destOrd="0" presId="urn:microsoft.com/office/officeart/2005/8/layout/hProcess4"/>
    <dgm:cxn modelId="{30E3545A-E4F9-481B-B539-D86E170BE01B}" srcId="{A87B447C-CA19-4EAA-ABCE-ACE56D552886}" destId="{ECB6F8B9-E7C2-469C-AFAC-5AE417B21CC2}" srcOrd="0" destOrd="0" parTransId="{F460A295-66A1-47F3-AAEE-EBED59B94F1D}" sibTransId="{75435567-7D49-480F-B7AB-15CF7B58AA2F}"/>
    <dgm:cxn modelId="{CB916F80-99EA-4F49-A1C1-BB00D81530E2}" srcId="{A87B447C-CA19-4EAA-ABCE-ACE56D552886}" destId="{E32A520C-F5AF-4C6B-BF5D-103C94F8D98C}" srcOrd="2" destOrd="0" parTransId="{54026B6C-51CF-489F-BC51-C195F233E3EA}" sibTransId="{C3DE6806-FCA7-4F0F-97D2-2FC2E0683B01}"/>
    <dgm:cxn modelId="{81F03A86-CF16-4964-85EC-9BBCCFE0371E}" type="presOf" srcId="{207667AC-93A7-41D5-AA78-0DD6F98C7ACE}" destId="{F6784AB8-9B6B-4F26-BD20-39D8C17C0F81}" srcOrd="1" destOrd="2" presId="urn:microsoft.com/office/officeart/2005/8/layout/hProcess4"/>
    <dgm:cxn modelId="{8E74F591-2B42-4288-88F2-0D96FC071A2C}" type="presOf" srcId="{9EFEDF98-3721-4705-AECD-18672A767A38}" destId="{1F7AF956-26C6-41FD-B867-7CD6C2E204CD}" srcOrd="0" destOrd="0" presId="urn:microsoft.com/office/officeart/2005/8/layout/hProcess4"/>
    <dgm:cxn modelId="{F1F72294-F07E-4B29-920A-DC646B9A97A1}" type="presOf" srcId="{ECB22E76-49FA-42C5-9882-BF18C92EE30D}" destId="{930DD0B6-728B-4E23-A3BD-4F7408739CA2}" srcOrd="1" destOrd="1" presId="urn:microsoft.com/office/officeart/2005/8/layout/hProcess4"/>
    <dgm:cxn modelId="{5D58489C-799E-436A-9F1E-733AA866126A}" type="presOf" srcId="{2213A837-E780-4B83-BA45-F2B3AF27FEF5}" destId="{F6784AB8-9B6B-4F26-BD20-39D8C17C0F81}" srcOrd="1" destOrd="0" presId="urn:microsoft.com/office/officeart/2005/8/layout/hProcess4"/>
    <dgm:cxn modelId="{6BC137AE-9E34-4B9E-9499-E818A3FAA19F}" type="presOf" srcId="{55354C58-6F48-493C-9791-2183646CF8DA}" destId="{4825F0A2-2A50-4EE1-BD3E-1F9BECEA5BFA}" srcOrd="0" destOrd="1" presId="urn:microsoft.com/office/officeart/2005/8/layout/hProcess4"/>
    <dgm:cxn modelId="{B3B3C9B5-282B-40CC-A5AE-C631D769A3A5}" type="presOf" srcId="{A7642423-DCCA-4992-BC14-369A4A5C02C0}" destId="{D53EDD86-34D2-4F4A-9F17-8ED436AF0EA6}" srcOrd="1" destOrd="1" presId="urn:microsoft.com/office/officeart/2005/8/layout/hProcess4"/>
    <dgm:cxn modelId="{376A6DB7-B615-48F2-8BA2-37C744BE1B71}" srcId="{B55B0EB8-10FE-43CB-8DFE-336EBF45E5A4}" destId="{77261CB5-A743-4CD3-94CD-578E3EADC4F7}" srcOrd="3" destOrd="0" parTransId="{19A8E663-C6CC-4F2A-BD95-E9CB55051CF9}" sibTransId="{1647EAF0-753D-402A-9242-C65983EC44A5}"/>
    <dgm:cxn modelId="{56D239B8-CC18-4818-A828-5F890136C108}" type="presOf" srcId="{207667AC-93A7-41D5-AA78-0DD6F98C7ACE}" destId="{4825F0A2-2A50-4EE1-BD3E-1F9BECEA5BFA}" srcOrd="0" destOrd="2" presId="urn:microsoft.com/office/officeart/2005/8/layout/hProcess4"/>
    <dgm:cxn modelId="{9BCB0CBB-FBAB-40D2-81D8-C43FC946FE0B}" srcId="{77261CB5-A743-4CD3-94CD-578E3EADC4F7}" destId="{207667AC-93A7-41D5-AA78-0DD6F98C7ACE}" srcOrd="2" destOrd="0" parTransId="{FB2EA35F-39DA-4141-A724-026A7183DB51}" sibTransId="{17C75B05-A64E-4317-9AA1-6787AB65BA75}"/>
    <dgm:cxn modelId="{C14F52BE-86D2-4972-BD37-BD39E071397E}" type="presOf" srcId="{A7642423-DCCA-4992-BC14-369A4A5C02C0}" destId="{1F7AF956-26C6-41FD-B867-7CD6C2E204CD}" srcOrd="0" destOrd="1" presId="urn:microsoft.com/office/officeart/2005/8/layout/hProcess4"/>
    <dgm:cxn modelId="{E50857C1-C7A1-4D04-90F1-758C61593419}" srcId="{B55B0EB8-10FE-43CB-8DFE-336EBF45E5A4}" destId="{112413AE-C0EB-429C-B594-A533D6841E41}" srcOrd="1" destOrd="0" parTransId="{4431C5E7-5153-4BBC-80D5-595204C45422}" sibTransId="{F1AEEC24-B7F7-4563-8800-9F8F151A085C}"/>
    <dgm:cxn modelId="{596D2FCA-84AB-45DA-877F-CE7A9C975D84}" type="presOf" srcId="{DE6BEF1F-9FA0-4D5D-9327-7CDE2A678EB1}" destId="{930DD0B6-728B-4E23-A3BD-4F7408739CA2}" srcOrd="1" destOrd="0" presId="urn:microsoft.com/office/officeart/2005/8/layout/hProcess4"/>
    <dgm:cxn modelId="{9DB607CD-76BD-4E61-8276-12B2264F61EE}" srcId="{112413AE-C0EB-429C-B594-A533D6841E41}" destId="{ECB22E76-49FA-42C5-9882-BF18C92EE30D}" srcOrd="1" destOrd="0" parTransId="{EA83D3A3-FF46-4BBD-98B9-A0387D8E2743}" sibTransId="{042AD65F-FF0E-4C53-B2D2-E5A319099052}"/>
    <dgm:cxn modelId="{0259ADD4-1C8A-47AD-8EC6-0726AB6A4D80}" type="presOf" srcId="{B1B719F8-168A-4A09-BE35-5F36612A5B05}" destId="{CA166C08-83A1-45B2-A859-86978F647C33}" srcOrd="0" destOrd="0" presId="urn:microsoft.com/office/officeart/2005/8/layout/hProcess4"/>
    <dgm:cxn modelId="{9B0939E1-9C3E-41CB-AD2C-68235430101E}" type="presOf" srcId="{77261CB5-A743-4CD3-94CD-578E3EADC4F7}" destId="{4D8B3E52-6B71-4334-AA7E-1DCAEAB8D4C2}" srcOrd="0" destOrd="0" presId="urn:microsoft.com/office/officeart/2005/8/layout/hProcess4"/>
    <dgm:cxn modelId="{37CFD0E5-E94C-42F3-A5EB-2261543EF5FE}" type="presOf" srcId="{ECB22E76-49FA-42C5-9882-BF18C92EE30D}" destId="{D8AABF4D-AD66-409D-8C17-A9D4331F7FB4}" srcOrd="0" destOrd="1" presId="urn:microsoft.com/office/officeart/2005/8/layout/hProcess4"/>
    <dgm:cxn modelId="{F2EF90EF-8C88-4D24-9C1E-199F62AABFE0}" srcId="{77261CB5-A743-4CD3-94CD-578E3EADC4F7}" destId="{2213A837-E780-4B83-BA45-F2B3AF27FEF5}" srcOrd="0" destOrd="0" parTransId="{7B73D73B-5DBA-48A1-93A5-3C2BE1653929}" sibTransId="{17599383-A256-417F-B337-4317F983280C}"/>
    <dgm:cxn modelId="{865998F1-A860-4342-883B-BBBC4227AF4E}" srcId="{B55B0EB8-10FE-43CB-8DFE-336EBF45E5A4}" destId="{A87B447C-CA19-4EAA-ABCE-ACE56D552886}" srcOrd="0" destOrd="0" parTransId="{723FA86C-F6DC-40D5-BE95-0EED1F9CAD3B}" sibTransId="{4842DC61-E100-46BD-8C61-B0CDE024AB4F}"/>
    <dgm:cxn modelId="{16D53CF4-373D-4495-8211-BCE188769BD1}" srcId="{A87B447C-CA19-4EAA-ABCE-ACE56D552886}" destId="{F4763CE7-ED36-4BF3-B179-FEB525E04CA5}" srcOrd="1" destOrd="0" parTransId="{BEE6CEF0-C6DA-4A43-A31B-91BBAE886DB7}" sibTransId="{7E0A2FCE-3CA0-43F0-952B-B167C88F2458}"/>
    <dgm:cxn modelId="{DF341AF8-3A13-47D1-AE67-4EF622C6EAAC}" type="presOf" srcId="{55354C58-6F48-493C-9791-2183646CF8DA}" destId="{F6784AB8-9B6B-4F26-BD20-39D8C17C0F81}" srcOrd="1" destOrd="1" presId="urn:microsoft.com/office/officeart/2005/8/layout/hProcess4"/>
    <dgm:cxn modelId="{581AF9F9-E9E5-40C5-86F1-C8257F52972D}" type="presParOf" srcId="{0D9E1FB3-6606-4FC0-A1AD-B5AEED12FDFE}" destId="{65373D11-3BA5-4031-907A-044F094819BC}" srcOrd="0" destOrd="0" presId="urn:microsoft.com/office/officeart/2005/8/layout/hProcess4"/>
    <dgm:cxn modelId="{8037E4D6-3191-4BF5-A83C-8A61D130ABA6}" type="presParOf" srcId="{0D9E1FB3-6606-4FC0-A1AD-B5AEED12FDFE}" destId="{732F1B81-F3BF-4FF0-9462-22383C1C9079}" srcOrd="1" destOrd="0" presId="urn:microsoft.com/office/officeart/2005/8/layout/hProcess4"/>
    <dgm:cxn modelId="{8EB90704-9D01-4B50-802D-70FCD6FF99B8}" type="presParOf" srcId="{0D9E1FB3-6606-4FC0-A1AD-B5AEED12FDFE}" destId="{2F2545F5-6422-45B9-9DE1-BDBEE4083ED6}" srcOrd="2" destOrd="0" presId="urn:microsoft.com/office/officeart/2005/8/layout/hProcess4"/>
    <dgm:cxn modelId="{DFD1F2C0-1CA6-42AF-888C-B18A72CB83BC}" type="presParOf" srcId="{2F2545F5-6422-45B9-9DE1-BDBEE4083ED6}" destId="{2DFF8995-3D74-43C3-99ED-3722CD092A77}" srcOrd="0" destOrd="0" presId="urn:microsoft.com/office/officeart/2005/8/layout/hProcess4"/>
    <dgm:cxn modelId="{F7C579E6-0CD6-4F50-99F0-86DEB285746D}" type="presParOf" srcId="{2DFF8995-3D74-43C3-99ED-3722CD092A77}" destId="{AB783135-B863-4228-9381-723A5D529E80}" srcOrd="0" destOrd="0" presId="urn:microsoft.com/office/officeart/2005/8/layout/hProcess4"/>
    <dgm:cxn modelId="{6F149FA3-0CF1-4C06-AB5C-E19D6836C8EA}" type="presParOf" srcId="{2DFF8995-3D74-43C3-99ED-3722CD092A77}" destId="{0BE84D6E-BA88-4CA6-882A-F77D0B654181}" srcOrd="1" destOrd="0" presId="urn:microsoft.com/office/officeart/2005/8/layout/hProcess4"/>
    <dgm:cxn modelId="{FDC5B2D5-6277-4A6E-A048-4F32DAED4B02}" type="presParOf" srcId="{2DFF8995-3D74-43C3-99ED-3722CD092A77}" destId="{840A6A42-516A-49E9-BC96-FDDCE230A850}" srcOrd="2" destOrd="0" presId="urn:microsoft.com/office/officeart/2005/8/layout/hProcess4"/>
    <dgm:cxn modelId="{F605AEB3-EFF3-4258-8B7D-4E0275B22A55}" type="presParOf" srcId="{2DFF8995-3D74-43C3-99ED-3722CD092A77}" destId="{0BEB96DF-9133-448B-AF67-CC9180DE2A65}" srcOrd="3" destOrd="0" presId="urn:microsoft.com/office/officeart/2005/8/layout/hProcess4"/>
    <dgm:cxn modelId="{A2B0695B-8F69-4EB5-AC6B-3100006FE8C2}" type="presParOf" srcId="{2DFF8995-3D74-43C3-99ED-3722CD092A77}" destId="{E9FF7F50-6F5A-4A59-9115-50010FA86EDE}" srcOrd="4" destOrd="0" presId="urn:microsoft.com/office/officeart/2005/8/layout/hProcess4"/>
    <dgm:cxn modelId="{54713906-5D99-4DFA-8E0B-F3718F260928}" type="presParOf" srcId="{2F2545F5-6422-45B9-9DE1-BDBEE4083ED6}" destId="{ECD38514-243B-4A1B-B8C5-E8F71C3FA71D}" srcOrd="1" destOrd="0" presId="urn:microsoft.com/office/officeart/2005/8/layout/hProcess4"/>
    <dgm:cxn modelId="{4E068573-3BBA-4914-938E-EE96EAF60480}" type="presParOf" srcId="{2F2545F5-6422-45B9-9DE1-BDBEE4083ED6}" destId="{7A4754BE-45D7-4929-B90E-F05FFF050594}" srcOrd="2" destOrd="0" presId="urn:microsoft.com/office/officeart/2005/8/layout/hProcess4"/>
    <dgm:cxn modelId="{BE9A3C98-18AC-4021-9A03-DF7AA5C0FC9B}" type="presParOf" srcId="{7A4754BE-45D7-4929-B90E-F05FFF050594}" destId="{E49615AC-A93B-4C2C-BBD3-35A53284A273}" srcOrd="0" destOrd="0" presId="urn:microsoft.com/office/officeart/2005/8/layout/hProcess4"/>
    <dgm:cxn modelId="{8E6F29F3-C05A-4B81-9289-A8CD8724F134}" type="presParOf" srcId="{7A4754BE-45D7-4929-B90E-F05FFF050594}" destId="{D8AABF4D-AD66-409D-8C17-A9D4331F7FB4}" srcOrd="1" destOrd="0" presId="urn:microsoft.com/office/officeart/2005/8/layout/hProcess4"/>
    <dgm:cxn modelId="{B74A274D-86CB-4E88-95D1-676561815F2B}" type="presParOf" srcId="{7A4754BE-45D7-4929-B90E-F05FFF050594}" destId="{930DD0B6-728B-4E23-A3BD-4F7408739CA2}" srcOrd="2" destOrd="0" presId="urn:microsoft.com/office/officeart/2005/8/layout/hProcess4"/>
    <dgm:cxn modelId="{31A0BA6D-057F-41AD-805E-68A3794EDB6B}" type="presParOf" srcId="{7A4754BE-45D7-4929-B90E-F05FFF050594}" destId="{4B481984-CBA5-493F-AC32-B1B9B534CDD2}" srcOrd="3" destOrd="0" presId="urn:microsoft.com/office/officeart/2005/8/layout/hProcess4"/>
    <dgm:cxn modelId="{6338F3EE-8416-433B-85BB-BE4DA4110066}" type="presParOf" srcId="{7A4754BE-45D7-4929-B90E-F05FFF050594}" destId="{43A05615-93CC-48E8-A211-EC2D9F849500}" srcOrd="4" destOrd="0" presId="urn:microsoft.com/office/officeart/2005/8/layout/hProcess4"/>
    <dgm:cxn modelId="{A5DD352A-029E-4364-AF37-BB0137D5D901}" type="presParOf" srcId="{2F2545F5-6422-45B9-9DE1-BDBEE4083ED6}" destId="{36CD416B-C738-4B74-B08E-DCBD27CD8D46}" srcOrd="3" destOrd="0" presId="urn:microsoft.com/office/officeart/2005/8/layout/hProcess4"/>
    <dgm:cxn modelId="{E4E62787-7593-4A5A-9F01-9C51DA226BFF}" type="presParOf" srcId="{2F2545F5-6422-45B9-9DE1-BDBEE4083ED6}" destId="{F60ACDC1-3723-415D-A7E6-8173B7B4DEFD}" srcOrd="4" destOrd="0" presId="urn:microsoft.com/office/officeart/2005/8/layout/hProcess4"/>
    <dgm:cxn modelId="{F5F3F0A1-830D-4E1E-860E-926F820C9DAD}" type="presParOf" srcId="{F60ACDC1-3723-415D-A7E6-8173B7B4DEFD}" destId="{D2EA04BD-17D4-491D-B7B3-07C3C435B2FD}" srcOrd="0" destOrd="0" presId="urn:microsoft.com/office/officeart/2005/8/layout/hProcess4"/>
    <dgm:cxn modelId="{6C00DBA7-1314-4D8E-86E4-7705F598B3C1}" type="presParOf" srcId="{F60ACDC1-3723-415D-A7E6-8173B7B4DEFD}" destId="{1F7AF956-26C6-41FD-B867-7CD6C2E204CD}" srcOrd="1" destOrd="0" presId="urn:microsoft.com/office/officeart/2005/8/layout/hProcess4"/>
    <dgm:cxn modelId="{E620D2BC-ABCE-4F91-A89E-28E8E961436D}" type="presParOf" srcId="{F60ACDC1-3723-415D-A7E6-8173B7B4DEFD}" destId="{D53EDD86-34D2-4F4A-9F17-8ED436AF0EA6}" srcOrd="2" destOrd="0" presId="urn:microsoft.com/office/officeart/2005/8/layout/hProcess4"/>
    <dgm:cxn modelId="{23D75BA5-5FE5-4B1E-9D6F-000693AD8EE0}" type="presParOf" srcId="{F60ACDC1-3723-415D-A7E6-8173B7B4DEFD}" destId="{CA166C08-83A1-45B2-A859-86978F647C33}" srcOrd="3" destOrd="0" presId="urn:microsoft.com/office/officeart/2005/8/layout/hProcess4"/>
    <dgm:cxn modelId="{A6A9AB10-11A0-4BE7-A50E-F1E8A3AF0E04}" type="presParOf" srcId="{F60ACDC1-3723-415D-A7E6-8173B7B4DEFD}" destId="{904C51ED-5A11-4C53-83EA-1377ED0C919F}" srcOrd="4" destOrd="0" presId="urn:microsoft.com/office/officeart/2005/8/layout/hProcess4"/>
    <dgm:cxn modelId="{203D2D08-B521-4B06-9BEB-FDE6666A1A2A}" type="presParOf" srcId="{2F2545F5-6422-45B9-9DE1-BDBEE4083ED6}" destId="{86C82CF7-6B1F-4C04-9D48-41112006D794}" srcOrd="5" destOrd="0" presId="urn:microsoft.com/office/officeart/2005/8/layout/hProcess4"/>
    <dgm:cxn modelId="{D6DCC9DD-3753-4CF2-A8DF-F5B25B42BD2E}" type="presParOf" srcId="{2F2545F5-6422-45B9-9DE1-BDBEE4083ED6}" destId="{0C8787A8-F81B-42B4-8FB7-04A43E4CD9B6}" srcOrd="6" destOrd="0" presId="urn:microsoft.com/office/officeart/2005/8/layout/hProcess4"/>
    <dgm:cxn modelId="{51FC5EE5-7A6D-43D4-B920-6D75A0F01724}" type="presParOf" srcId="{0C8787A8-F81B-42B4-8FB7-04A43E4CD9B6}" destId="{A27FD9D9-3F74-47D7-967E-E73F07295E46}" srcOrd="0" destOrd="0" presId="urn:microsoft.com/office/officeart/2005/8/layout/hProcess4"/>
    <dgm:cxn modelId="{E5234B7D-00CC-4501-8503-86591C305BE0}" type="presParOf" srcId="{0C8787A8-F81B-42B4-8FB7-04A43E4CD9B6}" destId="{4825F0A2-2A50-4EE1-BD3E-1F9BECEA5BFA}" srcOrd="1" destOrd="0" presId="urn:microsoft.com/office/officeart/2005/8/layout/hProcess4"/>
    <dgm:cxn modelId="{270CFC4E-4C42-4506-B58E-9A8EDB5DB1B2}" type="presParOf" srcId="{0C8787A8-F81B-42B4-8FB7-04A43E4CD9B6}" destId="{F6784AB8-9B6B-4F26-BD20-39D8C17C0F81}" srcOrd="2" destOrd="0" presId="urn:microsoft.com/office/officeart/2005/8/layout/hProcess4"/>
    <dgm:cxn modelId="{ADE509D3-1CF6-4288-91BD-34EE6B058922}" type="presParOf" srcId="{0C8787A8-F81B-42B4-8FB7-04A43E4CD9B6}" destId="{4D8B3E52-6B71-4334-AA7E-1DCAEAB8D4C2}" srcOrd="3" destOrd="0" presId="urn:microsoft.com/office/officeart/2005/8/layout/hProcess4"/>
    <dgm:cxn modelId="{6D0BCD67-005B-407A-919E-9D306FD8B979}" type="presParOf" srcId="{0C8787A8-F81B-42B4-8FB7-04A43E4CD9B6}" destId="{B1AF5A83-A32F-45C3-A0DE-262D72A84F23}"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F3E65B-E1B2-4DB9-BB43-979BEEF821E9}" type="doc">
      <dgm:prSet loTypeId="urn:microsoft.com/office/officeart/2005/8/layout/target1" loCatId="relationship" qsTypeId="urn:microsoft.com/office/officeart/2005/8/quickstyle/simple1" qsCatId="simple" csTypeId="urn:microsoft.com/office/officeart/2005/8/colors/colorful2" csCatId="colorful" phldr="1"/>
      <dgm:spPr/>
    </dgm:pt>
    <dgm:pt modelId="{4076CD50-3256-4368-B91B-3A431E35D484}">
      <dgm:prSet phldrT="[Texte]"/>
      <dgm:spPr/>
      <dgm:t>
        <a:bodyPr/>
        <a:lstStyle/>
        <a:p>
          <a:r>
            <a:rPr lang="fr-FR" dirty="0"/>
            <a:t>Docker étant une plateforme logicielle pour créer, déployer et gérer des conteneurs d'application virtualisés sur un système d'exploitation commun. Il dispose d'un écosystème d'outils qui facilite son déploiement et sa gestion</a:t>
          </a:r>
          <a:endParaRPr lang="fr-GN" dirty="0"/>
        </a:p>
      </dgm:t>
    </dgm:pt>
    <dgm:pt modelId="{EBEC5968-F992-46C4-9D08-5597C27A1868}" type="parTrans" cxnId="{E5435C43-C390-475B-8F27-F3331AC7ADCF}">
      <dgm:prSet/>
      <dgm:spPr/>
      <dgm:t>
        <a:bodyPr/>
        <a:lstStyle/>
        <a:p>
          <a:endParaRPr lang="fr-GN"/>
        </a:p>
      </dgm:t>
    </dgm:pt>
    <dgm:pt modelId="{E7C923B2-122A-4F30-8807-406D5B71C13D}" type="sibTrans" cxnId="{E5435C43-C390-475B-8F27-F3331AC7ADCF}">
      <dgm:prSet/>
      <dgm:spPr/>
      <dgm:t>
        <a:bodyPr/>
        <a:lstStyle/>
        <a:p>
          <a:endParaRPr lang="fr-GN"/>
        </a:p>
      </dgm:t>
    </dgm:pt>
    <dgm:pt modelId="{08C492FF-8E2C-4D79-BC0A-A6AC2FB74D53}">
      <dgm:prSet phldrT="[Texte]" custT="1"/>
      <dgm:spPr/>
      <dgm:t>
        <a:bodyPr/>
        <a:lstStyle/>
        <a:p>
          <a:r>
            <a:rPr lang="fr-FR" sz="1600" dirty="0"/>
            <a:t>Pour information Docker est </a:t>
          </a:r>
          <a:r>
            <a:rPr lang="en-US" sz="1600" b="1" dirty="0"/>
            <a:t>utilisé par des millions de professionnels de l'informatique</a:t>
          </a:r>
          <a:r>
            <a:rPr lang="fr-FR" sz="1600" dirty="0"/>
            <a:t> dans le monde entier, et comprend la plus grande bibliothèque de contenu de conteneurs et de son écosystème, avec plus de 100 000 images de conteneurs provenant de grands fournisseurs de logiciels, de projets open source et de la communauté.</a:t>
          </a:r>
          <a:endParaRPr lang="fr-GN" sz="1600" dirty="0"/>
        </a:p>
      </dgm:t>
    </dgm:pt>
    <dgm:pt modelId="{6AD8A700-54EC-4C17-AE70-6168CBDBC9D4}" type="sibTrans" cxnId="{E8FD659E-6049-45B9-9C03-7A1BB59E5DED}">
      <dgm:prSet/>
      <dgm:spPr/>
      <dgm:t>
        <a:bodyPr/>
        <a:lstStyle/>
        <a:p>
          <a:endParaRPr lang="fr-GN"/>
        </a:p>
      </dgm:t>
    </dgm:pt>
    <dgm:pt modelId="{EC084F3A-5C0D-4E95-9BFD-21B756BB07E3}" type="parTrans" cxnId="{E8FD659E-6049-45B9-9C03-7A1BB59E5DED}">
      <dgm:prSet/>
      <dgm:spPr/>
      <dgm:t>
        <a:bodyPr/>
        <a:lstStyle/>
        <a:p>
          <a:endParaRPr lang="fr-GN"/>
        </a:p>
      </dgm:t>
    </dgm:pt>
    <dgm:pt modelId="{CA2587C5-201F-4903-9C3C-74D3805C325A}">
      <dgm:prSet phldrT="[Texte]" custT="1"/>
      <dgm:spPr/>
      <dgm:t>
        <a:bodyPr/>
        <a:lstStyle/>
        <a:p>
          <a:r>
            <a:rPr lang="fr-FR" sz="1600" dirty="0"/>
            <a:t>Docker rend facile le déploiement d'applications avec des résultats prévisibles et reproductibles.</a:t>
          </a:r>
          <a:endParaRPr lang="fr-GN" sz="1600" dirty="0"/>
        </a:p>
      </dgm:t>
    </dgm:pt>
    <dgm:pt modelId="{BCAF778E-0F48-48E8-9437-226764199B57}" type="sibTrans" cxnId="{EC5F8F38-D080-46D1-BF41-2966B5FCF912}">
      <dgm:prSet/>
      <dgm:spPr/>
      <dgm:t>
        <a:bodyPr/>
        <a:lstStyle/>
        <a:p>
          <a:endParaRPr lang="fr-GN"/>
        </a:p>
      </dgm:t>
    </dgm:pt>
    <dgm:pt modelId="{3341A43B-30C3-4D80-9C62-FF42AF0020CE}" type="parTrans" cxnId="{EC5F8F38-D080-46D1-BF41-2966B5FCF912}">
      <dgm:prSet/>
      <dgm:spPr/>
      <dgm:t>
        <a:bodyPr/>
        <a:lstStyle/>
        <a:p>
          <a:endParaRPr lang="fr-GN"/>
        </a:p>
      </dgm:t>
    </dgm:pt>
    <dgm:pt modelId="{77899196-75DE-41F9-8BA5-8618585CE76A}" type="pres">
      <dgm:prSet presAssocID="{CEF3E65B-E1B2-4DB9-BB43-979BEEF821E9}" presName="composite" presStyleCnt="0">
        <dgm:presLayoutVars>
          <dgm:chMax val="5"/>
          <dgm:dir/>
          <dgm:resizeHandles val="exact"/>
        </dgm:presLayoutVars>
      </dgm:prSet>
      <dgm:spPr/>
    </dgm:pt>
    <dgm:pt modelId="{45E73D2E-0473-4DBB-8ECE-9995B2C8EE61}" type="pres">
      <dgm:prSet presAssocID="{4076CD50-3256-4368-B91B-3A431E35D484}" presName="circle1" presStyleLbl="lnNode1" presStyleIdx="0" presStyleCnt="3"/>
      <dgm:spPr/>
    </dgm:pt>
    <dgm:pt modelId="{4350D045-5D9D-444C-A217-F92B55AE9A9B}" type="pres">
      <dgm:prSet presAssocID="{4076CD50-3256-4368-B91B-3A431E35D484}" presName="text1" presStyleLbl="revTx" presStyleIdx="0" presStyleCnt="3" custScaleX="348030" custScaleY="66889" custLinFactNeighborX="-38111">
        <dgm:presLayoutVars>
          <dgm:bulletEnabled val="1"/>
        </dgm:presLayoutVars>
      </dgm:prSet>
      <dgm:spPr/>
    </dgm:pt>
    <dgm:pt modelId="{0E83B140-103F-4640-A473-19167ECE34C7}" type="pres">
      <dgm:prSet presAssocID="{4076CD50-3256-4368-B91B-3A431E35D484}" presName="line1" presStyleLbl="callout" presStyleIdx="0" presStyleCnt="6"/>
      <dgm:spPr/>
    </dgm:pt>
    <dgm:pt modelId="{39D96998-B238-4FD8-8DB9-7EBA31C5E51C}" type="pres">
      <dgm:prSet presAssocID="{4076CD50-3256-4368-B91B-3A431E35D484}" presName="d1" presStyleLbl="callout" presStyleIdx="1" presStyleCnt="6"/>
      <dgm:spPr/>
    </dgm:pt>
    <dgm:pt modelId="{E03E9E78-DCB4-4CC6-99B3-10CD8173746A}" type="pres">
      <dgm:prSet presAssocID="{CA2587C5-201F-4903-9C3C-74D3805C325A}" presName="circle2" presStyleLbl="lnNode1" presStyleIdx="1" presStyleCnt="3"/>
      <dgm:spPr/>
    </dgm:pt>
    <dgm:pt modelId="{99911A99-F823-4DE0-B7A6-9C7FCD3FF59A}" type="pres">
      <dgm:prSet presAssocID="{CA2587C5-201F-4903-9C3C-74D3805C325A}" presName="text2" presStyleLbl="revTx" presStyleIdx="1" presStyleCnt="3" custScaleX="310872" custScaleY="56701" custLinFactNeighborX="43425">
        <dgm:presLayoutVars>
          <dgm:bulletEnabled val="1"/>
        </dgm:presLayoutVars>
      </dgm:prSet>
      <dgm:spPr/>
    </dgm:pt>
    <dgm:pt modelId="{E7CE89A4-D9A7-4D8B-9202-0AAE2CBCA093}" type="pres">
      <dgm:prSet presAssocID="{CA2587C5-201F-4903-9C3C-74D3805C325A}" presName="line2" presStyleLbl="callout" presStyleIdx="2" presStyleCnt="6"/>
      <dgm:spPr/>
    </dgm:pt>
    <dgm:pt modelId="{8FDC6A0B-63F7-4182-95F5-21A7BF32BD5F}" type="pres">
      <dgm:prSet presAssocID="{CA2587C5-201F-4903-9C3C-74D3805C325A}" presName="d2" presStyleLbl="callout" presStyleIdx="3" presStyleCnt="6"/>
      <dgm:spPr/>
    </dgm:pt>
    <dgm:pt modelId="{4D12B01C-9846-4059-89B3-EDCDEA6323DD}" type="pres">
      <dgm:prSet presAssocID="{08C492FF-8E2C-4D79-BC0A-A6AC2FB74D53}" presName="circle3" presStyleLbl="lnNode1" presStyleIdx="2" presStyleCnt="3" custLinFactNeighborX="600" custLinFactNeighborY="900"/>
      <dgm:spPr/>
    </dgm:pt>
    <dgm:pt modelId="{6AE19F0E-FA20-4163-807B-687173B13DA8}" type="pres">
      <dgm:prSet presAssocID="{08C492FF-8E2C-4D79-BC0A-A6AC2FB74D53}" presName="text3" presStyleLbl="revTx" presStyleIdx="2" presStyleCnt="3" custScaleX="325423" custLinFactNeighborX="90404" custLinFactNeighborY="4979">
        <dgm:presLayoutVars>
          <dgm:bulletEnabled val="1"/>
        </dgm:presLayoutVars>
      </dgm:prSet>
      <dgm:spPr/>
    </dgm:pt>
    <dgm:pt modelId="{94AD32B2-F90C-4853-B857-1E206DB5B88C}" type="pres">
      <dgm:prSet presAssocID="{08C492FF-8E2C-4D79-BC0A-A6AC2FB74D53}" presName="line3" presStyleLbl="callout" presStyleIdx="4" presStyleCnt="6"/>
      <dgm:spPr/>
    </dgm:pt>
    <dgm:pt modelId="{2A01F9DB-8F07-4653-AF47-569640A9C9F6}" type="pres">
      <dgm:prSet presAssocID="{08C492FF-8E2C-4D79-BC0A-A6AC2FB74D53}" presName="d3" presStyleLbl="callout" presStyleIdx="5" presStyleCnt="6"/>
      <dgm:spPr/>
    </dgm:pt>
  </dgm:ptLst>
  <dgm:cxnLst>
    <dgm:cxn modelId="{3BDDBD24-D3F0-4651-97CF-D512C235E362}" type="presOf" srcId="{CA2587C5-201F-4903-9C3C-74D3805C325A}" destId="{99911A99-F823-4DE0-B7A6-9C7FCD3FF59A}" srcOrd="0" destOrd="0" presId="urn:microsoft.com/office/officeart/2005/8/layout/target1"/>
    <dgm:cxn modelId="{1EB93932-C28C-4721-A642-F51050E13BD8}" type="presOf" srcId="{4076CD50-3256-4368-B91B-3A431E35D484}" destId="{4350D045-5D9D-444C-A217-F92B55AE9A9B}" srcOrd="0" destOrd="0" presId="urn:microsoft.com/office/officeart/2005/8/layout/target1"/>
    <dgm:cxn modelId="{EC5F8F38-D080-46D1-BF41-2966B5FCF912}" srcId="{CEF3E65B-E1B2-4DB9-BB43-979BEEF821E9}" destId="{CA2587C5-201F-4903-9C3C-74D3805C325A}" srcOrd="1" destOrd="0" parTransId="{3341A43B-30C3-4D80-9C62-FF42AF0020CE}" sibTransId="{BCAF778E-0F48-48E8-9437-226764199B57}"/>
    <dgm:cxn modelId="{E5435C43-C390-475B-8F27-F3331AC7ADCF}" srcId="{CEF3E65B-E1B2-4DB9-BB43-979BEEF821E9}" destId="{4076CD50-3256-4368-B91B-3A431E35D484}" srcOrd="0" destOrd="0" parTransId="{EBEC5968-F992-46C4-9D08-5597C27A1868}" sibTransId="{E7C923B2-122A-4F30-8807-406D5B71C13D}"/>
    <dgm:cxn modelId="{8F5C217F-C413-412D-AEBB-BE3B683B9F51}" type="presOf" srcId="{CEF3E65B-E1B2-4DB9-BB43-979BEEF821E9}" destId="{77899196-75DE-41F9-8BA5-8618585CE76A}" srcOrd="0" destOrd="0" presId="urn:microsoft.com/office/officeart/2005/8/layout/target1"/>
    <dgm:cxn modelId="{E8FD659E-6049-45B9-9C03-7A1BB59E5DED}" srcId="{CEF3E65B-E1B2-4DB9-BB43-979BEEF821E9}" destId="{08C492FF-8E2C-4D79-BC0A-A6AC2FB74D53}" srcOrd="2" destOrd="0" parTransId="{EC084F3A-5C0D-4E95-9BFD-21B756BB07E3}" sibTransId="{6AD8A700-54EC-4C17-AE70-6168CBDBC9D4}"/>
    <dgm:cxn modelId="{16FB1BDD-13AB-4607-B457-98036EFF6861}" type="presOf" srcId="{08C492FF-8E2C-4D79-BC0A-A6AC2FB74D53}" destId="{6AE19F0E-FA20-4163-807B-687173B13DA8}" srcOrd="0" destOrd="0" presId="urn:microsoft.com/office/officeart/2005/8/layout/target1"/>
    <dgm:cxn modelId="{5039B970-7903-4F33-8870-B38D66C0E6F3}" type="presParOf" srcId="{77899196-75DE-41F9-8BA5-8618585CE76A}" destId="{45E73D2E-0473-4DBB-8ECE-9995B2C8EE61}" srcOrd="0" destOrd="0" presId="urn:microsoft.com/office/officeart/2005/8/layout/target1"/>
    <dgm:cxn modelId="{47EF06E7-C7A7-4574-8600-8AEBB0925657}" type="presParOf" srcId="{77899196-75DE-41F9-8BA5-8618585CE76A}" destId="{4350D045-5D9D-444C-A217-F92B55AE9A9B}" srcOrd="1" destOrd="0" presId="urn:microsoft.com/office/officeart/2005/8/layout/target1"/>
    <dgm:cxn modelId="{5D5EE053-7D99-47D4-A5E4-942779EEDD2C}" type="presParOf" srcId="{77899196-75DE-41F9-8BA5-8618585CE76A}" destId="{0E83B140-103F-4640-A473-19167ECE34C7}" srcOrd="2" destOrd="0" presId="urn:microsoft.com/office/officeart/2005/8/layout/target1"/>
    <dgm:cxn modelId="{60F68D43-CC85-43F8-BB89-AA2AD73967B0}" type="presParOf" srcId="{77899196-75DE-41F9-8BA5-8618585CE76A}" destId="{39D96998-B238-4FD8-8DB9-7EBA31C5E51C}" srcOrd="3" destOrd="0" presId="urn:microsoft.com/office/officeart/2005/8/layout/target1"/>
    <dgm:cxn modelId="{9720059C-48B5-4C41-90C1-0B907A89F2AD}" type="presParOf" srcId="{77899196-75DE-41F9-8BA5-8618585CE76A}" destId="{E03E9E78-DCB4-4CC6-99B3-10CD8173746A}" srcOrd="4" destOrd="0" presId="urn:microsoft.com/office/officeart/2005/8/layout/target1"/>
    <dgm:cxn modelId="{49C7FDC6-E352-48FA-98DA-39BA389B7E14}" type="presParOf" srcId="{77899196-75DE-41F9-8BA5-8618585CE76A}" destId="{99911A99-F823-4DE0-B7A6-9C7FCD3FF59A}" srcOrd="5" destOrd="0" presId="urn:microsoft.com/office/officeart/2005/8/layout/target1"/>
    <dgm:cxn modelId="{D8421FEE-E240-4BB8-A48B-B4AC60CCF489}" type="presParOf" srcId="{77899196-75DE-41F9-8BA5-8618585CE76A}" destId="{E7CE89A4-D9A7-4D8B-9202-0AAE2CBCA093}" srcOrd="6" destOrd="0" presId="urn:microsoft.com/office/officeart/2005/8/layout/target1"/>
    <dgm:cxn modelId="{8229C7D3-E349-462B-8E66-74D9750BCE90}" type="presParOf" srcId="{77899196-75DE-41F9-8BA5-8618585CE76A}" destId="{8FDC6A0B-63F7-4182-95F5-21A7BF32BD5F}" srcOrd="7" destOrd="0" presId="urn:microsoft.com/office/officeart/2005/8/layout/target1"/>
    <dgm:cxn modelId="{4A2A2FCA-EB39-46D1-884D-0262238ACAA7}" type="presParOf" srcId="{77899196-75DE-41F9-8BA5-8618585CE76A}" destId="{4D12B01C-9846-4059-89B3-EDCDEA6323DD}" srcOrd="8" destOrd="0" presId="urn:microsoft.com/office/officeart/2005/8/layout/target1"/>
    <dgm:cxn modelId="{FC10B338-EDA7-4E56-9A2B-6A081BC1FC2B}" type="presParOf" srcId="{77899196-75DE-41F9-8BA5-8618585CE76A}" destId="{6AE19F0E-FA20-4163-807B-687173B13DA8}" srcOrd="9" destOrd="0" presId="urn:microsoft.com/office/officeart/2005/8/layout/target1"/>
    <dgm:cxn modelId="{F6E307AA-F3B2-46FE-975E-B144DB31A180}" type="presParOf" srcId="{77899196-75DE-41F9-8BA5-8618585CE76A}" destId="{94AD32B2-F90C-4853-B857-1E206DB5B88C}" srcOrd="10" destOrd="0" presId="urn:microsoft.com/office/officeart/2005/8/layout/target1"/>
    <dgm:cxn modelId="{A4BE879D-A057-4A6C-A3C6-B4CE130ABCF8}" type="presParOf" srcId="{77899196-75DE-41F9-8BA5-8618585CE76A}" destId="{2A01F9DB-8F07-4653-AF47-569640A9C9F6}" srcOrd="11"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AA02D-AF0E-4F1A-844E-13E0532C9B21}">
      <dsp:nvSpPr>
        <dsp:cNvPr id="0" name=""/>
        <dsp:cNvSpPr/>
      </dsp:nvSpPr>
      <dsp:spPr>
        <a:xfrm rot="5400000">
          <a:off x="-134375" y="137064"/>
          <a:ext cx="895837" cy="627086"/>
        </a:xfrm>
        <a:prstGeom prst="chevron">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sp3d extrusionH="28000" prstMaterial="matte"/>
        </a:bodyPr>
        <a:lstStyle/>
        <a:p>
          <a:pPr marL="0" lvl="0" indent="0" algn="ctr" defTabSz="755650">
            <a:lnSpc>
              <a:spcPct val="90000"/>
            </a:lnSpc>
            <a:spcBef>
              <a:spcPct val="0"/>
            </a:spcBef>
            <a:spcAft>
              <a:spcPct val="35000"/>
            </a:spcAft>
            <a:buNone/>
          </a:pPr>
          <a:endParaRPr lang="fr-GN" sz="1700" kern="1200" dirty="0"/>
        </a:p>
      </dsp:txBody>
      <dsp:txXfrm rot="-5400000">
        <a:off x="1" y="316231"/>
        <a:ext cx="627086" cy="268751"/>
      </dsp:txXfrm>
    </dsp:sp>
    <dsp:sp modelId="{88B5B326-0181-4F48-8CE6-354CD9D53001}">
      <dsp:nvSpPr>
        <dsp:cNvPr id="0" name=""/>
        <dsp:cNvSpPr/>
      </dsp:nvSpPr>
      <dsp:spPr>
        <a:xfrm rot="5400000">
          <a:off x="3725233" y="-3096413"/>
          <a:ext cx="582294" cy="6778589"/>
        </a:xfrm>
        <a:prstGeom prst="round2SameRect">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dirty="0"/>
            <a:t>Introduction</a:t>
          </a:r>
          <a:endParaRPr lang="fr-GN" sz="2400" kern="1200" dirty="0"/>
        </a:p>
      </dsp:txBody>
      <dsp:txXfrm rot="-5400000">
        <a:off x="627086" y="30159"/>
        <a:ext cx="6750164" cy="525444"/>
      </dsp:txXfrm>
    </dsp:sp>
    <dsp:sp modelId="{AAED52ED-80BE-4601-AB9C-78161D8E0D5E}">
      <dsp:nvSpPr>
        <dsp:cNvPr id="0" name=""/>
        <dsp:cNvSpPr/>
      </dsp:nvSpPr>
      <dsp:spPr>
        <a:xfrm rot="5400000">
          <a:off x="-134375" y="879514"/>
          <a:ext cx="895837" cy="627086"/>
        </a:xfrm>
        <a:prstGeom prst="chevron">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sp3d extrusionH="28000" prstMaterial="matte"/>
        </a:bodyPr>
        <a:lstStyle/>
        <a:p>
          <a:pPr marL="0" lvl="0" indent="0" algn="ctr" defTabSz="755650">
            <a:lnSpc>
              <a:spcPct val="90000"/>
            </a:lnSpc>
            <a:spcBef>
              <a:spcPct val="0"/>
            </a:spcBef>
            <a:spcAft>
              <a:spcPct val="35000"/>
            </a:spcAft>
            <a:buNone/>
          </a:pPr>
          <a:endParaRPr lang="fr-GN" sz="1700" kern="1200" dirty="0"/>
        </a:p>
      </dsp:txBody>
      <dsp:txXfrm rot="-5400000">
        <a:off x="1" y="1058681"/>
        <a:ext cx="627086" cy="268751"/>
      </dsp:txXfrm>
    </dsp:sp>
    <dsp:sp modelId="{552F0B4B-AED6-4076-BBEA-644F0787D55C}">
      <dsp:nvSpPr>
        <dsp:cNvPr id="0" name=""/>
        <dsp:cNvSpPr/>
      </dsp:nvSpPr>
      <dsp:spPr>
        <a:xfrm rot="5400000">
          <a:off x="3725233" y="-2325442"/>
          <a:ext cx="582294" cy="6778589"/>
        </a:xfrm>
        <a:prstGeom prst="round2SameRect">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170688" tIns="15240" rIns="15240" bIns="15240" numCol="1" spcCol="1270" anchor="ctr" anchorCtr="0">
          <a:noAutofit/>
        </a:bodyPr>
        <a:lstStyle/>
        <a:p>
          <a:pPr marL="114300" lvl="1" indent="-114300" algn="l" defTabSz="622300">
            <a:lnSpc>
              <a:spcPct val="90000"/>
            </a:lnSpc>
            <a:spcBef>
              <a:spcPct val="0"/>
            </a:spcBef>
            <a:spcAft>
              <a:spcPct val="15000"/>
            </a:spcAft>
            <a:buChar char="•"/>
          </a:pPr>
          <a:endParaRPr lang="fr-GN" sz="1400" kern="1200" dirty="0"/>
        </a:p>
        <a:p>
          <a:pPr marL="228600" lvl="1" indent="-228600" algn="l" defTabSz="1066800">
            <a:lnSpc>
              <a:spcPct val="90000"/>
            </a:lnSpc>
            <a:spcBef>
              <a:spcPct val="0"/>
            </a:spcBef>
            <a:spcAft>
              <a:spcPct val="15000"/>
            </a:spcAft>
            <a:buChar char="•"/>
          </a:pPr>
          <a:r>
            <a:rPr lang="fr-FR" sz="2400" b="0" kern="1200" dirty="0"/>
            <a:t>Quelques technologies qui ont précédé Docker</a:t>
          </a:r>
          <a:endParaRPr lang="fr-GN" sz="2400" b="0" kern="1200" dirty="0"/>
        </a:p>
      </dsp:txBody>
      <dsp:txXfrm rot="-5400000">
        <a:off x="627086" y="801130"/>
        <a:ext cx="6750164" cy="525444"/>
      </dsp:txXfrm>
    </dsp:sp>
    <dsp:sp modelId="{0233CE9D-AEE1-411F-A07B-CB8EA176488A}">
      <dsp:nvSpPr>
        <dsp:cNvPr id="0" name=""/>
        <dsp:cNvSpPr/>
      </dsp:nvSpPr>
      <dsp:spPr>
        <a:xfrm rot="5400000">
          <a:off x="-134375" y="1621964"/>
          <a:ext cx="895837" cy="627086"/>
        </a:xfrm>
        <a:prstGeom prst="chevron">
          <a:avLst/>
        </a:prstGeom>
        <a:solidFill>
          <a:schemeClr val="accent4">
            <a:hueOff val="0"/>
            <a:satOff val="0"/>
            <a:lumOff val="0"/>
            <a:alphaOff val="0"/>
          </a:schemeClr>
        </a:solidFill>
        <a:ln w="6350" cap="flat" cmpd="sng" algn="ctr">
          <a:solidFill>
            <a:schemeClr val="accent4">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10795" tIns="10795" rIns="10795" bIns="10795" numCol="1" spcCol="1270" anchor="ctr" anchorCtr="0">
          <a:noAutofit/>
          <a:sp3d extrusionH="28000" prstMaterial="matte"/>
        </a:bodyPr>
        <a:lstStyle/>
        <a:p>
          <a:pPr marL="0" lvl="0" indent="0" algn="ctr" defTabSz="755650">
            <a:lnSpc>
              <a:spcPct val="90000"/>
            </a:lnSpc>
            <a:spcBef>
              <a:spcPct val="0"/>
            </a:spcBef>
            <a:spcAft>
              <a:spcPct val="35000"/>
            </a:spcAft>
            <a:buNone/>
          </a:pPr>
          <a:endParaRPr lang="fr-GN" sz="1700" kern="1200" dirty="0"/>
        </a:p>
      </dsp:txBody>
      <dsp:txXfrm rot="-5400000">
        <a:off x="1" y="1801131"/>
        <a:ext cx="627086" cy="268751"/>
      </dsp:txXfrm>
    </dsp:sp>
    <dsp:sp modelId="{9C1C09F2-4FAD-4CF2-9775-7C2D86A202F9}">
      <dsp:nvSpPr>
        <dsp:cNvPr id="0" name=""/>
        <dsp:cNvSpPr/>
      </dsp:nvSpPr>
      <dsp:spPr>
        <a:xfrm rot="5400000">
          <a:off x="3725233" y="-1610558"/>
          <a:ext cx="582294" cy="6778589"/>
        </a:xfrm>
        <a:prstGeom prst="round2SameRect">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b="0" kern="1200" dirty="0"/>
            <a:t>Fonctionnalité de Docker et Docker-compose</a:t>
          </a:r>
          <a:endParaRPr lang="fr-GN" sz="2000" b="0" kern="1200" dirty="0"/>
        </a:p>
      </dsp:txBody>
      <dsp:txXfrm rot="-5400000">
        <a:off x="627086" y="1516014"/>
        <a:ext cx="6750164" cy="525444"/>
      </dsp:txXfrm>
    </dsp:sp>
    <dsp:sp modelId="{962CCD40-88BD-4B8C-AC18-0E5BF8CF051A}">
      <dsp:nvSpPr>
        <dsp:cNvPr id="0" name=""/>
        <dsp:cNvSpPr/>
      </dsp:nvSpPr>
      <dsp:spPr>
        <a:xfrm rot="5400000">
          <a:off x="-134375" y="2364415"/>
          <a:ext cx="895837" cy="627086"/>
        </a:xfrm>
        <a:prstGeom prst="chevron">
          <a:avLst/>
        </a:prstGeom>
        <a:solidFill>
          <a:schemeClr val="accent5">
            <a:hueOff val="0"/>
            <a:satOff val="0"/>
            <a:lumOff val="0"/>
            <a:alphaOff val="0"/>
          </a:schemeClr>
        </a:solidFill>
        <a:ln w="6350" cap="flat" cmpd="sng" algn="ctr">
          <a:solidFill>
            <a:schemeClr val="accent5">
              <a:hueOff val="0"/>
              <a:satOff val="0"/>
              <a:lumOff val="0"/>
              <a:alphaOff val="0"/>
            </a:schemeClr>
          </a:solidFill>
          <a:prstDash val="solid"/>
          <a:miter lim="800000"/>
        </a:ln>
        <a:effectLst/>
        <a:sp3d extrusionH="152250" prstMaterial="matte">
          <a:bevelT w="165100" prst="coolSlant"/>
        </a:sp3d>
      </dsp:spPr>
      <dsp:style>
        <a:lnRef idx="1">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sp3d extrusionH="28000" prstMaterial="matte"/>
        </a:bodyPr>
        <a:lstStyle/>
        <a:p>
          <a:pPr marL="0" lvl="0" indent="0" algn="ctr" defTabSz="889000">
            <a:lnSpc>
              <a:spcPct val="90000"/>
            </a:lnSpc>
            <a:spcBef>
              <a:spcPct val="0"/>
            </a:spcBef>
            <a:spcAft>
              <a:spcPct val="35000"/>
            </a:spcAft>
            <a:buNone/>
          </a:pPr>
          <a:endParaRPr lang="fr-GN" sz="2000" b="0" kern="1200" dirty="0"/>
        </a:p>
      </dsp:txBody>
      <dsp:txXfrm rot="-5400000">
        <a:off x="1" y="2543582"/>
        <a:ext cx="627086" cy="268751"/>
      </dsp:txXfrm>
    </dsp:sp>
    <dsp:sp modelId="{7A8EB05F-54AF-4E10-A2E9-1A06B039B249}">
      <dsp:nvSpPr>
        <dsp:cNvPr id="0" name=""/>
        <dsp:cNvSpPr/>
      </dsp:nvSpPr>
      <dsp:spPr>
        <a:xfrm rot="5400000">
          <a:off x="3722793" y="-855449"/>
          <a:ext cx="582294" cy="6778589"/>
        </a:xfrm>
        <a:prstGeom prst="round2SameRect">
          <a:avLst/>
        </a:prstGeom>
        <a:solidFill>
          <a:schemeClr val="lt1">
            <a:alpha val="90000"/>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Avantages et Inconvénients</a:t>
          </a:r>
          <a:endParaRPr lang="fr-GN" sz="3400" kern="1200" dirty="0"/>
        </a:p>
      </dsp:txBody>
      <dsp:txXfrm rot="-5400000">
        <a:off x="624646" y="2271123"/>
        <a:ext cx="6750164" cy="525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E84D6E-BA88-4CA6-882A-F77D0B654181}">
      <dsp:nvSpPr>
        <dsp:cNvPr id="0" name=""/>
        <dsp:cNvSpPr/>
      </dsp:nvSpPr>
      <dsp:spPr>
        <a:xfrm>
          <a:off x="6953" y="935667"/>
          <a:ext cx="2303768" cy="393404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711200">
            <a:lnSpc>
              <a:spcPct val="90000"/>
            </a:lnSpc>
            <a:spcBef>
              <a:spcPct val="0"/>
            </a:spcBef>
            <a:spcAft>
              <a:spcPct val="15000"/>
            </a:spcAft>
            <a:buChar char="•"/>
          </a:pPr>
          <a:endParaRPr lang="fr-GN" sz="1600" kern="1200" dirty="0"/>
        </a:p>
        <a:p>
          <a:pPr marL="171450" lvl="1" indent="-171450" algn="l" defTabSz="711200">
            <a:lnSpc>
              <a:spcPct val="90000"/>
            </a:lnSpc>
            <a:spcBef>
              <a:spcPct val="0"/>
            </a:spcBef>
            <a:spcAft>
              <a:spcPct val="15000"/>
            </a:spcAft>
            <a:buChar char="•"/>
          </a:pPr>
          <a:r>
            <a:rPr lang="fr-GN" sz="1600" kern="1200" dirty="0"/>
            <a:t>Configurez des limites pour la consommation de mémoire et de CPU dans chaque conteneur. </a:t>
          </a:r>
        </a:p>
        <a:p>
          <a:pPr marL="171450" lvl="1" indent="-171450" algn="l" defTabSz="711200">
            <a:lnSpc>
              <a:spcPct val="90000"/>
            </a:lnSpc>
            <a:spcBef>
              <a:spcPct val="0"/>
            </a:spcBef>
            <a:spcAft>
              <a:spcPct val="15000"/>
            </a:spcAft>
            <a:buChar char="•"/>
          </a:pPr>
          <a:r>
            <a:rPr lang="fr-GN" sz="1600" kern="1200" dirty="0"/>
            <a:t>Cela améliore l’efficacité de l’environnement et limite les dénis de service en cas d’infection par du contenu malveillant</a:t>
          </a:r>
          <a:r>
            <a:rPr lang="fr-FR" sz="1600" kern="1200" dirty="0"/>
            <a:t>.</a:t>
          </a:r>
          <a:endParaRPr lang="fr-GN" sz="1600" kern="1200" dirty="0"/>
        </a:p>
      </dsp:txBody>
      <dsp:txXfrm>
        <a:off x="74428" y="1003142"/>
        <a:ext cx="2168818" cy="2956083"/>
      </dsp:txXfrm>
    </dsp:sp>
    <dsp:sp modelId="{ECD38514-243B-4A1B-B8C5-E8F71C3FA71D}">
      <dsp:nvSpPr>
        <dsp:cNvPr id="0" name=""/>
        <dsp:cNvSpPr/>
      </dsp:nvSpPr>
      <dsp:spPr>
        <a:xfrm>
          <a:off x="741370" y="2916461"/>
          <a:ext cx="2822900" cy="2822900"/>
        </a:xfrm>
        <a:prstGeom prst="leftCircularArrow">
          <a:avLst>
            <a:gd name="adj1" fmla="val 2831"/>
            <a:gd name="adj2" fmla="val 345760"/>
            <a:gd name="adj3" fmla="val 427929"/>
            <a:gd name="adj4" fmla="val 7331148"/>
            <a:gd name="adj5" fmla="val 3303"/>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BEB96DF-9133-448B-AF67-CC9180DE2A65}">
      <dsp:nvSpPr>
        <dsp:cNvPr id="0" name=""/>
        <dsp:cNvSpPr/>
      </dsp:nvSpPr>
      <dsp:spPr>
        <a:xfrm>
          <a:off x="423208" y="4634844"/>
          <a:ext cx="2047794" cy="8143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err="1"/>
            <a:t>Utilisez</a:t>
          </a:r>
          <a:r>
            <a:rPr lang="en-US" sz="1700" b="1" kern="1200" dirty="0"/>
            <a:t> des quotas de ressources</a:t>
          </a:r>
          <a:r>
            <a:rPr lang="en-US" sz="1700" kern="1200" dirty="0"/>
            <a:t> </a:t>
          </a:r>
          <a:endParaRPr lang="fr-GN" sz="1700" kern="1200" dirty="0"/>
        </a:p>
      </dsp:txBody>
      <dsp:txXfrm>
        <a:off x="447059" y="4658695"/>
        <a:ext cx="2000092" cy="766638"/>
      </dsp:txXfrm>
    </dsp:sp>
    <dsp:sp modelId="{D8AABF4D-AD66-409D-8C17-A9D4331F7FB4}">
      <dsp:nvSpPr>
        <dsp:cNvPr id="0" name=""/>
        <dsp:cNvSpPr/>
      </dsp:nvSpPr>
      <dsp:spPr>
        <a:xfrm>
          <a:off x="2824580" y="1020793"/>
          <a:ext cx="2303768" cy="3934042"/>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71450" lvl="1" indent="-171450" algn="l" defTabSz="711200">
            <a:lnSpc>
              <a:spcPct val="90000"/>
            </a:lnSpc>
            <a:spcBef>
              <a:spcPct val="0"/>
            </a:spcBef>
            <a:spcAft>
              <a:spcPct val="15000"/>
            </a:spcAft>
            <a:buChar char="•"/>
          </a:pPr>
          <a:r>
            <a:rPr lang="fr-GN" sz="1600" kern="1200" dirty="0"/>
            <a:t>Respectez le principe du moindre privilège en limitant l’accès des applications aux ressources requises.</a:t>
          </a:r>
          <a:endParaRPr lang="fr-GN" sz="1600" b="0" kern="1200" dirty="0"/>
        </a:p>
        <a:p>
          <a:pPr marL="171450" lvl="1" indent="-171450" algn="l" defTabSz="711200">
            <a:lnSpc>
              <a:spcPct val="90000"/>
            </a:lnSpc>
            <a:spcBef>
              <a:spcPct val="0"/>
            </a:spcBef>
            <a:spcAft>
              <a:spcPct val="15000"/>
            </a:spcAft>
            <a:buChar char="•"/>
          </a:pPr>
          <a:r>
            <a:rPr lang="fr-GN" sz="1600" kern="1200" dirty="0"/>
            <a:t> Exécuter des conteneurs en tant qu’utilisateur root peut augmenter la surface d’attaque.</a:t>
          </a:r>
          <a:endParaRPr lang="fr-GN" sz="1600" b="0" kern="1200" dirty="0"/>
        </a:p>
      </dsp:txBody>
      <dsp:txXfrm>
        <a:off x="2892055" y="1931277"/>
        <a:ext cx="2168818" cy="2956083"/>
      </dsp:txXfrm>
    </dsp:sp>
    <dsp:sp modelId="{36CD416B-C738-4B74-B08E-DCBD27CD8D46}">
      <dsp:nvSpPr>
        <dsp:cNvPr id="0" name=""/>
        <dsp:cNvSpPr/>
      </dsp:nvSpPr>
      <dsp:spPr>
        <a:xfrm>
          <a:off x="3619008" y="162324"/>
          <a:ext cx="3093786" cy="3093786"/>
        </a:xfrm>
        <a:prstGeom prst="circularArrow">
          <a:avLst>
            <a:gd name="adj1" fmla="val 2583"/>
            <a:gd name="adj2" fmla="val 313667"/>
            <a:gd name="adj3" fmla="val 20866288"/>
            <a:gd name="adj4" fmla="val 13930977"/>
            <a:gd name="adj5" fmla="val 3014"/>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481984-CBA5-493F-AC32-B1B9B534CDD2}">
      <dsp:nvSpPr>
        <dsp:cNvPr id="0" name=""/>
        <dsp:cNvSpPr/>
      </dsp:nvSpPr>
      <dsp:spPr>
        <a:xfrm>
          <a:off x="3246623" y="555608"/>
          <a:ext cx="2047794" cy="814340"/>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Évitez d’exécuter les conteneurs en tant que root</a:t>
          </a:r>
          <a:r>
            <a:rPr lang="en-US" sz="1700" kern="1200" dirty="0"/>
            <a:t> </a:t>
          </a:r>
          <a:endParaRPr lang="fr-GN" sz="1700" kern="1200" dirty="0"/>
        </a:p>
      </dsp:txBody>
      <dsp:txXfrm>
        <a:off x="3270474" y="579459"/>
        <a:ext cx="2000092" cy="766638"/>
      </dsp:txXfrm>
    </dsp:sp>
    <dsp:sp modelId="{1F7AF956-26C6-41FD-B867-7CD6C2E204CD}">
      <dsp:nvSpPr>
        <dsp:cNvPr id="0" name=""/>
        <dsp:cNvSpPr/>
      </dsp:nvSpPr>
      <dsp:spPr>
        <a:xfrm>
          <a:off x="5706621" y="956929"/>
          <a:ext cx="2303768" cy="3891517"/>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228600" lvl="1" indent="-228600" algn="l" defTabSz="889000">
            <a:lnSpc>
              <a:spcPct val="90000"/>
            </a:lnSpc>
            <a:spcBef>
              <a:spcPct val="0"/>
            </a:spcBef>
            <a:spcAft>
              <a:spcPct val="15000"/>
            </a:spcAft>
            <a:buChar char="•"/>
          </a:pPr>
          <a:r>
            <a:rPr lang="fr-GN" sz="2000" kern="1200" dirty="0"/>
            <a:t>Assurez-vous que vos registres de conteneurs sont solides et fiables. </a:t>
          </a:r>
        </a:p>
        <a:p>
          <a:pPr marL="228600" lvl="1" indent="-228600" algn="l" defTabSz="889000">
            <a:lnSpc>
              <a:spcPct val="90000"/>
            </a:lnSpc>
            <a:spcBef>
              <a:spcPct val="0"/>
            </a:spcBef>
            <a:spcAft>
              <a:spcPct val="15000"/>
            </a:spcAft>
            <a:buChar char="•"/>
          </a:pPr>
          <a:r>
            <a:rPr lang="fr-GN" sz="2000" kern="1200" dirty="0"/>
            <a:t>Utilisez des images de base officielles et signées, et accédez à la source du code.</a:t>
          </a:r>
        </a:p>
      </dsp:txBody>
      <dsp:txXfrm>
        <a:off x="5774096" y="1024404"/>
        <a:ext cx="2168818" cy="2922670"/>
      </dsp:txXfrm>
    </dsp:sp>
    <dsp:sp modelId="{86C82CF7-6B1F-4C04-9D48-41112006D794}">
      <dsp:nvSpPr>
        <dsp:cNvPr id="0" name=""/>
        <dsp:cNvSpPr/>
      </dsp:nvSpPr>
      <dsp:spPr>
        <a:xfrm>
          <a:off x="6730788" y="2993866"/>
          <a:ext cx="2580981" cy="2580981"/>
        </a:xfrm>
        <a:prstGeom prst="leftCircularArrow">
          <a:avLst>
            <a:gd name="adj1" fmla="val 3096"/>
            <a:gd name="adj2" fmla="val 380533"/>
            <a:gd name="adj3" fmla="val 353111"/>
            <a:gd name="adj4" fmla="val 7221556"/>
            <a:gd name="adj5" fmla="val 3612"/>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166C08-83A1-45B2-A859-86978F647C33}">
      <dsp:nvSpPr>
        <dsp:cNvPr id="0" name=""/>
        <dsp:cNvSpPr/>
      </dsp:nvSpPr>
      <dsp:spPr>
        <a:xfrm>
          <a:off x="6388900" y="4508841"/>
          <a:ext cx="2047794" cy="814340"/>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Mettez en œuvre la segmentation du réseau</a:t>
          </a:r>
          <a:r>
            <a:rPr lang="en-US" sz="1700" kern="1200" dirty="0"/>
            <a:t> </a:t>
          </a:r>
          <a:endParaRPr lang="fr-GN" sz="1700" kern="1200" dirty="0"/>
        </a:p>
      </dsp:txBody>
      <dsp:txXfrm>
        <a:off x="6412751" y="4532692"/>
        <a:ext cx="2000092" cy="766638"/>
      </dsp:txXfrm>
    </dsp:sp>
    <dsp:sp modelId="{4825F0A2-2A50-4EE1-BD3E-1F9BECEA5BFA}">
      <dsp:nvSpPr>
        <dsp:cNvPr id="0" name=""/>
        <dsp:cNvSpPr/>
      </dsp:nvSpPr>
      <dsp:spPr>
        <a:xfrm>
          <a:off x="8572420" y="914395"/>
          <a:ext cx="2303768" cy="3976586"/>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fr-GN" sz="1200" kern="1200" dirty="0"/>
            <a:t> Utilisez des outils de surveillance pour détecter toute activité suspecte et enregistrer les journaux. Cela vous permet de réagir rapidement en cas d’incident.</a:t>
          </a:r>
        </a:p>
        <a:p>
          <a:pPr marL="114300" lvl="1" indent="-114300" algn="l" defTabSz="533400">
            <a:lnSpc>
              <a:spcPct val="90000"/>
            </a:lnSpc>
            <a:spcBef>
              <a:spcPct val="0"/>
            </a:spcBef>
            <a:spcAft>
              <a:spcPct val="15000"/>
            </a:spcAft>
            <a:buChar char="•"/>
          </a:pPr>
          <a:r>
            <a:rPr lang="fr-GN" sz="1200" kern="1200" dirty="0"/>
            <a:t> En suivant ces meilleures pratiques, vous pouvez renforcer la sécurité de vos conteneurs Docker et Docker Compose. N’oubliez pas de maintenir vos systèmes à jour et de rester vigilant face aux nouvelles menaces. </a:t>
          </a:r>
        </a:p>
        <a:p>
          <a:pPr marL="114300" lvl="1" indent="-114300" algn="l" defTabSz="533400">
            <a:lnSpc>
              <a:spcPct val="90000"/>
            </a:lnSpc>
            <a:spcBef>
              <a:spcPct val="0"/>
            </a:spcBef>
            <a:spcAft>
              <a:spcPct val="15000"/>
            </a:spcAft>
            <a:buChar char="•"/>
          </a:pPr>
          <a:r>
            <a:rPr lang="fr-GN" sz="1200" kern="1200" dirty="0"/>
            <a:t>Si vous avez besoin d’informations plus détaillées, n’hésitez pas à me le faire savoir </a:t>
          </a:r>
        </a:p>
      </dsp:txBody>
      <dsp:txXfrm>
        <a:off x="8639895" y="1833996"/>
        <a:ext cx="2168818" cy="2989510"/>
      </dsp:txXfrm>
    </dsp:sp>
    <dsp:sp modelId="{4D8B3E52-6B71-4334-AA7E-1DCAEAB8D4C2}">
      <dsp:nvSpPr>
        <dsp:cNvPr id="0" name=""/>
        <dsp:cNvSpPr/>
      </dsp:nvSpPr>
      <dsp:spPr>
        <a:xfrm>
          <a:off x="8867036" y="429092"/>
          <a:ext cx="2047794" cy="814340"/>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Surveillez et enregistrez l’activité des conteneurs</a:t>
          </a:r>
          <a:r>
            <a:rPr lang="en-US" sz="1700" kern="1200" dirty="0"/>
            <a:t> </a:t>
          </a:r>
          <a:endParaRPr lang="fr-GN" sz="1700" kern="1200" dirty="0"/>
        </a:p>
      </dsp:txBody>
      <dsp:txXfrm>
        <a:off x="8890887" y="452943"/>
        <a:ext cx="2000092" cy="766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12B01C-9846-4059-89B3-EDCDEA6323DD}">
      <dsp:nvSpPr>
        <dsp:cNvPr id="0" name=""/>
        <dsp:cNvSpPr/>
      </dsp:nvSpPr>
      <dsp:spPr>
        <a:xfrm>
          <a:off x="1425312" y="1183687"/>
          <a:ext cx="3720066" cy="3720066"/>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3E9E78-DCB4-4CC6-99B3-10CD8173746A}">
      <dsp:nvSpPr>
        <dsp:cNvPr id="0" name=""/>
        <dsp:cNvSpPr/>
      </dsp:nvSpPr>
      <dsp:spPr>
        <a:xfrm>
          <a:off x="2147005" y="1894220"/>
          <a:ext cx="2232040" cy="2232040"/>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E73D2E-0473-4DBB-8ECE-9995B2C8EE61}">
      <dsp:nvSpPr>
        <dsp:cNvPr id="0" name=""/>
        <dsp:cNvSpPr/>
      </dsp:nvSpPr>
      <dsp:spPr>
        <a:xfrm>
          <a:off x="2891018" y="2638233"/>
          <a:ext cx="744013" cy="74401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0D045-5D9D-444C-A217-F92B55AE9A9B}">
      <dsp:nvSpPr>
        <dsp:cNvPr id="0" name=""/>
        <dsp:cNvSpPr/>
      </dsp:nvSpPr>
      <dsp:spPr>
        <a:xfrm>
          <a:off x="2727472" y="89815"/>
          <a:ext cx="6473474" cy="725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fr-FR" sz="1600" kern="1200" dirty="0"/>
            <a:t>Docker étant une plateforme logicielle pour créer, déployer et gérer des conteneurs d'application virtualisés sur un système d'exploitation commun. Il dispose d'un écosystème d'outils qui facilite son déploiement et sa gestion</a:t>
          </a:r>
          <a:endParaRPr lang="fr-GN" sz="1600" kern="1200" dirty="0"/>
        </a:p>
      </dsp:txBody>
      <dsp:txXfrm>
        <a:off x="2727472" y="89815"/>
        <a:ext cx="6473474" cy="725758"/>
      </dsp:txXfrm>
    </dsp:sp>
    <dsp:sp modelId="{0E83B140-103F-4640-A473-19167ECE34C7}">
      <dsp:nvSpPr>
        <dsp:cNvPr id="0" name=""/>
        <dsp:cNvSpPr/>
      </dsp:nvSpPr>
      <dsp:spPr>
        <a:xfrm>
          <a:off x="5278061" y="452694"/>
          <a:ext cx="46500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D96998-B238-4FD8-8DB9-7EBA31C5E51C}">
      <dsp:nvSpPr>
        <dsp:cNvPr id="0" name=""/>
        <dsp:cNvSpPr/>
      </dsp:nvSpPr>
      <dsp:spPr>
        <a:xfrm rot="5400000">
          <a:off x="2991150" y="725189"/>
          <a:ext cx="2556925" cy="201317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911A99-F823-4DE0-B7A6-9C7FCD3FF59A}">
      <dsp:nvSpPr>
        <dsp:cNvPr id="0" name=""/>
        <dsp:cNvSpPr/>
      </dsp:nvSpPr>
      <dsp:spPr>
        <a:xfrm>
          <a:off x="4589644" y="1230105"/>
          <a:ext cx="5782322" cy="6152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fr-FR" sz="1600" kern="1200" dirty="0"/>
            <a:t>Docker rend facile le déploiement d'applications avec des résultats prévisibles et reproductibles.</a:t>
          </a:r>
          <a:endParaRPr lang="fr-GN" sz="1600" kern="1200" dirty="0"/>
        </a:p>
      </dsp:txBody>
      <dsp:txXfrm>
        <a:off x="4589644" y="1230105"/>
        <a:ext cx="5782322" cy="615216"/>
      </dsp:txXfrm>
    </dsp:sp>
    <dsp:sp modelId="{E7CE89A4-D9A7-4D8B-9202-0AAE2CBCA093}">
      <dsp:nvSpPr>
        <dsp:cNvPr id="0" name=""/>
        <dsp:cNvSpPr/>
      </dsp:nvSpPr>
      <dsp:spPr>
        <a:xfrm>
          <a:off x="5278061" y="1537714"/>
          <a:ext cx="46500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DC6A0B-63F7-4182-95F5-21A7BF32BD5F}">
      <dsp:nvSpPr>
        <dsp:cNvPr id="0" name=""/>
        <dsp:cNvSpPr/>
      </dsp:nvSpPr>
      <dsp:spPr>
        <a:xfrm rot="5400000">
          <a:off x="3539984" y="1793282"/>
          <a:ext cx="1992467" cy="147996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E19F0E-FA20-4163-807B-687173B13DA8}">
      <dsp:nvSpPr>
        <dsp:cNvPr id="0" name=""/>
        <dsp:cNvSpPr/>
      </dsp:nvSpPr>
      <dsp:spPr>
        <a:xfrm>
          <a:off x="5259839" y="2134246"/>
          <a:ext cx="6052976" cy="1085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20320" rIns="20320" bIns="20320" numCol="1" spcCol="1270" anchor="ctr" anchorCtr="0">
          <a:noAutofit/>
        </a:bodyPr>
        <a:lstStyle/>
        <a:p>
          <a:pPr marL="0" lvl="0" indent="0" algn="l" defTabSz="711200">
            <a:lnSpc>
              <a:spcPct val="90000"/>
            </a:lnSpc>
            <a:spcBef>
              <a:spcPct val="0"/>
            </a:spcBef>
            <a:spcAft>
              <a:spcPct val="35000"/>
            </a:spcAft>
            <a:buNone/>
          </a:pPr>
          <a:r>
            <a:rPr lang="fr-FR" sz="1600" kern="1200" dirty="0"/>
            <a:t>Pour information Docker est </a:t>
          </a:r>
          <a:r>
            <a:rPr lang="en-US" sz="1600" b="1" kern="1200" dirty="0"/>
            <a:t>utilisé par des millions de professionnels de l'informatique</a:t>
          </a:r>
          <a:r>
            <a:rPr lang="fr-FR" sz="1600" kern="1200" dirty="0"/>
            <a:t> dans le monde entier, et comprend la plus grande bibliothèque de contenu de conteneurs et de son écosystème, avec plus de 100 000 images de conteneurs provenant de grands fournisseurs de logiciels, de projets open source et de la communauté.</a:t>
          </a:r>
          <a:endParaRPr lang="fr-GN" sz="1600" kern="1200" dirty="0"/>
        </a:p>
      </dsp:txBody>
      <dsp:txXfrm>
        <a:off x="5259839" y="2134246"/>
        <a:ext cx="6052976" cy="1085019"/>
      </dsp:txXfrm>
    </dsp:sp>
    <dsp:sp modelId="{94AD32B2-F90C-4853-B857-1E206DB5B88C}">
      <dsp:nvSpPr>
        <dsp:cNvPr id="0" name=""/>
        <dsp:cNvSpPr/>
      </dsp:nvSpPr>
      <dsp:spPr>
        <a:xfrm>
          <a:off x="5278061" y="2622733"/>
          <a:ext cx="465008"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01F9DB-8F07-4653-AF47-569640A9C9F6}">
      <dsp:nvSpPr>
        <dsp:cNvPr id="0" name=""/>
        <dsp:cNvSpPr/>
      </dsp:nvSpPr>
      <dsp:spPr>
        <a:xfrm rot="5400000">
          <a:off x="4089500" y="2860507"/>
          <a:ext cx="1423545" cy="946756"/>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GN"/>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11ABC-5E3E-4C2A-9C45-00C1B85CBD18}" type="datetimeFigureOut">
              <a:rPr lang="fr-GN" smtClean="0"/>
              <a:t>09/06/2024</a:t>
            </a:fld>
            <a:endParaRPr lang="fr-GN"/>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GN"/>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GN"/>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69279E-4446-4CD1-8005-D5CBE6695FE2}" type="slidenum">
              <a:rPr lang="fr-GN" smtClean="0"/>
              <a:t>‹N°›</a:t>
            </a:fld>
            <a:endParaRPr lang="fr-GN"/>
          </a:p>
        </p:txBody>
      </p:sp>
    </p:spTree>
    <p:extLst>
      <p:ext uri="{BB962C8B-B14F-4D97-AF65-F5344CB8AC3E}">
        <p14:creationId xmlns:p14="http://schemas.microsoft.com/office/powerpoint/2010/main" val="30717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GN"/>
          </a:p>
        </p:txBody>
      </p:sp>
      <p:sp>
        <p:nvSpPr>
          <p:cNvPr id="4" name="Espace réservé du numéro de diapositive 3"/>
          <p:cNvSpPr>
            <a:spLocks noGrp="1"/>
          </p:cNvSpPr>
          <p:nvPr>
            <p:ph type="sldNum" sz="quarter" idx="5"/>
          </p:nvPr>
        </p:nvSpPr>
        <p:spPr/>
        <p:txBody>
          <a:bodyPr/>
          <a:lstStyle/>
          <a:p>
            <a:fld id="{AB69279E-4446-4CD1-8005-D5CBE6695FE2}" type="slidenum">
              <a:rPr lang="fr-GN" smtClean="0"/>
              <a:t>1</a:t>
            </a:fld>
            <a:endParaRPr lang="fr-GN"/>
          </a:p>
        </p:txBody>
      </p:sp>
    </p:spTree>
    <p:extLst>
      <p:ext uri="{BB962C8B-B14F-4D97-AF65-F5344CB8AC3E}">
        <p14:creationId xmlns:p14="http://schemas.microsoft.com/office/powerpoint/2010/main" val="1962172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0D3A6D-9992-FC6F-5C9B-3D8F8CCF214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GN"/>
          </a:p>
        </p:txBody>
      </p:sp>
      <p:sp>
        <p:nvSpPr>
          <p:cNvPr id="3" name="Sous-titre 2">
            <a:extLst>
              <a:ext uri="{FF2B5EF4-FFF2-40B4-BE49-F238E27FC236}">
                <a16:creationId xmlns:a16="http://schemas.microsoft.com/office/drawing/2014/main" id="{6CC28690-5713-E7CD-A0F4-8F38638283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GN"/>
          </a:p>
        </p:txBody>
      </p:sp>
      <p:sp>
        <p:nvSpPr>
          <p:cNvPr id="4" name="Espace réservé de la date 3">
            <a:extLst>
              <a:ext uri="{FF2B5EF4-FFF2-40B4-BE49-F238E27FC236}">
                <a16:creationId xmlns:a16="http://schemas.microsoft.com/office/drawing/2014/main" id="{0FD8F774-3A9C-8631-9673-CAEC284D37DC}"/>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A65ACCC1-D2C1-B35A-FB04-DF85AF6819AA}"/>
              </a:ext>
            </a:extLst>
          </p:cNvPr>
          <p:cNvSpPr>
            <a:spLocks noGrp="1"/>
          </p:cNvSpPr>
          <p:nvPr>
            <p:ph type="ftr" sz="quarter" idx="11"/>
          </p:nvPr>
        </p:nvSpPr>
        <p:spPr/>
        <p:txBody>
          <a:bodyPr/>
          <a:lstStyle/>
          <a:p>
            <a:endParaRPr lang="fr-GN"/>
          </a:p>
        </p:txBody>
      </p:sp>
      <p:sp>
        <p:nvSpPr>
          <p:cNvPr id="6" name="Espace réservé du numéro de diapositive 5">
            <a:extLst>
              <a:ext uri="{FF2B5EF4-FFF2-40B4-BE49-F238E27FC236}">
                <a16:creationId xmlns:a16="http://schemas.microsoft.com/office/drawing/2014/main" id="{2C193C6F-9C3F-10A5-7E3D-987FCB90BFBE}"/>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1096441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413DE-38D5-7BE9-F18F-D260F1C0DBDC}"/>
              </a:ext>
            </a:extLst>
          </p:cNvPr>
          <p:cNvSpPr>
            <a:spLocks noGrp="1"/>
          </p:cNvSpPr>
          <p:nvPr>
            <p:ph type="title"/>
          </p:nvPr>
        </p:nvSpPr>
        <p:spPr/>
        <p:txBody>
          <a:bodyPr/>
          <a:lstStyle/>
          <a:p>
            <a:r>
              <a:rPr lang="fr-FR"/>
              <a:t>Modifiez le style du titre</a:t>
            </a:r>
            <a:endParaRPr lang="fr-GN"/>
          </a:p>
        </p:txBody>
      </p:sp>
      <p:sp>
        <p:nvSpPr>
          <p:cNvPr id="3" name="Espace réservé du texte vertical 2">
            <a:extLst>
              <a:ext uri="{FF2B5EF4-FFF2-40B4-BE49-F238E27FC236}">
                <a16:creationId xmlns:a16="http://schemas.microsoft.com/office/drawing/2014/main" id="{22CAEB6D-558E-FB3A-2E34-476D588DCF8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e la date 3">
            <a:extLst>
              <a:ext uri="{FF2B5EF4-FFF2-40B4-BE49-F238E27FC236}">
                <a16:creationId xmlns:a16="http://schemas.microsoft.com/office/drawing/2014/main" id="{5CAC60A9-2997-D587-4CCD-F4D3EE64E876}"/>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7A57AA89-3F01-49A8-E58C-B03B36D5253B}"/>
              </a:ext>
            </a:extLst>
          </p:cNvPr>
          <p:cNvSpPr>
            <a:spLocks noGrp="1"/>
          </p:cNvSpPr>
          <p:nvPr>
            <p:ph type="ftr" sz="quarter" idx="11"/>
          </p:nvPr>
        </p:nvSpPr>
        <p:spPr/>
        <p:txBody>
          <a:bodyPr/>
          <a:lstStyle/>
          <a:p>
            <a:endParaRPr lang="fr-GN"/>
          </a:p>
        </p:txBody>
      </p:sp>
      <p:sp>
        <p:nvSpPr>
          <p:cNvPr id="6" name="Espace réservé du numéro de diapositive 5">
            <a:extLst>
              <a:ext uri="{FF2B5EF4-FFF2-40B4-BE49-F238E27FC236}">
                <a16:creationId xmlns:a16="http://schemas.microsoft.com/office/drawing/2014/main" id="{4F19F5EC-5EFE-9723-C191-A70E3DCE9BB2}"/>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78136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A145EF-83AF-E872-98DE-6B404B93F3AD}"/>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GN"/>
          </a:p>
        </p:txBody>
      </p:sp>
      <p:sp>
        <p:nvSpPr>
          <p:cNvPr id="3" name="Espace réservé du texte vertical 2">
            <a:extLst>
              <a:ext uri="{FF2B5EF4-FFF2-40B4-BE49-F238E27FC236}">
                <a16:creationId xmlns:a16="http://schemas.microsoft.com/office/drawing/2014/main" id="{F6160C0F-71CE-9C31-5006-30BAE3C12B2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e la date 3">
            <a:extLst>
              <a:ext uri="{FF2B5EF4-FFF2-40B4-BE49-F238E27FC236}">
                <a16:creationId xmlns:a16="http://schemas.microsoft.com/office/drawing/2014/main" id="{2DE12F14-3777-23D4-2E80-4A52435B9553}"/>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50E2F850-6B82-0842-8B27-C6BC4F21E321}"/>
              </a:ext>
            </a:extLst>
          </p:cNvPr>
          <p:cNvSpPr>
            <a:spLocks noGrp="1"/>
          </p:cNvSpPr>
          <p:nvPr>
            <p:ph type="ftr" sz="quarter" idx="11"/>
          </p:nvPr>
        </p:nvSpPr>
        <p:spPr/>
        <p:txBody>
          <a:bodyPr/>
          <a:lstStyle/>
          <a:p>
            <a:endParaRPr lang="fr-GN"/>
          </a:p>
        </p:txBody>
      </p:sp>
      <p:sp>
        <p:nvSpPr>
          <p:cNvPr id="6" name="Espace réservé du numéro de diapositive 5">
            <a:extLst>
              <a:ext uri="{FF2B5EF4-FFF2-40B4-BE49-F238E27FC236}">
                <a16:creationId xmlns:a16="http://schemas.microsoft.com/office/drawing/2014/main" id="{DDB7C506-3F61-C9CE-7AD5-1D2DBF04E7DA}"/>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59561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4A7595-8C4B-FC30-79CF-BC1A46059AB2}"/>
              </a:ext>
            </a:extLst>
          </p:cNvPr>
          <p:cNvSpPr>
            <a:spLocks noGrp="1"/>
          </p:cNvSpPr>
          <p:nvPr>
            <p:ph type="title"/>
          </p:nvPr>
        </p:nvSpPr>
        <p:spPr/>
        <p:txBody>
          <a:bodyPr/>
          <a:lstStyle/>
          <a:p>
            <a:r>
              <a:rPr lang="fr-FR"/>
              <a:t>Modifiez le style du titre</a:t>
            </a:r>
            <a:endParaRPr lang="fr-GN"/>
          </a:p>
        </p:txBody>
      </p:sp>
      <p:sp>
        <p:nvSpPr>
          <p:cNvPr id="3" name="Espace réservé du contenu 2">
            <a:extLst>
              <a:ext uri="{FF2B5EF4-FFF2-40B4-BE49-F238E27FC236}">
                <a16:creationId xmlns:a16="http://schemas.microsoft.com/office/drawing/2014/main" id="{C28B10F8-79F6-3B05-AE3A-B0F3A0EF746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e la date 3">
            <a:extLst>
              <a:ext uri="{FF2B5EF4-FFF2-40B4-BE49-F238E27FC236}">
                <a16:creationId xmlns:a16="http://schemas.microsoft.com/office/drawing/2014/main" id="{4E0BDB73-63D9-CC69-BA46-F59E50527470}"/>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C8C63AB4-54CF-4050-48F0-CFEF3044A3B3}"/>
              </a:ext>
            </a:extLst>
          </p:cNvPr>
          <p:cNvSpPr>
            <a:spLocks noGrp="1"/>
          </p:cNvSpPr>
          <p:nvPr>
            <p:ph type="ftr" sz="quarter" idx="11"/>
          </p:nvPr>
        </p:nvSpPr>
        <p:spPr/>
        <p:txBody>
          <a:bodyPr/>
          <a:lstStyle/>
          <a:p>
            <a:endParaRPr lang="fr-GN"/>
          </a:p>
        </p:txBody>
      </p:sp>
      <p:sp>
        <p:nvSpPr>
          <p:cNvPr id="6" name="Espace réservé du numéro de diapositive 5">
            <a:extLst>
              <a:ext uri="{FF2B5EF4-FFF2-40B4-BE49-F238E27FC236}">
                <a16:creationId xmlns:a16="http://schemas.microsoft.com/office/drawing/2014/main" id="{4355C3B3-EB70-6D51-F8C0-C883AAEA6F0E}"/>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678911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1C62F-3822-5C8A-9A44-F974ED91582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GN"/>
          </a:p>
        </p:txBody>
      </p:sp>
      <p:sp>
        <p:nvSpPr>
          <p:cNvPr id="3" name="Espace réservé du texte 2">
            <a:extLst>
              <a:ext uri="{FF2B5EF4-FFF2-40B4-BE49-F238E27FC236}">
                <a16:creationId xmlns:a16="http://schemas.microsoft.com/office/drawing/2014/main" id="{71CD58AE-74AD-8ABE-61DE-21F5EBB5C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1EDEA30-27D1-6F79-4BDD-39E8DAB92F11}"/>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2A5C0F9A-BD76-432D-464B-9839F2A8A0AA}"/>
              </a:ext>
            </a:extLst>
          </p:cNvPr>
          <p:cNvSpPr>
            <a:spLocks noGrp="1"/>
          </p:cNvSpPr>
          <p:nvPr>
            <p:ph type="ftr" sz="quarter" idx="11"/>
          </p:nvPr>
        </p:nvSpPr>
        <p:spPr/>
        <p:txBody>
          <a:bodyPr/>
          <a:lstStyle/>
          <a:p>
            <a:endParaRPr lang="fr-GN"/>
          </a:p>
        </p:txBody>
      </p:sp>
      <p:sp>
        <p:nvSpPr>
          <p:cNvPr id="6" name="Espace réservé du numéro de diapositive 5">
            <a:extLst>
              <a:ext uri="{FF2B5EF4-FFF2-40B4-BE49-F238E27FC236}">
                <a16:creationId xmlns:a16="http://schemas.microsoft.com/office/drawing/2014/main" id="{8131EED0-3E80-59EE-0DBF-962483C9331F}"/>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608561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30BA65-7389-98C1-4265-B72476AFB99D}"/>
              </a:ext>
            </a:extLst>
          </p:cNvPr>
          <p:cNvSpPr>
            <a:spLocks noGrp="1"/>
          </p:cNvSpPr>
          <p:nvPr>
            <p:ph type="title"/>
          </p:nvPr>
        </p:nvSpPr>
        <p:spPr/>
        <p:txBody>
          <a:bodyPr/>
          <a:lstStyle/>
          <a:p>
            <a:r>
              <a:rPr lang="fr-FR"/>
              <a:t>Modifiez le style du titre</a:t>
            </a:r>
            <a:endParaRPr lang="fr-GN"/>
          </a:p>
        </p:txBody>
      </p:sp>
      <p:sp>
        <p:nvSpPr>
          <p:cNvPr id="3" name="Espace réservé du contenu 2">
            <a:extLst>
              <a:ext uri="{FF2B5EF4-FFF2-40B4-BE49-F238E27FC236}">
                <a16:creationId xmlns:a16="http://schemas.microsoft.com/office/drawing/2014/main" id="{500DD053-ED39-9777-3F2C-614E972432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u contenu 3">
            <a:extLst>
              <a:ext uri="{FF2B5EF4-FFF2-40B4-BE49-F238E27FC236}">
                <a16:creationId xmlns:a16="http://schemas.microsoft.com/office/drawing/2014/main" id="{B89F2A63-7252-DA3B-2A6F-E48B6CE5050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5" name="Espace réservé de la date 4">
            <a:extLst>
              <a:ext uri="{FF2B5EF4-FFF2-40B4-BE49-F238E27FC236}">
                <a16:creationId xmlns:a16="http://schemas.microsoft.com/office/drawing/2014/main" id="{A23FA3A5-0228-2CD3-5FEC-24966573A833}"/>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6" name="Espace réservé du pied de page 5">
            <a:extLst>
              <a:ext uri="{FF2B5EF4-FFF2-40B4-BE49-F238E27FC236}">
                <a16:creationId xmlns:a16="http://schemas.microsoft.com/office/drawing/2014/main" id="{70CAE256-7E5E-2926-C6C6-31B800AC5C66}"/>
              </a:ext>
            </a:extLst>
          </p:cNvPr>
          <p:cNvSpPr>
            <a:spLocks noGrp="1"/>
          </p:cNvSpPr>
          <p:nvPr>
            <p:ph type="ftr" sz="quarter" idx="11"/>
          </p:nvPr>
        </p:nvSpPr>
        <p:spPr/>
        <p:txBody>
          <a:bodyPr/>
          <a:lstStyle/>
          <a:p>
            <a:endParaRPr lang="fr-GN"/>
          </a:p>
        </p:txBody>
      </p:sp>
      <p:sp>
        <p:nvSpPr>
          <p:cNvPr id="7" name="Espace réservé du numéro de diapositive 6">
            <a:extLst>
              <a:ext uri="{FF2B5EF4-FFF2-40B4-BE49-F238E27FC236}">
                <a16:creationId xmlns:a16="http://schemas.microsoft.com/office/drawing/2014/main" id="{9F3944E0-BC06-2869-2400-A5D6C6AA7C16}"/>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351240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760F7-CD07-75D2-B49A-3B73006C1344}"/>
              </a:ext>
            </a:extLst>
          </p:cNvPr>
          <p:cNvSpPr>
            <a:spLocks noGrp="1"/>
          </p:cNvSpPr>
          <p:nvPr>
            <p:ph type="title"/>
          </p:nvPr>
        </p:nvSpPr>
        <p:spPr>
          <a:xfrm>
            <a:off x="839788" y="365125"/>
            <a:ext cx="10515600" cy="1325563"/>
          </a:xfrm>
        </p:spPr>
        <p:txBody>
          <a:bodyPr/>
          <a:lstStyle/>
          <a:p>
            <a:r>
              <a:rPr lang="fr-FR"/>
              <a:t>Modifiez le style du titre</a:t>
            </a:r>
            <a:endParaRPr lang="fr-GN"/>
          </a:p>
        </p:txBody>
      </p:sp>
      <p:sp>
        <p:nvSpPr>
          <p:cNvPr id="3" name="Espace réservé du texte 2">
            <a:extLst>
              <a:ext uri="{FF2B5EF4-FFF2-40B4-BE49-F238E27FC236}">
                <a16:creationId xmlns:a16="http://schemas.microsoft.com/office/drawing/2014/main" id="{6F602A0F-6E95-92F0-F405-BBF86248F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A5AA5D-8775-B886-6627-89FA72E46AF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5" name="Espace réservé du texte 4">
            <a:extLst>
              <a:ext uri="{FF2B5EF4-FFF2-40B4-BE49-F238E27FC236}">
                <a16:creationId xmlns:a16="http://schemas.microsoft.com/office/drawing/2014/main" id="{445E89DC-303E-701A-174A-1A1A63ECEB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D0DA918-C7DA-E3BE-225F-00B44B8D211E}"/>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7" name="Espace réservé de la date 6">
            <a:extLst>
              <a:ext uri="{FF2B5EF4-FFF2-40B4-BE49-F238E27FC236}">
                <a16:creationId xmlns:a16="http://schemas.microsoft.com/office/drawing/2014/main" id="{AA9BDFE8-30CC-23DA-2058-80BCEEC8ACC6}"/>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8" name="Espace réservé du pied de page 7">
            <a:extLst>
              <a:ext uri="{FF2B5EF4-FFF2-40B4-BE49-F238E27FC236}">
                <a16:creationId xmlns:a16="http://schemas.microsoft.com/office/drawing/2014/main" id="{84E0B7F1-BAF1-F220-8A4B-1055737BD24F}"/>
              </a:ext>
            </a:extLst>
          </p:cNvPr>
          <p:cNvSpPr>
            <a:spLocks noGrp="1"/>
          </p:cNvSpPr>
          <p:nvPr>
            <p:ph type="ftr" sz="quarter" idx="11"/>
          </p:nvPr>
        </p:nvSpPr>
        <p:spPr/>
        <p:txBody>
          <a:bodyPr/>
          <a:lstStyle/>
          <a:p>
            <a:endParaRPr lang="fr-GN"/>
          </a:p>
        </p:txBody>
      </p:sp>
      <p:sp>
        <p:nvSpPr>
          <p:cNvPr id="9" name="Espace réservé du numéro de diapositive 8">
            <a:extLst>
              <a:ext uri="{FF2B5EF4-FFF2-40B4-BE49-F238E27FC236}">
                <a16:creationId xmlns:a16="http://schemas.microsoft.com/office/drawing/2014/main" id="{693CFB68-C3E4-A29B-9910-997FF819A2D4}"/>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75032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C8540A-3456-45EE-B797-3CE72DD22C67}"/>
              </a:ext>
            </a:extLst>
          </p:cNvPr>
          <p:cNvSpPr>
            <a:spLocks noGrp="1"/>
          </p:cNvSpPr>
          <p:nvPr>
            <p:ph type="title"/>
          </p:nvPr>
        </p:nvSpPr>
        <p:spPr/>
        <p:txBody>
          <a:bodyPr/>
          <a:lstStyle/>
          <a:p>
            <a:r>
              <a:rPr lang="fr-FR"/>
              <a:t>Modifiez le style du titre</a:t>
            </a:r>
            <a:endParaRPr lang="fr-GN"/>
          </a:p>
        </p:txBody>
      </p:sp>
      <p:sp>
        <p:nvSpPr>
          <p:cNvPr id="3" name="Espace réservé de la date 2">
            <a:extLst>
              <a:ext uri="{FF2B5EF4-FFF2-40B4-BE49-F238E27FC236}">
                <a16:creationId xmlns:a16="http://schemas.microsoft.com/office/drawing/2014/main" id="{447611FE-9BAB-B514-6CAF-FE0380C99505}"/>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4" name="Espace réservé du pied de page 3">
            <a:extLst>
              <a:ext uri="{FF2B5EF4-FFF2-40B4-BE49-F238E27FC236}">
                <a16:creationId xmlns:a16="http://schemas.microsoft.com/office/drawing/2014/main" id="{E8E7160F-7405-5E0F-6F24-5CFDE32908E6}"/>
              </a:ext>
            </a:extLst>
          </p:cNvPr>
          <p:cNvSpPr>
            <a:spLocks noGrp="1"/>
          </p:cNvSpPr>
          <p:nvPr>
            <p:ph type="ftr" sz="quarter" idx="11"/>
          </p:nvPr>
        </p:nvSpPr>
        <p:spPr/>
        <p:txBody>
          <a:bodyPr/>
          <a:lstStyle/>
          <a:p>
            <a:endParaRPr lang="fr-GN"/>
          </a:p>
        </p:txBody>
      </p:sp>
      <p:sp>
        <p:nvSpPr>
          <p:cNvPr id="5" name="Espace réservé du numéro de diapositive 4">
            <a:extLst>
              <a:ext uri="{FF2B5EF4-FFF2-40B4-BE49-F238E27FC236}">
                <a16:creationId xmlns:a16="http://schemas.microsoft.com/office/drawing/2014/main" id="{4772189E-AB4E-A8A6-649F-E8CCA8B47486}"/>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2834076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28540EF-0662-F9E0-F2BA-E31F7B5C2232}"/>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3" name="Espace réservé du pied de page 2">
            <a:extLst>
              <a:ext uri="{FF2B5EF4-FFF2-40B4-BE49-F238E27FC236}">
                <a16:creationId xmlns:a16="http://schemas.microsoft.com/office/drawing/2014/main" id="{2182FDF8-0F3F-5455-ED03-40F28E7D4258}"/>
              </a:ext>
            </a:extLst>
          </p:cNvPr>
          <p:cNvSpPr>
            <a:spLocks noGrp="1"/>
          </p:cNvSpPr>
          <p:nvPr>
            <p:ph type="ftr" sz="quarter" idx="11"/>
          </p:nvPr>
        </p:nvSpPr>
        <p:spPr/>
        <p:txBody>
          <a:bodyPr/>
          <a:lstStyle/>
          <a:p>
            <a:endParaRPr lang="fr-GN"/>
          </a:p>
        </p:txBody>
      </p:sp>
      <p:sp>
        <p:nvSpPr>
          <p:cNvPr id="4" name="Espace réservé du numéro de diapositive 3">
            <a:extLst>
              <a:ext uri="{FF2B5EF4-FFF2-40B4-BE49-F238E27FC236}">
                <a16:creationId xmlns:a16="http://schemas.microsoft.com/office/drawing/2014/main" id="{16FE3582-7DE3-D237-FD44-AD49A5596745}"/>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39666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75D26A-A8F1-7CBA-A2A6-8344B687CB0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GN"/>
          </a:p>
        </p:txBody>
      </p:sp>
      <p:sp>
        <p:nvSpPr>
          <p:cNvPr id="3" name="Espace réservé du contenu 2">
            <a:extLst>
              <a:ext uri="{FF2B5EF4-FFF2-40B4-BE49-F238E27FC236}">
                <a16:creationId xmlns:a16="http://schemas.microsoft.com/office/drawing/2014/main" id="{49582FCB-09A3-F597-574A-9DECF70AE6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u texte 3">
            <a:extLst>
              <a:ext uri="{FF2B5EF4-FFF2-40B4-BE49-F238E27FC236}">
                <a16:creationId xmlns:a16="http://schemas.microsoft.com/office/drawing/2014/main" id="{B81B5274-D150-578F-4778-88379B481D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FC0327-3A09-8B9D-CF14-CBDC7BDB09C7}"/>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6" name="Espace réservé du pied de page 5">
            <a:extLst>
              <a:ext uri="{FF2B5EF4-FFF2-40B4-BE49-F238E27FC236}">
                <a16:creationId xmlns:a16="http://schemas.microsoft.com/office/drawing/2014/main" id="{4AC7433C-3514-7C9A-A1EA-75D54EA165F0}"/>
              </a:ext>
            </a:extLst>
          </p:cNvPr>
          <p:cNvSpPr>
            <a:spLocks noGrp="1"/>
          </p:cNvSpPr>
          <p:nvPr>
            <p:ph type="ftr" sz="quarter" idx="11"/>
          </p:nvPr>
        </p:nvSpPr>
        <p:spPr/>
        <p:txBody>
          <a:bodyPr/>
          <a:lstStyle/>
          <a:p>
            <a:endParaRPr lang="fr-GN"/>
          </a:p>
        </p:txBody>
      </p:sp>
      <p:sp>
        <p:nvSpPr>
          <p:cNvPr id="7" name="Espace réservé du numéro de diapositive 6">
            <a:extLst>
              <a:ext uri="{FF2B5EF4-FFF2-40B4-BE49-F238E27FC236}">
                <a16:creationId xmlns:a16="http://schemas.microsoft.com/office/drawing/2014/main" id="{4004444D-0DA8-9B38-2251-96EBD3E2B9E7}"/>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2798827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D139DD-105C-ECDD-14D4-AE9C770EBD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GN"/>
          </a:p>
        </p:txBody>
      </p:sp>
      <p:sp>
        <p:nvSpPr>
          <p:cNvPr id="3" name="Espace réservé pour une image  2">
            <a:extLst>
              <a:ext uri="{FF2B5EF4-FFF2-40B4-BE49-F238E27FC236}">
                <a16:creationId xmlns:a16="http://schemas.microsoft.com/office/drawing/2014/main" id="{0EEE7F95-B3B7-29FB-6369-3250CEBFBE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GN"/>
          </a:p>
        </p:txBody>
      </p:sp>
      <p:sp>
        <p:nvSpPr>
          <p:cNvPr id="4" name="Espace réservé du texte 3">
            <a:extLst>
              <a:ext uri="{FF2B5EF4-FFF2-40B4-BE49-F238E27FC236}">
                <a16:creationId xmlns:a16="http://schemas.microsoft.com/office/drawing/2014/main" id="{08AAE243-72E7-3E1F-D029-2C36406BE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642B7F5-7079-5B50-9562-0B865D30D8F3}"/>
              </a:ext>
            </a:extLst>
          </p:cNvPr>
          <p:cNvSpPr>
            <a:spLocks noGrp="1"/>
          </p:cNvSpPr>
          <p:nvPr>
            <p:ph type="dt" sz="half" idx="10"/>
          </p:nvPr>
        </p:nvSpPr>
        <p:spPr/>
        <p:txBody>
          <a:bodyPr/>
          <a:lstStyle/>
          <a:p>
            <a:fld id="{B4656F47-A381-4950-B817-FE787B26D175}" type="datetimeFigureOut">
              <a:rPr lang="fr-GN" smtClean="0"/>
              <a:t>09/06/2024</a:t>
            </a:fld>
            <a:endParaRPr lang="fr-GN"/>
          </a:p>
        </p:txBody>
      </p:sp>
      <p:sp>
        <p:nvSpPr>
          <p:cNvPr id="6" name="Espace réservé du pied de page 5">
            <a:extLst>
              <a:ext uri="{FF2B5EF4-FFF2-40B4-BE49-F238E27FC236}">
                <a16:creationId xmlns:a16="http://schemas.microsoft.com/office/drawing/2014/main" id="{513DC058-41A5-7EE8-70F0-4EAC52E72C8C}"/>
              </a:ext>
            </a:extLst>
          </p:cNvPr>
          <p:cNvSpPr>
            <a:spLocks noGrp="1"/>
          </p:cNvSpPr>
          <p:nvPr>
            <p:ph type="ftr" sz="quarter" idx="11"/>
          </p:nvPr>
        </p:nvSpPr>
        <p:spPr/>
        <p:txBody>
          <a:bodyPr/>
          <a:lstStyle/>
          <a:p>
            <a:endParaRPr lang="fr-GN"/>
          </a:p>
        </p:txBody>
      </p:sp>
      <p:sp>
        <p:nvSpPr>
          <p:cNvPr id="7" name="Espace réservé du numéro de diapositive 6">
            <a:extLst>
              <a:ext uri="{FF2B5EF4-FFF2-40B4-BE49-F238E27FC236}">
                <a16:creationId xmlns:a16="http://schemas.microsoft.com/office/drawing/2014/main" id="{65251001-98BD-4ECE-FCD8-EB986FD59E94}"/>
              </a:ext>
            </a:extLst>
          </p:cNvPr>
          <p:cNvSpPr>
            <a:spLocks noGrp="1"/>
          </p:cNvSpPr>
          <p:nvPr>
            <p:ph type="sldNum" sz="quarter" idx="12"/>
          </p:nvPr>
        </p:nvSpPr>
        <p:spPr/>
        <p:txBody>
          <a:bodyPr/>
          <a:lstStyle/>
          <a:p>
            <a:fld id="{CE0E3D61-309A-42F2-9485-E276E6C356F1}" type="slidenum">
              <a:rPr lang="fr-GN" smtClean="0"/>
              <a:t>‹N°›</a:t>
            </a:fld>
            <a:endParaRPr lang="fr-GN"/>
          </a:p>
        </p:txBody>
      </p:sp>
    </p:spTree>
    <p:extLst>
      <p:ext uri="{BB962C8B-B14F-4D97-AF65-F5344CB8AC3E}">
        <p14:creationId xmlns:p14="http://schemas.microsoft.com/office/powerpoint/2010/main" val="336281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BF37D13-7E26-00DD-CB17-12281C768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GN"/>
          </a:p>
        </p:txBody>
      </p:sp>
      <p:sp>
        <p:nvSpPr>
          <p:cNvPr id="3" name="Espace réservé du texte 2">
            <a:extLst>
              <a:ext uri="{FF2B5EF4-FFF2-40B4-BE49-F238E27FC236}">
                <a16:creationId xmlns:a16="http://schemas.microsoft.com/office/drawing/2014/main" id="{88DED264-7D53-6493-3B1C-20F426CAD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GN"/>
          </a:p>
        </p:txBody>
      </p:sp>
      <p:sp>
        <p:nvSpPr>
          <p:cNvPr id="4" name="Espace réservé de la date 3">
            <a:extLst>
              <a:ext uri="{FF2B5EF4-FFF2-40B4-BE49-F238E27FC236}">
                <a16:creationId xmlns:a16="http://schemas.microsoft.com/office/drawing/2014/main" id="{2C4CEEDC-18D5-9C5A-B9EB-C67068D5BC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56F47-A381-4950-B817-FE787B26D175}" type="datetimeFigureOut">
              <a:rPr lang="fr-GN" smtClean="0"/>
              <a:t>09/06/2024</a:t>
            </a:fld>
            <a:endParaRPr lang="fr-GN"/>
          </a:p>
        </p:txBody>
      </p:sp>
      <p:sp>
        <p:nvSpPr>
          <p:cNvPr id="5" name="Espace réservé du pied de page 4">
            <a:extLst>
              <a:ext uri="{FF2B5EF4-FFF2-40B4-BE49-F238E27FC236}">
                <a16:creationId xmlns:a16="http://schemas.microsoft.com/office/drawing/2014/main" id="{8DDF983E-4B65-2899-2998-FAA977D1C3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GN"/>
          </a:p>
        </p:txBody>
      </p:sp>
      <p:sp>
        <p:nvSpPr>
          <p:cNvPr id="6" name="Espace réservé du numéro de diapositive 5">
            <a:extLst>
              <a:ext uri="{FF2B5EF4-FFF2-40B4-BE49-F238E27FC236}">
                <a16:creationId xmlns:a16="http://schemas.microsoft.com/office/drawing/2014/main" id="{B61B764E-0B35-CA83-DDDF-4902B623B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E3D61-309A-42F2-9485-E276E6C356F1}" type="slidenum">
              <a:rPr lang="fr-GN" smtClean="0"/>
              <a:t>‹N°›</a:t>
            </a:fld>
            <a:endParaRPr lang="fr-GN"/>
          </a:p>
        </p:txBody>
      </p:sp>
    </p:spTree>
    <p:extLst>
      <p:ext uri="{BB962C8B-B14F-4D97-AF65-F5344CB8AC3E}">
        <p14:creationId xmlns:p14="http://schemas.microsoft.com/office/powerpoint/2010/main" val="2035586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G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ionos.fr/digitalguide/serveur/know-how/quest-ce-que-docker/" TargetMode="Externa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hyperlink" Target="https://www.ionos.fr/digitalguide/serveur/know-how/quest-ce-que-dock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16" name="Rectangle : coins arrondis 15">
            <a:extLst>
              <a:ext uri="{FF2B5EF4-FFF2-40B4-BE49-F238E27FC236}">
                <a16:creationId xmlns:a16="http://schemas.microsoft.com/office/drawing/2014/main" id="{B4493F37-954D-F3EE-4FD3-02CF1954F671}"/>
              </a:ext>
            </a:extLst>
          </p:cNvPr>
          <p:cNvSpPr/>
          <p:nvPr/>
        </p:nvSpPr>
        <p:spPr>
          <a:xfrm>
            <a:off x="7047571" y="4081346"/>
            <a:ext cx="4850780" cy="194031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                           Mr  DIALLO Boubacar</a:t>
            </a:r>
            <a:endParaRPr lang="fr-GN" dirty="0">
              <a:solidFill>
                <a:schemeClr val="tx1"/>
              </a:solidFill>
            </a:endParaRPr>
          </a:p>
          <a:p>
            <a:pPr algn="ctr"/>
            <a:endParaRPr lang="fr-GN" dirty="0"/>
          </a:p>
        </p:txBody>
      </p:sp>
      <p:sp>
        <p:nvSpPr>
          <p:cNvPr id="15" name="Rectangle : coins arrondis 14">
            <a:extLst>
              <a:ext uri="{FF2B5EF4-FFF2-40B4-BE49-F238E27FC236}">
                <a16:creationId xmlns:a16="http://schemas.microsoft.com/office/drawing/2014/main" id="{4FE67BA1-6EA1-6E1E-BCBB-226A8AD8982C}"/>
              </a:ext>
            </a:extLst>
          </p:cNvPr>
          <p:cNvSpPr/>
          <p:nvPr/>
        </p:nvSpPr>
        <p:spPr>
          <a:xfrm>
            <a:off x="836341" y="4170556"/>
            <a:ext cx="5419493" cy="171248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BARRY Fatoumata Binta</a:t>
            </a:r>
          </a:p>
          <a:p>
            <a:pPr algn="ctr"/>
            <a:r>
              <a:rPr lang="fr-FR" dirty="0">
                <a:solidFill>
                  <a:schemeClr val="tx1"/>
                </a:solidFill>
              </a:rPr>
              <a:t>BARRY Mariama Djelo</a:t>
            </a:r>
          </a:p>
          <a:p>
            <a:pPr algn="ctr"/>
            <a:r>
              <a:rPr lang="fr-FR" dirty="0">
                <a:solidFill>
                  <a:schemeClr val="tx1"/>
                </a:solidFill>
              </a:rPr>
              <a:t>CAMARA Ismael</a:t>
            </a:r>
          </a:p>
          <a:p>
            <a:pPr algn="ctr"/>
            <a:r>
              <a:rPr lang="fr-FR" dirty="0">
                <a:solidFill>
                  <a:schemeClr val="tx1"/>
                </a:solidFill>
              </a:rPr>
              <a:t>ANDHUM Intissame</a:t>
            </a:r>
          </a:p>
          <a:p>
            <a:pPr algn="ctr"/>
            <a:endParaRPr lang="fr-GN" dirty="0"/>
          </a:p>
        </p:txBody>
      </p:sp>
      <p:sp>
        <p:nvSpPr>
          <p:cNvPr id="4" name="Rectangle : coins arrondis 3">
            <a:extLst>
              <a:ext uri="{FF2B5EF4-FFF2-40B4-BE49-F238E27FC236}">
                <a16:creationId xmlns:a16="http://schemas.microsoft.com/office/drawing/2014/main" id="{3C532B0B-E04E-79D9-7EB6-2481228A6017}"/>
              </a:ext>
            </a:extLst>
          </p:cNvPr>
          <p:cNvSpPr/>
          <p:nvPr/>
        </p:nvSpPr>
        <p:spPr>
          <a:xfrm>
            <a:off x="-53162" y="0"/>
            <a:ext cx="723014" cy="6858000"/>
          </a:xfrm>
          <a:prstGeom prst="round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GN"/>
          </a:p>
        </p:txBody>
      </p:sp>
      <p:sp>
        <p:nvSpPr>
          <p:cNvPr id="6" name="Rectangle : coins arrondis 5">
            <a:extLst>
              <a:ext uri="{FF2B5EF4-FFF2-40B4-BE49-F238E27FC236}">
                <a16:creationId xmlns:a16="http://schemas.microsoft.com/office/drawing/2014/main" id="{530B8AB7-F84B-DEF2-66A7-219390755426}"/>
              </a:ext>
            </a:extLst>
          </p:cNvPr>
          <p:cNvSpPr/>
          <p:nvPr/>
        </p:nvSpPr>
        <p:spPr>
          <a:xfrm>
            <a:off x="-42529" y="10631"/>
            <a:ext cx="648585" cy="6826103"/>
          </a:xfrm>
          <a:prstGeom prst="roundRect">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GN"/>
          </a:p>
        </p:txBody>
      </p:sp>
      <p:sp>
        <p:nvSpPr>
          <p:cNvPr id="7" name="Ellipse 6">
            <a:extLst>
              <a:ext uri="{FF2B5EF4-FFF2-40B4-BE49-F238E27FC236}">
                <a16:creationId xmlns:a16="http://schemas.microsoft.com/office/drawing/2014/main" id="{092A253C-162A-A585-F78B-078D6CD20DD2}"/>
              </a:ext>
            </a:extLst>
          </p:cNvPr>
          <p:cNvSpPr/>
          <p:nvPr/>
        </p:nvSpPr>
        <p:spPr>
          <a:xfrm>
            <a:off x="10962167" y="-10633"/>
            <a:ext cx="1945759" cy="1956391"/>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GN"/>
          </a:p>
        </p:txBody>
      </p:sp>
      <p:sp>
        <p:nvSpPr>
          <p:cNvPr id="8" name="Ellipse 7">
            <a:extLst>
              <a:ext uri="{FF2B5EF4-FFF2-40B4-BE49-F238E27FC236}">
                <a16:creationId xmlns:a16="http://schemas.microsoft.com/office/drawing/2014/main" id="{E37AF910-6E63-6B4A-822E-17766C029D55}"/>
              </a:ext>
            </a:extLst>
          </p:cNvPr>
          <p:cNvSpPr/>
          <p:nvPr/>
        </p:nvSpPr>
        <p:spPr>
          <a:xfrm>
            <a:off x="11029505" y="53162"/>
            <a:ext cx="1945759" cy="1828800"/>
          </a:xfrm>
          <a:prstGeom prst="ellipse">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latin typeface="Algerian" panose="04020705040A02060702" pitchFamily="82" charset="0"/>
              </a:rPr>
              <a:t>MRSI</a:t>
            </a:r>
            <a:endParaRPr lang="fr-GN" sz="2800" dirty="0">
              <a:latin typeface="Algerian" panose="04020705040A02060702" pitchFamily="82" charset="0"/>
            </a:endParaRPr>
          </a:p>
        </p:txBody>
      </p:sp>
      <p:sp>
        <p:nvSpPr>
          <p:cNvPr id="9" name="Rectangle 8">
            <a:extLst>
              <a:ext uri="{FF2B5EF4-FFF2-40B4-BE49-F238E27FC236}">
                <a16:creationId xmlns:a16="http://schemas.microsoft.com/office/drawing/2014/main" id="{F38CA75C-CA4C-57C0-FEC8-54BFEECFE0DE}"/>
              </a:ext>
            </a:extLst>
          </p:cNvPr>
          <p:cNvSpPr/>
          <p:nvPr/>
        </p:nvSpPr>
        <p:spPr>
          <a:xfrm>
            <a:off x="12192000" y="-10633"/>
            <a:ext cx="861235" cy="1956391"/>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GN"/>
          </a:p>
        </p:txBody>
      </p:sp>
      <p:sp>
        <p:nvSpPr>
          <p:cNvPr id="12" name="Rectangle 11">
            <a:extLst>
              <a:ext uri="{FF2B5EF4-FFF2-40B4-BE49-F238E27FC236}">
                <a16:creationId xmlns:a16="http://schemas.microsoft.com/office/drawing/2014/main" id="{57B22838-7649-E39B-2F24-A6A849190B3D}"/>
              </a:ext>
            </a:extLst>
          </p:cNvPr>
          <p:cNvSpPr/>
          <p:nvPr/>
        </p:nvSpPr>
        <p:spPr>
          <a:xfrm>
            <a:off x="2069806" y="168346"/>
            <a:ext cx="7814930" cy="227377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pPr algn="ctr">
              <a:lnSpc>
                <a:spcPct val="130000"/>
              </a:lnSpc>
            </a:pPr>
            <a:r>
              <a:rPr lang="fr-GN" sz="3200" cap="all" dirty="0">
                <a:solidFill>
                  <a:srgbClr val="ED7D31"/>
                </a:solidFill>
                <a:effectLst/>
                <a:latin typeface="Broadway" panose="04040905080B02020502" pitchFamily="82" charset="0"/>
                <a:ea typeface="Times New Roman" panose="02020603050405020304" pitchFamily="18" charset="0"/>
                <a:cs typeface="Times New Roman" panose="02020603050405020304" pitchFamily="18" charset="0"/>
              </a:rPr>
              <a:t>Master r</a:t>
            </a:r>
            <a:r>
              <a:rPr lang="fr-FR" sz="3200" cap="all" dirty="0">
                <a:solidFill>
                  <a:srgbClr val="ED7D31"/>
                </a:solidFill>
                <a:effectLst/>
                <a:latin typeface="Broadway" panose="04040905080B02020502" pitchFamily="82" charset="0"/>
                <a:ea typeface="Times New Roman" panose="02020603050405020304" pitchFamily="18" charset="0"/>
                <a:cs typeface="Times New Roman" panose="02020603050405020304" pitchFamily="18" charset="0"/>
              </a:rPr>
              <a:t>é</a:t>
            </a:r>
            <a:r>
              <a:rPr lang="fr-GN" sz="3200" cap="all" dirty="0">
                <a:solidFill>
                  <a:srgbClr val="ED7D31"/>
                </a:solidFill>
                <a:effectLst/>
                <a:latin typeface="Broadway" panose="04040905080B02020502" pitchFamily="82" charset="0"/>
                <a:ea typeface="Times New Roman" panose="02020603050405020304" pitchFamily="18" charset="0"/>
                <a:cs typeface="Times New Roman" panose="02020603050405020304" pitchFamily="18" charset="0"/>
              </a:rPr>
              <a:t>seau sécurité</a:t>
            </a:r>
            <a:r>
              <a:rPr lang="fr-FR" sz="3200" cap="all" dirty="0">
                <a:solidFill>
                  <a:srgbClr val="ED7D31"/>
                </a:solidFill>
                <a:effectLst/>
                <a:latin typeface="Broadway" panose="04040905080B02020502" pitchFamily="82" charset="0"/>
                <a:ea typeface="Times New Roman" panose="02020603050405020304" pitchFamily="18" charset="0"/>
                <a:cs typeface="Times New Roman" panose="02020603050405020304" pitchFamily="18" charset="0"/>
              </a:rPr>
              <a:t> iNFORMATIQUE</a:t>
            </a:r>
            <a:endParaRPr lang="fr-GN" sz="3200" dirty="0">
              <a:effectLst/>
              <a:latin typeface="Broadway" panose="04040905080B02020502" pitchFamily="82" charset="0"/>
              <a:ea typeface="Times New Roman" panose="02020603050405020304" pitchFamily="18" charset="0"/>
              <a:cs typeface="Times New Roman" panose="02020603050405020304" pitchFamily="18" charset="0"/>
            </a:endParaRPr>
          </a:p>
          <a:p>
            <a:pPr algn="ctr"/>
            <a:r>
              <a:rPr lang="fr-GN" sz="3200" dirty="0">
                <a:solidFill>
                  <a:srgbClr val="A6A6A6"/>
                </a:solidFill>
                <a:effectLst/>
                <a:latin typeface="Broadway" panose="04040905080B02020502" pitchFamily="82" charset="0"/>
                <a:ea typeface="Calibri" panose="020F0502020204030204" pitchFamily="34" charset="0"/>
                <a:cs typeface="Times New Roman" panose="02020603050405020304" pitchFamily="18" charset="0"/>
              </a:rPr>
              <a:t>Projet </a:t>
            </a:r>
            <a:r>
              <a:rPr lang="fr-FR" sz="3200" dirty="0">
                <a:solidFill>
                  <a:srgbClr val="A6A6A6"/>
                </a:solidFill>
                <a:latin typeface="Broadway" panose="04040905080B02020502" pitchFamily="82" charset="0"/>
                <a:ea typeface="Calibri" panose="020F0502020204030204" pitchFamily="34" charset="0"/>
                <a:cs typeface="Times New Roman" panose="02020603050405020304" pitchFamily="18" charset="0"/>
              </a:rPr>
              <a:t>DevOps groupe 5</a:t>
            </a:r>
            <a:endParaRPr lang="fr-GN" sz="3200" dirty="0">
              <a:latin typeface="Broadway" panose="04040905080B02020502" pitchFamily="82" charset="0"/>
            </a:endParaRPr>
          </a:p>
        </p:txBody>
      </p:sp>
      <p:sp>
        <p:nvSpPr>
          <p:cNvPr id="14" name="Rectangle : coins arrondis 13">
            <a:extLst>
              <a:ext uri="{FF2B5EF4-FFF2-40B4-BE49-F238E27FC236}">
                <a16:creationId xmlns:a16="http://schemas.microsoft.com/office/drawing/2014/main" id="{CA40F6E0-19B0-7341-98BF-959AB5A1A521}"/>
              </a:ext>
            </a:extLst>
          </p:cNvPr>
          <p:cNvSpPr/>
          <p:nvPr/>
        </p:nvSpPr>
        <p:spPr>
          <a:xfrm>
            <a:off x="992975" y="2583712"/>
            <a:ext cx="11100391" cy="10526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fr-GN" sz="2800" dirty="0">
                <a:solidFill>
                  <a:schemeClr val="accent2"/>
                </a:solidFill>
                <a:latin typeface="Algerian" panose="04020705040A02060702" pitchFamily="82" charset="0"/>
                <a:ea typeface="Calibri" panose="020F0502020204030204" pitchFamily="34" charset="0"/>
                <a:cs typeface="Roboto-Regular" charset="0"/>
              </a:rPr>
              <a:t>THEME</a:t>
            </a:r>
            <a:r>
              <a:rPr lang="en-US" altLang="fr-GN" sz="2400" dirty="0">
                <a:solidFill>
                  <a:srgbClr val="666666"/>
                </a:solidFill>
                <a:latin typeface="Calibri" panose="020F0502020204030204" pitchFamily="34" charset="0"/>
                <a:ea typeface="Calibri" panose="020F0502020204030204" pitchFamily="34" charset="0"/>
                <a:cs typeface="Roboto-Regular" charset="0"/>
              </a:rPr>
              <a:t>  : Docker et Apache2 en tant que proxy pour le deploiement et la gestion d'applications web</a:t>
            </a:r>
            <a:endParaRPr lang="en-US" altLang="fr-GN" dirty="0">
              <a:solidFill>
                <a:schemeClr val="tx1"/>
              </a:solidFill>
              <a:latin typeface="Arial" panose="020B0604020202020204" pitchFamily="34" charset="0"/>
            </a:endParaRPr>
          </a:p>
        </p:txBody>
      </p:sp>
      <p:pic>
        <p:nvPicPr>
          <p:cNvPr id="40" name="Image 39">
            <a:extLst>
              <a:ext uri="{FF2B5EF4-FFF2-40B4-BE49-F238E27FC236}">
                <a16:creationId xmlns:a16="http://schemas.microsoft.com/office/drawing/2014/main" id="{9FB11D14-C8DC-AC5F-0E68-36AC0C610D96}"/>
              </a:ext>
            </a:extLst>
          </p:cNvPr>
          <p:cNvPicPr>
            <a:picLocks noChangeAspect="1"/>
          </p:cNvPicPr>
          <p:nvPr/>
        </p:nvPicPr>
        <p:blipFill>
          <a:blip r:embed="rId4"/>
          <a:stretch>
            <a:fillRect/>
          </a:stretch>
        </p:blipFill>
        <p:spPr>
          <a:xfrm>
            <a:off x="7403114" y="4274289"/>
            <a:ext cx="1618224" cy="1429904"/>
          </a:xfrm>
          <a:prstGeom prst="rect">
            <a:avLst/>
          </a:prstGeom>
        </p:spPr>
      </p:pic>
      <p:sp>
        <p:nvSpPr>
          <p:cNvPr id="41" name="Rectangle 40">
            <a:extLst>
              <a:ext uri="{FF2B5EF4-FFF2-40B4-BE49-F238E27FC236}">
                <a16:creationId xmlns:a16="http://schemas.microsoft.com/office/drawing/2014/main" id="{E8B58B1A-A529-7162-8A5A-AED676C47841}"/>
              </a:ext>
            </a:extLst>
          </p:cNvPr>
          <p:cNvSpPr/>
          <p:nvPr/>
        </p:nvSpPr>
        <p:spPr>
          <a:xfrm>
            <a:off x="2307264" y="1115531"/>
            <a:ext cx="1892596" cy="54138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solidFill>
                  <a:schemeClr val="bg1"/>
                </a:solidFill>
              </a:rPr>
              <a:t>Yasin</a:t>
            </a:r>
            <a:endParaRPr lang="fr-GN" dirty="0">
              <a:solidFill>
                <a:schemeClr val="bg1"/>
              </a:solidFill>
            </a:endParaRPr>
          </a:p>
        </p:txBody>
      </p:sp>
      <p:pic>
        <p:nvPicPr>
          <p:cNvPr id="17" name="Image 16">
            <a:extLst>
              <a:ext uri="{FF2B5EF4-FFF2-40B4-BE49-F238E27FC236}">
                <a16:creationId xmlns:a16="http://schemas.microsoft.com/office/drawing/2014/main" id="{63ABBDA6-A236-09A5-B4CC-145D3632A733}"/>
              </a:ext>
            </a:extLst>
          </p:cNvPr>
          <p:cNvPicPr>
            <a:picLocks noChangeAspect="1"/>
          </p:cNvPicPr>
          <p:nvPr/>
        </p:nvPicPr>
        <p:blipFill>
          <a:blip r:embed="rId5"/>
          <a:stretch>
            <a:fillRect/>
          </a:stretch>
        </p:blipFill>
        <p:spPr>
          <a:xfrm>
            <a:off x="861753" y="4274289"/>
            <a:ext cx="1453107" cy="1429904"/>
          </a:xfrm>
          <a:prstGeom prst="rect">
            <a:avLst/>
          </a:prstGeom>
        </p:spPr>
      </p:pic>
    </p:spTree>
    <p:extLst>
      <p:ext uri="{BB962C8B-B14F-4D97-AF65-F5344CB8AC3E}">
        <p14:creationId xmlns:p14="http://schemas.microsoft.com/office/powerpoint/2010/main" val="100235197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blinds(horizontal)">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5" grpId="0"/>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2C82E3D-1BC3-583D-5CA2-D364EAF5D53D}"/>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10</a:t>
            </a:r>
            <a:endParaRPr lang="fr-GN" dirty="0">
              <a:solidFill>
                <a:schemeClr val="tx1"/>
              </a:solidFill>
            </a:endParaRPr>
          </a:p>
        </p:txBody>
      </p:sp>
      <p:pic>
        <p:nvPicPr>
          <p:cNvPr id="9" name="Image 8">
            <a:extLst>
              <a:ext uri="{FF2B5EF4-FFF2-40B4-BE49-F238E27FC236}">
                <a16:creationId xmlns:a16="http://schemas.microsoft.com/office/drawing/2014/main" id="{AE43C6B4-FC8E-1948-835B-035F86CC4ADB}"/>
              </a:ext>
            </a:extLst>
          </p:cNvPr>
          <p:cNvPicPr>
            <a:picLocks noChangeAspect="1"/>
          </p:cNvPicPr>
          <p:nvPr/>
        </p:nvPicPr>
        <p:blipFill rotWithShape="1">
          <a:blip r:embed="rId2"/>
          <a:srcRect r="11981"/>
          <a:stretch/>
        </p:blipFill>
        <p:spPr>
          <a:xfrm>
            <a:off x="11032643" y="0"/>
            <a:ext cx="1148740" cy="1781424"/>
          </a:xfrm>
          <a:prstGeom prst="rect">
            <a:avLst/>
          </a:prstGeom>
        </p:spPr>
      </p:pic>
      <p:pic>
        <p:nvPicPr>
          <p:cNvPr id="11" name="Image 10">
            <a:extLst>
              <a:ext uri="{FF2B5EF4-FFF2-40B4-BE49-F238E27FC236}">
                <a16:creationId xmlns:a16="http://schemas.microsoft.com/office/drawing/2014/main" id="{51C455E0-A088-BDB7-DE89-CAE9506CF951}"/>
              </a:ext>
            </a:extLst>
          </p:cNvPr>
          <p:cNvPicPr>
            <a:picLocks noChangeAspect="1"/>
          </p:cNvPicPr>
          <p:nvPr/>
        </p:nvPicPr>
        <p:blipFill>
          <a:blip r:embed="rId3"/>
          <a:stretch>
            <a:fillRect/>
          </a:stretch>
        </p:blipFill>
        <p:spPr>
          <a:xfrm>
            <a:off x="10617" y="0"/>
            <a:ext cx="685896" cy="6857999"/>
          </a:xfrm>
          <a:prstGeom prst="rect">
            <a:avLst/>
          </a:prstGeom>
        </p:spPr>
      </p:pic>
      <p:sp>
        <p:nvSpPr>
          <p:cNvPr id="12" name="Rectangle : coins arrondis 11">
            <a:extLst>
              <a:ext uri="{FF2B5EF4-FFF2-40B4-BE49-F238E27FC236}">
                <a16:creationId xmlns:a16="http://schemas.microsoft.com/office/drawing/2014/main" id="{7FFB9E80-7335-A94E-11AD-FFEF8E42C9D1}"/>
              </a:ext>
            </a:extLst>
          </p:cNvPr>
          <p:cNvSpPr/>
          <p:nvPr/>
        </p:nvSpPr>
        <p:spPr>
          <a:xfrm>
            <a:off x="8782493" y="1307805"/>
            <a:ext cx="1509823" cy="71238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9B4B07A2-3DFE-E7CE-0C52-A9BA897A362D}"/>
              </a:ext>
            </a:extLst>
          </p:cNvPr>
          <p:cNvSpPr/>
          <p:nvPr/>
        </p:nvSpPr>
        <p:spPr>
          <a:xfrm>
            <a:off x="2732049" y="0"/>
            <a:ext cx="7069873" cy="914400"/>
          </a:xfrm>
          <a:prstGeom prst="round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fr-FR" sz="3200" dirty="0">
                <a:solidFill>
                  <a:schemeClr val="tx1"/>
                </a:solidFill>
                <a:latin typeface="Calibri" panose="020F0502020204030204" pitchFamily="34" charset="0"/>
                <a:cs typeface="Times New Roman" panose="02020603050405020304" pitchFamily="18" charset="0"/>
              </a:rPr>
              <a:t>Avantages et Inconvénients</a:t>
            </a:r>
            <a:endParaRPr lang="fr-GN" sz="3200" dirty="0">
              <a:solidFill>
                <a:schemeClr val="tx1"/>
              </a:solidFill>
            </a:endParaRPr>
          </a:p>
        </p:txBody>
      </p:sp>
      <p:sp>
        <p:nvSpPr>
          <p:cNvPr id="3" name="Rectangle : coins arrondis 2">
            <a:extLst>
              <a:ext uri="{FF2B5EF4-FFF2-40B4-BE49-F238E27FC236}">
                <a16:creationId xmlns:a16="http://schemas.microsoft.com/office/drawing/2014/main" id="{8788A09C-3B84-29EF-925E-315C026A2899}"/>
              </a:ext>
            </a:extLst>
          </p:cNvPr>
          <p:cNvSpPr/>
          <p:nvPr/>
        </p:nvSpPr>
        <p:spPr>
          <a:xfrm>
            <a:off x="1371600" y="1594624"/>
            <a:ext cx="9969190" cy="496229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Docker a des avantages certes, mais il a aussi son lot d’inconvénients.</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On peut, par exemple, citer les problèmes de sécurité induits par le fait que tous les conteneurs, même isolés, tournent sur le même OS. De ce fait, si un conteneur est infecté d’une manière ou d’une autre par un virus, il peut propager le virus à l’OS qui fait tourner Docker et par conséquent faire tomber toute l’infrastructure. C’est un problème qu’on ne retrouve pas dans le cadre de la virtualisation où les VM possèdent chacune un OS isolé.</a:t>
            </a:r>
            <a:endParaRPr lang="fr-FR"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b="1" dirty="0">
                <a:solidFill>
                  <a:srgbClr val="000000"/>
                </a:solidFill>
                <a:effectLst/>
                <a:highlight>
                  <a:srgbClr val="FFFFFF"/>
                </a:highlight>
                <a:latin typeface="Times New Roman" panose="02020603050405020304" pitchFamily="18" charset="0"/>
                <a:ea typeface="Times New Roman" panose="02020603050405020304" pitchFamily="18" charset="0"/>
              </a:rPr>
              <a:t>Il devient également très difficile de gérer un Docker lorsque le nombre de conteneurs utilisés devient grand.</a:t>
            </a:r>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 Pour permettre une gestion plus simplifiée des conteneurs, plusieurs applications peuvent être utilisées parmi lesquels Kubernetes.</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Les conteneurs tournent sur un même OS, limitant ainsi les librairies utilisables à celles dont cet OS dispose et donc cassant l’aspect portabilité de Docker, contrairement à la virtualisation où chaque VM a son propre OS et donc rend disponibles ses librairies aux applications associées</a:t>
            </a:r>
            <a:r>
              <a:rPr lang="fr-GN" sz="1800" dirty="0">
                <a:solidFill>
                  <a:srgbClr val="0E2356"/>
                </a:solidFill>
                <a:effectLst/>
                <a:highlight>
                  <a:srgbClr val="FFFFFF"/>
                </a:highlight>
                <a:latin typeface="Times New Roman" panose="02020603050405020304" pitchFamily="18" charset="0"/>
                <a:ea typeface="Times New Roman" panose="02020603050405020304" pitchFamily="18" charset="0"/>
              </a:rPr>
              <a:t>.</a:t>
            </a:r>
            <a:endParaRPr lang="fr-GN" sz="1800" dirty="0">
              <a:effectLst/>
              <a:highlight>
                <a:srgbClr val="FFFFFF"/>
              </a:highlight>
              <a:latin typeface="Times New Roman" panose="02020603050405020304" pitchFamily="18" charset="0"/>
              <a:ea typeface="Times New Roman" panose="02020603050405020304" pitchFamily="18" charset="0"/>
            </a:endParaRPr>
          </a:p>
          <a:p>
            <a:pPr algn="ctr"/>
            <a:endParaRPr lang="fr-GN" dirty="0"/>
          </a:p>
        </p:txBody>
      </p:sp>
    </p:spTree>
    <p:extLst>
      <p:ext uri="{BB962C8B-B14F-4D97-AF65-F5344CB8AC3E}">
        <p14:creationId xmlns:p14="http://schemas.microsoft.com/office/powerpoint/2010/main" val="386557469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AFFAA38-850C-0390-903A-45B10BF6A88D}"/>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11</a:t>
            </a:r>
            <a:endParaRPr lang="fr-GN" dirty="0">
              <a:solidFill>
                <a:schemeClr val="tx1"/>
              </a:solidFill>
            </a:endParaRPr>
          </a:p>
        </p:txBody>
      </p:sp>
      <p:pic>
        <p:nvPicPr>
          <p:cNvPr id="17" name="Image 16">
            <a:extLst>
              <a:ext uri="{FF2B5EF4-FFF2-40B4-BE49-F238E27FC236}">
                <a16:creationId xmlns:a16="http://schemas.microsoft.com/office/drawing/2014/main" id="{503D1410-7134-729C-CEBF-5934F1F75558}"/>
              </a:ext>
            </a:extLst>
          </p:cNvPr>
          <p:cNvPicPr>
            <a:picLocks noChangeAspect="1"/>
          </p:cNvPicPr>
          <p:nvPr/>
        </p:nvPicPr>
        <p:blipFill>
          <a:blip r:embed="rId2"/>
          <a:stretch>
            <a:fillRect/>
          </a:stretch>
        </p:blipFill>
        <p:spPr>
          <a:xfrm>
            <a:off x="0" y="0"/>
            <a:ext cx="685896" cy="6858000"/>
          </a:xfrm>
          <a:prstGeom prst="rect">
            <a:avLst/>
          </a:prstGeom>
        </p:spPr>
      </p:pic>
      <p:pic>
        <p:nvPicPr>
          <p:cNvPr id="21" name="Image 20">
            <a:extLst>
              <a:ext uri="{FF2B5EF4-FFF2-40B4-BE49-F238E27FC236}">
                <a16:creationId xmlns:a16="http://schemas.microsoft.com/office/drawing/2014/main" id="{BA3C23D3-12CD-928B-79E2-7E19ACD49063}"/>
              </a:ext>
            </a:extLst>
          </p:cNvPr>
          <p:cNvPicPr>
            <a:picLocks noChangeAspect="1"/>
          </p:cNvPicPr>
          <p:nvPr/>
        </p:nvPicPr>
        <p:blipFill rotWithShape="1">
          <a:blip r:embed="rId3"/>
          <a:srcRect r="9538"/>
          <a:stretch/>
        </p:blipFill>
        <p:spPr>
          <a:xfrm>
            <a:off x="11011372" y="0"/>
            <a:ext cx="1180628" cy="1584251"/>
          </a:xfrm>
          <a:prstGeom prst="rect">
            <a:avLst/>
          </a:prstGeom>
        </p:spPr>
      </p:pic>
      <p:sp>
        <p:nvSpPr>
          <p:cNvPr id="22" name="Rectangle : coins arrondis 21">
            <a:extLst>
              <a:ext uri="{FF2B5EF4-FFF2-40B4-BE49-F238E27FC236}">
                <a16:creationId xmlns:a16="http://schemas.microsoft.com/office/drawing/2014/main" id="{0EAB4D02-164E-1EFD-0D17-7B3E8F971B93}"/>
              </a:ext>
            </a:extLst>
          </p:cNvPr>
          <p:cNvSpPr/>
          <p:nvPr/>
        </p:nvSpPr>
        <p:spPr>
          <a:xfrm>
            <a:off x="4986669" y="6358268"/>
            <a:ext cx="1663880" cy="457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FB50A0A0-205D-A28B-FF85-92E8B2C3A15F}"/>
              </a:ext>
            </a:extLst>
          </p:cNvPr>
          <p:cNvSpPr/>
          <p:nvPr/>
        </p:nvSpPr>
        <p:spPr>
          <a:xfrm>
            <a:off x="2732049" y="0"/>
            <a:ext cx="7069873" cy="914400"/>
          </a:xfrm>
          <a:prstGeom prst="round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fr-FR" sz="3200" dirty="0">
                <a:solidFill>
                  <a:schemeClr val="tx1"/>
                </a:solidFill>
                <a:latin typeface="Calibri" panose="020F0502020204030204" pitchFamily="34" charset="0"/>
                <a:cs typeface="Times New Roman" panose="02020603050405020304" pitchFamily="18" charset="0"/>
              </a:rPr>
              <a:t>Avantages et Inconvénients</a:t>
            </a:r>
            <a:endParaRPr lang="fr-GN" sz="3200" dirty="0">
              <a:solidFill>
                <a:schemeClr val="tx1"/>
              </a:solidFill>
            </a:endParaRPr>
          </a:p>
        </p:txBody>
      </p:sp>
      <p:sp>
        <p:nvSpPr>
          <p:cNvPr id="3" name="Rectangle : coins arrondis 2">
            <a:extLst>
              <a:ext uri="{FF2B5EF4-FFF2-40B4-BE49-F238E27FC236}">
                <a16:creationId xmlns:a16="http://schemas.microsoft.com/office/drawing/2014/main" id="{20734507-CB6D-088B-6570-CCC9BA9DF07B}"/>
              </a:ext>
            </a:extLst>
          </p:cNvPr>
          <p:cNvSpPr/>
          <p:nvPr/>
        </p:nvSpPr>
        <p:spPr>
          <a:xfrm>
            <a:off x="1092820" y="1471961"/>
            <a:ext cx="10432889" cy="509610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GN" sz="1800" b="1" dirty="0">
                <a:solidFill>
                  <a:srgbClr val="000000"/>
                </a:solidFill>
                <a:effectLst/>
                <a:highlight>
                  <a:srgbClr val="FFFFFF"/>
                </a:highlight>
                <a:latin typeface="Times New Roman" panose="02020603050405020304" pitchFamily="18" charset="0"/>
                <a:ea typeface="Times New Roman" panose="02020603050405020304" pitchFamily="18" charset="0"/>
              </a:rPr>
              <a:t> Il est très difficile de persister des données au sein de Docker.</a:t>
            </a:r>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 En effet, lorsqu’un conteneur est supprimé, l’ensemble de son contexte, et par extension ses répertoires, sont supprimés. Il existe deux méthodes qui permettent d’accéder à un répertoire extérieur à conteneur et d’y réaliser des opérations mais elles s’avèrent insuffisantes car difficiles et lourdes à mettre en place.</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Vous l’aurez compris, la virtualisation propose parfois de meilleures solutions que la conteneurisation face à certaines problématiques. </a:t>
            </a:r>
            <a:endParaRPr lang="fr-FR"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endParaRPr lang="fr-FR"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endParaRPr lang="fr-FR" sz="18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r>
              <a:rPr lang="fr-GN" sz="1800" b="1" dirty="0">
                <a:solidFill>
                  <a:srgbClr val="000000"/>
                </a:solidFill>
                <a:effectLst/>
                <a:highlight>
                  <a:srgbClr val="FFFFFF"/>
                </a:highlight>
                <a:latin typeface="Times New Roman" panose="02020603050405020304" pitchFamily="18" charset="0"/>
                <a:ea typeface="Times New Roman" panose="02020603050405020304" pitchFamily="18" charset="0"/>
              </a:rPr>
              <a:t>Il faut ainsi voir Docker comme un moyen de déployer rapidement des applications qui auront pour but d’évoluer dans le temps.</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L’erreur à ne pas commettre serait de n’utiliser que la virtualisation ou la conteneurisation car on perdrait les avantages que proposent chacune des deux technologies. Vous pouvez donc sans souci profiter des avantages de la conteneurisation et de la virtualisation en les utilisant ensemble au sein d’un même projet.</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 Elle présente aussi plusieurs inconvénients. Il peut être difficile de gérer de façon efficiente un grand nombre de containers simultanément.</a:t>
            </a:r>
            <a:endParaRPr lang="fr-GN" sz="1800" dirty="0">
              <a:effectLst/>
              <a:highlight>
                <a:srgbClr val="FFFFFF"/>
              </a:highlight>
              <a:latin typeface="Times New Roman" panose="02020603050405020304" pitchFamily="18" charset="0"/>
              <a:ea typeface="Times New Roman" panose="02020603050405020304" pitchFamily="18" charset="0"/>
            </a:endParaRPr>
          </a:p>
          <a:p>
            <a:pPr algn="ctr"/>
            <a:endParaRPr lang="fr-GN" dirty="0"/>
          </a:p>
        </p:txBody>
      </p:sp>
    </p:spTree>
    <p:extLst>
      <p:ext uri="{BB962C8B-B14F-4D97-AF65-F5344CB8AC3E}">
        <p14:creationId xmlns:p14="http://schemas.microsoft.com/office/powerpoint/2010/main" val="166894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F6AD9DDF-3FBD-5E94-235C-47C5D0DFEB52}"/>
              </a:ext>
            </a:extLst>
          </p:cNvPr>
          <p:cNvSpPr/>
          <p:nvPr/>
        </p:nvSpPr>
        <p:spPr>
          <a:xfrm>
            <a:off x="3401122" y="0"/>
            <a:ext cx="5296830" cy="914400"/>
          </a:xfrm>
          <a:prstGeom prst="roundRect">
            <a:avLst/>
          </a:prstGeom>
          <a:solidFill>
            <a:srgbClr val="FFC00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800" kern="1200" dirty="0"/>
              <a:t>Sécurité</a:t>
            </a:r>
            <a:r>
              <a:rPr lang="fr-FR" sz="2400" kern="1200" dirty="0"/>
              <a:t> de Docker et Docker-compose</a:t>
            </a:r>
            <a:endParaRPr lang="fr-GN" sz="2400" kern="1200" dirty="0"/>
          </a:p>
          <a:p>
            <a:pPr algn="ctr"/>
            <a:endParaRPr lang="fr-GN" sz="2400" dirty="0">
              <a:solidFill>
                <a:srgbClr val="C00000"/>
              </a:solidFill>
            </a:endParaRPr>
          </a:p>
        </p:txBody>
      </p:sp>
      <p:graphicFrame>
        <p:nvGraphicFramePr>
          <p:cNvPr id="7" name="Diagramme 6">
            <a:extLst>
              <a:ext uri="{FF2B5EF4-FFF2-40B4-BE49-F238E27FC236}">
                <a16:creationId xmlns:a16="http://schemas.microsoft.com/office/drawing/2014/main" id="{32049BE9-745F-2D83-7CDE-4FDC3BE13CB7}"/>
              </a:ext>
            </a:extLst>
          </p:cNvPr>
          <p:cNvGraphicFramePr/>
          <p:nvPr>
            <p:extLst>
              <p:ext uri="{D42A27DB-BD31-4B8C-83A1-F6EECF244321}">
                <p14:modId xmlns:p14="http://schemas.microsoft.com/office/powerpoint/2010/main" val="457853403"/>
              </p:ext>
            </p:extLst>
          </p:nvPr>
        </p:nvGraphicFramePr>
        <p:xfrm>
          <a:off x="797442" y="1052623"/>
          <a:ext cx="11394558" cy="58053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a:extLst>
              <a:ext uri="{FF2B5EF4-FFF2-40B4-BE49-F238E27FC236}">
                <a16:creationId xmlns:a16="http://schemas.microsoft.com/office/drawing/2014/main" id="{C1EC47C1-3BA5-103D-366B-291790117BE8}"/>
              </a:ext>
            </a:extLst>
          </p:cNvPr>
          <p:cNvPicPr>
            <a:picLocks noChangeAspect="1"/>
          </p:cNvPicPr>
          <p:nvPr/>
        </p:nvPicPr>
        <p:blipFill rotWithShape="1">
          <a:blip r:embed="rId7"/>
          <a:srcRect r="12796"/>
          <a:stretch/>
        </p:blipFill>
        <p:spPr>
          <a:xfrm>
            <a:off x="11053893" y="0"/>
            <a:ext cx="1138107" cy="1781424"/>
          </a:xfrm>
          <a:prstGeom prst="rect">
            <a:avLst/>
          </a:prstGeom>
        </p:spPr>
      </p:pic>
      <p:pic>
        <p:nvPicPr>
          <p:cNvPr id="11" name="Image 10">
            <a:extLst>
              <a:ext uri="{FF2B5EF4-FFF2-40B4-BE49-F238E27FC236}">
                <a16:creationId xmlns:a16="http://schemas.microsoft.com/office/drawing/2014/main" id="{48517666-D241-41BE-7884-C8DFA76B8279}"/>
              </a:ext>
            </a:extLst>
          </p:cNvPr>
          <p:cNvPicPr>
            <a:picLocks noChangeAspect="1"/>
          </p:cNvPicPr>
          <p:nvPr/>
        </p:nvPicPr>
        <p:blipFill>
          <a:blip r:embed="rId8"/>
          <a:stretch>
            <a:fillRect/>
          </a:stretch>
        </p:blipFill>
        <p:spPr>
          <a:xfrm>
            <a:off x="0" y="0"/>
            <a:ext cx="685896" cy="6858000"/>
          </a:xfrm>
          <a:prstGeom prst="rect">
            <a:avLst/>
          </a:prstGeom>
        </p:spPr>
      </p:pic>
      <p:sp>
        <p:nvSpPr>
          <p:cNvPr id="12" name="Rectangle 11">
            <a:extLst>
              <a:ext uri="{FF2B5EF4-FFF2-40B4-BE49-F238E27FC236}">
                <a16:creationId xmlns:a16="http://schemas.microsoft.com/office/drawing/2014/main" id="{F38B775E-A446-E117-19F9-9978796807D8}"/>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12</a:t>
            </a:r>
            <a:endParaRPr lang="fr-GN" dirty="0">
              <a:solidFill>
                <a:schemeClr val="tx1"/>
              </a:solidFill>
            </a:endParaRPr>
          </a:p>
        </p:txBody>
      </p:sp>
      <p:sp>
        <p:nvSpPr>
          <p:cNvPr id="13" name="Rectangle : coins arrondis 12">
            <a:extLst>
              <a:ext uri="{FF2B5EF4-FFF2-40B4-BE49-F238E27FC236}">
                <a16:creationId xmlns:a16="http://schemas.microsoft.com/office/drawing/2014/main" id="{7A530A92-3B64-72C5-AF8E-A9D35582B512}"/>
              </a:ext>
            </a:extLst>
          </p:cNvPr>
          <p:cNvSpPr/>
          <p:nvPr/>
        </p:nvSpPr>
        <p:spPr>
          <a:xfrm>
            <a:off x="4657060" y="6273209"/>
            <a:ext cx="1913861" cy="42530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Tree>
    <p:extLst>
      <p:ext uri="{BB962C8B-B14F-4D97-AF65-F5344CB8AC3E}">
        <p14:creationId xmlns:p14="http://schemas.microsoft.com/office/powerpoint/2010/main" val="8219295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AC5E75D0-1B70-B286-FB61-92FF88819618}"/>
              </a:ext>
            </a:extLst>
          </p:cNvPr>
          <p:cNvPicPr>
            <a:picLocks noChangeAspect="1"/>
          </p:cNvPicPr>
          <p:nvPr/>
        </p:nvPicPr>
        <p:blipFill rotWithShape="1">
          <a:blip r:embed="rId2"/>
          <a:srcRect r="12796"/>
          <a:stretch/>
        </p:blipFill>
        <p:spPr>
          <a:xfrm>
            <a:off x="11048255" y="-972"/>
            <a:ext cx="1138107" cy="1781424"/>
          </a:xfrm>
          <a:prstGeom prst="rect">
            <a:avLst/>
          </a:prstGeom>
        </p:spPr>
      </p:pic>
      <p:pic>
        <p:nvPicPr>
          <p:cNvPr id="16" name="Image 15">
            <a:extLst>
              <a:ext uri="{FF2B5EF4-FFF2-40B4-BE49-F238E27FC236}">
                <a16:creationId xmlns:a16="http://schemas.microsoft.com/office/drawing/2014/main" id="{1C0203D0-EAF8-BD24-81D2-9A3439D229A7}"/>
              </a:ext>
            </a:extLst>
          </p:cNvPr>
          <p:cNvPicPr>
            <a:picLocks noChangeAspect="1"/>
          </p:cNvPicPr>
          <p:nvPr/>
        </p:nvPicPr>
        <p:blipFill>
          <a:blip r:embed="rId3"/>
          <a:stretch>
            <a:fillRect/>
          </a:stretch>
        </p:blipFill>
        <p:spPr>
          <a:xfrm>
            <a:off x="0" y="-972"/>
            <a:ext cx="685896" cy="6834937"/>
          </a:xfrm>
          <a:prstGeom prst="rect">
            <a:avLst/>
          </a:prstGeom>
        </p:spPr>
      </p:pic>
      <p:sp>
        <p:nvSpPr>
          <p:cNvPr id="17" name="Rectangle 16">
            <a:extLst>
              <a:ext uri="{FF2B5EF4-FFF2-40B4-BE49-F238E27FC236}">
                <a16:creationId xmlns:a16="http://schemas.microsoft.com/office/drawing/2014/main" id="{E6A43C56-7495-CE50-2CD2-6D7D1257001B}"/>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13</a:t>
            </a:r>
            <a:endParaRPr lang="fr-GN" dirty="0">
              <a:solidFill>
                <a:schemeClr val="tx1"/>
              </a:solidFill>
            </a:endParaRPr>
          </a:p>
        </p:txBody>
      </p:sp>
      <p:sp>
        <p:nvSpPr>
          <p:cNvPr id="18" name="Rectangle : coins arrondis 17">
            <a:extLst>
              <a:ext uri="{FF2B5EF4-FFF2-40B4-BE49-F238E27FC236}">
                <a16:creationId xmlns:a16="http://schemas.microsoft.com/office/drawing/2014/main" id="{D6D86A31-A72A-BFE7-1FE2-F96B2BE451C2}"/>
              </a:ext>
            </a:extLst>
          </p:cNvPr>
          <p:cNvSpPr/>
          <p:nvPr/>
        </p:nvSpPr>
        <p:spPr>
          <a:xfrm>
            <a:off x="5411972" y="6145619"/>
            <a:ext cx="1616149" cy="48909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C23DBB2B-927A-557D-C87D-C4F283A7A5BE}"/>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Schema Illustratif</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2BE98B33-30FF-D3AA-EA83-B1A64E1029C4}"/>
              </a:ext>
            </a:extLst>
          </p:cNvPr>
          <p:cNvSpPr/>
          <p:nvPr/>
        </p:nvSpPr>
        <p:spPr>
          <a:xfrm>
            <a:off x="1087333" y="1159728"/>
            <a:ext cx="10543382" cy="246441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2000" dirty="0">
                <a:solidFill>
                  <a:srgbClr val="000000"/>
                </a:solidFill>
                <a:effectLst/>
                <a:ea typeface="Calibri" panose="020F0502020204030204" pitchFamily="34" charset="0"/>
                <a:cs typeface="Times New Roman" panose="02020603050405020304" pitchFamily="18" charset="0"/>
              </a:rPr>
              <a:t>Nous venons de réaliser un proxy entrant dont l’utilisateur sollicitera des services tels que decrit précedament dans la partie deploiement, le proxy qui sert de serveur mendataire c’est à dire toutes les requêtes passent par lui ayant un port exposé qui est le 80 par défaut, qui à son tour ira vers les différents conteneurs selon la spécification de la demande, en effectuant un proxypass pour la dissimulation des ports des conteneurs tout en faisant une mise en cache (proxy clair).</a:t>
            </a:r>
            <a:endParaRPr lang="fr-GN" sz="1600" dirty="0">
              <a:effectLst/>
              <a:ea typeface="Calibri" panose="020F0502020204030204" pitchFamily="34" charset="0"/>
              <a:cs typeface="Times New Roman" panose="02020603050405020304" pitchFamily="18" charset="0"/>
            </a:endParaRPr>
          </a:p>
          <a:p>
            <a:pPr>
              <a:lnSpc>
                <a:spcPct val="107000"/>
              </a:lnSpc>
              <a:spcAft>
                <a:spcPts val="800"/>
              </a:spcAft>
            </a:pPr>
            <a:r>
              <a:rPr lang="fr-FR" sz="2000" b="1" dirty="0">
                <a:solidFill>
                  <a:srgbClr val="FF0000"/>
                </a:solidFill>
                <a:effectLst/>
                <a:ea typeface="Calibri" panose="020F0502020204030204" pitchFamily="34" charset="0"/>
                <a:cs typeface="Times New Roman" panose="02020603050405020304" pitchFamily="18" charset="0"/>
              </a:rPr>
              <a:t>NB</a:t>
            </a:r>
            <a:r>
              <a:rPr lang="fr-FR" sz="2000" dirty="0">
                <a:solidFill>
                  <a:srgbClr val="FF0000"/>
                </a:solidFill>
                <a:effectLst/>
                <a:ea typeface="Calibri" panose="020F0502020204030204" pitchFamily="34" charset="0"/>
                <a:cs typeface="Times New Roman" panose="02020603050405020304" pitchFamily="18" charset="0"/>
              </a:rPr>
              <a:t> : Il faut signaler que nous avons pas pu réaliser le proxypass pour le site wordpress.  </a:t>
            </a:r>
            <a:endParaRPr lang="fr-GN" sz="1600" dirty="0">
              <a:effectLst/>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BCEC682B-9D15-1C18-5FCB-4E1880584E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2254" y="3624147"/>
            <a:ext cx="8842917" cy="3233854"/>
          </a:xfrm>
          <a:prstGeom prst="rect">
            <a:avLst/>
          </a:prstGeom>
          <a:noFill/>
          <a:ln>
            <a:noFill/>
          </a:ln>
        </p:spPr>
      </p:pic>
    </p:spTree>
    <p:extLst>
      <p:ext uri="{BB962C8B-B14F-4D97-AF65-F5344CB8AC3E}">
        <p14:creationId xmlns:p14="http://schemas.microsoft.com/office/powerpoint/2010/main" val="3818161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2081B3A0-335F-8278-C72B-9E5FC22D43A8}"/>
              </a:ext>
            </a:extLst>
          </p:cNvPr>
          <p:cNvPicPr>
            <a:picLocks noChangeAspect="1"/>
          </p:cNvPicPr>
          <p:nvPr/>
        </p:nvPicPr>
        <p:blipFill rotWithShape="1">
          <a:blip r:embed="rId2"/>
          <a:srcRect r="11981"/>
          <a:stretch/>
        </p:blipFill>
        <p:spPr>
          <a:xfrm>
            <a:off x="11043260" y="13055"/>
            <a:ext cx="1148740" cy="1781424"/>
          </a:xfrm>
          <a:prstGeom prst="rect">
            <a:avLst/>
          </a:prstGeom>
        </p:spPr>
      </p:pic>
      <p:pic>
        <p:nvPicPr>
          <p:cNvPr id="12" name="Image 11">
            <a:extLst>
              <a:ext uri="{FF2B5EF4-FFF2-40B4-BE49-F238E27FC236}">
                <a16:creationId xmlns:a16="http://schemas.microsoft.com/office/drawing/2014/main" id="{A446D9A1-F365-4398-36B7-6A1F5717C384}"/>
              </a:ext>
            </a:extLst>
          </p:cNvPr>
          <p:cNvPicPr>
            <a:picLocks noChangeAspect="1"/>
          </p:cNvPicPr>
          <p:nvPr/>
        </p:nvPicPr>
        <p:blipFill>
          <a:blip r:embed="rId3"/>
          <a:stretch>
            <a:fillRect/>
          </a:stretch>
        </p:blipFill>
        <p:spPr>
          <a:xfrm>
            <a:off x="-11451" y="13055"/>
            <a:ext cx="685896" cy="6844945"/>
          </a:xfrm>
          <a:prstGeom prst="rect">
            <a:avLst/>
          </a:prstGeom>
        </p:spPr>
      </p:pic>
      <p:sp>
        <p:nvSpPr>
          <p:cNvPr id="13" name="Rectangle 12">
            <a:extLst>
              <a:ext uri="{FF2B5EF4-FFF2-40B4-BE49-F238E27FC236}">
                <a16:creationId xmlns:a16="http://schemas.microsoft.com/office/drawing/2014/main" id="{D81DEA28-538F-8181-13F7-E41A2A31B20C}"/>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14</a:t>
            </a:r>
            <a:endParaRPr lang="fr-GN" dirty="0">
              <a:solidFill>
                <a:schemeClr val="tx1"/>
              </a:solidFill>
            </a:endParaRPr>
          </a:p>
        </p:txBody>
      </p:sp>
      <p:sp>
        <p:nvSpPr>
          <p:cNvPr id="14" name="Rectangle : coins arrondis 13">
            <a:extLst>
              <a:ext uri="{FF2B5EF4-FFF2-40B4-BE49-F238E27FC236}">
                <a16:creationId xmlns:a16="http://schemas.microsoft.com/office/drawing/2014/main" id="{2C9AA1DE-2104-9E78-E12F-9692B02E668C}"/>
              </a:ext>
            </a:extLst>
          </p:cNvPr>
          <p:cNvSpPr/>
          <p:nvPr/>
        </p:nvSpPr>
        <p:spPr>
          <a:xfrm>
            <a:off x="10377377" y="3583172"/>
            <a:ext cx="1339702" cy="48909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3" name="Rectangle : coins arrondis 2">
            <a:extLst>
              <a:ext uri="{FF2B5EF4-FFF2-40B4-BE49-F238E27FC236}">
                <a16:creationId xmlns:a16="http://schemas.microsoft.com/office/drawing/2014/main" id="{047AD928-746F-7002-64C4-07050A9A4415}"/>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Schema Illustratif</a:t>
            </a:r>
            <a:endParaRPr lang="fr-GN" sz="2400" dirty="0">
              <a:solidFill>
                <a:schemeClr val="tx1"/>
              </a:solidFill>
            </a:endParaRPr>
          </a:p>
        </p:txBody>
      </p:sp>
      <p:sp>
        <p:nvSpPr>
          <p:cNvPr id="7" name="Rectangle : coins arrondis 6">
            <a:extLst>
              <a:ext uri="{FF2B5EF4-FFF2-40B4-BE49-F238E27FC236}">
                <a16:creationId xmlns:a16="http://schemas.microsoft.com/office/drawing/2014/main" id="{0B923F33-BE03-E3B4-0EEA-910A6E92FA0F}"/>
              </a:ext>
            </a:extLst>
          </p:cNvPr>
          <p:cNvSpPr/>
          <p:nvPr/>
        </p:nvSpPr>
        <p:spPr>
          <a:xfrm>
            <a:off x="2386361" y="1003610"/>
            <a:ext cx="7850458" cy="179685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600" dirty="0">
                <a:solidFill>
                  <a:srgbClr val="000000"/>
                </a:solidFill>
                <a:effectLst/>
                <a:ea typeface="Calibri" panose="020F0502020204030204" pitchFamily="34" charset="0"/>
                <a:cs typeface="Times New Roman" panose="02020603050405020304" pitchFamily="18" charset="0"/>
              </a:rPr>
              <a:t>Un réseau my-network issue du conteneur proxy ou qui est le réseau du proxy dont les autres font partir accessible comme indiqué sur le schema. Un autre réseau net qui englobe les trois autres conteneurs c’est à dire le réseau des trois conteneurs.</a:t>
            </a:r>
            <a:endParaRPr lang="fr-GN" sz="1200" dirty="0">
              <a:effectLst/>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249FB55D-A9FE-EC87-C6BA-17E3BEE908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76182" y="2502024"/>
            <a:ext cx="7460637" cy="3571240"/>
          </a:xfrm>
          <a:prstGeom prst="rect">
            <a:avLst/>
          </a:prstGeom>
          <a:noFill/>
          <a:ln>
            <a:noFill/>
          </a:ln>
        </p:spPr>
      </p:pic>
    </p:spTree>
    <p:extLst>
      <p:ext uri="{BB962C8B-B14F-4D97-AF65-F5344CB8AC3E}">
        <p14:creationId xmlns:p14="http://schemas.microsoft.com/office/powerpoint/2010/main" val="3746305080"/>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85E4250-847F-1A47-DD17-571950258012}"/>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15</a:t>
            </a:r>
            <a:endParaRPr lang="fr-GN" dirty="0">
              <a:solidFill>
                <a:schemeClr val="tx1"/>
              </a:solidFill>
            </a:endParaRPr>
          </a:p>
        </p:txBody>
      </p:sp>
      <p:pic>
        <p:nvPicPr>
          <p:cNvPr id="9" name="Image 8">
            <a:extLst>
              <a:ext uri="{FF2B5EF4-FFF2-40B4-BE49-F238E27FC236}">
                <a16:creationId xmlns:a16="http://schemas.microsoft.com/office/drawing/2014/main" id="{7044965E-BD6B-1C95-6A46-0715A1E23E3A}"/>
              </a:ext>
            </a:extLst>
          </p:cNvPr>
          <p:cNvPicPr>
            <a:picLocks noChangeAspect="1"/>
          </p:cNvPicPr>
          <p:nvPr/>
        </p:nvPicPr>
        <p:blipFill rotWithShape="1">
          <a:blip r:embed="rId2"/>
          <a:srcRect r="11166"/>
          <a:stretch/>
        </p:blipFill>
        <p:spPr>
          <a:xfrm>
            <a:off x="11032627" y="0"/>
            <a:ext cx="1159373" cy="1781424"/>
          </a:xfrm>
          <a:prstGeom prst="rect">
            <a:avLst/>
          </a:prstGeom>
        </p:spPr>
      </p:pic>
      <p:pic>
        <p:nvPicPr>
          <p:cNvPr id="11" name="Image 10">
            <a:extLst>
              <a:ext uri="{FF2B5EF4-FFF2-40B4-BE49-F238E27FC236}">
                <a16:creationId xmlns:a16="http://schemas.microsoft.com/office/drawing/2014/main" id="{6C0DFE78-9411-933A-092D-ED36F0DEE7BE}"/>
              </a:ext>
            </a:extLst>
          </p:cNvPr>
          <p:cNvPicPr>
            <a:picLocks noChangeAspect="1"/>
          </p:cNvPicPr>
          <p:nvPr/>
        </p:nvPicPr>
        <p:blipFill>
          <a:blip r:embed="rId3"/>
          <a:stretch>
            <a:fillRect/>
          </a:stretch>
        </p:blipFill>
        <p:spPr>
          <a:xfrm>
            <a:off x="7911" y="0"/>
            <a:ext cx="685896" cy="6858000"/>
          </a:xfrm>
          <a:prstGeom prst="rect">
            <a:avLst/>
          </a:prstGeom>
        </p:spPr>
      </p:pic>
      <p:sp>
        <p:nvSpPr>
          <p:cNvPr id="12" name="Rectangle : coins arrondis 11">
            <a:extLst>
              <a:ext uri="{FF2B5EF4-FFF2-40B4-BE49-F238E27FC236}">
                <a16:creationId xmlns:a16="http://schemas.microsoft.com/office/drawing/2014/main" id="{E309DD9A-2757-B4AD-3C1B-37416447D65E}"/>
              </a:ext>
            </a:extLst>
          </p:cNvPr>
          <p:cNvSpPr/>
          <p:nvPr/>
        </p:nvSpPr>
        <p:spPr>
          <a:xfrm>
            <a:off x="10947564" y="2849526"/>
            <a:ext cx="1148756" cy="7230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B8F0DC3-5D61-7B51-8F92-A7B393E428A6}"/>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pic>
        <p:nvPicPr>
          <p:cNvPr id="3" name="Image 2">
            <a:extLst>
              <a:ext uri="{FF2B5EF4-FFF2-40B4-BE49-F238E27FC236}">
                <a16:creationId xmlns:a16="http://schemas.microsoft.com/office/drawing/2014/main" id="{97D4A51A-4813-2D66-9845-18DB0FAF8E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71493" y="3044275"/>
            <a:ext cx="7449013" cy="2631688"/>
          </a:xfrm>
          <a:prstGeom prst="rect">
            <a:avLst/>
          </a:prstGeom>
          <a:noFill/>
          <a:ln>
            <a:noFill/>
          </a:ln>
        </p:spPr>
      </p:pic>
      <p:sp>
        <p:nvSpPr>
          <p:cNvPr id="5" name="Rectangle : coins arrondis 4">
            <a:extLst>
              <a:ext uri="{FF2B5EF4-FFF2-40B4-BE49-F238E27FC236}">
                <a16:creationId xmlns:a16="http://schemas.microsoft.com/office/drawing/2014/main" id="{0F13B850-8596-1CDA-1147-1FAB536C22A3}"/>
              </a:ext>
            </a:extLst>
          </p:cNvPr>
          <p:cNvSpPr/>
          <p:nvPr/>
        </p:nvSpPr>
        <p:spPr>
          <a:xfrm>
            <a:off x="802887" y="1494262"/>
            <a:ext cx="10722821" cy="110397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Il faut retenir que nous partons d’ un fichier pour construire une image et d’une image pour faire tourner un conteneur.</a:t>
            </a:r>
            <a:endParaRPr lang="fr-GN" dirty="0">
              <a:solidFill>
                <a:schemeClr val="tx1"/>
              </a:solidFill>
            </a:endParaRPr>
          </a:p>
        </p:txBody>
      </p:sp>
    </p:spTree>
    <p:extLst>
      <p:ext uri="{BB962C8B-B14F-4D97-AF65-F5344CB8AC3E}">
        <p14:creationId xmlns:p14="http://schemas.microsoft.com/office/powerpoint/2010/main" val="279069672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60B69B-4171-62D7-4545-EB8A4546C32A}"/>
              </a:ext>
            </a:extLst>
          </p:cNvPr>
          <p:cNvPicPr>
            <a:picLocks noChangeAspect="1"/>
          </p:cNvPicPr>
          <p:nvPr/>
        </p:nvPicPr>
        <p:blipFill>
          <a:blip r:embed="rId2"/>
          <a:stretch>
            <a:fillRect/>
          </a:stretch>
        </p:blipFill>
        <p:spPr>
          <a:xfrm>
            <a:off x="0" y="0"/>
            <a:ext cx="685896" cy="6857999"/>
          </a:xfrm>
          <a:prstGeom prst="rect">
            <a:avLst/>
          </a:prstGeom>
        </p:spPr>
      </p:pic>
      <p:pic>
        <p:nvPicPr>
          <p:cNvPr id="10" name="Image 9">
            <a:extLst>
              <a:ext uri="{FF2B5EF4-FFF2-40B4-BE49-F238E27FC236}">
                <a16:creationId xmlns:a16="http://schemas.microsoft.com/office/drawing/2014/main" id="{D75AA5BA-060C-915B-8A4B-6B3DDE303DA9}"/>
              </a:ext>
            </a:extLst>
          </p:cNvPr>
          <p:cNvPicPr>
            <a:picLocks noChangeAspect="1"/>
          </p:cNvPicPr>
          <p:nvPr/>
        </p:nvPicPr>
        <p:blipFill rotWithShape="1">
          <a:blip r:embed="rId3"/>
          <a:srcRect r="11981"/>
          <a:stretch/>
        </p:blipFill>
        <p:spPr>
          <a:xfrm>
            <a:off x="11043260" y="0"/>
            <a:ext cx="1148740" cy="1781424"/>
          </a:xfrm>
          <a:prstGeom prst="rect">
            <a:avLst/>
          </a:prstGeom>
        </p:spPr>
      </p:pic>
      <p:sp>
        <p:nvSpPr>
          <p:cNvPr id="11" name="Rectangle 10">
            <a:extLst>
              <a:ext uri="{FF2B5EF4-FFF2-40B4-BE49-F238E27FC236}">
                <a16:creationId xmlns:a16="http://schemas.microsoft.com/office/drawing/2014/main" id="{E40BCF0E-5717-2669-7BBC-C3D9CBAB83AC}"/>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16</a:t>
            </a:r>
            <a:endParaRPr lang="fr-GN" dirty="0">
              <a:solidFill>
                <a:schemeClr val="tx1"/>
              </a:solidFill>
            </a:endParaRPr>
          </a:p>
        </p:txBody>
      </p:sp>
      <p:sp>
        <p:nvSpPr>
          <p:cNvPr id="12" name="Rectangle : coins arrondis 11">
            <a:extLst>
              <a:ext uri="{FF2B5EF4-FFF2-40B4-BE49-F238E27FC236}">
                <a16:creationId xmlns:a16="http://schemas.microsoft.com/office/drawing/2014/main" id="{CE28F083-19EF-889C-F236-0C912462FE34}"/>
              </a:ext>
            </a:extLst>
          </p:cNvPr>
          <p:cNvSpPr/>
          <p:nvPr/>
        </p:nvSpPr>
        <p:spPr>
          <a:xfrm>
            <a:off x="5635256" y="6273209"/>
            <a:ext cx="1669311" cy="54225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31E0A0FC-7857-0907-E28C-391A747292C3}"/>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pic>
        <p:nvPicPr>
          <p:cNvPr id="3" name="Image 2">
            <a:extLst>
              <a:ext uri="{FF2B5EF4-FFF2-40B4-BE49-F238E27FC236}">
                <a16:creationId xmlns:a16="http://schemas.microsoft.com/office/drawing/2014/main" id="{69630B99-02D8-696F-8E9B-E72A8D87965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52775" y="3166946"/>
            <a:ext cx="6604542" cy="3060514"/>
          </a:xfrm>
          <a:prstGeom prst="rect">
            <a:avLst/>
          </a:prstGeom>
          <a:noFill/>
          <a:ln>
            <a:noFill/>
          </a:ln>
        </p:spPr>
      </p:pic>
      <p:sp>
        <p:nvSpPr>
          <p:cNvPr id="5" name="Rectangle : coins arrondis 4">
            <a:extLst>
              <a:ext uri="{FF2B5EF4-FFF2-40B4-BE49-F238E27FC236}">
                <a16:creationId xmlns:a16="http://schemas.microsoft.com/office/drawing/2014/main" id="{7C08829F-EEAB-95EF-9881-8AF374F57B7E}"/>
              </a:ext>
            </a:extLst>
          </p:cNvPr>
          <p:cNvSpPr/>
          <p:nvPr/>
        </p:nvSpPr>
        <p:spPr>
          <a:xfrm>
            <a:off x="1226634" y="1162498"/>
            <a:ext cx="10299075" cy="178142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GN" sz="1800" b="1" u="sng" dirty="0">
                <a:solidFill>
                  <a:srgbClr val="000000"/>
                </a:solidFill>
                <a:effectLst/>
                <a:highlight>
                  <a:srgbClr val="FFFFFF"/>
                </a:highlight>
                <a:latin typeface="Times New Roman" panose="02020603050405020304" pitchFamily="18" charset="0"/>
                <a:ea typeface="Times New Roman" panose="02020603050405020304" pitchFamily="18" charset="0"/>
              </a:rPr>
              <a:t>Le proxy apache2 :  </a:t>
            </a:r>
            <a:endParaRPr lang="fr-GN" sz="1800" dirty="0">
              <a:effectLst/>
              <a:highlight>
                <a:srgbClr val="FFFFFF"/>
              </a:highlight>
              <a:latin typeface="Times New Roman" panose="02020603050405020304" pitchFamily="18" charset="0"/>
              <a:ea typeface="Times New Roman" panose="02020603050405020304" pitchFamily="18" charset="0"/>
            </a:endParaRPr>
          </a:p>
          <a:p>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 première étape consiste la construction de l’image proxy, tout en procédant comme suit dans le terminal en éxecutant la commande docker build -t suivi de l’identifiant docker hub, puis nous l’avons attribué un nom plus la version souhaitée. Ensuite nous avons ajouté des différents Labels puis l’activation des modules pour le proxy.</a:t>
            </a:r>
            <a:endParaRPr lang="fr-GN" dirty="0"/>
          </a:p>
        </p:txBody>
      </p:sp>
    </p:spTree>
    <p:extLst>
      <p:ext uri="{BB962C8B-B14F-4D97-AF65-F5344CB8AC3E}">
        <p14:creationId xmlns:p14="http://schemas.microsoft.com/office/powerpoint/2010/main" val="166834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7DF2E82-ECAE-8770-2D1C-DCBB133977E8}"/>
              </a:ext>
            </a:extLst>
          </p:cNvPr>
          <p:cNvPicPr>
            <a:picLocks noChangeAspect="1"/>
          </p:cNvPicPr>
          <p:nvPr/>
        </p:nvPicPr>
        <p:blipFill rotWithShape="1">
          <a:blip r:embed="rId2"/>
          <a:srcRect r="11981"/>
          <a:stretch/>
        </p:blipFill>
        <p:spPr>
          <a:xfrm>
            <a:off x="11021994" y="0"/>
            <a:ext cx="1148740" cy="1781424"/>
          </a:xfrm>
          <a:prstGeom prst="rect">
            <a:avLst/>
          </a:prstGeom>
        </p:spPr>
      </p:pic>
      <p:pic>
        <p:nvPicPr>
          <p:cNvPr id="9" name="Image 8">
            <a:extLst>
              <a:ext uri="{FF2B5EF4-FFF2-40B4-BE49-F238E27FC236}">
                <a16:creationId xmlns:a16="http://schemas.microsoft.com/office/drawing/2014/main" id="{58ED827D-9B27-0655-9CBE-9A17B8DC1663}"/>
              </a:ext>
            </a:extLst>
          </p:cNvPr>
          <p:cNvPicPr>
            <a:picLocks noChangeAspect="1"/>
          </p:cNvPicPr>
          <p:nvPr/>
        </p:nvPicPr>
        <p:blipFill>
          <a:blip r:embed="rId3"/>
          <a:stretch>
            <a:fillRect/>
          </a:stretch>
        </p:blipFill>
        <p:spPr>
          <a:xfrm>
            <a:off x="10633" y="0"/>
            <a:ext cx="685896" cy="6858000"/>
          </a:xfrm>
          <a:prstGeom prst="rect">
            <a:avLst/>
          </a:prstGeom>
        </p:spPr>
      </p:pic>
      <p:sp>
        <p:nvSpPr>
          <p:cNvPr id="10" name="Rectangle 9">
            <a:extLst>
              <a:ext uri="{FF2B5EF4-FFF2-40B4-BE49-F238E27FC236}">
                <a16:creationId xmlns:a16="http://schemas.microsoft.com/office/drawing/2014/main" id="{DA569748-D055-72A7-EA99-50FD980771C0}"/>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17</a:t>
            </a:r>
            <a:endParaRPr lang="fr-GN" dirty="0">
              <a:solidFill>
                <a:schemeClr val="tx1"/>
              </a:solidFill>
            </a:endParaRPr>
          </a:p>
        </p:txBody>
      </p:sp>
      <p:sp>
        <p:nvSpPr>
          <p:cNvPr id="11" name="Rectangle : coins arrondis 10">
            <a:extLst>
              <a:ext uri="{FF2B5EF4-FFF2-40B4-BE49-F238E27FC236}">
                <a16:creationId xmlns:a16="http://schemas.microsoft.com/office/drawing/2014/main" id="{C7FF9E0F-2241-45EF-D3D9-C7971859AE72}"/>
              </a:ext>
            </a:extLst>
          </p:cNvPr>
          <p:cNvSpPr/>
          <p:nvPr/>
        </p:nvSpPr>
        <p:spPr>
          <a:xfrm>
            <a:off x="1084521" y="1371600"/>
            <a:ext cx="1148740" cy="40982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26D99F14-3DF6-2282-D4B1-1C8AC802A99B}"/>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4B31D543-A891-3EE0-2D24-49046BEB22AA}"/>
              </a:ext>
            </a:extLst>
          </p:cNvPr>
          <p:cNvSpPr/>
          <p:nvPr/>
        </p:nvSpPr>
        <p:spPr>
          <a:xfrm>
            <a:off x="1717288" y="1025912"/>
            <a:ext cx="8999034" cy="162807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000000"/>
                </a:solidFill>
                <a:effectLst/>
                <a:latin typeface="Times New Roman" panose="02020603050405020304" pitchFamily="18" charset="0"/>
                <a:ea typeface="Calibri" panose="020F0502020204030204" pitchFamily="34" charset="0"/>
              </a:rPr>
              <a:t>La deuxième étape constitue la création du fichier docker-compose.yml en commençant par la déclaration de la partie réseau en déclarant le nom, le type, le pont, ipam dans lequel nous retrouvons la déclaration de l’adresse réseau plus la pacerelle.</a:t>
            </a:r>
            <a:endParaRPr lang="fr-GN" dirty="0"/>
          </a:p>
        </p:txBody>
      </p:sp>
      <p:pic>
        <p:nvPicPr>
          <p:cNvPr id="8" name="Image 7">
            <a:extLst>
              <a:ext uri="{FF2B5EF4-FFF2-40B4-BE49-F238E27FC236}">
                <a16:creationId xmlns:a16="http://schemas.microsoft.com/office/drawing/2014/main" id="{16490A74-0B9C-5794-E47E-A8635ECD010D}"/>
              </a:ext>
            </a:extLst>
          </p:cNvPr>
          <p:cNvPicPr>
            <a:picLocks noChangeAspect="1"/>
          </p:cNvPicPr>
          <p:nvPr/>
        </p:nvPicPr>
        <p:blipFill>
          <a:blip r:embed="rId4"/>
          <a:stretch>
            <a:fillRect/>
          </a:stretch>
        </p:blipFill>
        <p:spPr>
          <a:xfrm>
            <a:off x="2888166" y="2765502"/>
            <a:ext cx="6278136" cy="3066586"/>
          </a:xfrm>
          <a:prstGeom prst="rect">
            <a:avLst/>
          </a:prstGeom>
        </p:spPr>
      </p:pic>
    </p:spTree>
    <p:extLst>
      <p:ext uri="{BB962C8B-B14F-4D97-AF65-F5344CB8AC3E}">
        <p14:creationId xmlns:p14="http://schemas.microsoft.com/office/powerpoint/2010/main" val="1915172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242459C-1722-F7F5-3224-3D9644B93200}"/>
              </a:ext>
            </a:extLst>
          </p:cNvPr>
          <p:cNvPicPr>
            <a:picLocks noChangeAspect="1"/>
          </p:cNvPicPr>
          <p:nvPr/>
        </p:nvPicPr>
        <p:blipFill>
          <a:blip r:embed="rId2"/>
          <a:stretch>
            <a:fillRect/>
          </a:stretch>
        </p:blipFill>
        <p:spPr>
          <a:xfrm>
            <a:off x="14176" y="0"/>
            <a:ext cx="685896" cy="6858000"/>
          </a:xfrm>
          <a:prstGeom prst="rect">
            <a:avLst/>
          </a:prstGeom>
        </p:spPr>
      </p:pic>
      <p:pic>
        <p:nvPicPr>
          <p:cNvPr id="9" name="Image 8">
            <a:extLst>
              <a:ext uri="{FF2B5EF4-FFF2-40B4-BE49-F238E27FC236}">
                <a16:creationId xmlns:a16="http://schemas.microsoft.com/office/drawing/2014/main" id="{0AEA2A68-D318-0B0B-0246-C5C3E2F7CD26}"/>
              </a:ext>
            </a:extLst>
          </p:cNvPr>
          <p:cNvPicPr>
            <a:picLocks noChangeAspect="1"/>
          </p:cNvPicPr>
          <p:nvPr/>
        </p:nvPicPr>
        <p:blipFill rotWithShape="1">
          <a:blip r:embed="rId3"/>
          <a:srcRect r="11981"/>
          <a:stretch/>
        </p:blipFill>
        <p:spPr>
          <a:xfrm>
            <a:off x="11021994" y="0"/>
            <a:ext cx="1148740" cy="1781424"/>
          </a:xfrm>
          <a:prstGeom prst="rect">
            <a:avLst/>
          </a:prstGeom>
        </p:spPr>
      </p:pic>
      <p:sp>
        <p:nvSpPr>
          <p:cNvPr id="10" name="Rectangle 9">
            <a:extLst>
              <a:ext uri="{FF2B5EF4-FFF2-40B4-BE49-F238E27FC236}">
                <a16:creationId xmlns:a16="http://schemas.microsoft.com/office/drawing/2014/main" id="{459C67ED-7925-7416-748C-9354312FAF44}"/>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18</a:t>
            </a:r>
            <a:endParaRPr lang="fr-GN" dirty="0">
              <a:solidFill>
                <a:schemeClr val="tx1"/>
              </a:solidFill>
            </a:endParaRPr>
          </a:p>
        </p:txBody>
      </p:sp>
      <p:sp>
        <p:nvSpPr>
          <p:cNvPr id="11" name="Rectangle : coins arrondis 10">
            <a:extLst>
              <a:ext uri="{FF2B5EF4-FFF2-40B4-BE49-F238E27FC236}">
                <a16:creationId xmlns:a16="http://schemas.microsoft.com/office/drawing/2014/main" id="{FB6FA163-B991-08B8-8C7A-B219ABCCA677}"/>
              </a:ext>
            </a:extLst>
          </p:cNvPr>
          <p:cNvSpPr/>
          <p:nvPr/>
        </p:nvSpPr>
        <p:spPr>
          <a:xfrm>
            <a:off x="10909005" y="3030279"/>
            <a:ext cx="1261729" cy="39872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6BF8271-17DD-AE54-2B31-2BD3B21D7F6B}"/>
              </a:ext>
            </a:extLst>
          </p:cNvPr>
          <p:cNvSpPr/>
          <p:nvPr/>
        </p:nvSpPr>
        <p:spPr>
          <a:xfrm>
            <a:off x="700072" y="1427356"/>
            <a:ext cx="10618416" cy="127123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000000"/>
                </a:solidFill>
                <a:effectLst/>
                <a:latin typeface="Times New Roman" panose="02020603050405020304" pitchFamily="18" charset="0"/>
                <a:ea typeface="Calibri" panose="020F0502020204030204" pitchFamily="34" charset="0"/>
              </a:rPr>
              <a:t>La troisième étape concerne la déclaration du service dans lequel il y a le nom du service une déclaration de l’image construite dans la première étape, un port exposé qui est 80 plus un volume qui abrite une page web monté, une adresse ip fixe, pour terminer par une limitation des ressources utilisées</a:t>
            </a:r>
            <a:endParaRPr lang="fr-GN" dirty="0"/>
          </a:p>
        </p:txBody>
      </p:sp>
      <p:sp>
        <p:nvSpPr>
          <p:cNvPr id="3" name="Rectangle : coins arrondis 2">
            <a:extLst>
              <a:ext uri="{FF2B5EF4-FFF2-40B4-BE49-F238E27FC236}">
                <a16:creationId xmlns:a16="http://schemas.microsoft.com/office/drawing/2014/main" id="{7932EDDC-DC64-029F-FD14-A0B8DBD37824}"/>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pic>
        <p:nvPicPr>
          <p:cNvPr id="5" name="Image 4">
            <a:extLst>
              <a:ext uri="{FF2B5EF4-FFF2-40B4-BE49-F238E27FC236}">
                <a16:creationId xmlns:a16="http://schemas.microsoft.com/office/drawing/2014/main" id="{3901BD8A-44CC-D04C-3167-C17C7CF762AC}"/>
              </a:ext>
            </a:extLst>
          </p:cNvPr>
          <p:cNvPicPr>
            <a:picLocks noChangeAspect="1"/>
          </p:cNvPicPr>
          <p:nvPr/>
        </p:nvPicPr>
        <p:blipFill rotWithShape="1">
          <a:blip r:embed="rId4">
            <a:extLst>
              <a:ext uri="{28A0092B-C50C-407E-A947-70E740481C1C}">
                <a14:useLocalDpi xmlns:a14="http://schemas.microsoft.com/office/drawing/2010/main" val="0"/>
              </a:ext>
            </a:extLst>
          </a:blip>
          <a:srcRect l="10602" t="11146" r="10338" b="10839"/>
          <a:stretch/>
        </p:blipFill>
        <p:spPr bwMode="auto">
          <a:xfrm>
            <a:off x="2976562" y="2846342"/>
            <a:ext cx="6238875" cy="38443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93994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C16E704-49F0-B150-3213-5DC6BEB3736F}"/>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19</a:t>
            </a:r>
            <a:endParaRPr lang="fr-GN" dirty="0">
              <a:solidFill>
                <a:schemeClr val="tx1"/>
              </a:solidFill>
            </a:endParaRPr>
          </a:p>
        </p:txBody>
      </p:sp>
      <p:pic>
        <p:nvPicPr>
          <p:cNvPr id="10" name="Image 9">
            <a:extLst>
              <a:ext uri="{FF2B5EF4-FFF2-40B4-BE49-F238E27FC236}">
                <a16:creationId xmlns:a16="http://schemas.microsoft.com/office/drawing/2014/main" id="{27075FCB-9E12-ECAA-F57F-C7BFC4E5DA67}"/>
              </a:ext>
            </a:extLst>
          </p:cNvPr>
          <p:cNvPicPr>
            <a:picLocks noChangeAspect="1"/>
          </p:cNvPicPr>
          <p:nvPr/>
        </p:nvPicPr>
        <p:blipFill rotWithShape="1">
          <a:blip r:embed="rId2"/>
          <a:srcRect r="11981"/>
          <a:stretch/>
        </p:blipFill>
        <p:spPr>
          <a:xfrm>
            <a:off x="10994045" y="-10634"/>
            <a:ext cx="1187301" cy="1841223"/>
          </a:xfrm>
          <a:prstGeom prst="rect">
            <a:avLst/>
          </a:prstGeom>
        </p:spPr>
      </p:pic>
      <p:pic>
        <p:nvPicPr>
          <p:cNvPr id="12" name="Image 11">
            <a:extLst>
              <a:ext uri="{FF2B5EF4-FFF2-40B4-BE49-F238E27FC236}">
                <a16:creationId xmlns:a16="http://schemas.microsoft.com/office/drawing/2014/main" id="{98984197-C2DB-1539-4829-82F22DE41785}"/>
              </a:ext>
            </a:extLst>
          </p:cNvPr>
          <p:cNvPicPr>
            <a:picLocks noChangeAspect="1"/>
          </p:cNvPicPr>
          <p:nvPr/>
        </p:nvPicPr>
        <p:blipFill>
          <a:blip r:embed="rId3"/>
          <a:stretch>
            <a:fillRect/>
          </a:stretch>
        </p:blipFill>
        <p:spPr>
          <a:xfrm>
            <a:off x="0" y="-10634"/>
            <a:ext cx="685896" cy="6868634"/>
          </a:xfrm>
          <a:prstGeom prst="rect">
            <a:avLst/>
          </a:prstGeom>
        </p:spPr>
      </p:pic>
      <p:sp>
        <p:nvSpPr>
          <p:cNvPr id="13" name="Rectangle : coins arrondis 12">
            <a:extLst>
              <a:ext uri="{FF2B5EF4-FFF2-40B4-BE49-F238E27FC236}">
                <a16:creationId xmlns:a16="http://schemas.microsoft.com/office/drawing/2014/main" id="{8818C84E-9B63-F40A-C4DE-40056BCD2900}"/>
              </a:ext>
            </a:extLst>
          </p:cNvPr>
          <p:cNvSpPr/>
          <p:nvPr/>
        </p:nvSpPr>
        <p:spPr>
          <a:xfrm>
            <a:off x="1148316" y="680484"/>
            <a:ext cx="1187301" cy="41466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FA04AAFA-8CE4-45C7-5F9F-3383DD69C53F}"/>
              </a:ext>
            </a:extLst>
          </p:cNvPr>
          <p:cNvSpPr/>
          <p:nvPr/>
        </p:nvSpPr>
        <p:spPr>
          <a:xfrm>
            <a:off x="1962615" y="1237791"/>
            <a:ext cx="8920975" cy="914401"/>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Ensuite nous avons crée un fichier apache2.conf qui abrite le chemin d’accès  /srv/www vers le document root sur lequel nous avons monté un volume appli qui regorge la page web.</a:t>
            </a:r>
            <a:endParaRPr lang="fr-GN" sz="1400" dirty="0">
              <a:effectLst/>
              <a:ea typeface="Calibri" panose="020F0502020204030204" pitchFamily="34" charset="0"/>
              <a:cs typeface="Times New Roman" panose="02020603050405020304" pitchFamily="18" charset="0"/>
            </a:endParaRPr>
          </a:p>
        </p:txBody>
      </p:sp>
      <p:sp>
        <p:nvSpPr>
          <p:cNvPr id="3" name="Rectangle : coins arrondis 2">
            <a:extLst>
              <a:ext uri="{FF2B5EF4-FFF2-40B4-BE49-F238E27FC236}">
                <a16:creationId xmlns:a16="http://schemas.microsoft.com/office/drawing/2014/main" id="{BE1CB460-AD2B-1EFA-04A1-0ECA57217FAE}"/>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pic>
        <p:nvPicPr>
          <p:cNvPr id="5" name="Image 4">
            <a:extLst>
              <a:ext uri="{FF2B5EF4-FFF2-40B4-BE49-F238E27FC236}">
                <a16:creationId xmlns:a16="http://schemas.microsoft.com/office/drawing/2014/main" id="{9079E808-3B25-0AED-99EF-D58714620F24}"/>
              </a:ext>
            </a:extLst>
          </p:cNvPr>
          <p:cNvPicPr>
            <a:picLocks noChangeAspect="1"/>
          </p:cNvPicPr>
          <p:nvPr/>
        </p:nvPicPr>
        <p:blipFill rotWithShape="1">
          <a:blip r:embed="rId4">
            <a:extLst>
              <a:ext uri="{28A0092B-C50C-407E-A947-70E740481C1C}">
                <a14:useLocalDpi xmlns:a14="http://schemas.microsoft.com/office/drawing/2010/main" val="0"/>
              </a:ext>
            </a:extLst>
          </a:blip>
          <a:srcRect l="12305" t="6897" r="12453" b="7527"/>
          <a:stretch/>
        </p:blipFill>
        <p:spPr bwMode="auto">
          <a:xfrm>
            <a:off x="2910468" y="2294830"/>
            <a:ext cx="6345044" cy="3325379"/>
          </a:xfrm>
          <a:prstGeom prst="rect">
            <a:avLst/>
          </a:prstGeom>
          <a:noFill/>
          <a:ln>
            <a:noFill/>
          </a:ln>
          <a:extLst>
            <a:ext uri="{53640926-AAD7-44D8-BBD7-CCE9431645EC}">
              <a14:shadowObscured xmlns:a14="http://schemas.microsoft.com/office/drawing/2010/main"/>
            </a:ext>
          </a:extLst>
        </p:spPr>
      </p:pic>
      <p:sp>
        <p:nvSpPr>
          <p:cNvPr id="7" name="Rectangle : coins arrondis 6">
            <a:extLst>
              <a:ext uri="{FF2B5EF4-FFF2-40B4-BE49-F238E27FC236}">
                <a16:creationId xmlns:a16="http://schemas.microsoft.com/office/drawing/2014/main" id="{E474C4FC-630C-08A9-9B2B-4CD528039B4F}"/>
              </a:ext>
            </a:extLst>
          </p:cNvPr>
          <p:cNvSpPr/>
          <p:nvPr/>
        </p:nvSpPr>
        <p:spPr>
          <a:xfrm>
            <a:off x="1371597" y="5762847"/>
            <a:ext cx="10002644" cy="41466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Ensuite nous utiliserons la commande docker-compose up -d pour faire tourner le contenaineur.</a:t>
            </a:r>
            <a:endParaRPr lang="fr-GN" sz="1600" dirty="0">
              <a:effectLst/>
              <a:ea typeface="Calibri" panose="020F0502020204030204" pitchFamily="34" charset="0"/>
              <a:cs typeface="Times New Roman" panose="02020603050405020304" pitchFamily="18" charset="0"/>
            </a:endParaRPr>
          </a:p>
          <a:p>
            <a:pPr>
              <a:lnSpc>
                <a:spcPct val="107000"/>
              </a:lnSpc>
              <a:spcAft>
                <a:spcPts val="800"/>
              </a:spcAft>
            </a:pPr>
            <a:r>
              <a:rPr lang="fr-FR"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98334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DB2A82E-22AB-74A2-5414-17DD19678BF4}"/>
              </a:ext>
            </a:extLst>
          </p:cNvPr>
          <p:cNvSpPr/>
          <p:nvPr/>
        </p:nvSpPr>
        <p:spPr>
          <a:xfrm>
            <a:off x="2668770" y="-21266"/>
            <a:ext cx="6772939" cy="808074"/>
          </a:xfrm>
          <a:prstGeom prst="rect">
            <a:avLst/>
          </a:prstGeom>
          <a:solidFill>
            <a:schemeClr val="bg1"/>
          </a:solidFill>
          <a:ln>
            <a:solidFill>
              <a:schemeClr val="bg1"/>
            </a:solidFill>
          </a:ln>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200" dirty="0">
                <a:solidFill>
                  <a:schemeClr val="accent4">
                    <a:lumMod val="75000"/>
                  </a:schemeClr>
                </a:solidFill>
              </a:rPr>
              <a:t>Sommaire</a:t>
            </a:r>
            <a:endParaRPr lang="fr-GN" sz="7200" dirty="0">
              <a:solidFill>
                <a:schemeClr val="accent4">
                  <a:lumMod val="75000"/>
                </a:schemeClr>
              </a:solidFill>
            </a:endParaRPr>
          </a:p>
        </p:txBody>
      </p:sp>
      <p:sp>
        <p:nvSpPr>
          <p:cNvPr id="11" name="Rectangle 10">
            <a:extLst>
              <a:ext uri="{FF2B5EF4-FFF2-40B4-BE49-F238E27FC236}">
                <a16:creationId xmlns:a16="http://schemas.microsoft.com/office/drawing/2014/main" id="{2B45DE57-9C78-D7E6-BAAE-5A2EE17BE1E9}"/>
              </a:ext>
            </a:extLst>
          </p:cNvPr>
          <p:cNvSpPr/>
          <p:nvPr/>
        </p:nvSpPr>
        <p:spPr>
          <a:xfrm>
            <a:off x="1233385" y="1286537"/>
            <a:ext cx="9175898" cy="261030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fr-GN" dirty="0"/>
          </a:p>
        </p:txBody>
      </p:sp>
      <p:sp>
        <p:nvSpPr>
          <p:cNvPr id="12" name="Rectangle 11">
            <a:extLst>
              <a:ext uri="{FF2B5EF4-FFF2-40B4-BE49-F238E27FC236}">
                <a16:creationId xmlns:a16="http://schemas.microsoft.com/office/drawing/2014/main" id="{4E7CE674-7BA1-252C-548A-E381C9A5FDBB}"/>
              </a:ext>
            </a:extLst>
          </p:cNvPr>
          <p:cNvSpPr/>
          <p:nvPr/>
        </p:nvSpPr>
        <p:spPr>
          <a:xfrm>
            <a:off x="1987296" y="4120130"/>
            <a:ext cx="5364480" cy="26103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GN" dirty="0"/>
          </a:p>
        </p:txBody>
      </p:sp>
      <p:graphicFrame>
        <p:nvGraphicFramePr>
          <p:cNvPr id="13" name="Diagramme 12">
            <a:extLst>
              <a:ext uri="{FF2B5EF4-FFF2-40B4-BE49-F238E27FC236}">
                <a16:creationId xmlns:a16="http://schemas.microsoft.com/office/drawing/2014/main" id="{07D8BA02-FCA4-B605-F5A0-6C872C214B9F}"/>
              </a:ext>
            </a:extLst>
          </p:cNvPr>
          <p:cNvGraphicFramePr/>
          <p:nvPr>
            <p:extLst>
              <p:ext uri="{D42A27DB-BD31-4B8C-83A1-F6EECF244321}">
                <p14:modId xmlns:p14="http://schemas.microsoft.com/office/powerpoint/2010/main" val="1036199872"/>
              </p:ext>
            </p:extLst>
          </p:nvPr>
        </p:nvGraphicFramePr>
        <p:xfrm>
          <a:off x="4130650" y="401446"/>
          <a:ext cx="7405676" cy="3128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e 1">
            <a:extLst>
              <a:ext uri="{FF2B5EF4-FFF2-40B4-BE49-F238E27FC236}">
                <a16:creationId xmlns:a16="http://schemas.microsoft.com/office/drawing/2014/main" id="{F30D2890-E35F-D9EE-9A5F-2F21E2365606}"/>
              </a:ext>
            </a:extLst>
          </p:cNvPr>
          <p:cNvGrpSpPr/>
          <p:nvPr/>
        </p:nvGrpSpPr>
        <p:grpSpPr>
          <a:xfrm>
            <a:off x="558175" y="4131380"/>
            <a:ext cx="8121789" cy="2610306"/>
            <a:chOff x="100523" y="3845182"/>
            <a:chExt cx="8352140" cy="2474556"/>
          </a:xfrm>
          <a:scene3d>
            <a:camera prst="isometricOffAxis2Left" zoom="95000"/>
            <a:lightRig rig="flat" dir="t"/>
          </a:scene3d>
        </p:grpSpPr>
        <p:sp>
          <p:nvSpPr>
            <p:cNvPr id="3" name="Forme libre : forme 2">
              <a:extLst>
                <a:ext uri="{FF2B5EF4-FFF2-40B4-BE49-F238E27FC236}">
                  <a16:creationId xmlns:a16="http://schemas.microsoft.com/office/drawing/2014/main" id="{F740309E-53E1-B295-0FD0-4155BB3A9D9B}"/>
                </a:ext>
              </a:extLst>
            </p:cNvPr>
            <p:cNvSpPr/>
            <p:nvPr/>
          </p:nvSpPr>
          <p:spPr>
            <a:xfrm>
              <a:off x="100523" y="3848262"/>
              <a:ext cx="516074" cy="737248"/>
            </a:xfrm>
            <a:custGeom>
              <a:avLst/>
              <a:gdLst>
                <a:gd name="connsiteX0" fmla="*/ 0 w 737247"/>
                <a:gd name="connsiteY0" fmla="*/ 0 h 516073"/>
                <a:gd name="connsiteX1" fmla="*/ 479211 w 737247"/>
                <a:gd name="connsiteY1" fmla="*/ 0 h 516073"/>
                <a:gd name="connsiteX2" fmla="*/ 737247 w 737247"/>
                <a:gd name="connsiteY2" fmla="*/ 258037 h 516073"/>
                <a:gd name="connsiteX3" fmla="*/ 479211 w 737247"/>
                <a:gd name="connsiteY3" fmla="*/ 516073 h 516073"/>
                <a:gd name="connsiteX4" fmla="*/ 0 w 737247"/>
                <a:gd name="connsiteY4" fmla="*/ 516073 h 516073"/>
                <a:gd name="connsiteX5" fmla="*/ 258037 w 737247"/>
                <a:gd name="connsiteY5" fmla="*/ 258037 h 516073"/>
                <a:gd name="connsiteX6" fmla="*/ 0 w 737247"/>
                <a:gd name="connsiteY6" fmla="*/ 0 h 5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247" h="516073">
                  <a:moveTo>
                    <a:pt x="737247" y="0"/>
                  </a:moveTo>
                  <a:lnTo>
                    <a:pt x="737247" y="335448"/>
                  </a:lnTo>
                  <a:lnTo>
                    <a:pt x="368623" y="516073"/>
                  </a:lnTo>
                  <a:lnTo>
                    <a:pt x="0" y="335448"/>
                  </a:lnTo>
                  <a:lnTo>
                    <a:pt x="0" y="0"/>
                  </a:lnTo>
                  <a:lnTo>
                    <a:pt x="368623" y="180626"/>
                  </a:lnTo>
                  <a:lnTo>
                    <a:pt x="737247" y="0"/>
                  </a:lnTo>
                  <a:close/>
                </a:path>
              </a:pathLst>
            </a:custGeom>
            <a:sp3d extrusionH="381000" contourW="38100" prstMaterial="matte">
              <a:contourClr>
                <a:schemeClr val="lt1"/>
              </a:contourClr>
            </a:sp3d>
          </p:spPr>
          <p:style>
            <a:lnRef idx="1">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8891" tIns="266928" rIns="8890" bIns="266926" numCol="1" spcCol="1270" anchor="ctr" anchorCtr="0">
              <a:noAutofit/>
            </a:bodyPr>
            <a:lstStyle/>
            <a:p>
              <a:pPr marL="0" lvl="0" indent="0" algn="ctr" defTabSz="622300">
                <a:lnSpc>
                  <a:spcPct val="90000"/>
                </a:lnSpc>
                <a:spcBef>
                  <a:spcPct val="0"/>
                </a:spcBef>
                <a:spcAft>
                  <a:spcPct val="35000"/>
                </a:spcAft>
                <a:buNone/>
              </a:pPr>
              <a:endParaRPr lang="fr-GN" sz="1400" kern="1200" dirty="0"/>
            </a:p>
          </p:txBody>
        </p:sp>
        <p:sp>
          <p:nvSpPr>
            <p:cNvPr id="4" name="Forme libre : forme 3">
              <a:extLst>
                <a:ext uri="{FF2B5EF4-FFF2-40B4-BE49-F238E27FC236}">
                  <a16:creationId xmlns:a16="http://schemas.microsoft.com/office/drawing/2014/main" id="{994709BF-0019-DB78-B589-46430E609998}"/>
                </a:ext>
              </a:extLst>
            </p:cNvPr>
            <p:cNvSpPr/>
            <p:nvPr/>
          </p:nvSpPr>
          <p:spPr>
            <a:xfrm>
              <a:off x="651214" y="3845182"/>
              <a:ext cx="7431347" cy="479211"/>
            </a:xfrm>
            <a:custGeom>
              <a:avLst/>
              <a:gdLst>
                <a:gd name="connsiteX0" fmla="*/ 79870 w 479211"/>
                <a:gd name="connsiteY0" fmla="*/ 0 h 7431347"/>
                <a:gd name="connsiteX1" fmla="*/ 399341 w 479211"/>
                <a:gd name="connsiteY1" fmla="*/ 0 h 7431347"/>
                <a:gd name="connsiteX2" fmla="*/ 479211 w 479211"/>
                <a:gd name="connsiteY2" fmla="*/ 79870 h 7431347"/>
                <a:gd name="connsiteX3" fmla="*/ 479211 w 479211"/>
                <a:gd name="connsiteY3" fmla="*/ 7431347 h 7431347"/>
                <a:gd name="connsiteX4" fmla="*/ 479211 w 479211"/>
                <a:gd name="connsiteY4" fmla="*/ 7431347 h 7431347"/>
                <a:gd name="connsiteX5" fmla="*/ 0 w 479211"/>
                <a:gd name="connsiteY5" fmla="*/ 7431347 h 7431347"/>
                <a:gd name="connsiteX6" fmla="*/ 0 w 479211"/>
                <a:gd name="connsiteY6" fmla="*/ 7431347 h 7431347"/>
                <a:gd name="connsiteX7" fmla="*/ 0 w 479211"/>
                <a:gd name="connsiteY7" fmla="*/ 79870 h 7431347"/>
                <a:gd name="connsiteX8" fmla="*/ 79870 w 479211"/>
                <a:gd name="connsiteY8" fmla="*/ 0 h 7431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211" h="7431347">
                  <a:moveTo>
                    <a:pt x="479211" y="1238586"/>
                  </a:moveTo>
                  <a:lnTo>
                    <a:pt x="479211" y="6192761"/>
                  </a:lnTo>
                  <a:cubicBezTo>
                    <a:pt x="479211" y="6876809"/>
                    <a:pt x="476905" y="7431339"/>
                    <a:pt x="474061" y="7431339"/>
                  </a:cubicBezTo>
                  <a:lnTo>
                    <a:pt x="0" y="7431339"/>
                  </a:lnTo>
                  <a:lnTo>
                    <a:pt x="0" y="7431339"/>
                  </a:lnTo>
                  <a:lnTo>
                    <a:pt x="0" y="8"/>
                  </a:lnTo>
                  <a:lnTo>
                    <a:pt x="0" y="8"/>
                  </a:lnTo>
                  <a:lnTo>
                    <a:pt x="474061" y="8"/>
                  </a:lnTo>
                  <a:cubicBezTo>
                    <a:pt x="476905" y="8"/>
                    <a:pt x="479211" y="554538"/>
                    <a:pt x="479211" y="1238586"/>
                  </a:cubicBezTo>
                  <a:close/>
                </a:path>
              </a:pathLst>
            </a:custGeom>
            <a:sp3d z="-60000" extrusionH="63500" prstMaterial="matte"/>
          </p:spPr>
          <p:style>
            <a:lnRef idx="1">
              <a:schemeClr val="accent4">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34822" rIns="34822" bIns="34824" numCol="1" spcCol="1270" anchor="ctr" anchorCtr="0">
              <a:noAutofit/>
            </a:bodyPr>
            <a:lstStyle/>
            <a:p>
              <a:pPr marL="171450" lvl="1" indent="-171450" algn="l" defTabSz="800100">
                <a:lnSpc>
                  <a:spcPct val="90000"/>
                </a:lnSpc>
                <a:spcBef>
                  <a:spcPct val="0"/>
                </a:spcBef>
                <a:spcAft>
                  <a:spcPct val="15000"/>
                </a:spcAft>
                <a:buChar char="•"/>
              </a:pPr>
              <a:r>
                <a:rPr lang="fr-FR" sz="2400" kern="1200" dirty="0"/>
                <a:t>Sécurité</a:t>
              </a:r>
              <a:r>
                <a:rPr lang="fr-FR" sz="2000" kern="1200" dirty="0"/>
                <a:t> de Docker et Docker-compose</a:t>
              </a:r>
              <a:endParaRPr lang="fr-GN" sz="2000" kern="1200" dirty="0"/>
            </a:p>
          </p:txBody>
        </p:sp>
        <p:sp>
          <p:nvSpPr>
            <p:cNvPr id="5" name="Forme libre : forme 4">
              <a:extLst>
                <a:ext uri="{FF2B5EF4-FFF2-40B4-BE49-F238E27FC236}">
                  <a16:creationId xmlns:a16="http://schemas.microsoft.com/office/drawing/2014/main" id="{FA082F68-4D41-4C28-DAAE-D5BE0DEC7C65}"/>
                </a:ext>
              </a:extLst>
            </p:cNvPr>
            <p:cNvSpPr/>
            <p:nvPr/>
          </p:nvSpPr>
          <p:spPr>
            <a:xfrm>
              <a:off x="100523" y="4426114"/>
              <a:ext cx="516073" cy="737247"/>
            </a:xfrm>
            <a:custGeom>
              <a:avLst/>
              <a:gdLst>
                <a:gd name="connsiteX0" fmla="*/ 0 w 737247"/>
                <a:gd name="connsiteY0" fmla="*/ 0 h 516073"/>
                <a:gd name="connsiteX1" fmla="*/ 479211 w 737247"/>
                <a:gd name="connsiteY1" fmla="*/ 0 h 516073"/>
                <a:gd name="connsiteX2" fmla="*/ 737247 w 737247"/>
                <a:gd name="connsiteY2" fmla="*/ 258037 h 516073"/>
                <a:gd name="connsiteX3" fmla="*/ 479211 w 737247"/>
                <a:gd name="connsiteY3" fmla="*/ 516073 h 516073"/>
                <a:gd name="connsiteX4" fmla="*/ 0 w 737247"/>
                <a:gd name="connsiteY4" fmla="*/ 516073 h 516073"/>
                <a:gd name="connsiteX5" fmla="*/ 258037 w 737247"/>
                <a:gd name="connsiteY5" fmla="*/ 258037 h 516073"/>
                <a:gd name="connsiteX6" fmla="*/ 0 w 737247"/>
                <a:gd name="connsiteY6" fmla="*/ 0 h 5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247" h="516073">
                  <a:moveTo>
                    <a:pt x="737247" y="0"/>
                  </a:moveTo>
                  <a:lnTo>
                    <a:pt x="737247" y="335448"/>
                  </a:lnTo>
                  <a:lnTo>
                    <a:pt x="368623" y="516073"/>
                  </a:lnTo>
                  <a:lnTo>
                    <a:pt x="0" y="335448"/>
                  </a:lnTo>
                  <a:lnTo>
                    <a:pt x="0" y="0"/>
                  </a:lnTo>
                  <a:lnTo>
                    <a:pt x="368623" y="180626"/>
                  </a:lnTo>
                  <a:lnTo>
                    <a:pt x="737247" y="0"/>
                  </a:lnTo>
                  <a:close/>
                </a:path>
              </a:pathLst>
            </a:custGeom>
            <a:sp3d extrusionH="381000" contourW="38100" prstMaterial="matte">
              <a:contourClr>
                <a:schemeClr val="lt1"/>
              </a:contourClr>
            </a:sp3d>
          </p:spPr>
          <p:style>
            <a:lnRef idx="1">
              <a:schemeClr val="accent4">
                <a:hueOff val="3266964"/>
                <a:satOff val="-13592"/>
                <a:lumOff val="3203"/>
                <a:alphaOff val="0"/>
              </a:schemeClr>
            </a:lnRef>
            <a:fillRef idx="1">
              <a:schemeClr val="accent4">
                <a:hueOff val="3266964"/>
                <a:satOff val="-13592"/>
                <a:lumOff val="3203"/>
                <a:alphaOff val="0"/>
              </a:schemeClr>
            </a:fillRef>
            <a:effectRef idx="0">
              <a:schemeClr val="accent4">
                <a:hueOff val="3266964"/>
                <a:satOff val="-13592"/>
                <a:lumOff val="3203"/>
                <a:alphaOff val="0"/>
              </a:schemeClr>
            </a:effectRef>
            <a:fontRef idx="minor">
              <a:schemeClr val="lt1"/>
            </a:fontRef>
          </p:style>
          <p:txBody>
            <a:bodyPr spcFirstLastPara="0" vert="horz" wrap="square" lIns="8891" tIns="266927" rIns="8889" bIns="266926" numCol="1" spcCol="1270" anchor="ctr" anchorCtr="0">
              <a:noAutofit/>
            </a:bodyPr>
            <a:lstStyle/>
            <a:p>
              <a:pPr marL="0" lvl="0" indent="0" algn="ctr" defTabSz="622300">
                <a:lnSpc>
                  <a:spcPct val="90000"/>
                </a:lnSpc>
                <a:spcBef>
                  <a:spcPct val="0"/>
                </a:spcBef>
                <a:spcAft>
                  <a:spcPct val="35000"/>
                </a:spcAft>
                <a:buNone/>
              </a:pPr>
              <a:endParaRPr lang="fr-GN" sz="1400" kern="1200" dirty="0"/>
            </a:p>
          </p:txBody>
        </p:sp>
        <p:sp>
          <p:nvSpPr>
            <p:cNvPr id="6" name="Forme libre : forme 5">
              <a:extLst>
                <a:ext uri="{FF2B5EF4-FFF2-40B4-BE49-F238E27FC236}">
                  <a16:creationId xmlns:a16="http://schemas.microsoft.com/office/drawing/2014/main" id="{A33C62F2-CB33-0AB0-8CEC-FE264B141C2C}"/>
                </a:ext>
              </a:extLst>
            </p:cNvPr>
            <p:cNvSpPr/>
            <p:nvPr/>
          </p:nvSpPr>
          <p:spPr>
            <a:xfrm>
              <a:off x="574191" y="4460570"/>
              <a:ext cx="7502997" cy="479211"/>
            </a:xfrm>
            <a:custGeom>
              <a:avLst/>
              <a:gdLst>
                <a:gd name="connsiteX0" fmla="*/ 79870 w 479211"/>
                <a:gd name="connsiteY0" fmla="*/ 0 h 7502997"/>
                <a:gd name="connsiteX1" fmla="*/ 399341 w 479211"/>
                <a:gd name="connsiteY1" fmla="*/ 0 h 7502997"/>
                <a:gd name="connsiteX2" fmla="*/ 479211 w 479211"/>
                <a:gd name="connsiteY2" fmla="*/ 79870 h 7502997"/>
                <a:gd name="connsiteX3" fmla="*/ 479211 w 479211"/>
                <a:gd name="connsiteY3" fmla="*/ 7502997 h 7502997"/>
                <a:gd name="connsiteX4" fmla="*/ 479211 w 479211"/>
                <a:gd name="connsiteY4" fmla="*/ 7502997 h 7502997"/>
                <a:gd name="connsiteX5" fmla="*/ 0 w 479211"/>
                <a:gd name="connsiteY5" fmla="*/ 7502997 h 7502997"/>
                <a:gd name="connsiteX6" fmla="*/ 0 w 479211"/>
                <a:gd name="connsiteY6" fmla="*/ 7502997 h 7502997"/>
                <a:gd name="connsiteX7" fmla="*/ 0 w 479211"/>
                <a:gd name="connsiteY7" fmla="*/ 79870 h 7502997"/>
                <a:gd name="connsiteX8" fmla="*/ 79870 w 479211"/>
                <a:gd name="connsiteY8" fmla="*/ 0 h 7502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211" h="7502997">
                  <a:moveTo>
                    <a:pt x="479211" y="1250528"/>
                  </a:moveTo>
                  <a:lnTo>
                    <a:pt x="479211" y="6252469"/>
                  </a:lnTo>
                  <a:cubicBezTo>
                    <a:pt x="479211" y="6943112"/>
                    <a:pt x="476927" y="7502989"/>
                    <a:pt x="474110" y="7502989"/>
                  </a:cubicBezTo>
                  <a:lnTo>
                    <a:pt x="0" y="7502989"/>
                  </a:lnTo>
                  <a:lnTo>
                    <a:pt x="0" y="7502989"/>
                  </a:lnTo>
                  <a:lnTo>
                    <a:pt x="0" y="8"/>
                  </a:lnTo>
                  <a:lnTo>
                    <a:pt x="0" y="8"/>
                  </a:lnTo>
                  <a:lnTo>
                    <a:pt x="474110" y="8"/>
                  </a:lnTo>
                  <a:cubicBezTo>
                    <a:pt x="476927" y="8"/>
                    <a:pt x="479211" y="559885"/>
                    <a:pt x="479211" y="1250528"/>
                  </a:cubicBezTo>
                  <a:close/>
                </a:path>
              </a:pathLst>
            </a:custGeom>
            <a:sp3d z="-60000" extrusionH="63500" prstMaterial="matte"/>
          </p:spPr>
          <p:style>
            <a:lnRef idx="1">
              <a:schemeClr val="accent4">
                <a:hueOff val="3266964"/>
                <a:satOff val="-13592"/>
                <a:lumOff val="3203"/>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6092" rIns="36092" bIns="36094" numCol="1" spcCol="1270" anchor="ctr" anchorCtr="0">
              <a:noAutofit/>
            </a:bodyPr>
            <a:lstStyle/>
            <a:p>
              <a:pPr marL="228600" lvl="1" indent="0" algn="l" defTabSz="889000">
                <a:lnSpc>
                  <a:spcPct val="90000"/>
                </a:lnSpc>
                <a:spcBef>
                  <a:spcPct val="0"/>
                </a:spcBef>
                <a:spcAft>
                  <a:spcPct val="15000"/>
                </a:spcAft>
                <a:buFont typeface="Arial" panose="020B0604020202020204" pitchFamily="34" charset="0"/>
                <a:buChar char="•"/>
              </a:pPr>
              <a:r>
                <a:rPr lang="fr-FR" sz="2000" b="0" kern="1200" dirty="0">
                  <a:latin typeface="Calibri" panose="020F0502020204030204"/>
                  <a:ea typeface="+mn-ea"/>
                  <a:cs typeface="+mn-cs"/>
                </a:rPr>
                <a:t> Schema Illustratif</a:t>
              </a:r>
              <a:endParaRPr lang="fr-GN" sz="2000" b="0" kern="1200" dirty="0">
                <a:latin typeface="Calibri" panose="020F0502020204030204"/>
                <a:ea typeface="+mn-ea"/>
                <a:cs typeface="+mn-cs"/>
              </a:endParaRPr>
            </a:p>
          </p:txBody>
        </p:sp>
        <p:sp>
          <p:nvSpPr>
            <p:cNvPr id="7" name="Forme libre : forme 6">
              <a:extLst>
                <a:ext uri="{FF2B5EF4-FFF2-40B4-BE49-F238E27FC236}">
                  <a16:creationId xmlns:a16="http://schemas.microsoft.com/office/drawing/2014/main" id="{F648F120-4BC1-774F-97F4-EEC497023828}"/>
                </a:ext>
              </a:extLst>
            </p:cNvPr>
            <p:cNvSpPr/>
            <p:nvPr/>
          </p:nvSpPr>
          <p:spPr>
            <a:xfrm>
              <a:off x="100523" y="5004640"/>
              <a:ext cx="516073" cy="737247"/>
            </a:xfrm>
            <a:custGeom>
              <a:avLst/>
              <a:gdLst>
                <a:gd name="connsiteX0" fmla="*/ 0 w 737247"/>
                <a:gd name="connsiteY0" fmla="*/ 0 h 516073"/>
                <a:gd name="connsiteX1" fmla="*/ 479211 w 737247"/>
                <a:gd name="connsiteY1" fmla="*/ 0 h 516073"/>
                <a:gd name="connsiteX2" fmla="*/ 737247 w 737247"/>
                <a:gd name="connsiteY2" fmla="*/ 258037 h 516073"/>
                <a:gd name="connsiteX3" fmla="*/ 479211 w 737247"/>
                <a:gd name="connsiteY3" fmla="*/ 516073 h 516073"/>
                <a:gd name="connsiteX4" fmla="*/ 0 w 737247"/>
                <a:gd name="connsiteY4" fmla="*/ 516073 h 516073"/>
                <a:gd name="connsiteX5" fmla="*/ 258037 w 737247"/>
                <a:gd name="connsiteY5" fmla="*/ 258037 h 516073"/>
                <a:gd name="connsiteX6" fmla="*/ 0 w 737247"/>
                <a:gd name="connsiteY6" fmla="*/ 0 h 5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247" h="516073">
                  <a:moveTo>
                    <a:pt x="737247" y="0"/>
                  </a:moveTo>
                  <a:lnTo>
                    <a:pt x="737247" y="335448"/>
                  </a:lnTo>
                  <a:lnTo>
                    <a:pt x="368623" y="516073"/>
                  </a:lnTo>
                  <a:lnTo>
                    <a:pt x="0" y="335448"/>
                  </a:lnTo>
                  <a:lnTo>
                    <a:pt x="0" y="0"/>
                  </a:lnTo>
                  <a:lnTo>
                    <a:pt x="368623" y="180626"/>
                  </a:lnTo>
                  <a:lnTo>
                    <a:pt x="737247" y="0"/>
                  </a:lnTo>
                  <a:close/>
                </a:path>
              </a:pathLst>
            </a:custGeom>
            <a:sp3d extrusionH="381000" contourW="38100" prstMaterial="matte">
              <a:contourClr>
                <a:schemeClr val="lt1"/>
              </a:contourClr>
            </a:sp3d>
          </p:spPr>
          <p:style>
            <a:lnRef idx="1">
              <a:schemeClr val="accent4">
                <a:hueOff val="6533927"/>
                <a:satOff val="-27185"/>
                <a:lumOff val="6405"/>
                <a:alphaOff val="0"/>
              </a:schemeClr>
            </a:lnRef>
            <a:fillRef idx="1">
              <a:schemeClr val="accent4">
                <a:hueOff val="6533927"/>
                <a:satOff val="-27185"/>
                <a:lumOff val="6405"/>
                <a:alphaOff val="0"/>
              </a:schemeClr>
            </a:fillRef>
            <a:effectRef idx="0">
              <a:schemeClr val="accent4">
                <a:hueOff val="6533927"/>
                <a:satOff val="-27185"/>
                <a:lumOff val="6405"/>
                <a:alphaOff val="0"/>
              </a:schemeClr>
            </a:effectRef>
            <a:fontRef idx="minor">
              <a:schemeClr val="lt1"/>
            </a:fontRef>
          </p:style>
          <p:txBody>
            <a:bodyPr spcFirstLastPara="0" vert="horz" wrap="square" lIns="8891" tIns="266927" rIns="8889" bIns="266926" numCol="1" spcCol="1270" anchor="ctr" anchorCtr="0">
              <a:noAutofit/>
            </a:bodyPr>
            <a:lstStyle/>
            <a:p>
              <a:pPr marL="0" lvl="0" indent="0" algn="ctr" defTabSz="622300">
                <a:lnSpc>
                  <a:spcPct val="90000"/>
                </a:lnSpc>
                <a:spcBef>
                  <a:spcPct val="0"/>
                </a:spcBef>
                <a:spcAft>
                  <a:spcPct val="35000"/>
                </a:spcAft>
                <a:buNone/>
              </a:pPr>
              <a:endParaRPr lang="fr-GN" sz="1400" kern="1200" dirty="0"/>
            </a:p>
          </p:txBody>
        </p:sp>
        <p:sp>
          <p:nvSpPr>
            <p:cNvPr id="8" name="Forme libre : forme 7">
              <a:extLst>
                <a:ext uri="{FF2B5EF4-FFF2-40B4-BE49-F238E27FC236}">
                  <a16:creationId xmlns:a16="http://schemas.microsoft.com/office/drawing/2014/main" id="{2E50D68B-DC71-6B90-E0AA-8D4B26344E3D}"/>
                </a:ext>
              </a:extLst>
            </p:cNvPr>
            <p:cNvSpPr/>
            <p:nvPr/>
          </p:nvSpPr>
          <p:spPr>
            <a:xfrm>
              <a:off x="543580" y="5065415"/>
              <a:ext cx="7476128" cy="480562"/>
            </a:xfrm>
            <a:custGeom>
              <a:avLst/>
              <a:gdLst>
                <a:gd name="connsiteX0" fmla="*/ 80095 w 480562"/>
                <a:gd name="connsiteY0" fmla="*/ 0 h 7476128"/>
                <a:gd name="connsiteX1" fmla="*/ 400467 w 480562"/>
                <a:gd name="connsiteY1" fmla="*/ 0 h 7476128"/>
                <a:gd name="connsiteX2" fmla="*/ 480562 w 480562"/>
                <a:gd name="connsiteY2" fmla="*/ 80095 h 7476128"/>
                <a:gd name="connsiteX3" fmla="*/ 480562 w 480562"/>
                <a:gd name="connsiteY3" fmla="*/ 7476128 h 7476128"/>
                <a:gd name="connsiteX4" fmla="*/ 480562 w 480562"/>
                <a:gd name="connsiteY4" fmla="*/ 7476128 h 7476128"/>
                <a:gd name="connsiteX5" fmla="*/ 0 w 480562"/>
                <a:gd name="connsiteY5" fmla="*/ 7476128 h 7476128"/>
                <a:gd name="connsiteX6" fmla="*/ 0 w 480562"/>
                <a:gd name="connsiteY6" fmla="*/ 7476128 h 7476128"/>
                <a:gd name="connsiteX7" fmla="*/ 0 w 480562"/>
                <a:gd name="connsiteY7" fmla="*/ 80095 h 7476128"/>
                <a:gd name="connsiteX8" fmla="*/ 80095 w 480562"/>
                <a:gd name="connsiteY8" fmla="*/ 0 h 7476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562" h="7476128">
                  <a:moveTo>
                    <a:pt x="480562" y="1246047"/>
                  </a:moveTo>
                  <a:lnTo>
                    <a:pt x="480562" y="6230081"/>
                  </a:lnTo>
                  <a:cubicBezTo>
                    <a:pt x="480562" y="6918245"/>
                    <a:pt x="478257" y="7476120"/>
                    <a:pt x="475414" y="7476120"/>
                  </a:cubicBezTo>
                  <a:lnTo>
                    <a:pt x="0" y="7476120"/>
                  </a:lnTo>
                  <a:lnTo>
                    <a:pt x="0" y="7476120"/>
                  </a:lnTo>
                  <a:lnTo>
                    <a:pt x="0" y="8"/>
                  </a:lnTo>
                  <a:lnTo>
                    <a:pt x="0" y="8"/>
                  </a:lnTo>
                  <a:lnTo>
                    <a:pt x="475414" y="8"/>
                  </a:lnTo>
                  <a:cubicBezTo>
                    <a:pt x="478257" y="8"/>
                    <a:pt x="480562" y="557883"/>
                    <a:pt x="480562" y="1246047"/>
                  </a:cubicBezTo>
                  <a:close/>
                </a:path>
              </a:pathLst>
            </a:custGeom>
            <a:sp3d z="-60000" extrusionH="63500" prstMaterial="matte"/>
          </p:spPr>
          <p:style>
            <a:lnRef idx="1">
              <a:schemeClr val="accent4">
                <a:hueOff val="6533927"/>
                <a:satOff val="-27185"/>
                <a:lumOff val="640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05817" tIns="50763" rIns="50763" bIns="50765" numCol="1" spcCol="1270" anchor="ctr" anchorCtr="0">
              <a:noAutofit/>
            </a:bodyPr>
            <a:lstStyle/>
            <a:p>
              <a:pPr marL="285750" lvl="1" indent="-285750" defTabSz="1911350">
                <a:lnSpc>
                  <a:spcPct val="90000"/>
                </a:lnSpc>
                <a:spcBef>
                  <a:spcPct val="0"/>
                </a:spcBef>
                <a:spcAft>
                  <a:spcPct val="15000"/>
                </a:spcAft>
                <a:buChar char="•"/>
              </a:pPr>
              <a:r>
                <a:rPr lang="fr-FR" sz="2000" kern="1200" dirty="0"/>
                <a:t> Deploiement</a:t>
              </a:r>
              <a:endParaRPr lang="fr-GN" sz="4300" kern="1200" dirty="0"/>
            </a:p>
          </p:txBody>
        </p:sp>
        <p:sp>
          <p:nvSpPr>
            <p:cNvPr id="9" name="Forme libre : forme 8">
              <a:extLst>
                <a:ext uri="{FF2B5EF4-FFF2-40B4-BE49-F238E27FC236}">
                  <a16:creationId xmlns:a16="http://schemas.microsoft.com/office/drawing/2014/main" id="{675CAD08-7153-FDF9-A6F0-748E0C7A605F}"/>
                </a:ext>
              </a:extLst>
            </p:cNvPr>
            <p:cNvSpPr/>
            <p:nvPr/>
          </p:nvSpPr>
          <p:spPr>
            <a:xfrm>
              <a:off x="100523" y="5582491"/>
              <a:ext cx="516073" cy="737247"/>
            </a:xfrm>
            <a:custGeom>
              <a:avLst/>
              <a:gdLst>
                <a:gd name="connsiteX0" fmla="*/ 0 w 737247"/>
                <a:gd name="connsiteY0" fmla="*/ 0 h 516073"/>
                <a:gd name="connsiteX1" fmla="*/ 479211 w 737247"/>
                <a:gd name="connsiteY1" fmla="*/ 0 h 516073"/>
                <a:gd name="connsiteX2" fmla="*/ 737247 w 737247"/>
                <a:gd name="connsiteY2" fmla="*/ 258037 h 516073"/>
                <a:gd name="connsiteX3" fmla="*/ 479211 w 737247"/>
                <a:gd name="connsiteY3" fmla="*/ 516073 h 516073"/>
                <a:gd name="connsiteX4" fmla="*/ 0 w 737247"/>
                <a:gd name="connsiteY4" fmla="*/ 516073 h 516073"/>
                <a:gd name="connsiteX5" fmla="*/ 258037 w 737247"/>
                <a:gd name="connsiteY5" fmla="*/ 258037 h 516073"/>
                <a:gd name="connsiteX6" fmla="*/ 0 w 737247"/>
                <a:gd name="connsiteY6" fmla="*/ 0 h 51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247" h="516073">
                  <a:moveTo>
                    <a:pt x="737247" y="0"/>
                  </a:moveTo>
                  <a:lnTo>
                    <a:pt x="737247" y="335448"/>
                  </a:lnTo>
                  <a:lnTo>
                    <a:pt x="368623" y="516073"/>
                  </a:lnTo>
                  <a:lnTo>
                    <a:pt x="0" y="335448"/>
                  </a:lnTo>
                  <a:lnTo>
                    <a:pt x="0" y="0"/>
                  </a:lnTo>
                  <a:lnTo>
                    <a:pt x="368623" y="180626"/>
                  </a:lnTo>
                  <a:lnTo>
                    <a:pt x="737247" y="0"/>
                  </a:lnTo>
                  <a:close/>
                </a:path>
              </a:pathLst>
            </a:custGeom>
            <a:sp3d extrusionH="381000" contourW="38100" prstMaterial="matte">
              <a:contourClr>
                <a:schemeClr val="lt1"/>
              </a:contourClr>
            </a:sp3d>
          </p:spPr>
          <p:style>
            <a:lnRef idx="1">
              <a:schemeClr val="accent4">
                <a:hueOff val="9800891"/>
                <a:satOff val="-40777"/>
                <a:lumOff val="9608"/>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27306" tIns="285342" rIns="27304" bIns="285341" numCol="1" spcCol="1270" anchor="ctr" anchorCtr="0">
              <a:noAutofit/>
            </a:bodyPr>
            <a:lstStyle/>
            <a:p>
              <a:pPr marL="0" lvl="0" indent="0" algn="ctr" defTabSz="1911350">
                <a:lnSpc>
                  <a:spcPct val="90000"/>
                </a:lnSpc>
                <a:spcBef>
                  <a:spcPct val="0"/>
                </a:spcBef>
                <a:spcAft>
                  <a:spcPct val="35000"/>
                </a:spcAft>
                <a:buNone/>
              </a:pPr>
              <a:endParaRPr lang="fr-GN" sz="4300" kern="1200" dirty="0">
                <a:solidFill>
                  <a:srgbClr val="7030A0"/>
                </a:solidFill>
              </a:endParaRPr>
            </a:p>
          </p:txBody>
        </p:sp>
        <p:sp>
          <p:nvSpPr>
            <p:cNvPr id="15" name="Forme libre : forme 14">
              <a:extLst>
                <a:ext uri="{FF2B5EF4-FFF2-40B4-BE49-F238E27FC236}">
                  <a16:creationId xmlns:a16="http://schemas.microsoft.com/office/drawing/2014/main" id="{64E120CD-8283-DFC5-0390-787906364677}"/>
                </a:ext>
              </a:extLst>
            </p:cNvPr>
            <p:cNvSpPr/>
            <p:nvPr/>
          </p:nvSpPr>
          <p:spPr>
            <a:xfrm>
              <a:off x="664704" y="5648119"/>
              <a:ext cx="7787959" cy="479212"/>
            </a:xfrm>
            <a:custGeom>
              <a:avLst/>
              <a:gdLst>
                <a:gd name="connsiteX0" fmla="*/ 79870 w 479211"/>
                <a:gd name="connsiteY0" fmla="*/ 0 h 7787958"/>
                <a:gd name="connsiteX1" fmla="*/ 399341 w 479211"/>
                <a:gd name="connsiteY1" fmla="*/ 0 h 7787958"/>
                <a:gd name="connsiteX2" fmla="*/ 479211 w 479211"/>
                <a:gd name="connsiteY2" fmla="*/ 79870 h 7787958"/>
                <a:gd name="connsiteX3" fmla="*/ 479211 w 479211"/>
                <a:gd name="connsiteY3" fmla="*/ 7787958 h 7787958"/>
                <a:gd name="connsiteX4" fmla="*/ 479211 w 479211"/>
                <a:gd name="connsiteY4" fmla="*/ 7787958 h 7787958"/>
                <a:gd name="connsiteX5" fmla="*/ 0 w 479211"/>
                <a:gd name="connsiteY5" fmla="*/ 7787958 h 7787958"/>
                <a:gd name="connsiteX6" fmla="*/ 0 w 479211"/>
                <a:gd name="connsiteY6" fmla="*/ 7787958 h 7787958"/>
                <a:gd name="connsiteX7" fmla="*/ 0 w 479211"/>
                <a:gd name="connsiteY7" fmla="*/ 79870 h 7787958"/>
                <a:gd name="connsiteX8" fmla="*/ 79870 w 479211"/>
                <a:gd name="connsiteY8" fmla="*/ 0 h 778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211" h="7787958">
                  <a:moveTo>
                    <a:pt x="479211" y="1298023"/>
                  </a:moveTo>
                  <a:lnTo>
                    <a:pt x="479211" y="6489935"/>
                  </a:lnTo>
                  <a:cubicBezTo>
                    <a:pt x="479211" y="7206809"/>
                    <a:pt x="477011" y="7787950"/>
                    <a:pt x="474296" y="7787950"/>
                  </a:cubicBezTo>
                  <a:lnTo>
                    <a:pt x="0" y="7787950"/>
                  </a:lnTo>
                  <a:lnTo>
                    <a:pt x="0" y="7787950"/>
                  </a:lnTo>
                  <a:lnTo>
                    <a:pt x="0" y="8"/>
                  </a:lnTo>
                  <a:lnTo>
                    <a:pt x="0" y="8"/>
                  </a:lnTo>
                  <a:lnTo>
                    <a:pt x="474296" y="8"/>
                  </a:lnTo>
                  <a:cubicBezTo>
                    <a:pt x="477011" y="8"/>
                    <a:pt x="479211" y="581149"/>
                    <a:pt x="479211" y="1298023"/>
                  </a:cubicBezTo>
                  <a:close/>
                </a:path>
              </a:pathLst>
            </a:custGeom>
            <a:solidFill>
              <a:schemeClr val="bg1">
                <a:alpha val="90000"/>
              </a:schemeClr>
            </a:solidFill>
            <a:ln w="0">
              <a:solidFill>
                <a:srgbClr val="0070C0"/>
              </a:solidFill>
            </a:ln>
            <a:sp3d z="-60000" extrusionH="63500" prstMaterial="matte"/>
          </p:spPr>
          <p:style>
            <a:lnRef idx="1">
              <a:schemeClr val="accent4">
                <a:hueOff val="9800891"/>
                <a:satOff val="-40777"/>
                <a:lumOff val="960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2241" tIns="36093" rIns="36093" bIns="36094" numCol="1" spcCol="1270" anchor="ctr" anchorCtr="0">
              <a:noAutofit/>
            </a:bodyPr>
            <a:lstStyle/>
            <a:p>
              <a:pPr marL="228600" lvl="1" indent="-228600" algn="l" defTabSz="889000">
                <a:lnSpc>
                  <a:spcPct val="90000"/>
                </a:lnSpc>
                <a:spcBef>
                  <a:spcPct val="0"/>
                </a:spcBef>
                <a:spcAft>
                  <a:spcPct val="15000"/>
                </a:spcAft>
                <a:buChar char="•"/>
              </a:pPr>
              <a:r>
                <a:rPr lang="fr-FR" sz="2000" kern="1200" dirty="0"/>
                <a:t>Conclusion</a:t>
              </a:r>
              <a:endParaRPr lang="fr-GN" sz="2000" kern="1200" dirty="0"/>
            </a:p>
          </p:txBody>
        </p:sp>
      </p:grpSp>
      <p:pic>
        <p:nvPicPr>
          <p:cNvPr id="17" name="Image 16">
            <a:extLst>
              <a:ext uri="{FF2B5EF4-FFF2-40B4-BE49-F238E27FC236}">
                <a16:creationId xmlns:a16="http://schemas.microsoft.com/office/drawing/2014/main" id="{77C27D83-0B00-6A7A-BE14-A84BC3653420}"/>
              </a:ext>
            </a:extLst>
          </p:cNvPr>
          <p:cNvPicPr>
            <a:picLocks noChangeAspect="1"/>
          </p:cNvPicPr>
          <p:nvPr/>
        </p:nvPicPr>
        <p:blipFill>
          <a:blip r:embed="rId7"/>
          <a:stretch>
            <a:fillRect/>
          </a:stretch>
        </p:blipFill>
        <p:spPr>
          <a:xfrm>
            <a:off x="0" y="-21266"/>
            <a:ext cx="685896" cy="6879266"/>
          </a:xfrm>
          <a:prstGeom prst="rect">
            <a:avLst/>
          </a:prstGeom>
        </p:spPr>
      </p:pic>
      <p:pic>
        <p:nvPicPr>
          <p:cNvPr id="19" name="Image 18">
            <a:extLst>
              <a:ext uri="{FF2B5EF4-FFF2-40B4-BE49-F238E27FC236}">
                <a16:creationId xmlns:a16="http://schemas.microsoft.com/office/drawing/2014/main" id="{976683F1-5DF2-DDA5-4E52-927971F91A84}"/>
              </a:ext>
            </a:extLst>
          </p:cNvPr>
          <p:cNvPicPr>
            <a:picLocks noChangeAspect="1"/>
          </p:cNvPicPr>
          <p:nvPr/>
        </p:nvPicPr>
        <p:blipFill>
          <a:blip r:embed="rId8"/>
          <a:stretch>
            <a:fillRect/>
          </a:stretch>
        </p:blipFill>
        <p:spPr>
          <a:xfrm>
            <a:off x="11048469" y="0"/>
            <a:ext cx="1305107" cy="1781424"/>
          </a:xfrm>
          <a:prstGeom prst="rect">
            <a:avLst/>
          </a:prstGeom>
        </p:spPr>
      </p:pic>
      <p:sp>
        <p:nvSpPr>
          <p:cNvPr id="20" name="Rectangle 19">
            <a:extLst>
              <a:ext uri="{FF2B5EF4-FFF2-40B4-BE49-F238E27FC236}">
                <a16:creationId xmlns:a16="http://schemas.microsoft.com/office/drawing/2014/main" id="{637AACE9-E784-4688-0DC3-C3C31A7845D6}"/>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1</a:t>
            </a:r>
            <a:endParaRPr lang="fr-GN" dirty="0">
              <a:solidFill>
                <a:schemeClr val="tx1"/>
              </a:solidFill>
            </a:endParaRPr>
          </a:p>
        </p:txBody>
      </p:sp>
      <p:sp>
        <p:nvSpPr>
          <p:cNvPr id="21" name="Rectangle 20">
            <a:extLst>
              <a:ext uri="{FF2B5EF4-FFF2-40B4-BE49-F238E27FC236}">
                <a16:creationId xmlns:a16="http://schemas.microsoft.com/office/drawing/2014/main" id="{AC51FA96-3878-A99C-BF93-A7449F6044B2}"/>
              </a:ext>
            </a:extLst>
          </p:cNvPr>
          <p:cNvSpPr/>
          <p:nvPr/>
        </p:nvSpPr>
        <p:spPr>
          <a:xfrm>
            <a:off x="8506047" y="3429000"/>
            <a:ext cx="3196868" cy="69113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solidFill>
                  <a:schemeClr val="bg1"/>
                </a:solidFill>
              </a:rPr>
              <a:t>Yasin</a:t>
            </a:r>
            <a:endParaRPr lang="fr-GN" dirty="0">
              <a:solidFill>
                <a:schemeClr val="bg1"/>
              </a:solidFill>
            </a:endParaRPr>
          </a:p>
        </p:txBody>
      </p:sp>
    </p:spTree>
    <p:extLst>
      <p:ext uri="{BB962C8B-B14F-4D97-AF65-F5344CB8AC3E}">
        <p14:creationId xmlns:p14="http://schemas.microsoft.com/office/powerpoint/2010/main" val="3959295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900" decel="100000" fill="hold"/>
                                        <p:tgtEl>
                                          <p:spTgt spid="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900" decel="100000" fill="hold"/>
                                        <p:tgtEl>
                                          <p:spTgt spid="2"/>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2C55BF97-D808-CFBE-08A5-79A9B8014A64}"/>
              </a:ext>
            </a:extLst>
          </p:cNvPr>
          <p:cNvPicPr>
            <a:picLocks noChangeAspect="1"/>
          </p:cNvPicPr>
          <p:nvPr/>
        </p:nvPicPr>
        <p:blipFill rotWithShape="1">
          <a:blip r:embed="rId2"/>
          <a:srcRect r="11981"/>
          <a:stretch/>
        </p:blipFill>
        <p:spPr>
          <a:xfrm>
            <a:off x="11004698" y="-42533"/>
            <a:ext cx="1176648" cy="1824703"/>
          </a:xfrm>
          <a:prstGeom prst="rect">
            <a:avLst/>
          </a:prstGeom>
        </p:spPr>
      </p:pic>
      <p:pic>
        <p:nvPicPr>
          <p:cNvPr id="9" name="Image 8">
            <a:extLst>
              <a:ext uri="{FF2B5EF4-FFF2-40B4-BE49-F238E27FC236}">
                <a16:creationId xmlns:a16="http://schemas.microsoft.com/office/drawing/2014/main" id="{351F1E66-F3E2-1D9C-1F8F-0F281C4FFD74}"/>
              </a:ext>
            </a:extLst>
          </p:cNvPr>
          <p:cNvPicPr>
            <a:picLocks noChangeAspect="1"/>
          </p:cNvPicPr>
          <p:nvPr/>
        </p:nvPicPr>
        <p:blipFill>
          <a:blip r:embed="rId3"/>
          <a:stretch>
            <a:fillRect/>
          </a:stretch>
        </p:blipFill>
        <p:spPr>
          <a:xfrm>
            <a:off x="10654" y="10630"/>
            <a:ext cx="685896" cy="6836740"/>
          </a:xfrm>
          <a:prstGeom prst="rect">
            <a:avLst/>
          </a:prstGeom>
        </p:spPr>
      </p:pic>
      <p:sp>
        <p:nvSpPr>
          <p:cNvPr id="10" name="Rectangle 9">
            <a:extLst>
              <a:ext uri="{FF2B5EF4-FFF2-40B4-BE49-F238E27FC236}">
                <a16:creationId xmlns:a16="http://schemas.microsoft.com/office/drawing/2014/main" id="{955D67B5-AE8E-2A62-6E7E-B87AD1F19A0A}"/>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20</a:t>
            </a:r>
            <a:endParaRPr lang="fr-GN" dirty="0">
              <a:solidFill>
                <a:schemeClr val="tx1"/>
              </a:solidFill>
            </a:endParaRPr>
          </a:p>
        </p:txBody>
      </p:sp>
      <p:sp>
        <p:nvSpPr>
          <p:cNvPr id="11" name="Rectangle : coins arrondis 10">
            <a:extLst>
              <a:ext uri="{FF2B5EF4-FFF2-40B4-BE49-F238E27FC236}">
                <a16:creationId xmlns:a16="http://schemas.microsoft.com/office/drawing/2014/main" id="{3BA06637-B48A-A9A7-AEF1-CC1131C0121A}"/>
              </a:ext>
            </a:extLst>
          </p:cNvPr>
          <p:cNvSpPr/>
          <p:nvPr/>
        </p:nvSpPr>
        <p:spPr>
          <a:xfrm>
            <a:off x="1031358" y="361507"/>
            <a:ext cx="1275907" cy="36150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B72A7179-A60E-52B6-C7B3-419059A8BBCC}"/>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6F388CFD-0968-A8CB-412C-8D15E61984E3}"/>
              </a:ext>
            </a:extLst>
          </p:cNvPr>
          <p:cNvSpPr/>
          <p:nvPr/>
        </p:nvSpPr>
        <p:spPr>
          <a:xfrm>
            <a:off x="3057746" y="1501182"/>
            <a:ext cx="6324600" cy="40567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 aperçu du site proxy :</a:t>
            </a:r>
            <a:endParaRPr lang="fr-GN" sz="1100">
              <a:effectLst/>
              <a:ea typeface="Calibri" panose="020F0502020204030204" pitchFamily="34" charset="0"/>
              <a:cs typeface="Times New Roman" panose="02020603050405020304" pitchFamily="18" charset="0"/>
            </a:endParaRPr>
          </a:p>
          <a:p>
            <a:pPr algn="ctr">
              <a:lnSpc>
                <a:spcPct val="107000"/>
              </a:lnSpc>
              <a:spcAft>
                <a:spcPts val="800"/>
              </a:spcAft>
            </a:pPr>
            <a:r>
              <a:rPr lang="fr-FR" sz="1100">
                <a:effectLst/>
                <a:ea typeface="Calibri" panose="020F0502020204030204" pitchFamily="34" charset="0"/>
                <a:cs typeface="Times New Roman" panose="02020603050405020304" pitchFamily="18" charset="0"/>
              </a:rPr>
              <a:t> </a:t>
            </a:r>
            <a:endParaRPr lang="fr-GN" sz="110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3CD4BC46-0C8C-A26D-04D4-6508FB66C8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07265" y="2155901"/>
            <a:ext cx="7606169" cy="3687338"/>
          </a:xfrm>
          <a:prstGeom prst="rect">
            <a:avLst/>
          </a:prstGeom>
          <a:noFill/>
          <a:ln>
            <a:noFill/>
          </a:ln>
        </p:spPr>
      </p:pic>
    </p:spTree>
    <p:extLst>
      <p:ext uri="{BB962C8B-B14F-4D97-AF65-F5344CB8AC3E}">
        <p14:creationId xmlns:p14="http://schemas.microsoft.com/office/powerpoint/2010/main" val="39370773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CF3021-FD7F-3B83-3293-A42FFAFCD698}"/>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21</a:t>
            </a:r>
            <a:endParaRPr lang="fr-GN" dirty="0">
              <a:solidFill>
                <a:schemeClr val="tx1"/>
              </a:solidFill>
            </a:endParaRPr>
          </a:p>
        </p:txBody>
      </p:sp>
      <p:pic>
        <p:nvPicPr>
          <p:cNvPr id="9" name="Image 8">
            <a:extLst>
              <a:ext uri="{FF2B5EF4-FFF2-40B4-BE49-F238E27FC236}">
                <a16:creationId xmlns:a16="http://schemas.microsoft.com/office/drawing/2014/main" id="{3F358198-E4F4-704E-01CD-0702D1D5BBE0}"/>
              </a:ext>
            </a:extLst>
          </p:cNvPr>
          <p:cNvPicPr>
            <a:picLocks noChangeAspect="1"/>
          </p:cNvPicPr>
          <p:nvPr/>
        </p:nvPicPr>
        <p:blipFill>
          <a:blip r:embed="rId2"/>
          <a:stretch>
            <a:fillRect/>
          </a:stretch>
        </p:blipFill>
        <p:spPr>
          <a:xfrm>
            <a:off x="-7087" y="0"/>
            <a:ext cx="685896" cy="6858000"/>
          </a:xfrm>
          <a:prstGeom prst="rect">
            <a:avLst/>
          </a:prstGeom>
        </p:spPr>
      </p:pic>
      <p:pic>
        <p:nvPicPr>
          <p:cNvPr id="10" name="Image 9">
            <a:extLst>
              <a:ext uri="{FF2B5EF4-FFF2-40B4-BE49-F238E27FC236}">
                <a16:creationId xmlns:a16="http://schemas.microsoft.com/office/drawing/2014/main" id="{DEEBC907-B7A8-A2DB-0532-EBA5B8C29E6B}"/>
              </a:ext>
            </a:extLst>
          </p:cNvPr>
          <p:cNvPicPr>
            <a:picLocks noChangeAspect="1"/>
          </p:cNvPicPr>
          <p:nvPr/>
        </p:nvPicPr>
        <p:blipFill rotWithShape="1">
          <a:blip r:embed="rId3"/>
          <a:srcRect r="11981"/>
          <a:stretch/>
        </p:blipFill>
        <p:spPr>
          <a:xfrm>
            <a:off x="11004698" y="-42533"/>
            <a:ext cx="1176648" cy="1824703"/>
          </a:xfrm>
          <a:prstGeom prst="rect">
            <a:avLst/>
          </a:prstGeom>
        </p:spPr>
      </p:pic>
      <p:sp>
        <p:nvSpPr>
          <p:cNvPr id="11" name="Rectangle : coins arrondis 10">
            <a:extLst>
              <a:ext uri="{FF2B5EF4-FFF2-40B4-BE49-F238E27FC236}">
                <a16:creationId xmlns:a16="http://schemas.microsoft.com/office/drawing/2014/main" id="{3F6846C1-6426-E17E-7C5A-D9F413A63E8C}"/>
              </a:ext>
            </a:extLst>
          </p:cNvPr>
          <p:cNvSpPr/>
          <p:nvPr/>
        </p:nvSpPr>
        <p:spPr>
          <a:xfrm>
            <a:off x="861237" y="1456660"/>
            <a:ext cx="1605516" cy="42530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B2FE311-D9C8-A627-4C78-241AC9719294}"/>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A04C0C0F-6504-925E-2D95-738C7E24858E}"/>
              </a:ext>
            </a:extLst>
          </p:cNvPr>
          <p:cNvSpPr/>
          <p:nvPr/>
        </p:nvSpPr>
        <p:spPr>
          <a:xfrm>
            <a:off x="1661532" y="1186637"/>
            <a:ext cx="9456233" cy="182470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 site web construit avec l’image qui fonctionnera sur python :</a:t>
            </a:r>
            <a:endParaRPr lang="fr-GN" sz="1400" dirty="0">
              <a:effectLst/>
              <a:ea typeface="Calibri" panose="020F0502020204030204" pitchFamily="34" charset="0"/>
              <a:cs typeface="Times New Roman" panose="02020603050405020304" pitchFamily="18" charset="0"/>
            </a:endParaRPr>
          </a:p>
          <a:p>
            <a:r>
              <a:rPr lang="fr-GN" dirty="0">
                <a:solidFill>
                  <a:srgbClr val="000000"/>
                </a:solidFill>
                <a:effectLst/>
                <a:highlight>
                  <a:srgbClr val="FFFFFF"/>
                </a:highlight>
                <a:latin typeface="Times New Roman" panose="02020603050405020304" pitchFamily="18" charset="0"/>
                <a:ea typeface="Times New Roman" panose="02020603050405020304" pitchFamily="18" charset="0"/>
              </a:rPr>
              <a:t>La première étape consiste construction de l’image par la commande docker build -t suivi de l’identifiant docker hub, le nom de l’image, la version souhaitée plus des différent Labels avec un port exposé à l’intérieur du containeur, une création du dossier qui sera le répertoire par défaut ensuite une copie du dossier appli_liste plus son contenu index.html et écrasement du cmd</a:t>
            </a:r>
            <a:r>
              <a:rPr lang="fr-GN" u="sng"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fr-GN" sz="1600" dirty="0">
              <a:effectLst/>
              <a:highlight>
                <a:srgbClr val="FFFFFF"/>
              </a:highlight>
              <a:latin typeface="Times New Roman" panose="02020603050405020304" pitchFamily="18" charset="0"/>
              <a:ea typeface="Times New Roman" panose="02020603050405020304" pitchFamily="18" charset="0"/>
            </a:endParaRPr>
          </a:p>
          <a:p>
            <a:pPr algn="ctr">
              <a:lnSpc>
                <a:spcPct val="107000"/>
              </a:lnSpc>
              <a:spcAft>
                <a:spcPts val="800"/>
              </a:spcAft>
            </a:pPr>
            <a:r>
              <a:rPr lang="fr-FR" sz="1400" dirty="0">
                <a:effectLst/>
                <a:ea typeface="Calibri" panose="020F0502020204030204" pitchFamily="34" charset="0"/>
                <a:cs typeface="Times New Roman" panose="02020603050405020304" pitchFamily="18" charset="0"/>
              </a:rPr>
              <a:t> </a:t>
            </a:r>
            <a:endParaRPr lang="fr-GN" sz="14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241754F3-4D7D-9714-62BB-B501878998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1260" y="2948984"/>
            <a:ext cx="6679580" cy="3741748"/>
          </a:xfrm>
          <a:prstGeom prst="rect">
            <a:avLst/>
          </a:prstGeom>
          <a:noFill/>
          <a:ln>
            <a:noFill/>
          </a:ln>
        </p:spPr>
      </p:pic>
    </p:spTree>
    <p:extLst>
      <p:ext uri="{BB962C8B-B14F-4D97-AF65-F5344CB8AC3E}">
        <p14:creationId xmlns:p14="http://schemas.microsoft.com/office/powerpoint/2010/main" val="4037160653"/>
      </p:ext>
    </p:extLst>
  </p:cSld>
  <p:clrMapOvr>
    <a:masterClrMapping/>
  </p:clrMapOvr>
  <p:transition spd="slow">
    <p:comb/>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2B8E02B1-4DAB-1905-E1F1-D455F38D95D5}"/>
              </a:ext>
            </a:extLst>
          </p:cNvPr>
          <p:cNvPicPr>
            <a:picLocks noChangeAspect="1"/>
          </p:cNvPicPr>
          <p:nvPr/>
        </p:nvPicPr>
        <p:blipFill>
          <a:blip r:embed="rId2"/>
          <a:stretch>
            <a:fillRect/>
          </a:stretch>
        </p:blipFill>
        <p:spPr>
          <a:xfrm>
            <a:off x="0" y="0"/>
            <a:ext cx="685896" cy="6847369"/>
          </a:xfrm>
          <a:prstGeom prst="rect">
            <a:avLst/>
          </a:prstGeom>
        </p:spPr>
      </p:pic>
      <p:pic>
        <p:nvPicPr>
          <p:cNvPr id="11" name="Image 10">
            <a:extLst>
              <a:ext uri="{FF2B5EF4-FFF2-40B4-BE49-F238E27FC236}">
                <a16:creationId xmlns:a16="http://schemas.microsoft.com/office/drawing/2014/main" id="{A9E767C6-0EBE-C63B-525E-19C070797EDD}"/>
              </a:ext>
            </a:extLst>
          </p:cNvPr>
          <p:cNvPicPr>
            <a:picLocks noChangeAspect="1"/>
          </p:cNvPicPr>
          <p:nvPr/>
        </p:nvPicPr>
        <p:blipFill rotWithShape="1">
          <a:blip r:embed="rId3"/>
          <a:srcRect r="11981"/>
          <a:stretch/>
        </p:blipFill>
        <p:spPr>
          <a:xfrm>
            <a:off x="11004698" y="-42533"/>
            <a:ext cx="1176648" cy="1824703"/>
          </a:xfrm>
          <a:prstGeom prst="rect">
            <a:avLst/>
          </a:prstGeom>
        </p:spPr>
      </p:pic>
      <p:sp>
        <p:nvSpPr>
          <p:cNvPr id="12" name="Rectangle 11">
            <a:extLst>
              <a:ext uri="{FF2B5EF4-FFF2-40B4-BE49-F238E27FC236}">
                <a16:creationId xmlns:a16="http://schemas.microsoft.com/office/drawing/2014/main" id="{667FE959-719B-D0EA-DD25-C8352F8FE105}"/>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22</a:t>
            </a:r>
            <a:endParaRPr lang="fr-GN" dirty="0">
              <a:solidFill>
                <a:schemeClr val="tx1"/>
              </a:solidFill>
            </a:endParaRPr>
          </a:p>
        </p:txBody>
      </p:sp>
      <p:sp>
        <p:nvSpPr>
          <p:cNvPr id="13" name="Rectangle : coins arrondis 12">
            <a:extLst>
              <a:ext uri="{FF2B5EF4-FFF2-40B4-BE49-F238E27FC236}">
                <a16:creationId xmlns:a16="http://schemas.microsoft.com/office/drawing/2014/main" id="{C1BBEE11-58E3-EB8C-D420-92948A585C14}"/>
              </a:ext>
            </a:extLst>
          </p:cNvPr>
          <p:cNvSpPr/>
          <p:nvPr/>
        </p:nvSpPr>
        <p:spPr>
          <a:xfrm>
            <a:off x="1084521" y="1488558"/>
            <a:ext cx="1275907" cy="46783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09A22932-6451-C108-0CEA-9702F48DC380}"/>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4" name="Rectangle : coins arrondis 3">
            <a:extLst>
              <a:ext uri="{FF2B5EF4-FFF2-40B4-BE49-F238E27FC236}">
                <a16:creationId xmlns:a16="http://schemas.microsoft.com/office/drawing/2014/main" id="{01701D42-BC66-179E-A14B-BDEDEB1671BD}"/>
              </a:ext>
            </a:extLst>
          </p:cNvPr>
          <p:cNvSpPr/>
          <p:nvPr/>
        </p:nvSpPr>
        <p:spPr>
          <a:xfrm>
            <a:off x="2340201" y="1044040"/>
            <a:ext cx="8664497" cy="162110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deuxième étape constitue la création du fichier docker-compose.yml en commençant par la déclaration de la partie réseau en débutant par le nom, le type, le pont, ipam dans lequel nous retrouvons la déclaration de l’adresse réseau plus la pacerelle et le réseau du proxy qui lui est externe.</a:t>
            </a:r>
            <a:endParaRPr lang="fr-GN" sz="1600" dirty="0">
              <a:effectLst/>
              <a:ea typeface="Calibri" panose="020F0502020204030204" pitchFamily="34" charset="0"/>
              <a:cs typeface="Times New Roman" panose="02020603050405020304" pitchFamily="18" charset="0"/>
            </a:endParaRPr>
          </a:p>
          <a:p>
            <a:pPr>
              <a:lnSpc>
                <a:spcPct val="107000"/>
              </a:lnSpc>
              <a:spcAft>
                <a:spcPts val="800"/>
              </a:spcAft>
            </a:pPr>
            <a:r>
              <a:rPr lang="fr-FR" sz="1100" dirty="0">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907AB6C2-4615-DAA4-1DD5-5C0CDCAE6F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0201" y="2533649"/>
            <a:ext cx="7350209" cy="3967511"/>
          </a:xfrm>
          <a:prstGeom prst="rect">
            <a:avLst/>
          </a:prstGeom>
          <a:noFill/>
          <a:ln>
            <a:noFill/>
          </a:ln>
        </p:spPr>
      </p:pic>
    </p:spTree>
    <p:extLst>
      <p:ext uri="{BB962C8B-B14F-4D97-AF65-F5344CB8AC3E}">
        <p14:creationId xmlns:p14="http://schemas.microsoft.com/office/powerpoint/2010/main" val="20281082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742ABACC-C1C8-66E5-2D4E-262557885856}"/>
              </a:ext>
            </a:extLst>
          </p:cNvPr>
          <p:cNvPicPr>
            <a:picLocks noChangeAspect="1"/>
          </p:cNvPicPr>
          <p:nvPr/>
        </p:nvPicPr>
        <p:blipFill>
          <a:blip r:embed="rId2"/>
          <a:stretch>
            <a:fillRect/>
          </a:stretch>
        </p:blipFill>
        <p:spPr>
          <a:xfrm>
            <a:off x="0" y="10630"/>
            <a:ext cx="685896" cy="6847369"/>
          </a:xfrm>
          <a:prstGeom prst="rect">
            <a:avLst/>
          </a:prstGeom>
        </p:spPr>
      </p:pic>
      <p:pic>
        <p:nvPicPr>
          <p:cNvPr id="9" name="Image 8">
            <a:extLst>
              <a:ext uri="{FF2B5EF4-FFF2-40B4-BE49-F238E27FC236}">
                <a16:creationId xmlns:a16="http://schemas.microsoft.com/office/drawing/2014/main" id="{4E86E222-1014-8871-FAAA-C234B25FE837}"/>
              </a:ext>
            </a:extLst>
          </p:cNvPr>
          <p:cNvPicPr>
            <a:picLocks noChangeAspect="1"/>
          </p:cNvPicPr>
          <p:nvPr/>
        </p:nvPicPr>
        <p:blipFill rotWithShape="1">
          <a:blip r:embed="rId3"/>
          <a:srcRect r="11981"/>
          <a:stretch/>
        </p:blipFill>
        <p:spPr>
          <a:xfrm>
            <a:off x="11004698" y="-42533"/>
            <a:ext cx="1176648" cy="1824703"/>
          </a:xfrm>
          <a:prstGeom prst="rect">
            <a:avLst/>
          </a:prstGeom>
        </p:spPr>
      </p:pic>
      <p:sp>
        <p:nvSpPr>
          <p:cNvPr id="10" name="Rectangle 9">
            <a:extLst>
              <a:ext uri="{FF2B5EF4-FFF2-40B4-BE49-F238E27FC236}">
                <a16:creationId xmlns:a16="http://schemas.microsoft.com/office/drawing/2014/main" id="{F20E4FFA-227C-F1B9-B23A-444BF030111A}"/>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23</a:t>
            </a:r>
            <a:endParaRPr lang="fr-GN" dirty="0">
              <a:solidFill>
                <a:schemeClr val="tx1"/>
              </a:solidFill>
            </a:endParaRPr>
          </a:p>
        </p:txBody>
      </p:sp>
      <p:sp>
        <p:nvSpPr>
          <p:cNvPr id="11" name="Rectangle : coins arrondis 10">
            <a:extLst>
              <a:ext uri="{FF2B5EF4-FFF2-40B4-BE49-F238E27FC236}">
                <a16:creationId xmlns:a16="http://schemas.microsoft.com/office/drawing/2014/main" id="{8C49AA93-8177-FB4C-E673-76CCD2A6D188}"/>
              </a:ext>
            </a:extLst>
          </p:cNvPr>
          <p:cNvSpPr/>
          <p:nvPr/>
        </p:nvSpPr>
        <p:spPr>
          <a:xfrm>
            <a:off x="1212112" y="318977"/>
            <a:ext cx="1229832" cy="4253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0358141A-7A22-F169-2CBF-D7E146EF6845}"/>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5" name="Rectangle : coins arrondis 4">
            <a:extLst>
              <a:ext uri="{FF2B5EF4-FFF2-40B4-BE49-F238E27FC236}">
                <a16:creationId xmlns:a16="http://schemas.microsoft.com/office/drawing/2014/main" id="{F1CC2D9C-6F85-F9CE-5C51-3DC3DB065884}"/>
              </a:ext>
            </a:extLst>
          </p:cNvPr>
          <p:cNvSpPr/>
          <p:nvPr/>
        </p:nvSpPr>
        <p:spPr>
          <a:xfrm>
            <a:off x="1516566" y="1070518"/>
            <a:ext cx="9601200" cy="159462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troisième étape concerne la déclaration du service dans lequel se trouve l’image construite dans la première étape, le nom du containeur, cette fois-ci pas de port mappé puisque nous metterons en place un proxypass pour atteindre le service et pas de volume aussi car le dossier abrite déjà la page web par défaut dans la construction de l’image, une adresse ip fixe pour le containeur pour terminer une limitation des ressources utilisées.</a:t>
            </a:r>
            <a:r>
              <a:rPr lang="fr-FR"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B5B16367-1C9F-0906-F9EA-519F61D263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30244" y="2665141"/>
            <a:ext cx="7627434" cy="4003287"/>
          </a:xfrm>
          <a:prstGeom prst="rect">
            <a:avLst/>
          </a:prstGeom>
          <a:noFill/>
          <a:ln>
            <a:noFill/>
          </a:ln>
        </p:spPr>
      </p:pic>
    </p:spTree>
    <p:extLst>
      <p:ext uri="{BB962C8B-B14F-4D97-AF65-F5344CB8AC3E}">
        <p14:creationId xmlns:p14="http://schemas.microsoft.com/office/powerpoint/2010/main" val="17752880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90B8FC63-8DD9-C987-A3DB-C026A7484C8B}"/>
              </a:ext>
            </a:extLst>
          </p:cNvPr>
          <p:cNvPicPr>
            <a:picLocks noChangeAspect="1"/>
          </p:cNvPicPr>
          <p:nvPr/>
        </p:nvPicPr>
        <p:blipFill>
          <a:blip r:embed="rId2"/>
          <a:stretch>
            <a:fillRect/>
          </a:stretch>
        </p:blipFill>
        <p:spPr>
          <a:xfrm>
            <a:off x="0" y="10630"/>
            <a:ext cx="685896" cy="6847370"/>
          </a:xfrm>
          <a:prstGeom prst="rect">
            <a:avLst/>
          </a:prstGeom>
        </p:spPr>
      </p:pic>
      <p:pic>
        <p:nvPicPr>
          <p:cNvPr id="13" name="Image 12">
            <a:extLst>
              <a:ext uri="{FF2B5EF4-FFF2-40B4-BE49-F238E27FC236}">
                <a16:creationId xmlns:a16="http://schemas.microsoft.com/office/drawing/2014/main" id="{42A92BDF-AE47-4CC0-8C1E-F3139BF73CD1}"/>
              </a:ext>
            </a:extLst>
          </p:cNvPr>
          <p:cNvPicPr>
            <a:picLocks noChangeAspect="1"/>
          </p:cNvPicPr>
          <p:nvPr/>
        </p:nvPicPr>
        <p:blipFill rotWithShape="1">
          <a:blip r:embed="rId3"/>
          <a:srcRect r="11981"/>
          <a:stretch/>
        </p:blipFill>
        <p:spPr>
          <a:xfrm>
            <a:off x="11004698" y="-42533"/>
            <a:ext cx="1176648" cy="1824703"/>
          </a:xfrm>
          <a:prstGeom prst="rect">
            <a:avLst/>
          </a:prstGeom>
        </p:spPr>
      </p:pic>
      <p:sp>
        <p:nvSpPr>
          <p:cNvPr id="14" name="Rectangle 13">
            <a:extLst>
              <a:ext uri="{FF2B5EF4-FFF2-40B4-BE49-F238E27FC236}">
                <a16:creationId xmlns:a16="http://schemas.microsoft.com/office/drawing/2014/main" id="{C8DA4B27-ABA6-8298-6F57-808405557D51}"/>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24</a:t>
            </a:r>
            <a:endParaRPr lang="fr-GN" dirty="0">
              <a:solidFill>
                <a:schemeClr val="tx1"/>
              </a:solidFill>
            </a:endParaRPr>
          </a:p>
        </p:txBody>
      </p:sp>
      <p:sp>
        <p:nvSpPr>
          <p:cNvPr id="15" name="Rectangle : coins arrondis 14">
            <a:extLst>
              <a:ext uri="{FF2B5EF4-FFF2-40B4-BE49-F238E27FC236}">
                <a16:creationId xmlns:a16="http://schemas.microsoft.com/office/drawing/2014/main" id="{378B4753-1354-99BB-9325-3928ABF495A8}"/>
              </a:ext>
            </a:extLst>
          </p:cNvPr>
          <p:cNvSpPr/>
          <p:nvPr/>
        </p:nvSpPr>
        <p:spPr>
          <a:xfrm>
            <a:off x="1116419" y="393405"/>
            <a:ext cx="967562" cy="35087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FC7D55EF-3378-C2F6-5536-51F1A3CC5F29}"/>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CEE9DE09-F00F-3BEB-BBD9-1443BB4BA0D4}"/>
              </a:ext>
            </a:extLst>
          </p:cNvPr>
          <p:cNvSpPr/>
          <p:nvPr/>
        </p:nvSpPr>
        <p:spPr>
          <a:xfrm>
            <a:off x="814039" y="1148576"/>
            <a:ext cx="10190659" cy="9144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dirty="0">
                <a:solidFill>
                  <a:srgbClr val="000000"/>
                </a:solidFill>
                <a:effectLst/>
                <a:latin typeface="Times New Roman" panose="02020603050405020304" pitchFamily="18" charset="0"/>
                <a:ea typeface="Calibri" panose="020F0502020204030204" pitchFamily="34" charset="0"/>
              </a:rPr>
              <a:t>Pour la mise en place du proxypass dans le fichier apache2.conf nous allons ajouter le nom du container plus le port exposé à l’intérieur</a:t>
            </a:r>
            <a:endParaRPr lang="fr-GN" dirty="0"/>
          </a:p>
        </p:txBody>
      </p:sp>
      <p:pic>
        <p:nvPicPr>
          <p:cNvPr id="4" name="Image 3">
            <a:extLst>
              <a:ext uri="{FF2B5EF4-FFF2-40B4-BE49-F238E27FC236}">
                <a16:creationId xmlns:a16="http://schemas.microsoft.com/office/drawing/2014/main" id="{84C05BE8-C993-93EA-3711-EDE45D80EC8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87444" y="2418773"/>
            <a:ext cx="6947210" cy="3402168"/>
          </a:xfrm>
          <a:prstGeom prst="rect">
            <a:avLst/>
          </a:prstGeom>
          <a:noFill/>
          <a:ln>
            <a:noFill/>
          </a:ln>
        </p:spPr>
      </p:pic>
      <p:sp>
        <p:nvSpPr>
          <p:cNvPr id="5" name="Rectangle : coins arrondis 4">
            <a:extLst>
              <a:ext uri="{FF2B5EF4-FFF2-40B4-BE49-F238E27FC236}">
                <a16:creationId xmlns:a16="http://schemas.microsoft.com/office/drawing/2014/main" id="{22CB0FF4-7C62-C4D9-C73B-60E58EC89DDA}"/>
              </a:ext>
            </a:extLst>
          </p:cNvPr>
          <p:cNvSpPr/>
          <p:nvPr/>
        </p:nvSpPr>
        <p:spPr>
          <a:xfrm>
            <a:off x="1984917" y="6029438"/>
            <a:ext cx="8787161" cy="48754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Ensuite nous utiliserons la commande docker-compose up -d pour faire tourner le contenaineur.</a:t>
            </a:r>
            <a:r>
              <a:rPr lang="fr-FR" sz="1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100" dirty="0">
                <a:solidFill>
                  <a:srgbClr val="000000"/>
                </a:solidFill>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621639"/>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15EA12E4-98B8-D126-819B-9152083E3969}"/>
              </a:ext>
            </a:extLst>
          </p:cNvPr>
          <p:cNvPicPr>
            <a:picLocks noChangeAspect="1"/>
          </p:cNvPicPr>
          <p:nvPr/>
        </p:nvPicPr>
        <p:blipFill>
          <a:blip r:embed="rId2"/>
          <a:stretch>
            <a:fillRect/>
          </a:stretch>
        </p:blipFill>
        <p:spPr>
          <a:xfrm>
            <a:off x="0" y="10630"/>
            <a:ext cx="685896" cy="6836740"/>
          </a:xfrm>
          <a:prstGeom prst="rect">
            <a:avLst/>
          </a:prstGeom>
        </p:spPr>
      </p:pic>
      <p:pic>
        <p:nvPicPr>
          <p:cNvPr id="11" name="Image 10">
            <a:extLst>
              <a:ext uri="{FF2B5EF4-FFF2-40B4-BE49-F238E27FC236}">
                <a16:creationId xmlns:a16="http://schemas.microsoft.com/office/drawing/2014/main" id="{D9EDC2D5-6061-ADDE-C691-334AE8912F7B}"/>
              </a:ext>
            </a:extLst>
          </p:cNvPr>
          <p:cNvPicPr>
            <a:picLocks noChangeAspect="1"/>
          </p:cNvPicPr>
          <p:nvPr/>
        </p:nvPicPr>
        <p:blipFill rotWithShape="1">
          <a:blip r:embed="rId3"/>
          <a:srcRect r="11981"/>
          <a:stretch/>
        </p:blipFill>
        <p:spPr>
          <a:xfrm>
            <a:off x="11015331" y="-42533"/>
            <a:ext cx="1176648" cy="1796905"/>
          </a:xfrm>
          <a:prstGeom prst="rect">
            <a:avLst/>
          </a:prstGeom>
        </p:spPr>
      </p:pic>
      <p:sp>
        <p:nvSpPr>
          <p:cNvPr id="12" name="Rectangle 11">
            <a:extLst>
              <a:ext uri="{FF2B5EF4-FFF2-40B4-BE49-F238E27FC236}">
                <a16:creationId xmlns:a16="http://schemas.microsoft.com/office/drawing/2014/main" id="{39E79AD7-A397-6AF6-DF97-EBD3627C0FEA}"/>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25</a:t>
            </a:r>
            <a:endParaRPr lang="fr-GN" dirty="0">
              <a:solidFill>
                <a:schemeClr val="tx1"/>
              </a:solidFill>
            </a:endParaRPr>
          </a:p>
        </p:txBody>
      </p:sp>
      <p:sp>
        <p:nvSpPr>
          <p:cNvPr id="13" name="Rectangle : coins arrondis 12">
            <a:extLst>
              <a:ext uri="{FF2B5EF4-FFF2-40B4-BE49-F238E27FC236}">
                <a16:creationId xmlns:a16="http://schemas.microsoft.com/office/drawing/2014/main" id="{C597D9D4-26A5-7DF2-6019-F99E237E3767}"/>
              </a:ext>
            </a:extLst>
          </p:cNvPr>
          <p:cNvSpPr/>
          <p:nvPr/>
        </p:nvSpPr>
        <p:spPr>
          <a:xfrm>
            <a:off x="9324753" y="297712"/>
            <a:ext cx="1414131" cy="43593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9E59FC9E-DA87-754B-2AA2-F9E0ADB65C61}"/>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05497D72-0B78-0998-021E-BC1DC090BF00}"/>
              </a:ext>
            </a:extLst>
          </p:cNvPr>
          <p:cNvSpPr/>
          <p:nvPr/>
        </p:nvSpPr>
        <p:spPr>
          <a:xfrm>
            <a:off x="3200400" y="1259072"/>
            <a:ext cx="5791200" cy="990600"/>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2400" dirty="0">
                <a:solidFill>
                  <a:srgbClr val="000000"/>
                </a:solidFill>
                <a:effectLst/>
                <a:ea typeface="Calibri" panose="020F0502020204030204" pitchFamily="34" charset="0"/>
                <a:cs typeface="Times New Roman" panose="02020603050405020304" pitchFamily="18" charset="0"/>
              </a:rPr>
              <a:t>Un aperçu de la liste des membres</a:t>
            </a:r>
            <a:endParaRPr lang="fr-GN" sz="1200" dirty="0">
              <a:effectLst/>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A9C6D108-023B-10F8-0A38-EE4761A6A02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9093" y="2162174"/>
            <a:ext cx="7649735" cy="3436753"/>
          </a:xfrm>
          <a:prstGeom prst="rect">
            <a:avLst/>
          </a:prstGeom>
          <a:noFill/>
          <a:ln>
            <a:noFill/>
          </a:ln>
        </p:spPr>
      </p:pic>
    </p:spTree>
    <p:extLst>
      <p:ext uri="{BB962C8B-B14F-4D97-AF65-F5344CB8AC3E}">
        <p14:creationId xmlns:p14="http://schemas.microsoft.com/office/powerpoint/2010/main" val="832903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C70CBC-9A08-100D-AB74-111A7783B594}"/>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26</a:t>
            </a:r>
            <a:endParaRPr lang="fr-GN" dirty="0">
              <a:solidFill>
                <a:schemeClr val="tx1"/>
              </a:solidFill>
            </a:endParaRPr>
          </a:p>
        </p:txBody>
      </p:sp>
      <p:pic>
        <p:nvPicPr>
          <p:cNvPr id="9" name="Image 8">
            <a:extLst>
              <a:ext uri="{FF2B5EF4-FFF2-40B4-BE49-F238E27FC236}">
                <a16:creationId xmlns:a16="http://schemas.microsoft.com/office/drawing/2014/main" id="{CAF77879-D03D-383B-DB39-FB572D4869BD}"/>
              </a:ext>
            </a:extLst>
          </p:cNvPr>
          <p:cNvPicPr>
            <a:picLocks noChangeAspect="1"/>
          </p:cNvPicPr>
          <p:nvPr/>
        </p:nvPicPr>
        <p:blipFill>
          <a:blip r:embed="rId2"/>
          <a:stretch>
            <a:fillRect/>
          </a:stretch>
        </p:blipFill>
        <p:spPr>
          <a:xfrm>
            <a:off x="0" y="10630"/>
            <a:ext cx="685896" cy="6836740"/>
          </a:xfrm>
          <a:prstGeom prst="rect">
            <a:avLst/>
          </a:prstGeom>
        </p:spPr>
      </p:pic>
      <p:pic>
        <p:nvPicPr>
          <p:cNvPr id="10" name="Image 9">
            <a:extLst>
              <a:ext uri="{FF2B5EF4-FFF2-40B4-BE49-F238E27FC236}">
                <a16:creationId xmlns:a16="http://schemas.microsoft.com/office/drawing/2014/main" id="{D3AAE0A4-3C25-2384-F3A6-64EED93954E4}"/>
              </a:ext>
            </a:extLst>
          </p:cNvPr>
          <p:cNvPicPr>
            <a:picLocks noChangeAspect="1"/>
          </p:cNvPicPr>
          <p:nvPr/>
        </p:nvPicPr>
        <p:blipFill rotWithShape="1">
          <a:blip r:embed="rId3"/>
          <a:srcRect r="11981"/>
          <a:stretch/>
        </p:blipFill>
        <p:spPr>
          <a:xfrm>
            <a:off x="10962167" y="-53166"/>
            <a:ext cx="1229812" cy="1796905"/>
          </a:xfrm>
          <a:prstGeom prst="rect">
            <a:avLst/>
          </a:prstGeom>
        </p:spPr>
      </p:pic>
      <p:sp>
        <p:nvSpPr>
          <p:cNvPr id="11" name="Rectangle : coins arrondis 10">
            <a:extLst>
              <a:ext uri="{FF2B5EF4-FFF2-40B4-BE49-F238E27FC236}">
                <a16:creationId xmlns:a16="http://schemas.microsoft.com/office/drawing/2014/main" id="{11142078-2957-660F-CE54-46B546818160}"/>
              </a:ext>
            </a:extLst>
          </p:cNvPr>
          <p:cNvSpPr/>
          <p:nvPr/>
        </p:nvSpPr>
        <p:spPr>
          <a:xfrm>
            <a:off x="754905" y="138223"/>
            <a:ext cx="1446035" cy="42530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2440D38A-A055-67B8-08FE-71B38779C9B3}"/>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F2E6521D-342B-A34B-744E-B960DFA7CC1C}"/>
              </a:ext>
            </a:extLst>
          </p:cNvPr>
          <p:cNvSpPr/>
          <p:nvPr/>
        </p:nvSpPr>
        <p:spPr>
          <a:xfrm>
            <a:off x="858814" y="1093209"/>
            <a:ext cx="10474372" cy="198491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GN" sz="1600" b="1" dirty="0">
                <a:solidFill>
                  <a:srgbClr val="666666"/>
                </a:solidFill>
                <a:effectLst/>
                <a:latin typeface="Roboto-Regular"/>
                <a:ea typeface="Calibri" panose="020F0502020204030204" pitchFamily="34" charset="0"/>
                <a:cs typeface="Roboto-Regular"/>
              </a:rPr>
              <a:t>Un déploiement de Mkdocs avec l’ensemble des éléments construits dans le dockerfile.</a:t>
            </a:r>
            <a:endParaRPr lang="fr-GN" sz="14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300" b="1" dirty="0">
                <a:solidFill>
                  <a:srgbClr val="666666"/>
                </a:solidFill>
                <a:effectLst/>
                <a:latin typeface="Roboto-Regular"/>
                <a:ea typeface="Calibri" panose="020F0502020204030204" pitchFamily="34" charset="0"/>
                <a:cs typeface="Roboto-Regular"/>
              </a:rPr>
              <a:t> </a:t>
            </a:r>
            <a:r>
              <a:rPr lang="fr-GN" sz="1600" dirty="0">
                <a:solidFill>
                  <a:srgbClr val="666666"/>
                </a:solidFill>
                <a:effectLst/>
                <a:latin typeface="Roboto-Regular"/>
                <a:ea typeface="Calibri" panose="020F0502020204030204" pitchFamily="34" charset="0"/>
                <a:cs typeface="Roboto-Regular"/>
              </a:rPr>
              <a:t>Dans cette première phase nous effectuerons la construction de l’image par commande docker build -t suivi de l’identifiant docker hub, du nom de l’image plus la version voulue. Dans notre dockerfile nous retrouverons la provenance de l’image qui est le python, l’installation de Mkdocs, le changement du répertoire courant de travail, une copie du répertoire personnel, la construction de Mkdocs, le rechangement du répertoire de travail par /app/site qui va automatiquement générer le sous répertoire site, ensuite exposé le port à l’intérieur du container, en plus un écrasement de la commande, pour terminer les différents labels habituels</a:t>
            </a:r>
            <a:r>
              <a:rPr lang="fr-GN" sz="1200" dirty="0">
                <a:solidFill>
                  <a:srgbClr val="666666"/>
                </a:solidFill>
                <a:effectLst/>
                <a:latin typeface="Roboto-Regular"/>
                <a:ea typeface="Calibri" panose="020F0502020204030204" pitchFamily="34" charset="0"/>
                <a:cs typeface="Roboto-Regular"/>
              </a:rPr>
              <a:t>.</a:t>
            </a:r>
            <a:endParaRPr lang="fr-GN" sz="11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200" dirty="0">
                <a:solidFill>
                  <a:srgbClr val="666666"/>
                </a:solidFill>
                <a:effectLst/>
                <a:latin typeface="Roboto-Regular"/>
                <a:ea typeface="Calibri" panose="020F0502020204030204" pitchFamily="34" charset="0"/>
                <a:cs typeface="Roboto-Regular"/>
              </a:rPr>
              <a:t> </a:t>
            </a:r>
            <a:endParaRPr lang="fr-GN" sz="11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F4792121-DC36-84B1-1342-81EF6D13CF6E}"/>
              </a:ext>
            </a:extLst>
          </p:cNvPr>
          <p:cNvPicPr>
            <a:picLocks noChangeAspect="1"/>
          </p:cNvPicPr>
          <p:nvPr/>
        </p:nvPicPr>
        <p:blipFill rotWithShape="1">
          <a:blip r:embed="rId4">
            <a:extLst>
              <a:ext uri="{28A0092B-C50C-407E-A947-70E740481C1C}">
                <a14:useLocalDpi xmlns:a14="http://schemas.microsoft.com/office/drawing/2010/main" val="0"/>
              </a:ext>
            </a:extLst>
          </a:blip>
          <a:srcRect l="9693" t="11798" r="9219" b="11236"/>
          <a:stretch/>
        </p:blipFill>
        <p:spPr bwMode="auto">
          <a:xfrm>
            <a:off x="2943922" y="3256936"/>
            <a:ext cx="6456556" cy="35007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20304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72B67527-F7F7-3D0F-C950-D9C10482D6FE}"/>
              </a:ext>
            </a:extLst>
          </p:cNvPr>
          <p:cNvPicPr>
            <a:picLocks noChangeAspect="1"/>
          </p:cNvPicPr>
          <p:nvPr/>
        </p:nvPicPr>
        <p:blipFill>
          <a:blip r:embed="rId2"/>
          <a:stretch>
            <a:fillRect/>
          </a:stretch>
        </p:blipFill>
        <p:spPr>
          <a:xfrm>
            <a:off x="0" y="10630"/>
            <a:ext cx="685896" cy="6836740"/>
          </a:xfrm>
          <a:prstGeom prst="rect">
            <a:avLst/>
          </a:prstGeom>
        </p:spPr>
      </p:pic>
      <p:sp>
        <p:nvSpPr>
          <p:cNvPr id="9" name="Rectangle 8">
            <a:extLst>
              <a:ext uri="{FF2B5EF4-FFF2-40B4-BE49-F238E27FC236}">
                <a16:creationId xmlns:a16="http://schemas.microsoft.com/office/drawing/2014/main" id="{B0B93621-670D-0302-5BD8-ED6E5B32BF5E}"/>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27</a:t>
            </a:r>
            <a:endParaRPr lang="fr-GN" dirty="0">
              <a:solidFill>
                <a:schemeClr val="tx1"/>
              </a:solidFill>
            </a:endParaRPr>
          </a:p>
        </p:txBody>
      </p:sp>
      <p:pic>
        <p:nvPicPr>
          <p:cNvPr id="10" name="Image 9">
            <a:extLst>
              <a:ext uri="{FF2B5EF4-FFF2-40B4-BE49-F238E27FC236}">
                <a16:creationId xmlns:a16="http://schemas.microsoft.com/office/drawing/2014/main" id="{42C75F2B-3E8C-9BA4-418C-DC3C0E9162C7}"/>
              </a:ext>
            </a:extLst>
          </p:cNvPr>
          <p:cNvPicPr>
            <a:picLocks noChangeAspect="1"/>
          </p:cNvPicPr>
          <p:nvPr/>
        </p:nvPicPr>
        <p:blipFill rotWithShape="1">
          <a:blip r:embed="rId3"/>
          <a:srcRect r="11981"/>
          <a:stretch/>
        </p:blipFill>
        <p:spPr>
          <a:xfrm>
            <a:off x="10962167" y="-53166"/>
            <a:ext cx="1229812" cy="1796905"/>
          </a:xfrm>
          <a:prstGeom prst="rect">
            <a:avLst/>
          </a:prstGeom>
        </p:spPr>
      </p:pic>
      <p:sp>
        <p:nvSpPr>
          <p:cNvPr id="11" name="Rectangle : coins arrondis 10">
            <a:extLst>
              <a:ext uri="{FF2B5EF4-FFF2-40B4-BE49-F238E27FC236}">
                <a16:creationId xmlns:a16="http://schemas.microsoft.com/office/drawing/2014/main" id="{22CCFC44-1D90-D52E-9B92-8DF44247A344}"/>
              </a:ext>
            </a:extLst>
          </p:cNvPr>
          <p:cNvSpPr/>
          <p:nvPr/>
        </p:nvSpPr>
        <p:spPr>
          <a:xfrm>
            <a:off x="850605" y="212651"/>
            <a:ext cx="1360967" cy="43593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6157D78E-D9D8-9AAB-8C5A-0D20E65AC1F2}"/>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5" name="Rectangle : coins arrondis 4">
            <a:extLst>
              <a:ext uri="{FF2B5EF4-FFF2-40B4-BE49-F238E27FC236}">
                <a16:creationId xmlns:a16="http://schemas.microsoft.com/office/drawing/2014/main" id="{337ADA30-EC06-D5B8-7B94-307F5BCB78C1}"/>
              </a:ext>
            </a:extLst>
          </p:cNvPr>
          <p:cNvSpPr/>
          <p:nvPr/>
        </p:nvSpPr>
        <p:spPr>
          <a:xfrm>
            <a:off x="1003610" y="1137424"/>
            <a:ext cx="10114156" cy="99684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GN" sz="1600" dirty="0">
                <a:solidFill>
                  <a:srgbClr val="666666"/>
                </a:solidFill>
                <a:effectLst/>
                <a:latin typeface="Roboto-Regular"/>
                <a:ea typeface="Calibri" panose="020F0502020204030204" pitchFamily="34" charset="0"/>
                <a:cs typeface="Roboto-Regular"/>
              </a:rPr>
              <a:t>la création du fichier mkdocs.yml qui abritera le nom du site, ensuite un dossier docs qui a son tour regorgera un fichier aussi index.md dans lequel nous retrouverons le contenu du site. </a:t>
            </a:r>
            <a:endParaRPr lang="fr-GN" sz="1400" dirty="0">
              <a:effectLst/>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B06B73B8-9897-0F9B-1AEE-48601A351F5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3151" y="2623101"/>
            <a:ext cx="4762849" cy="1681269"/>
          </a:xfrm>
          <a:prstGeom prst="rect">
            <a:avLst/>
          </a:prstGeom>
          <a:noFill/>
          <a:ln>
            <a:noFill/>
          </a:ln>
        </p:spPr>
      </p:pic>
      <p:pic>
        <p:nvPicPr>
          <p:cNvPr id="12" name="Image 11">
            <a:extLst>
              <a:ext uri="{FF2B5EF4-FFF2-40B4-BE49-F238E27FC236}">
                <a16:creationId xmlns:a16="http://schemas.microsoft.com/office/drawing/2014/main" id="{234C3A31-8A24-FFE5-34F3-8734D583C49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43254" y="2250687"/>
            <a:ext cx="4374511" cy="4022521"/>
          </a:xfrm>
          <a:prstGeom prst="rect">
            <a:avLst/>
          </a:prstGeom>
          <a:noFill/>
          <a:ln>
            <a:noFill/>
          </a:ln>
        </p:spPr>
      </p:pic>
    </p:spTree>
    <p:extLst>
      <p:ext uri="{BB962C8B-B14F-4D97-AF65-F5344CB8AC3E}">
        <p14:creationId xmlns:p14="http://schemas.microsoft.com/office/powerpoint/2010/main" val="2888600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160C467-26FB-A2F2-5F01-22180F1B8F68}"/>
              </a:ext>
            </a:extLst>
          </p:cNvPr>
          <p:cNvPicPr>
            <a:picLocks noChangeAspect="1"/>
          </p:cNvPicPr>
          <p:nvPr/>
        </p:nvPicPr>
        <p:blipFill rotWithShape="1">
          <a:blip r:embed="rId2"/>
          <a:srcRect r="11981"/>
          <a:stretch/>
        </p:blipFill>
        <p:spPr>
          <a:xfrm>
            <a:off x="10962167" y="-53166"/>
            <a:ext cx="1229812" cy="1796905"/>
          </a:xfrm>
          <a:prstGeom prst="rect">
            <a:avLst/>
          </a:prstGeom>
        </p:spPr>
      </p:pic>
      <p:sp>
        <p:nvSpPr>
          <p:cNvPr id="8" name="Rectangle 7">
            <a:extLst>
              <a:ext uri="{FF2B5EF4-FFF2-40B4-BE49-F238E27FC236}">
                <a16:creationId xmlns:a16="http://schemas.microsoft.com/office/drawing/2014/main" id="{C0E84C46-EE93-C0E0-6CE1-64DC817F2AD0}"/>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28</a:t>
            </a:r>
            <a:endParaRPr lang="fr-GN" dirty="0">
              <a:solidFill>
                <a:schemeClr val="tx1"/>
              </a:solidFill>
            </a:endParaRPr>
          </a:p>
        </p:txBody>
      </p:sp>
      <p:pic>
        <p:nvPicPr>
          <p:cNvPr id="10" name="Image 9">
            <a:extLst>
              <a:ext uri="{FF2B5EF4-FFF2-40B4-BE49-F238E27FC236}">
                <a16:creationId xmlns:a16="http://schemas.microsoft.com/office/drawing/2014/main" id="{CD9F8C0E-9BEC-8CE6-8C73-0508977E029C}"/>
              </a:ext>
            </a:extLst>
          </p:cNvPr>
          <p:cNvPicPr>
            <a:picLocks noChangeAspect="1"/>
          </p:cNvPicPr>
          <p:nvPr/>
        </p:nvPicPr>
        <p:blipFill>
          <a:blip r:embed="rId3"/>
          <a:stretch>
            <a:fillRect/>
          </a:stretch>
        </p:blipFill>
        <p:spPr>
          <a:xfrm>
            <a:off x="0" y="0"/>
            <a:ext cx="685896" cy="6858000"/>
          </a:xfrm>
          <a:prstGeom prst="rect">
            <a:avLst/>
          </a:prstGeom>
        </p:spPr>
      </p:pic>
      <p:sp>
        <p:nvSpPr>
          <p:cNvPr id="11" name="Rectangle : coins arrondis 10">
            <a:extLst>
              <a:ext uri="{FF2B5EF4-FFF2-40B4-BE49-F238E27FC236}">
                <a16:creationId xmlns:a16="http://schemas.microsoft.com/office/drawing/2014/main" id="{CE791CC2-2DAB-C830-EBA0-98B0F9C2C395}"/>
              </a:ext>
            </a:extLst>
          </p:cNvPr>
          <p:cNvSpPr/>
          <p:nvPr/>
        </p:nvSpPr>
        <p:spPr>
          <a:xfrm>
            <a:off x="935665" y="212651"/>
            <a:ext cx="1318437" cy="43593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3" name="Rectangle : coins arrondis 2">
            <a:extLst>
              <a:ext uri="{FF2B5EF4-FFF2-40B4-BE49-F238E27FC236}">
                <a16:creationId xmlns:a16="http://schemas.microsoft.com/office/drawing/2014/main" id="{DB86EC8A-2D09-EC6B-116F-5173A356879B}"/>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5" name="Rectangle : coins arrondis 4">
            <a:extLst>
              <a:ext uri="{FF2B5EF4-FFF2-40B4-BE49-F238E27FC236}">
                <a16:creationId xmlns:a16="http://schemas.microsoft.com/office/drawing/2014/main" id="{55EB5381-B135-C58A-C13A-C8353A0BE1B5}"/>
              </a:ext>
            </a:extLst>
          </p:cNvPr>
          <p:cNvSpPr/>
          <p:nvPr/>
        </p:nvSpPr>
        <p:spPr>
          <a:xfrm>
            <a:off x="1037063" y="1172239"/>
            <a:ext cx="10638263" cy="11430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deuxième phase constitue la création du fichier docker-compose.yml en commençant par la déclaration de la partie réseau en débutant par le nom, le type, le pont, ipam dans lequel nous retrouvons la déclaration de l’adresse réseau plus la pacerelle et le réseau du proxy qui lui est externe.</a:t>
            </a:r>
            <a:endParaRPr lang="fr-GN"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fr-FR" sz="1100" dirty="0">
                <a:solidFill>
                  <a:srgbClr val="000000"/>
                </a:solidFill>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pic>
        <p:nvPicPr>
          <p:cNvPr id="9" name="Image 8">
            <a:extLst>
              <a:ext uri="{FF2B5EF4-FFF2-40B4-BE49-F238E27FC236}">
                <a16:creationId xmlns:a16="http://schemas.microsoft.com/office/drawing/2014/main" id="{03E3E354-E0A8-55CE-4A6C-9B5091F0481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68029" y="2315238"/>
            <a:ext cx="5107259" cy="4252829"/>
          </a:xfrm>
          <a:prstGeom prst="rect">
            <a:avLst/>
          </a:prstGeom>
          <a:noFill/>
          <a:ln>
            <a:noFill/>
          </a:ln>
        </p:spPr>
      </p:pic>
    </p:spTree>
    <p:extLst>
      <p:ext uri="{BB962C8B-B14F-4D97-AF65-F5344CB8AC3E}">
        <p14:creationId xmlns:p14="http://schemas.microsoft.com/office/powerpoint/2010/main" val="2347573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0E7F49ED-376D-86AA-29DE-46C107974C3C}"/>
              </a:ext>
            </a:extLst>
          </p:cNvPr>
          <p:cNvPicPr>
            <a:picLocks noChangeAspect="1"/>
          </p:cNvPicPr>
          <p:nvPr/>
        </p:nvPicPr>
        <p:blipFill>
          <a:blip r:embed="rId2"/>
          <a:stretch>
            <a:fillRect/>
          </a:stretch>
        </p:blipFill>
        <p:spPr>
          <a:xfrm>
            <a:off x="0" y="0"/>
            <a:ext cx="685896" cy="6847370"/>
          </a:xfrm>
          <a:prstGeom prst="rect">
            <a:avLst/>
          </a:prstGeom>
        </p:spPr>
      </p:pic>
      <p:pic>
        <p:nvPicPr>
          <p:cNvPr id="9" name="Image 8">
            <a:extLst>
              <a:ext uri="{FF2B5EF4-FFF2-40B4-BE49-F238E27FC236}">
                <a16:creationId xmlns:a16="http://schemas.microsoft.com/office/drawing/2014/main" id="{76A6D1A8-8482-FF62-19A1-BD2889E914F2}"/>
              </a:ext>
            </a:extLst>
          </p:cNvPr>
          <p:cNvPicPr>
            <a:picLocks noChangeAspect="1"/>
          </p:cNvPicPr>
          <p:nvPr/>
        </p:nvPicPr>
        <p:blipFill rotWithShape="1">
          <a:blip r:embed="rId3"/>
          <a:srcRect r="11981"/>
          <a:stretch/>
        </p:blipFill>
        <p:spPr>
          <a:xfrm>
            <a:off x="10962167" y="-53166"/>
            <a:ext cx="1229812" cy="1796905"/>
          </a:xfrm>
          <a:prstGeom prst="rect">
            <a:avLst/>
          </a:prstGeom>
        </p:spPr>
      </p:pic>
      <p:sp>
        <p:nvSpPr>
          <p:cNvPr id="10" name="Rectangle 9">
            <a:extLst>
              <a:ext uri="{FF2B5EF4-FFF2-40B4-BE49-F238E27FC236}">
                <a16:creationId xmlns:a16="http://schemas.microsoft.com/office/drawing/2014/main" id="{DF355FF6-BC73-5BF2-D321-570C77488399}"/>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29</a:t>
            </a:r>
            <a:endParaRPr lang="fr-GN" dirty="0">
              <a:solidFill>
                <a:schemeClr val="tx1"/>
              </a:solidFill>
            </a:endParaRPr>
          </a:p>
        </p:txBody>
      </p:sp>
      <p:sp>
        <p:nvSpPr>
          <p:cNvPr id="11" name="Rectangle : coins arrondis 10">
            <a:extLst>
              <a:ext uri="{FF2B5EF4-FFF2-40B4-BE49-F238E27FC236}">
                <a16:creationId xmlns:a16="http://schemas.microsoft.com/office/drawing/2014/main" id="{64978F49-4DC2-D870-14AD-693407A85E1A}"/>
              </a:ext>
            </a:extLst>
          </p:cNvPr>
          <p:cNvSpPr/>
          <p:nvPr/>
        </p:nvSpPr>
        <p:spPr>
          <a:xfrm>
            <a:off x="999460" y="287079"/>
            <a:ext cx="1229812" cy="55289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39F20530-897A-3379-1F15-2E5DD33F0BB4}"/>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7BBF73D1-E315-00CA-ABC2-68E56E6E5611}"/>
              </a:ext>
            </a:extLst>
          </p:cNvPr>
          <p:cNvSpPr/>
          <p:nvPr/>
        </p:nvSpPr>
        <p:spPr>
          <a:xfrm>
            <a:off x="880947" y="1156591"/>
            <a:ext cx="10225668" cy="140017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troisième phase concerne la déclaration du service dans lequel se trouve l’image construite dans la première phase, le nom du containeur, cette fois-ci pas de port mappé puisque nous metterons en place un proxypass pour atteindre le container, une adresse ip fixe pour le containeur pour terminer une limitation des ressources utilisées.</a:t>
            </a: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GN" sz="1600" dirty="0">
              <a:effectLst/>
              <a:ea typeface="Calibri" panose="020F0502020204030204" pitchFamily="34" charset="0"/>
              <a:cs typeface="Times New Roman" panose="02020603050405020304" pitchFamily="18" charset="0"/>
            </a:endParaRPr>
          </a:p>
          <a:p>
            <a:pPr algn="ctr">
              <a:lnSpc>
                <a:spcPct val="107000"/>
              </a:lnSpc>
              <a:spcAft>
                <a:spcPts val="800"/>
              </a:spcAft>
            </a:pPr>
            <a:r>
              <a:rPr lang="fr-FR" sz="1100" dirty="0">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80095223-174E-5AB5-9C5A-403A59D840C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9272" y="2556767"/>
            <a:ext cx="7795674" cy="4008838"/>
          </a:xfrm>
          <a:prstGeom prst="rect">
            <a:avLst/>
          </a:prstGeom>
          <a:noFill/>
          <a:ln>
            <a:noFill/>
          </a:ln>
        </p:spPr>
      </p:pic>
    </p:spTree>
    <p:extLst>
      <p:ext uri="{BB962C8B-B14F-4D97-AF65-F5344CB8AC3E}">
        <p14:creationId xmlns:p14="http://schemas.microsoft.com/office/powerpoint/2010/main" val="96950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7A715954-0EB9-D886-8290-9C0F9510F9A0}"/>
              </a:ext>
            </a:extLst>
          </p:cNvPr>
          <p:cNvSpPr/>
          <p:nvPr/>
        </p:nvSpPr>
        <p:spPr>
          <a:xfrm>
            <a:off x="3742653" y="-10633"/>
            <a:ext cx="4944140" cy="978195"/>
          </a:xfrm>
          <a:prstGeom prst="round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t>Introduction</a:t>
            </a:r>
            <a:endParaRPr lang="fr-GN" sz="5400" dirty="0"/>
          </a:p>
        </p:txBody>
      </p:sp>
      <p:pic>
        <p:nvPicPr>
          <p:cNvPr id="9" name="Image 8">
            <a:extLst>
              <a:ext uri="{FF2B5EF4-FFF2-40B4-BE49-F238E27FC236}">
                <a16:creationId xmlns:a16="http://schemas.microsoft.com/office/drawing/2014/main" id="{5D82CCFB-5A19-CB38-381E-B07AA56E9A27}"/>
              </a:ext>
            </a:extLst>
          </p:cNvPr>
          <p:cNvPicPr>
            <a:picLocks noChangeAspect="1"/>
          </p:cNvPicPr>
          <p:nvPr/>
        </p:nvPicPr>
        <p:blipFill>
          <a:blip r:embed="rId2"/>
          <a:stretch>
            <a:fillRect/>
          </a:stretch>
        </p:blipFill>
        <p:spPr>
          <a:xfrm>
            <a:off x="0" y="0"/>
            <a:ext cx="685896" cy="6858000"/>
          </a:xfrm>
          <a:prstGeom prst="rect">
            <a:avLst/>
          </a:prstGeom>
        </p:spPr>
      </p:pic>
      <p:pic>
        <p:nvPicPr>
          <p:cNvPr id="11" name="Image 10">
            <a:extLst>
              <a:ext uri="{FF2B5EF4-FFF2-40B4-BE49-F238E27FC236}">
                <a16:creationId xmlns:a16="http://schemas.microsoft.com/office/drawing/2014/main" id="{15F5B822-8E03-0D24-69E6-E2CE28E561CD}"/>
              </a:ext>
            </a:extLst>
          </p:cNvPr>
          <p:cNvPicPr>
            <a:picLocks noChangeAspect="1"/>
          </p:cNvPicPr>
          <p:nvPr/>
        </p:nvPicPr>
        <p:blipFill>
          <a:blip r:embed="rId3"/>
          <a:stretch>
            <a:fillRect/>
          </a:stretch>
        </p:blipFill>
        <p:spPr>
          <a:xfrm>
            <a:off x="11048464" y="-10633"/>
            <a:ext cx="1305107" cy="1781424"/>
          </a:xfrm>
          <a:prstGeom prst="rect">
            <a:avLst/>
          </a:prstGeom>
        </p:spPr>
      </p:pic>
      <p:sp>
        <p:nvSpPr>
          <p:cNvPr id="12" name="Rectangle 11">
            <a:extLst>
              <a:ext uri="{FF2B5EF4-FFF2-40B4-BE49-F238E27FC236}">
                <a16:creationId xmlns:a16="http://schemas.microsoft.com/office/drawing/2014/main" id="{F69C4992-3234-03EA-009C-3A0DD36B749A}"/>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a:t>
            </a:r>
            <a:endParaRPr lang="fr-GN" dirty="0">
              <a:solidFill>
                <a:schemeClr val="tx1"/>
              </a:solidFill>
            </a:endParaRPr>
          </a:p>
        </p:txBody>
      </p:sp>
      <p:sp>
        <p:nvSpPr>
          <p:cNvPr id="13" name="Rectangle 12">
            <a:extLst>
              <a:ext uri="{FF2B5EF4-FFF2-40B4-BE49-F238E27FC236}">
                <a16:creationId xmlns:a16="http://schemas.microsoft.com/office/drawing/2014/main" id="{5832020A-2B08-9695-A937-74510A6F2EF7}"/>
              </a:ext>
            </a:extLst>
          </p:cNvPr>
          <p:cNvSpPr/>
          <p:nvPr/>
        </p:nvSpPr>
        <p:spPr>
          <a:xfrm>
            <a:off x="8686793" y="2690037"/>
            <a:ext cx="1860705" cy="6060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solidFill>
                  <a:schemeClr val="bg1"/>
                </a:solidFill>
              </a:rPr>
              <a:t>Yasin</a:t>
            </a:r>
            <a:endParaRPr lang="fr-GN" dirty="0">
              <a:solidFill>
                <a:schemeClr val="bg1"/>
              </a:solidFill>
            </a:endParaRPr>
          </a:p>
        </p:txBody>
      </p:sp>
      <p:sp>
        <p:nvSpPr>
          <p:cNvPr id="2" name="Rectangle : coins arrondis 1">
            <a:extLst>
              <a:ext uri="{FF2B5EF4-FFF2-40B4-BE49-F238E27FC236}">
                <a16:creationId xmlns:a16="http://schemas.microsoft.com/office/drawing/2014/main" id="{0F31D81A-CF47-A91C-69A5-C37D9F13A01E}"/>
              </a:ext>
            </a:extLst>
          </p:cNvPr>
          <p:cNvSpPr/>
          <p:nvPr/>
        </p:nvSpPr>
        <p:spPr>
          <a:xfrm>
            <a:off x="1389888" y="1457344"/>
            <a:ext cx="10046208" cy="4577696"/>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fr-GN" sz="180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Historique de Docker</a:t>
            </a:r>
            <a:endParaRPr lang="fr-GN" sz="180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 logiciel publié à l’origine sous le nom « Docker » fut développé sur la base de la technologie Linux Container (LXC). LXC fut ensuite remplacée par le libcontainer de Docker. De nouveaux composants logiciel ont été ajoutés alors que Docker a continué à croître et à devenir le standard pour la virtualisation basée sur les conteneurs. ContainerD a notamment émergé du développement de Docker en tant que moteur d’exécution de conteneur avec l’implémentation standard runC. Aujourd’hui, ces projets sont gérés par la Cloud Native Computing Foundation (CNCF) et l’Open Container Initiative (OCI).</a:t>
            </a:r>
            <a:endParaRPr lang="fr-GN" sz="1800">
              <a:effectLst/>
              <a:latin typeface="Calibri" panose="020F0502020204030204" pitchFamily="34" charset="0"/>
              <a:ea typeface="Calibri" panose="020F0502020204030204" pitchFamily="34" charset="0"/>
              <a:cs typeface="Times New Roman" panose="02020603050405020304" pitchFamily="18" charset="0"/>
            </a:endParaRPr>
          </a:p>
          <a:p>
            <a:r>
              <a:rPr lang="fr-FR" sz="1800">
                <a:solidFill>
                  <a:srgbClr val="000000"/>
                </a:solidFill>
                <a:effectLst/>
                <a:latin typeface="Times New Roman" panose="02020603050405020304" pitchFamily="18" charset="0"/>
                <a:ea typeface="Times New Roman" panose="02020603050405020304" pitchFamily="18" charset="0"/>
              </a:rPr>
              <a:t>Outre l’équipe consacrée à Docker, des entreprises leader dans le monde de la tech telles que Cisco, Google, Huawei, IBM, Microsoft, ou encore Red Hat sont impliquées dans le développement de Docker et de technologies connexes. Parmi les évolutions les plus récentes, on notera le fait que Windows est désormais également utilisé en tant qu’environnement natif pour les conteneurs Docker, en plus du noyau Linux</a:t>
            </a:r>
            <a:endParaRPr lang="fr-GN" dirty="0"/>
          </a:p>
        </p:txBody>
      </p:sp>
    </p:spTree>
    <p:extLst>
      <p:ext uri="{BB962C8B-B14F-4D97-AF65-F5344CB8AC3E}">
        <p14:creationId xmlns:p14="http://schemas.microsoft.com/office/powerpoint/2010/main" val="19635996"/>
      </p:ext>
    </p:extLst>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75DE0132-B796-F6D5-74AC-4C668068CFC0}"/>
              </a:ext>
            </a:extLst>
          </p:cNvPr>
          <p:cNvPicPr>
            <a:picLocks noChangeAspect="1"/>
          </p:cNvPicPr>
          <p:nvPr/>
        </p:nvPicPr>
        <p:blipFill>
          <a:blip r:embed="rId2"/>
          <a:stretch>
            <a:fillRect/>
          </a:stretch>
        </p:blipFill>
        <p:spPr>
          <a:xfrm>
            <a:off x="0" y="10630"/>
            <a:ext cx="685896" cy="6836740"/>
          </a:xfrm>
          <a:prstGeom prst="rect">
            <a:avLst/>
          </a:prstGeom>
        </p:spPr>
      </p:pic>
      <p:pic>
        <p:nvPicPr>
          <p:cNvPr id="9" name="Image 8">
            <a:extLst>
              <a:ext uri="{FF2B5EF4-FFF2-40B4-BE49-F238E27FC236}">
                <a16:creationId xmlns:a16="http://schemas.microsoft.com/office/drawing/2014/main" id="{6EF54E58-FBFB-15F7-E0DB-09FF9C36A222}"/>
              </a:ext>
            </a:extLst>
          </p:cNvPr>
          <p:cNvPicPr>
            <a:picLocks noChangeAspect="1"/>
          </p:cNvPicPr>
          <p:nvPr/>
        </p:nvPicPr>
        <p:blipFill rotWithShape="1">
          <a:blip r:embed="rId3"/>
          <a:srcRect r="11981"/>
          <a:stretch/>
        </p:blipFill>
        <p:spPr>
          <a:xfrm>
            <a:off x="11174819" y="-53166"/>
            <a:ext cx="1017159" cy="1796905"/>
          </a:xfrm>
          <a:prstGeom prst="rect">
            <a:avLst/>
          </a:prstGeom>
        </p:spPr>
      </p:pic>
      <p:sp>
        <p:nvSpPr>
          <p:cNvPr id="10" name="Rectangle 9">
            <a:extLst>
              <a:ext uri="{FF2B5EF4-FFF2-40B4-BE49-F238E27FC236}">
                <a16:creationId xmlns:a16="http://schemas.microsoft.com/office/drawing/2014/main" id="{8600A61C-DC92-44EF-4222-7667008B9D39}"/>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30</a:t>
            </a:r>
            <a:endParaRPr lang="fr-GN" dirty="0">
              <a:solidFill>
                <a:schemeClr val="tx1"/>
              </a:solidFill>
            </a:endParaRPr>
          </a:p>
        </p:txBody>
      </p:sp>
      <p:sp>
        <p:nvSpPr>
          <p:cNvPr id="11" name="Rectangle : coins arrondis 10">
            <a:extLst>
              <a:ext uri="{FF2B5EF4-FFF2-40B4-BE49-F238E27FC236}">
                <a16:creationId xmlns:a16="http://schemas.microsoft.com/office/drawing/2014/main" id="{79A9E45C-204E-9A8F-E552-631C7B152379}"/>
              </a:ext>
            </a:extLst>
          </p:cNvPr>
          <p:cNvSpPr/>
          <p:nvPr/>
        </p:nvSpPr>
        <p:spPr>
          <a:xfrm>
            <a:off x="1010093" y="233916"/>
            <a:ext cx="1431851" cy="38277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D9F8D07D-B071-9F0D-BE6D-043C33D971C3}"/>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4FDC7173-0162-9105-FD52-6D6BDCDEB0AE}"/>
              </a:ext>
            </a:extLst>
          </p:cNvPr>
          <p:cNvSpPr/>
          <p:nvPr/>
        </p:nvSpPr>
        <p:spPr>
          <a:xfrm>
            <a:off x="909940" y="1215483"/>
            <a:ext cx="10620212" cy="762813"/>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Pour la mise en place du proxypass dans le fichier apache2.conf nous allons ajouter le nom du container plus le port exposé à l’intérieur.</a:t>
            </a:r>
            <a:endParaRPr lang="fr-GN" sz="14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A5913AC0-B76C-533F-048B-7E52CCE6EA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0273" y="1851747"/>
            <a:ext cx="6891454" cy="2790395"/>
          </a:xfrm>
          <a:prstGeom prst="rect">
            <a:avLst/>
          </a:prstGeom>
          <a:noFill/>
          <a:ln>
            <a:noFill/>
          </a:ln>
        </p:spPr>
      </p:pic>
      <p:sp>
        <p:nvSpPr>
          <p:cNvPr id="7" name="Rectangle : coins arrondis 6">
            <a:extLst>
              <a:ext uri="{FF2B5EF4-FFF2-40B4-BE49-F238E27FC236}">
                <a16:creationId xmlns:a16="http://schemas.microsoft.com/office/drawing/2014/main" id="{CDC416DF-6DCC-A653-D8A9-76739DDFC2DB}"/>
              </a:ext>
            </a:extLst>
          </p:cNvPr>
          <p:cNvSpPr/>
          <p:nvPr/>
        </p:nvSpPr>
        <p:spPr>
          <a:xfrm>
            <a:off x="2002759" y="5199604"/>
            <a:ext cx="8880831" cy="88582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Ensuite nous utiliserons la commande docker-compose up -d pour faire tourner le contenaineur.</a:t>
            </a:r>
            <a:endParaRPr lang="fr-GN" sz="12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8083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CD73876D-7FCD-111B-8FE6-DD0B33B817C7}"/>
              </a:ext>
            </a:extLst>
          </p:cNvPr>
          <p:cNvPicPr>
            <a:picLocks noChangeAspect="1"/>
          </p:cNvPicPr>
          <p:nvPr/>
        </p:nvPicPr>
        <p:blipFill>
          <a:blip r:embed="rId2"/>
          <a:stretch>
            <a:fillRect/>
          </a:stretch>
        </p:blipFill>
        <p:spPr>
          <a:xfrm>
            <a:off x="0" y="10630"/>
            <a:ext cx="685896" cy="6836739"/>
          </a:xfrm>
          <a:prstGeom prst="rect">
            <a:avLst/>
          </a:prstGeom>
        </p:spPr>
      </p:pic>
      <p:sp>
        <p:nvSpPr>
          <p:cNvPr id="13" name="Rectangle 12">
            <a:extLst>
              <a:ext uri="{FF2B5EF4-FFF2-40B4-BE49-F238E27FC236}">
                <a16:creationId xmlns:a16="http://schemas.microsoft.com/office/drawing/2014/main" id="{BB4C9D7C-E2AF-4E64-C180-7A7FC659151C}"/>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31</a:t>
            </a:r>
            <a:endParaRPr lang="fr-GN" dirty="0">
              <a:solidFill>
                <a:schemeClr val="tx1"/>
              </a:solidFill>
            </a:endParaRPr>
          </a:p>
        </p:txBody>
      </p:sp>
      <p:pic>
        <p:nvPicPr>
          <p:cNvPr id="14" name="Image 13">
            <a:extLst>
              <a:ext uri="{FF2B5EF4-FFF2-40B4-BE49-F238E27FC236}">
                <a16:creationId xmlns:a16="http://schemas.microsoft.com/office/drawing/2014/main" id="{33388233-5774-3A01-1C01-CF73425A8024}"/>
              </a:ext>
            </a:extLst>
          </p:cNvPr>
          <p:cNvPicPr>
            <a:picLocks noChangeAspect="1"/>
          </p:cNvPicPr>
          <p:nvPr/>
        </p:nvPicPr>
        <p:blipFill rotWithShape="1">
          <a:blip r:embed="rId3"/>
          <a:srcRect r="11981"/>
          <a:stretch/>
        </p:blipFill>
        <p:spPr>
          <a:xfrm>
            <a:off x="11089757" y="-53166"/>
            <a:ext cx="1102221" cy="1796905"/>
          </a:xfrm>
          <a:prstGeom prst="rect">
            <a:avLst/>
          </a:prstGeom>
        </p:spPr>
      </p:pic>
      <p:sp>
        <p:nvSpPr>
          <p:cNvPr id="15" name="Rectangle : coins arrondis 14">
            <a:extLst>
              <a:ext uri="{FF2B5EF4-FFF2-40B4-BE49-F238E27FC236}">
                <a16:creationId xmlns:a16="http://schemas.microsoft.com/office/drawing/2014/main" id="{24E5C700-5F83-5B4D-26F0-4FB03B197BDC}"/>
              </a:ext>
            </a:extLst>
          </p:cNvPr>
          <p:cNvSpPr/>
          <p:nvPr/>
        </p:nvSpPr>
        <p:spPr>
          <a:xfrm>
            <a:off x="808074" y="95693"/>
            <a:ext cx="1339703" cy="457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7F31203D-3A4F-C13F-2EE8-1B0CE6183729}"/>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9D35F6AD-1988-75DF-D703-D4355C103B15}"/>
              </a:ext>
            </a:extLst>
          </p:cNvPr>
          <p:cNvSpPr/>
          <p:nvPr/>
        </p:nvSpPr>
        <p:spPr>
          <a:xfrm>
            <a:off x="2948208" y="1215484"/>
            <a:ext cx="6543675" cy="91440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2000" dirty="0">
                <a:solidFill>
                  <a:srgbClr val="000000"/>
                </a:solidFill>
                <a:effectLst/>
                <a:ea typeface="Calibri" panose="020F0502020204030204" pitchFamily="34" charset="0"/>
                <a:cs typeface="Times New Roman" panose="02020603050405020304" pitchFamily="18" charset="0"/>
              </a:rPr>
              <a:t>Un aperçu de notre Mkdocs</a:t>
            </a:r>
            <a:endParaRPr lang="fr-GN" sz="1100" dirty="0">
              <a:effectLst/>
              <a:ea typeface="Calibri" panose="020F0502020204030204" pitchFamily="34" charset="0"/>
              <a:cs typeface="Times New Roman" panose="02020603050405020304" pitchFamily="18" charset="0"/>
            </a:endParaRPr>
          </a:p>
          <a:p>
            <a:pPr algn="ctr">
              <a:lnSpc>
                <a:spcPct val="107000"/>
              </a:lnSpc>
              <a:spcAft>
                <a:spcPts val="800"/>
              </a:spcAft>
            </a:pPr>
            <a:endParaRPr lang="fr-GN" sz="1100" dirty="0">
              <a:effectLst/>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F8ED0FB9-32E3-2421-B534-DC2BC1FBCED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07220" y="2129884"/>
            <a:ext cx="8653346" cy="4435720"/>
          </a:xfrm>
          <a:prstGeom prst="rect">
            <a:avLst/>
          </a:prstGeom>
          <a:noFill/>
          <a:ln>
            <a:noFill/>
          </a:ln>
        </p:spPr>
      </p:pic>
    </p:spTree>
    <p:extLst>
      <p:ext uri="{BB962C8B-B14F-4D97-AF65-F5344CB8AC3E}">
        <p14:creationId xmlns:p14="http://schemas.microsoft.com/office/powerpoint/2010/main" val="1484477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EB304EDC-7083-6EBE-9B8F-C2EDF76E7AE3}"/>
              </a:ext>
            </a:extLst>
          </p:cNvPr>
          <p:cNvPicPr>
            <a:picLocks noChangeAspect="1"/>
          </p:cNvPicPr>
          <p:nvPr/>
        </p:nvPicPr>
        <p:blipFill rotWithShape="1">
          <a:blip r:embed="rId2"/>
          <a:srcRect r="11981"/>
          <a:stretch/>
        </p:blipFill>
        <p:spPr>
          <a:xfrm>
            <a:off x="10962167" y="-53166"/>
            <a:ext cx="1229812" cy="1796905"/>
          </a:xfrm>
          <a:prstGeom prst="rect">
            <a:avLst/>
          </a:prstGeom>
        </p:spPr>
      </p:pic>
      <p:pic>
        <p:nvPicPr>
          <p:cNvPr id="8" name="Image 7">
            <a:extLst>
              <a:ext uri="{FF2B5EF4-FFF2-40B4-BE49-F238E27FC236}">
                <a16:creationId xmlns:a16="http://schemas.microsoft.com/office/drawing/2014/main" id="{88644A4B-46AE-04A5-1504-F77356F810E6}"/>
              </a:ext>
            </a:extLst>
          </p:cNvPr>
          <p:cNvPicPr>
            <a:picLocks noChangeAspect="1"/>
          </p:cNvPicPr>
          <p:nvPr/>
        </p:nvPicPr>
        <p:blipFill>
          <a:blip r:embed="rId3"/>
          <a:stretch>
            <a:fillRect/>
          </a:stretch>
        </p:blipFill>
        <p:spPr>
          <a:xfrm>
            <a:off x="-2694" y="10630"/>
            <a:ext cx="685896" cy="6847369"/>
          </a:xfrm>
          <a:prstGeom prst="rect">
            <a:avLst/>
          </a:prstGeom>
        </p:spPr>
      </p:pic>
      <p:sp>
        <p:nvSpPr>
          <p:cNvPr id="9" name="Rectangle 8">
            <a:extLst>
              <a:ext uri="{FF2B5EF4-FFF2-40B4-BE49-F238E27FC236}">
                <a16:creationId xmlns:a16="http://schemas.microsoft.com/office/drawing/2014/main" id="{4C652FA3-FCB1-3B51-C7A4-4D9AEC24ED04}"/>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32</a:t>
            </a:r>
            <a:endParaRPr lang="fr-GN" dirty="0">
              <a:solidFill>
                <a:schemeClr val="tx1"/>
              </a:solidFill>
            </a:endParaRPr>
          </a:p>
        </p:txBody>
      </p:sp>
      <p:sp>
        <p:nvSpPr>
          <p:cNvPr id="10" name="Rectangle : coins arrondis 9">
            <a:extLst>
              <a:ext uri="{FF2B5EF4-FFF2-40B4-BE49-F238E27FC236}">
                <a16:creationId xmlns:a16="http://schemas.microsoft.com/office/drawing/2014/main" id="{49E9F638-0B71-714B-42E0-32F95DB19F38}"/>
              </a:ext>
            </a:extLst>
          </p:cNvPr>
          <p:cNvSpPr/>
          <p:nvPr/>
        </p:nvSpPr>
        <p:spPr>
          <a:xfrm>
            <a:off x="914400" y="244549"/>
            <a:ext cx="1233377" cy="3721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63C75D0-5CD4-17EB-0AEF-AC91251595A1}"/>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D8F07300-5E2E-E872-87B3-8911137E377E}"/>
              </a:ext>
            </a:extLst>
          </p:cNvPr>
          <p:cNvSpPr/>
          <p:nvPr/>
        </p:nvSpPr>
        <p:spPr>
          <a:xfrm>
            <a:off x="1717289" y="1159727"/>
            <a:ext cx="9077092" cy="246441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GN" sz="1600" b="1" dirty="0">
                <a:solidFill>
                  <a:srgbClr val="666666"/>
                </a:solidFill>
                <a:effectLst/>
                <a:latin typeface="Roboto-Regular"/>
                <a:ea typeface="Calibri" panose="020F0502020204030204" pitchFamily="34" charset="0"/>
                <a:cs typeface="Roboto-Regular"/>
              </a:rPr>
              <a:t>Le site web WordPress s’appuyant sur une image construite mais référent sur l’image de wordpress   et de la base de données avec une connexion à mysql qui sera préconfigurée.</a:t>
            </a:r>
            <a:endParaRPr lang="fr-GN" sz="14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400" dirty="0">
                <a:solidFill>
                  <a:srgbClr val="666666"/>
                </a:solidFill>
                <a:effectLst/>
                <a:latin typeface="Roboto-Regular"/>
                <a:ea typeface="Calibri" panose="020F0502020204030204" pitchFamily="34" charset="0"/>
                <a:cs typeface="Roboto-Regular"/>
              </a:rPr>
              <a:t> </a:t>
            </a:r>
            <a:endParaRPr lang="fr-GN" sz="14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600" dirty="0">
                <a:solidFill>
                  <a:srgbClr val="666666"/>
                </a:solidFill>
                <a:effectLst/>
                <a:latin typeface="Roboto-Regular"/>
                <a:ea typeface="Calibri" panose="020F0502020204030204" pitchFamily="34" charset="0"/>
                <a:cs typeface="Roboto-Regular"/>
              </a:rPr>
              <a:t>Dans cette séance nous effectuerons la construction de l’image par commande docker build -t suivi de l’identifiant docker hub, du nom de l’image plus la version voulue. Pour l’ensemble des deux images wordpress et mysql. Dans notre dockerfile nous retrouverons les provenances des l’images qui sont wordpress et mysql, pour finir les différents labels habituels.</a:t>
            </a:r>
            <a:endParaRPr lang="fr-GN" sz="14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100" dirty="0">
                <a:solidFill>
                  <a:srgbClr val="666666"/>
                </a:solidFill>
                <a:effectLst/>
                <a:latin typeface="Roboto-Regular"/>
                <a:ea typeface="Calibri" panose="020F0502020204030204" pitchFamily="34" charset="0"/>
                <a:cs typeface="Roboto-Regular"/>
              </a:rPr>
              <a:t> </a:t>
            </a:r>
            <a:endParaRPr lang="fr-GN" sz="1100" dirty="0">
              <a:effectLst/>
              <a:ea typeface="Calibri" panose="020F0502020204030204" pitchFamily="34" charset="0"/>
              <a:cs typeface="Times New Roman" panose="02020603050405020304" pitchFamily="18" charset="0"/>
            </a:endParaRPr>
          </a:p>
          <a:p>
            <a:pPr>
              <a:lnSpc>
                <a:spcPct val="107000"/>
              </a:lnSpc>
              <a:spcAft>
                <a:spcPts val="800"/>
              </a:spcAft>
            </a:pPr>
            <a:r>
              <a:rPr lang="fr-GN" sz="1100" dirty="0">
                <a:solidFill>
                  <a:srgbClr val="666666"/>
                </a:solidFill>
                <a:effectLst/>
                <a:latin typeface="Roboto-Regular"/>
                <a:ea typeface="Calibri" panose="020F0502020204030204" pitchFamily="34" charset="0"/>
                <a:cs typeface="Roboto-Regular"/>
              </a:rPr>
              <a:t> </a:t>
            </a:r>
            <a:endParaRPr lang="fr-GN" sz="1100" dirty="0">
              <a:effectLst/>
              <a:ea typeface="Calibri" panose="020F0502020204030204" pitchFamily="34" charset="0"/>
              <a:cs typeface="Times New Roman" panose="02020603050405020304" pitchFamily="18" charset="0"/>
            </a:endParaRPr>
          </a:p>
        </p:txBody>
      </p:sp>
      <p:pic>
        <p:nvPicPr>
          <p:cNvPr id="11" name="Image 10">
            <a:extLst>
              <a:ext uri="{FF2B5EF4-FFF2-40B4-BE49-F238E27FC236}">
                <a16:creationId xmlns:a16="http://schemas.microsoft.com/office/drawing/2014/main" id="{3965BFFC-1C0E-AEA7-7839-6ECDA0B034C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1738" y="3429000"/>
            <a:ext cx="4832904" cy="3272883"/>
          </a:xfrm>
          <a:prstGeom prst="rect">
            <a:avLst/>
          </a:prstGeom>
          <a:noFill/>
          <a:ln>
            <a:noFill/>
          </a:ln>
        </p:spPr>
      </p:pic>
      <p:pic>
        <p:nvPicPr>
          <p:cNvPr id="12" name="Image 11">
            <a:extLst>
              <a:ext uri="{FF2B5EF4-FFF2-40B4-BE49-F238E27FC236}">
                <a16:creationId xmlns:a16="http://schemas.microsoft.com/office/drawing/2014/main" id="{0E34EB91-245C-3210-A121-0DDCC8A4D11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429001"/>
            <a:ext cx="5472242" cy="3272882"/>
          </a:xfrm>
          <a:prstGeom prst="rect">
            <a:avLst/>
          </a:prstGeom>
          <a:noFill/>
          <a:ln>
            <a:noFill/>
          </a:ln>
        </p:spPr>
      </p:pic>
    </p:spTree>
    <p:extLst>
      <p:ext uri="{BB962C8B-B14F-4D97-AF65-F5344CB8AC3E}">
        <p14:creationId xmlns:p14="http://schemas.microsoft.com/office/powerpoint/2010/main" val="3253869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7515CC7D-1FD0-E2A4-93AF-178E204A1026}"/>
              </a:ext>
            </a:extLst>
          </p:cNvPr>
          <p:cNvPicPr>
            <a:picLocks noChangeAspect="1"/>
          </p:cNvPicPr>
          <p:nvPr/>
        </p:nvPicPr>
        <p:blipFill>
          <a:blip r:embed="rId2"/>
          <a:stretch>
            <a:fillRect/>
          </a:stretch>
        </p:blipFill>
        <p:spPr>
          <a:xfrm>
            <a:off x="-7088" y="0"/>
            <a:ext cx="685896" cy="6847370"/>
          </a:xfrm>
          <a:prstGeom prst="rect">
            <a:avLst/>
          </a:prstGeom>
        </p:spPr>
      </p:pic>
      <p:pic>
        <p:nvPicPr>
          <p:cNvPr id="10" name="Image 9">
            <a:extLst>
              <a:ext uri="{FF2B5EF4-FFF2-40B4-BE49-F238E27FC236}">
                <a16:creationId xmlns:a16="http://schemas.microsoft.com/office/drawing/2014/main" id="{2AECDBD5-A1AA-DAD4-96C1-0DFF8A4C5B53}"/>
              </a:ext>
            </a:extLst>
          </p:cNvPr>
          <p:cNvPicPr>
            <a:picLocks noChangeAspect="1"/>
          </p:cNvPicPr>
          <p:nvPr/>
        </p:nvPicPr>
        <p:blipFill rotWithShape="1">
          <a:blip r:embed="rId3"/>
          <a:srcRect r="11981"/>
          <a:stretch/>
        </p:blipFill>
        <p:spPr>
          <a:xfrm>
            <a:off x="11185451" y="-53166"/>
            <a:ext cx="1006528" cy="1796905"/>
          </a:xfrm>
          <a:prstGeom prst="rect">
            <a:avLst/>
          </a:prstGeom>
        </p:spPr>
      </p:pic>
      <p:sp>
        <p:nvSpPr>
          <p:cNvPr id="11" name="Rectangle 10">
            <a:extLst>
              <a:ext uri="{FF2B5EF4-FFF2-40B4-BE49-F238E27FC236}">
                <a16:creationId xmlns:a16="http://schemas.microsoft.com/office/drawing/2014/main" id="{87D9E7FA-50C4-A846-F816-B35C8388CC6B}"/>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33</a:t>
            </a:r>
            <a:endParaRPr lang="fr-GN" dirty="0">
              <a:solidFill>
                <a:schemeClr val="tx1"/>
              </a:solidFill>
            </a:endParaRPr>
          </a:p>
        </p:txBody>
      </p:sp>
      <p:sp>
        <p:nvSpPr>
          <p:cNvPr id="12" name="Rectangle : coins arrondis 11">
            <a:extLst>
              <a:ext uri="{FF2B5EF4-FFF2-40B4-BE49-F238E27FC236}">
                <a16:creationId xmlns:a16="http://schemas.microsoft.com/office/drawing/2014/main" id="{3ECE91DD-F4AE-A6BF-0F9C-AA13522999A4}"/>
              </a:ext>
            </a:extLst>
          </p:cNvPr>
          <p:cNvSpPr/>
          <p:nvPr/>
        </p:nvSpPr>
        <p:spPr>
          <a:xfrm>
            <a:off x="1020726" y="223284"/>
            <a:ext cx="1212111" cy="3721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73D47BC-673C-9594-F55D-7CBAF904F551}"/>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EA69CBC6-634E-BC37-4412-8735867BD683}"/>
              </a:ext>
            </a:extLst>
          </p:cNvPr>
          <p:cNvSpPr/>
          <p:nvPr/>
        </p:nvSpPr>
        <p:spPr>
          <a:xfrm>
            <a:off x="1744847" y="1182030"/>
            <a:ext cx="8374565" cy="145813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Cette deuxième séance correspond la création du fichier docker-compose.yml en commençant par la déclaration de la partie réseau en débutant par le nom, le type, le pont, ipam dans lequel nous retrouvons la déclaration de l’adresse réseau plus la pacerelle et le réseau du proxy qui lui est externe.</a:t>
            </a:r>
            <a:endParaRPr lang="fr-GN" sz="1400" dirty="0">
              <a:effectLst/>
              <a:ea typeface="Calibri" panose="020F0502020204030204" pitchFamily="34" charset="0"/>
              <a:cs typeface="Times New Roman" panose="02020603050405020304" pitchFamily="18" charset="0"/>
            </a:endParaRPr>
          </a:p>
          <a:p>
            <a:pPr>
              <a:lnSpc>
                <a:spcPct val="107000"/>
              </a:lnSpc>
              <a:spcAft>
                <a:spcPts val="800"/>
              </a:spcAft>
            </a:pPr>
            <a:r>
              <a:rPr lang="fr-FR" sz="1100" dirty="0">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87E30374-B8FC-2EC3-4405-C8EF32D1DFDB}"/>
              </a:ext>
            </a:extLst>
          </p:cNvPr>
          <p:cNvPicPr>
            <a:picLocks noChangeAspect="1"/>
          </p:cNvPicPr>
          <p:nvPr/>
        </p:nvPicPr>
        <p:blipFill rotWithShape="1">
          <a:blip r:embed="rId4">
            <a:extLst>
              <a:ext uri="{28A0092B-C50C-407E-A947-70E740481C1C}">
                <a14:useLocalDpi xmlns:a14="http://schemas.microsoft.com/office/drawing/2010/main" val="0"/>
              </a:ext>
            </a:extLst>
          </a:blip>
          <a:srcRect l="5259" t="13775" r="66493" b="13804"/>
          <a:stretch/>
        </p:blipFill>
        <p:spPr bwMode="auto">
          <a:xfrm>
            <a:off x="3401122" y="2907798"/>
            <a:ext cx="5274527" cy="314731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6761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837F18F-4FA7-DAC4-E65F-203E74710A9A}"/>
              </a:ext>
            </a:extLst>
          </p:cNvPr>
          <p:cNvPicPr>
            <a:picLocks noChangeAspect="1"/>
          </p:cNvPicPr>
          <p:nvPr/>
        </p:nvPicPr>
        <p:blipFill>
          <a:blip r:embed="rId2"/>
          <a:stretch>
            <a:fillRect/>
          </a:stretch>
        </p:blipFill>
        <p:spPr>
          <a:xfrm>
            <a:off x="0" y="0"/>
            <a:ext cx="685896" cy="6858000"/>
          </a:xfrm>
          <a:prstGeom prst="rect">
            <a:avLst/>
          </a:prstGeom>
        </p:spPr>
      </p:pic>
      <p:pic>
        <p:nvPicPr>
          <p:cNvPr id="9" name="Image 8">
            <a:extLst>
              <a:ext uri="{FF2B5EF4-FFF2-40B4-BE49-F238E27FC236}">
                <a16:creationId xmlns:a16="http://schemas.microsoft.com/office/drawing/2014/main" id="{333D78A3-BEDA-116A-83BC-12FC4ACEB64A}"/>
              </a:ext>
            </a:extLst>
          </p:cNvPr>
          <p:cNvPicPr>
            <a:picLocks noChangeAspect="1"/>
          </p:cNvPicPr>
          <p:nvPr/>
        </p:nvPicPr>
        <p:blipFill rotWithShape="1">
          <a:blip r:embed="rId3"/>
          <a:srcRect r="11981"/>
          <a:stretch/>
        </p:blipFill>
        <p:spPr>
          <a:xfrm>
            <a:off x="11057860" y="-53166"/>
            <a:ext cx="1134119" cy="1796905"/>
          </a:xfrm>
          <a:prstGeom prst="rect">
            <a:avLst/>
          </a:prstGeom>
        </p:spPr>
      </p:pic>
      <p:sp>
        <p:nvSpPr>
          <p:cNvPr id="10" name="Rectangle 9">
            <a:extLst>
              <a:ext uri="{FF2B5EF4-FFF2-40B4-BE49-F238E27FC236}">
                <a16:creationId xmlns:a16="http://schemas.microsoft.com/office/drawing/2014/main" id="{0C0F257B-85D9-0CA4-9F26-07A95D38894C}"/>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34</a:t>
            </a:r>
            <a:endParaRPr lang="fr-GN" dirty="0">
              <a:solidFill>
                <a:schemeClr val="tx1"/>
              </a:solidFill>
            </a:endParaRPr>
          </a:p>
        </p:txBody>
      </p:sp>
      <p:sp>
        <p:nvSpPr>
          <p:cNvPr id="11" name="Rectangle : coins arrondis 10">
            <a:extLst>
              <a:ext uri="{FF2B5EF4-FFF2-40B4-BE49-F238E27FC236}">
                <a16:creationId xmlns:a16="http://schemas.microsoft.com/office/drawing/2014/main" id="{8D3D4C01-1BF9-E293-4A3B-1B459BC4D936}"/>
              </a:ext>
            </a:extLst>
          </p:cNvPr>
          <p:cNvSpPr/>
          <p:nvPr/>
        </p:nvSpPr>
        <p:spPr>
          <a:xfrm>
            <a:off x="808074" y="202019"/>
            <a:ext cx="1467293" cy="531631"/>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3D96595E-7A1F-F90F-0DCE-2EBA69AC9F18}"/>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5" name="Rectangle : coins arrondis 4">
            <a:extLst>
              <a:ext uri="{FF2B5EF4-FFF2-40B4-BE49-F238E27FC236}">
                <a16:creationId xmlns:a16="http://schemas.microsoft.com/office/drawing/2014/main" id="{9A126E5D-334F-FF1E-7D68-A6905ED1F182}"/>
              </a:ext>
            </a:extLst>
          </p:cNvPr>
          <p:cNvSpPr/>
          <p:nvPr/>
        </p:nvSpPr>
        <p:spPr>
          <a:xfrm>
            <a:off x="2085278" y="1081751"/>
            <a:ext cx="8764858" cy="165029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 troisième séance concerne la déclaration du service dans lequel se trouve l’image construite dans la première séance, le nom du containeur, cette fois-ci nous exposons le port puisque nous n’avons pas pu mettre en place un proxypass pour atteindre le service et un volume qui sera affecté au chemin d’accès par défaut, une adresse ip fixe pour le containeur pour terminer une limitation des ressources utilisées.</a:t>
            </a:r>
            <a:endParaRPr lang="fr-GN" sz="1200" dirty="0">
              <a:effectLst/>
              <a:ea typeface="Calibri" panose="020F0502020204030204" pitchFamily="34" charset="0"/>
              <a:cs typeface="Times New Roman" panose="02020603050405020304" pitchFamily="18" charset="0"/>
            </a:endParaRPr>
          </a:p>
        </p:txBody>
      </p:sp>
      <p:pic>
        <p:nvPicPr>
          <p:cNvPr id="7" name="Image 6">
            <a:extLst>
              <a:ext uri="{FF2B5EF4-FFF2-40B4-BE49-F238E27FC236}">
                <a16:creationId xmlns:a16="http://schemas.microsoft.com/office/drawing/2014/main" id="{A0227E77-C834-989E-C95E-49C7D72B2181}"/>
              </a:ext>
            </a:extLst>
          </p:cNvPr>
          <p:cNvPicPr>
            <a:picLocks noChangeAspect="1"/>
          </p:cNvPicPr>
          <p:nvPr/>
        </p:nvPicPr>
        <p:blipFill rotWithShape="1">
          <a:blip r:embed="rId4">
            <a:extLst>
              <a:ext uri="{28A0092B-C50C-407E-A947-70E740481C1C}">
                <a14:useLocalDpi xmlns:a14="http://schemas.microsoft.com/office/drawing/2010/main" val="0"/>
              </a:ext>
            </a:extLst>
          </a:blip>
          <a:srcRect l="5426" t="9265" r="59635" b="8881"/>
          <a:stretch/>
        </p:blipFill>
        <p:spPr bwMode="auto">
          <a:xfrm>
            <a:off x="3189249" y="2548934"/>
            <a:ext cx="5932449" cy="40748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8346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BFC0FC0-A592-413C-062D-70A84B77FCFE}"/>
              </a:ext>
            </a:extLst>
          </p:cNvPr>
          <p:cNvPicPr>
            <a:picLocks noChangeAspect="1"/>
          </p:cNvPicPr>
          <p:nvPr/>
        </p:nvPicPr>
        <p:blipFill>
          <a:blip r:embed="rId2"/>
          <a:stretch>
            <a:fillRect/>
          </a:stretch>
        </p:blipFill>
        <p:spPr>
          <a:xfrm>
            <a:off x="3544" y="0"/>
            <a:ext cx="685896" cy="6847370"/>
          </a:xfrm>
          <a:prstGeom prst="rect">
            <a:avLst/>
          </a:prstGeom>
        </p:spPr>
      </p:pic>
      <p:sp>
        <p:nvSpPr>
          <p:cNvPr id="9" name="Rectangle 8">
            <a:extLst>
              <a:ext uri="{FF2B5EF4-FFF2-40B4-BE49-F238E27FC236}">
                <a16:creationId xmlns:a16="http://schemas.microsoft.com/office/drawing/2014/main" id="{CF01889A-0329-3B1F-5D75-7B3AA8D75D9B}"/>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35</a:t>
            </a:r>
            <a:endParaRPr lang="fr-GN" dirty="0">
              <a:solidFill>
                <a:schemeClr val="tx1"/>
              </a:solidFill>
            </a:endParaRPr>
          </a:p>
        </p:txBody>
      </p:sp>
      <p:pic>
        <p:nvPicPr>
          <p:cNvPr id="10" name="Image 9">
            <a:extLst>
              <a:ext uri="{FF2B5EF4-FFF2-40B4-BE49-F238E27FC236}">
                <a16:creationId xmlns:a16="http://schemas.microsoft.com/office/drawing/2014/main" id="{8774BA35-ED8C-2A76-1EFA-D462739363AA}"/>
              </a:ext>
            </a:extLst>
          </p:cNvPr>
          <p:cNvPicPr>
            <a:picLocks noChangeAspect="1"/>
          </p:cNvPicPr>
          <p:nvPr/>
        </p:nvPicPr>
        <p:blipFill rotWithShape="1">
          <a:blip r:embed="rId3"/>
          <a:srcRect r="11981"/>
          <a:stretch/>
        </p:blipFill>
        <p:spPr>
          <a:xfrm>
            <a:off x="11057860" y="-53166"/>
            <a:ext cx="1134119" cy="1796905"/>
          </a:xfrm>
          <a:prstGeom prst="rect">
            <a:avLst/>
          </a:prstGeom>
        </p:spPr>
      </p:pic>
      <p:sp>
        <p:nvSpPr>
          <p:cNvPr id="13" name="Rectangle : coins arrondis 12">
            <a:extLst>
              <a:ext uri="{FF2B5EF4-FFF2-40B4-BE49-F238E27FC236}">
                <a16:creationId xmlns:a16="http://schemas.microsoft.com/office/drawing/2014/main" id="{490AB305-7C55-BCE2-075C-CEBCB0CDEA57}"/>
              </a:ext>
            </a:extLst>
          </p:cNvPr>
          <p:cNvSpPr/>
          <p:nvPr/>
        </p:nvSpPr>
        <p:spPr>
          <a:xfrm>
            <a:off x="882502" y="255181"/>
            <a:ext cx="1233377" cy="47846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BB250636-8511-B30F-6820-BFCA496038B6}"/>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86FA93FA-3BDF-AF3F-B5D9-25C2A3540B4D}"/>
              </a:ext>
            </a:extLst>
          </p:cNvPr>
          <p:cNvSpPr/>
          <p:nvPr/>
        </p:nvSpPr>
        <p:spPr>
          <a:xfrm>
            <a:off x="1784195" y="815051"/>
            <a:ext cx="9422780" cy="185737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Dans cette quatrième séance nous allons déclarer un autre service qui à son tour va servir d’ une banque de données, en commançant par l’ image utilisée, le nom du container, les environnements à savoir le nom, le mot de passe administrateur. Ensuite un volume monté vers le chemin d’accès par défaut, un réseau qui regorge une adresse ip fixe plus le nom du réseau qui lui est externe. Une limitation des ressources à savoir le cpus et la mémoire pour terminer la déclaration des deux volumes de la troisième et quatrième séances</a:t>
            </a:r>
            <a:endParaRPr lang="fr-GN" sz="1200" dirty="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C589D695-3468-75B6-1FB8-9FC4CEBA33E0}"/>
              </a:ext>
            </a:extLst>
          </p:cNvPr>
          <p:cNvPicPr>
            <a:picLocks noChangeAspect="1"/>
          </p:cNvPicPr>
          <p:nvPr/>
        </p:nvPicPr>
        <p:blipFill rotWithShape="1">
          <a:blip r:embed="rId4">
            <a:extLst>
              <a:ext uri="{28A0092B-C50C-407E-A947-70E740481C1C}">
                <a14:useLocalDpi xmlns:a14="http://schemas.microsoft.com/office/drawing/2010/main" val="0"/>
              </a:ext>
            </a:extLst>
          </a:blip>
          <a:srcRect l="5183" t="8244" r="57051" b="8080"/>
          <a:stretch/>
        </p:blipFill>
        <p:spPr bwMode="auto">
          <a:xfrm>
            <a:off x="3122341" y="2661574"/>
            <a:ext cx="6400800" cy="3381375"/>
          </a:xfrm>
          <a:prstGeom prst="rect">
            <a:avLst/>
          </a:prstGeom>
          <a:noFill/>
          <a:ln>
            <a:noFill/>
          </a:ln>
          <a:extLst>
            <a:ext uri="{53640926-AAD7-44D8-BBD7-CCE9431645EC}">
              <a14:shadowObscured xmlns:a14="http://schemas.microsoft.com/office/drawing/2010/main"/>
            </a:ext>
          </a:extLst>
        </p:spPr>
      </p:pic>
      <p:sp>
        <p:nvSpPr>
          <p:cNvPr id="11" name="Rectangle : coins arrondis 10">
            <a:extLst>
              <a:ext uri="{FF2B5EF4-FFF2-40B4-BE49-F238E27FC236}">
                <a16:creationId xmlns:a16="http://schemas.microsoft.com/office/drawing/2014/main" id="{628C97E3-9EA4-8907-CED1-C3CCBC3D70BE}"/>
              </a:ext>
            </a:extLst>
          </p:cNvPr>
          <p:cNvSpPr/>
          <p:nvPr/>
        </p:nvSpPr>
        <p:spPr>
          <a:xfrm>
            <a:off x="2029522" y="6139394"/>
            <a:ext cx="9028338" cy="584791"/>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fr-FR"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Ensuite nous utiliserons la commande docker-compose up -d pour faire tourner le conteneur</a:t>
            </a:r>
            <a:r>
              <a:rPr lang="fr-FR"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100" dirty="0">
                <a:effectLst/>
                <a:ea typeface="Calibri" panose="020F0502020204030204" pitchFamily="34" charset="0"/>
                <a:cs typeface="Times New Roman" panose="02020603050405020304" pitchFamily="18" charset="0"/>
              </a:rPr>
              <a:t> </a:t>
            </a:r>
            <a:endParaRPr lang="fr-GN" sz="1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103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2D10218-A1AA-38A0-9CE3-D22457CEE913}"/>
              </a:ext>
            </a:extLst>
          </p:cNvPr>
          <p:cNvPicPr>
            <a:picLocks noChangeAspect="1"/>
          </p:cNvPicPr>
          <p:nvPr/>
        </p:nvPicPr>
        <p:blipFill>
          <a:blip r:embed="rId2"/>
          <a:stretch>
            <a:fillRect/>
          </a:stretch>
        </p:blipFill>
        <p:spPr>
          <a:xfrm>
            <a:off x="0" y="0"/>
            <a:ext cx="685896" cy="6858000"/>
          </a:xfrm>
          <a:prstGeom prst="rect">
            <a:avLst/>
          </a:prstGeom>
        </p:spPr>
      </p:pic>
      <p:pic>
        <p:nvPicPr>
          <p:cNvPr id="9" name="Image 8">
            <a:extLst>
              <a:ext uri="{FF2B5EF4-FFF2-40B4-BE49-F238E27FC236}">
                <a16:creationId xmlns:a16="http://schemas.microsoft.com/office/drawing/2014/main" id="{EE784690-E3AA-5308-3250-B14FC93F76D3}"/>
              </a:ext>
            </a:extLst>
          </p:cNvPr>
          <p:cNvPicPr>
            <a:picLocks noChangeAspect="1"/>
          </p:cNvPicPr>
          <p:nvPr/>
        </p:nvPicPr>
        <p:blipFill rotWithShape="1">
          <a:blip r:embed="rId3"/>
          <a:srcRect r="11981"/>
          <a:stretch/>
        </p:blipFill>
        <p:spPr>
          <a:xfrm>
            <a:off x="11057860" y="-53166"/>
            <a:ext cx="1134119" cy="1796905"/>
          </a:xfrm>
          <a:prstGeom prst="rect">
            <a:avLst/>
          </a:prstGeom>
        </p:spPr>
      </p:pic>
      <p:sp>
        <p:nvSpPr>
          <p:cNvPr id="10" name="Rectangle 9">
            <a:extLst>
              <a:ext uri="{FF2B5EF4-FFF2-40B4-BE49-F238E27FC236}">
                <a16:creationId xmlns:a16="http://schemas.microsoft.com/office/drawing/2014/main" id="{28BBBF65-EB85-4CD4-D156-64A95E4A168F}"/>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36</a:t>
            </a:r>
            <a:endParaRPr lang="fr-GN" dirty="0">
              <a:solidFill>
                <a:schemeClr val="tx1"/>
              </a:solidFill>
            </a:endParaRPr>
          </a:p>
        </p:txBody>
      </p:sp>
      <p:sp>
        <p:nvSpPr>
          <p:cNvPr id="11" name="Rectangle : coins arrondis 10">
            <a:extLst>
              <a:ext uri="{FF2B5EF4-FFF2-40B4-BE49-F238E27FC236}">
                <a16:creationId xmlns:a16="http://schemas.microsoft.com/office/drawing/2014/main" id="{C84F7621-3F2B-B297-5523-49D42DE6D2E3}"/>
              </a:ext>
            </a:extLst>
          </p:cNvPr>
          <p:cNvSpPr/>
          <p:nvPr/>
        </p:nvSpPr>
        <p:spPr>
          <a:xfrm>
            <a:off x="935665" y="329609"/>
            <a:ext cx="1329070" cy="51036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899952CD-9276-FC6A-F7DC-966A98702221}"/>
              </a:ext>
            </a:extLst>
          </p:cNvPr>
          <p:cNvSpPr/>
          <p:nvPr/>
        </p:nvSpPr>
        <p:spPr>
          <a:xfrm>
            <a:off x="3571631" y="0"/>
            <a:ext cx="5296830" cy="914400"/>
          </a:xfrm>
          <a:prstGeom prst="roundRect">
            <a:avLst/>
          </a:prstGeom>
          <a:solidFill>
            <a:srgbClr val="92D050"/>
          </a:solidFill>
          <a:ln>
            <a:solidFill>
              <a:schemeClr val="bg1"/>
            </a:solidFill>
          </a:ln>
          <a:effectLst>
            <a:outerShdw blurRad="76200" dist="12700" dir="8100000" sy="-23000" kx="800400" algn="br" rotWithShape="0">
              <a:prstClr val="black">
                <a:alpha val="2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fr-FR" sz="2400" dirty="0">
                <a:solidFill>
                  <a:schemeClr val="tx1"/>
                </a:solidFill>
              </a:rPr>
              <a:t>Deploiement</a:t>
            </a:r>
            <a:endParaRPr lang="fr-GN" sz="2400" dirty="0">
              <a:solidFill>
                <a:schemeClr val="tx1"/>
              </a:solidFill>
            </a:endParaRPr>
          </a:p>
        </p:txBody>
      </p:sp>
      <p:sp>
        <p:nvSpPr>
          <p:cNvPr id="3" name="Rectangle : coins arrondis 2">
            <a:extLst>
              <a:ext uri="{FF2B5EF4-FFF2-40B4-BE49-F238E27FC236}">
                <a16:creationId xmlns:a16="http://schemas.microsoft.com/office/drawing/2014/main" id="{F76AB057-D7B3-435A-34C3-93D0BC17BC0B}"/>
              </a:ext>
            </a:extLst>
          </p:cNvPr>
          <p:cNvSpPr/>
          <p:nvPr/>
        </p:nvSpPr>
        <p:spPr>
          <a:xfrm>
            <a:off x="935665" y="1162713"/>
            <a:ext cx="10122195" cy="133515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fr-FR" sz="1800">
                <a:solidFill>
                  <a:srgbClr val="000000"/>
                </a:solidFill>
                <a:effectLst/>
                <a:ea typeface="Calibri" panose="020F0502020204030204" pitchFamily="34" charset="0"/>
                <a:cs typeface="Times New Roman" panose="02020603050405020304" pitchFamily="18" charset="0"/>
              </a:rPr>
              <a:t>Un aperçu de notre page wordpress en passant par le port mappé puisque nous n’avons pas réaliser un proxypass au niveau du proxy</a:t>
            </a:r>
            <a:endParaRPr lang="fr-GN" sz="1100">
              <a:effectLst/>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29CE2316-49A5-E670-1B49-F929FA417A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7356" y="2275232"/>
            <a:ext cx="9630504" cy="4253159"/>
          </a:xfrm>
          <a:prstGeom prst="rect">
            <a:avLst/>
          </a:prstGeom>
          <a:noFill/>
          <a:ln>
            <a:noFill/>
          </a:ln>
        </p:spPr>
      </p:pic>
    </p:spTree>
    <p:extLst>
      <p:ext uri="{BB962C8B-B14F-4D97-AF65-F5344CB8AC3E}">
        <p14:creationId xmlns:p14="http://schemas.microsoft.com/office/powerpoint/2010/main" val="3232834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2A6C75CC-AD79-7DEF-3DF0-AF7449E035BF}"/>
              </a:ext>
            </a:extLst>
          </p:cNvPr>
          <p:cNvSpPr/>
          <p:nvPr/>
        </p:nvSpPr>
        <p:spPr>
          <a:xfrm>
            <a:off x="2974515" y="18604"/>
            <a:ext cx="6305107" cy="893137"/>
          </a:xfrm>
          <a:prstGeom prst="roundRect">
            <a:avLst/>
          </a:prstGeom>
          <a:solidFill>
            <a:srgbClr val="00B0F0"/>
          </a:solidFill>
          <a:scene3d>
            <a:camera prst="orthographicFront"/>
            <a:lightRig rig="threePt" dir="t"/>
          </a:scene3d>
          <a:sp3d>
            <a:bevelT w="114300" prst="artDeco"/>
          </a:sp3d>
        </p:spPr>
        <p:style>
          <a:lnRef idx="2">
            <a:schemeClr val="dk1"/>
          </a:lnRef>
          <a:fillRef idx="1">
            <a:schemeClr val="lt1"/>
          </a:fillRef>
          <a:effectRef idx="0">
            <a:schemeClr val="dk1"/>
          </a:effectRef>
          <a:fontRef idx="minor">
            <a:schemeClr val="dk1"/>
          </a:fontRef>
        </p:style>
        <p:txBody>
          <a:bodyPr rtlCol="0" anchor="ctr"/>
          <a:lstStyle/>
          <a:p>
            <a:pPr algn="ctr"/>
            <a:r>
              <a:rPr lang="fr-FR" sz="3600" b="1" dirty="0">
                <a:solidFill>
                  <a:schemeClr val="tx1"/>
                </a:solidFill>
                <a:latin typeface="Calibri" panose="020F0502020204030204" pitchFamily="34" charset="0"/>
                <a:cs typeface="Times New Roman" panose="02020603050405020304" pitchFamily="18" charset="0"/>
              </a:rPr>
              <a:t>Conclusion</a:t>
            </a:r>
            <a:endParaRPr lang="fr-GN" sz="3600" dirty="0">
              <a:solidFill>
                <a:schemeClr val="tx1"/>
              </a:solidFill>
            </a:endParaRPr>
          </a:p>
        </p:txBody>
      </p:sp>
      <p:graphicFrame>
        <p:nvGraphicFramePr>
          <p:cNvPr id="6" name="Diagramme 5">
            <a:extLst>
              <a:ext uri="{FF2B5EF4-FFF2-40B4-BE49-F238E27FC236}">
                <a16:creationId xmlns:a16="http://schemas.microsoft.com/office/drawing/2014/main" id="{1D1426E2-AD79-7091-1D9B-431504406903}"/>
              </a:ext>
            </a:extLst>
          </p:cNvPr>
          <p:cNvGraphicFramePr/>
          <p:nvPr>
            <p:extLst>
              <p:ext uri="{D42A27DB-BD31-4B8C-83A1-F6EECF244321}">
                <p14:modId xmlns:p14="http://schemas.microsoft.com/office/powerpoint/2010/main" val="3332859364"/>
              </p:ext>
            </p:extLst>
          </p:nvPr>
        </p:nvGraphicFramePr>
        <p:xfrm>
          <a:off x="685896" y="1708336"/>
          <a:ext cx="11312816" cy="4960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Image 6">
            <a:extLst>
              <a:ext uri="{FF2B5EF4-FFF2-40B4-BE49-F238E27FC236}">
                <a16:creationId xmlns:a16="http://schemas.microsoft.com/office/drawing/2014/main" id="{ADE983F3-2690-6737-05B3-BC299344FC07}"/>
              </a:ext>
            </a:extLst>
          </p:cNvPr>
          <p:cNvPicPr>
            <a:picLocks noChangeAspect="1"/>
          </p:cNvPicPr>
          <p:nvPr/>
        </p:nvPicPr>
        <p:blipFill rotWithShape="1">
          <a:blip r:embed="rId7"/>
          <a:srcRect r="11981"/>
          <a:stretch/>
        </p:blipFill>
        <p:spPr>
          <a:xfrm>
            <a:off x="11057860" y="-53166"/>
            <a:ext cx="1134119" cy="1796905"/>
          </a:xfrm>
          <a:prstGeom prst="rect">
            <a:avLst/>
          </a:prstGeom>
        </p:spPr>
      </p:pic>
      <p:pic>
        <p:nvPicPr>
          <p:cNvPr id="9" name="Image 8">
            <a:extLst>
              <a:ext uri="{FF2B5EF4-FFF2-40B4-BE49-F238E27FC236}">
                <a16:creationId xmlns:a16="http://schemas.microsoft.com/office/drawing/2014/main" id="{37DD87CE-FDF8-CCA3-6A52-F394AD6D35B4}"/>
              </a:ext>
            </a:extLst>
          </p:cNvPr>
          <p:cNvPicPr>
            <a:picLocks noChangeAspect="1"/>
          </p:cNvPicPr>
          <p:nvPr/>
        </p:nvPicPr>
        <p:blipFill>
          <a:blip r:embed="rId8"/>
          <a:stretch>
            <a:fillRect/>
          </a:stretch>
        </p:blipFill>
        <p:spPr>
          <a:xfrm>
            <a:off x="0" y="10629"/>
            <a:ext cx="685896" cy="6847371"/>
          </a:xfrm>
          <a:prstGeom prst="rect">
            <a:avLst/>
          </a:prstGeom>
        </p:spPr>
      </p:pic>
      <p:sp>
        <p:nvSpPr>
          <p:cNvPr id="10" name="Rectangle 9">
            <a:extLst>
              <a:ext uri="{FF2B5EF4-FFF2-40B4-BE49-F238E27FC236}">
                <a16:creationId xmlns:a16="http://schemas.microsoft.com/office/drawing/2014/main" id="{3E3E1EF3-083C-4E8A-0885-273194044D40}"/>
              </a:ext>
            </a:extLst>
          </p:cNvPr>
          <p:cNvSpPr/>
          <p:nvPr/>
        </p:nvSpPr>
        <p:spPr>
          <a:xfrm>
            <a:off x="11568241"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37</a:t>
            </a:r>
            <a:endParaRPr lang="fr-GN" dirty="0">
              <a:solidFill>
                <a:schemeClr val="tx1"/>
              </a:solidFill>
            </a:endParaRPr>
          </a:p>
        </p:txBody>
      </p:sp>
      <p:sp>
        <p:nvSpPr>
          <p:cNvPr id="11" name="Rectangle : coins arrondis 10">
            <a:extLst>
              <a:ext uri="{FF2B5EF4-FFF2-40B4-BE49-F238E27FC236}">
                <a16:creationId xmlns:a16="http://schemas.microsoft.com/office/drawing/2014/main" id="{52D625CF-8441-7FB9-16F9-23312E6E8628}"/>
              </a:ext>
            </a:extLst>
          </p:cNvPr>
          <p:cNvSpPr/>
          <p:nvPr/>
        </p:nvSpPr>
        <p:spPr>
          <a:xfrm>
            <a:off x="894540" y="6772940"/>
            <a:ext cx="1871330" cy="8506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Tree>
    <p:extLst>
      <p:ext uri="{BB962C8B-B14F-4D97-AF65-F5344CB8AC3E}">
        <p14:creationId xmlns:p14="http://schemas.microsoft.com/office/powerpoint/2010/main" val="31734017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solidDmnd">
          <a:fgClr>
            <a:schemeClr val="accent1"/>
          </a:fgClr>
          <a:bgClr>
            <a:schemeClr val="bg1"/>
          </a:bgClr>
        </a:pattFill>
        <a:effectLst/>
      </p:bgPr>
    </p:bg>
    <p:spTree>
      <p:nvGrpSpPr>
        <p:cNvPr id="1" name=""/>
        <p:cNvGrpSpPr/>
        <p:nvPr/>
      </p:nvGrpSpPr>
      <p:grpSpPr>
        <a:xfrm>
          <a:off x="0" y="0"/>
          <a:ext cx="0" cy="0"/>
          <a:chOff x="0" y="0"/>
          <a:chExt cx="0" cy="0"/>
        </a:xfrm>
      </p:grpSpPr>
      <p:sp>
        <p:nvSpPr>
          <p:cNvPr id="10" name="Rectangle : coins arrondis 9">
            <a:extLst>
              <a:ext uri="{FF2B5EF4-FFF2-40B4-BE49-F238E27FC236}">
                <a16:creationId xmlns:a16="http://schemas.microsoft.com/office/drawing/2014/main" id="{6003954F-6499-A13A-28FE-C19C080CCF69}"/>
              </a:ext>
            </a:extLst>
          </p:cNvPr>
          <p:cNvSpPr/>
          <p:nvPr/>
        </p:nvSpPr>
        <p:spPr>
          <a:xfrm>
            <a:off x="2698897" y="2902688"/>
            <a:ext cx="6794205" cy="1052623"/>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800" dirty="0">
                <a:solidFill>
                  <a:srgbClr val="FF0000"/>
                </a:solidFill>
                <a:latin typeface="Calisto MT" panose="02040603050505030304" pitchFamily="18" charset="0"/>
              </a:rPr>
              <a:t>Merci de </a:t>
            </a:r>
            <a:r>
              <a:rPr lang="fr-FR" sz="4800" dirty="0">
                <a:solidFill>
                  <a:srgbClr val="FFFF00"/>
                </a:solidFill>
                <a:latin typeface="Calisto MT" panose="02040603050505030304" pitchFamily="18" charset="0"/>
              </a:rPr>
              <a:t>votre</a:t>
            </a:r>
            <a:r>
              <a:rPr lang="fr-FR" sz="4800" dirty="0">
                <a:solidFill>
                  <a:schemeClr val="tx1"/>
                </a:solidFill>
                <a:latin typeface="Calisto MT" panose="02040603050505030304" pitchFamily="18" charset="0"/>
              </a:rPr>
              <a:t> </a:t>
            </a:r>
            <a:r>
              <a:rPr lang="fr-FR" sz="4800" dirty="0">
                <a:solidFill>
                  <a:srgbClr val="92D050"/>
                </a:solidFill>
                <a:latin typeface="Calisto MT" panose="02040603050505030304" pitchFamily="18" charset="0"/>
              </a:rPr>
              <a:t>Attention</a:t>
            </a:r>
            <a:endParaRPr lang="fr-GN" sz="4800" dirty="0">
              <a:solidFill>
                <a:srgbClr val="92D050"/>
              </a:solidFill>
              <a:latin typeface="Calisto MT" panose="02040603050505030304" pitchFamily="18" charset="0"/>
            </a:endParaRPr>
          </a:p>
        </p:txBody>
      </p:sp>
      <p:sp>
        <p:nvSpPr>
          <p:cNvPr id="11" name="Flèche : chevron 10">
            <a:extLst>
              <a:ext uri="{FF2B5EF4-FFF2-40B4-BE49-F238E27FC236}">
                <a16:creationId xmlns:a16="http://schemas.microsoft.com/office/drawing/2014/main" id="{8EC3C492-0F78-0555-B533-25E1ED40F87B}"/>
              </a:ext>
            </a:extLst>
          </p:cNvPr>
          <p:cNvSpPr/>
          <p:nvPr/>
        </p:nvSpPr>
        <p:spPr>
          <a:xfrm>
            <a:off x="52362" y="6539818"/>
            <a:ext cx="2094614" cy="329612"/>
          </a:xfrm>
          <a:prstGeom prst="chevron">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solidFill>
              </a:rPr>
              <a:t>YASIN</a:t>
            </a:r>
            <a:endParaRPr lang="fr-GN" dirty="0">
              <a:solidFill>
                <a:schemeClr val="accent2"/>
              </a:solidFill>
            </a:endParaRPr>
          </a:p>
        </p:txBody>
      </p:sp>
      <p:sp>
        <p:nvSpPr>
          <p:cNvPr id="12" name="Flèche : chevron 11">
            <a:extLst>
              <a:ext uri="{FF2B5EF4-FFF2-40B4-BE49-F238E27FC236}">
                <a16:creationId xmlns:a16="http://schemas.microsoft.com/office/drawing/2014/main" id="{DBBB50F3-B10B-9C6B-5E9D-1D4135339C55}"/>
              </a:ext>
            </a:extLst>
          </p:cNvPr>
          <p:cNvSpPr/>
          <p:nvPr/>
        </p:nvSpPr>
        <p:spPr>
          <a:xfrm>
            <a:off x="2044997" y="6539818"/>
            <a:ext cx="2094614" cy="329612"/>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bg2"/>
                </a:solidFill>
              </a:rPr>
              <a:t>YASIN</a:t>
            </a:r>
            <a:endParaRPr lang="fr-GN" dirty="0">
              <a:solidFill>
                <a:schemeClr val="bg2"/>
              </a:solidFill>
            </a:endParaRPr>
          </a:p>
        </p:txBody>
      </p:sp>
      <p:sp>
        <p:nvSpPr>
          <p:cNvPr id="13" name="Flèche : chevron 12">
            <a:extLst>
              <a:ext uri="{FF2B5EF4-FFF2-40B4-BE49-F238E27FC236}">
                <a16:creationId xmlns:a16="http://schemas.microsoft.com/office/drawing/2014/main" id="{2A2112D0-F928-BB8C-4E2C-EA186A95D4F7}"/>
              </a:ext>
            </a:extLst>
          </p:cNvPr>
          <p:cNvSpPr/>
          <p:nvPr/>
        </p:nvSpPr>
        <p:spPr>
          <a:xfrm>
            <a:off x="4036835" y="6539818"/>
            <a:ext cx="2094614" cy="329612"/>
          </a:xfrm>
          <a:prstGeom prst="chevron">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YASIN</a:t>
            </a:r>
            <a:endParaRPr lang="fr-GN" dirty="0">
              <a:solidFill>
                <a:schemeClr val="accent4"/>
              </a:solidFill>
            </a:endParaRPr>
          </a:p>
        </p:txBody>
      </p:sp>
      <p:sp>
        <p:nvSpPr>
          <p:cNvPr id="14" name="Flèche : chevron 13">
            <a:extLst>
              <a:ext uri="{FF2B5EF4-FFF2-40B4-BE49-F238E27FC236}">
                <a16:creationId xmlns:a16="http://schemas.microsoft.com/office/drawing/2014/main" id="{3AF6F6D0-25C6-BC23-1D5B-05CCE03775C0}"/>
              </a:ext>
            </a:extLst>
          </p:cNvPr>
          <p:cNvSpPr/>
          <p:nvPr/>
        </p:nvSpPr>
        <p:spPr>
          <a:xfrm>
            <a:off x="6049939" y="6539818"/>
            <a:ext cx="2094614" cy="329611"/>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YASIN</a:t>
            </a:r>
            <a:endParaRPr lang="fr-GN" dirty="0">
              <a:solidFill>
                <a:schemeClr val="tx1"/>
              </a:solidFill>
            </a:endParaRPr>
          </a:p>
        </p:txBody>
      </p:sp>
      <p:sp>
        <p:nvSpPr>
          <p:cNvPr id="15" name="Flèche : chevron 14">
            <a:extLst>
              <a:ext uri="{FF2B5EF4-FFF2-40B4-BE49-F238E27FC236}">
                <a16:creationId xmlns:a16="http://schemas.microsoft.com/office/drawing/2014/main" id="{66EBC28D-B1CF-7943-4A93-D08283EB4357}"/>
              </a:ext>
            </a:extLst>
          </p:cNvPr>
          <p:cNvSpPr/>
          <p:nvPr/>
        </p:nvSpPr>
        <p:spPr>
          <a:xfrm>
            <a:off x="8063039" y="6539819"/>
            <a:ext cx="2094614" cy="308345"/>
          </a:xfrm>
          <a:prstGeom prst="chevron">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7030A0"/>
                </a:solidFill>
              </a:rPr>
              <a:t>YASIN</a:t>
            </a:r>
            <a:endParaRPr lang="fr-GN" dirty="0">
              <a:solidFill>
                <a:srgbClr val="7030A0"/>
              </a:solidFill>
            </a:endParaRPr>
          </a:p>
        </p:txBody>
      </p:sp>
      <p:sp>
        <p:nvSpPr>
          <p:cNvPr id="16" name="Flèche : chevron 15">
            <a:extLst>
              <a:ext uri="{FF2B5EF4-FFF2-40B4-BE49-F238E27FC236}">
                <a16:creationId xmlns:a16="http://schemas.microsoft.com/office/drawing/2014/main" id="{4E1CD9E5-32B8-9DF3-10DA-452CE6F70C9B}"/>
              </a:ext>
            </a:extLst>
          </p:cNvPr>
          <p:cNvSpPr/>
          <p:nvPr/>
        </p:nvSpPr>
        <p:spPr>
          <a:xfrm>
            <a:off x="10076126" y="6528391"/>
            <a:ext cx="2094614" cy="308344"/>
          </a:xfrm>
          <a:prstGeom prst="chevron">
            <a:avLst/>
          </a:prstGeom>
          <a:solidFill>
            <a:srgbClr val="35EB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35EB53"/>
                </a:solidFill>
              </a:rPr>
              <a:t>YASIN</a:t>
            </a:r>
            <a:endParaRPr lang="fr-GN" dirty="0">
              <a:solidFill>
                <a:srgbClr val="35EB53"/>
              </a:solidFill>
            </a:endParaRPr>
          </a:p>
        </p:txBody>
      </p:sp>
    </p:spTree>
    <p:extLst>
      <p:ext uri="{BB962C8B-B14F-4D97-AF65-F5344CB8AC3E}">
        <p14:creationId xmlns:p14="http://schemas.microsoft.com/office/powerpoint/2010/main" val="219069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36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 coins arrondis 5">
            <a:extLst>
              <a:ext uri="{FF2B5EF4-FFF2-40B4-BE49-F238E27FC236}">
                <a16:creationId xmlns:a16="http://schemas.microsoft.com/office/drawing/2014/main" id="{0E907CA1-2DB0-D3D4-642C-2DAFD37E136B}"/>
              </a:ext>
            </a:extLst>
          </p:cNvPr>
          <p:cNvSpPr/>
          <p:nvPr/>
        </p:nvSpPr>
        <p:spPr>
          <a:xfrm>
            <a:off x="3742653" y="-10633"/>
            <a:ext cx="4944140" cy="978195"/>
          </a:xfrm>
          <a:prstGeom prst="roundRect">
            <a:avLst/>
          </a:prstGeom>
          <a:solidFill>
            <a:schemeClr val="accent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5400" dirty="0"/>
              <a:t>Introduction</a:t>
            </a:r>
            <a:endParaRPr lang="fr-GN" sz="5400" dirty="0"/>
          </a:p>
        </p:txBody>
      </p:sp>
      <p:sp>
        <p:nvSpPr>
          <p:cNvPr id="7" name="Rectangle : coins arrondis 6">
            <a:extLst>
              <a:ext uri="{FF2B5EF4-FFF2-40B4-BE49-F238E27FC236}">
                <a16:creationId xmlns:a16="http://schemas.microsoft.com/office/drawing/2014/main" id="{2EEB6628-CD01-9DE1-931B-A58433EA41F2}"/>
              </a:ext>
            </a:extLst>
          </p:cNvPr>
          <p:cNvSpPr/>
          <p:nvPr/>
        </p:nvSpPr>
        <p:spPr>
          <a:xfrm>
            <a:off x="1389888" y="1457344"/>
            <a:ext cx="10046208" cy="4577696"/>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fr-GN"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L’origine de Docker </a:t>
            </a:r>
            <a:endParaRPr lang="fr-G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Bef>
                <a:spcPts val="600"/>
              </a:spcBef>
            </a:pPr>
            <a:r>
              <a:rPr lang="fr-GN" sz="1800" dirty="0">
                <a:solidFill>
                  <a:srgbClr val="000000"/>
                </a:solidFill>
                <a:effectLst/>
                <a:highlight>
                  <a:srgbClr val="F9F9F9"/>
                </a:highlight>
                <a:latin typeface="Times New Roman" panose="02020603050405020304" pitchFamily="18" charset="0"/>
                <a:ea typeface="Times New Roman" panose="02020603050405020304" pitchFamily="18" charset="0"/>
              </a:rPr>
              <a:t>Docker a été créé en </a:t>
            </a:r>
            <a:r>
              <a:rPr lang="fr-GN" sz="1800" b="1" dirty="0">
                <a:solidFill>
                  <a:srgbClr val="000000"/>
                </a:solidFill>
                <a:effectLst/>
                <a:highlight>
                  <a:srgbClr val="F9F9F9"/>
                </a:highlight>
                <a:latin typeface="Times New Roman" panose="02020603050405020304" pitchFamily="18" charset="0"/>
                <a:ea typeface="Times New Roman" panose="02020603050405020304" pitchFamily="18" charset="0"/>
              </a:rPr>
              <a:t>2013</a:t>
            </a:r>
            <a:r>
              <a:rPr lang="fr-GN" sz="1800" dirty="0">
                <a:solidFill>
                  <a:srgbClr val="000000"/>
                </a:solidFill>
                <a:effectLst/>
                <a:highlight>
                  <a:srgbClr val="F9F9F9"/>
                </a:highlight>
                <a:latin typeface="Times New Roman" panose="02020603050405020304" pitchFamily="18" charset="0"/>
                <a:ea typeface="Times New Roman" panose="02020603050405020304" pitchFamily="18" charset="0"/>
              </a:rPr>
              <a:t> par </a:t>
            </a:r>
            <a:r>
              <a:rPr lang="fr-GN" sz="1800" b="1" dirty="0">
                <a:solidFill>
                  <a:srgbClr val="000000"/>
                </a:solidFill>
                <a:effectLst/>
                <a:highlight>
                  <a:srgbClr val="F9F9F9"/>
                </a:highlight>
                <a:latin typeface="Times New Roman" panose="02020603050405020304" pitchFamily="18" charset="0"/>
                <a:ea typeface="Times New Roman" panose="02020603050405020304" pitchFamily="18" charset="0"/>
              </a:rPr>
              <a:t>Solomon </a:t>
            </a:r>
            <a:r>
              <a:rPr lang="fr-GN" sz="1800" b="1" dirty="0" err="1">
                <a:solidFill>
                  <a:srgbClr val="000000"/>
                </a:solidFill>
                <a:effectLst/>
                <a:highlight>
                  <a:srgbClr val="F9F9F9"/>
                </a:highlight>
                <a:latin typeface="Times New Roman" panose="02020603050405020304" pitchFamily="18" charset="0"/>
                <a:ea typeface="Times New Roman" panose="02020603050405020304" pitchFamily="18" charset="0"/>
              </a:rPr>
              <a:t>Hykes</a:t>
            </a:r>
            <a:r>
              <a:rPr lang="fr-GN" sz="1800" dirty="0">
                <a:solidFill>
                  <a:srgbClr val="000000"/>
                </a:solidFill>
                <a:effectLst/>
                <a:highlight>
                  <a:srgbClr val="F9F9F9"/>
                </a:highlight>
                <a:latin typeface="Times New Roman" panose="02020603050405020304" pitchFamily="18" charset="0"/>
                <a:ea typeface="Times New Roman" panose="02020603050405020304" pitchFamily="18" charset="0"/>
              </a:rPr>
              <a:t>. Cette plateforme permet de lancer des applications dans des </a:t>
            </a:r>
            <a:r>
              <a:rPr lang="fr-GN" sz="1800" b="1" dirty="0">
                <a:solidFill>
                  <a:srgbClr val="000000"/>
                </a:solidFill>
                <a:effectLst/>
                <a:highlight>
                  <a:srgbClr val="F9F9F9"/>
                </a:highlight>
                <a:latin typeface="Times New Roman" panose="02020603050405020304" pitchFamily="18" charset="0"/>
                <a:ea typeface="Times New Roman" panose="02020603050405020304" pitchFamily="18" charset="0"/>
              </a:rPr>
              <a:t>conteneurs logiciels</a:t>
            </a:r>
            <a:r>
              <a:rPr lang="fr-GN" sz="1800" dirty="0">
                <a:solidFill>
                  <a:srgbClr val="000000"/>
                </a:solidFill>
                <a:effectLst/>
                <a:highlight>
                  <a:srgbClr val="F9F9F9"/>
                </a:highlight>
                <a:latin typeface="Times New Roman" panose="02020603050405020304" pitchFamily="18" charset="0"/>
                <a:ea typeface="Times New Roman" panose="02020603050405020304" pitchFamily="18" charset="0"/>
              </a:rPr>
              <a:t>. Contrairement à la virtualisation traditionnelle, Docker ne nécessite pas de système d’exploitation séparé pour chaque conteneur. Au lieu de cela, il s’appuie sur les fonctionnalités du noyau et utilise l’isolation de ressources pour exécuter les processus de manière isolée. Ainsi, Docker offre une flexibilité et une portabilité accrues pour l’exécution d’applications sur différentes machines hôtes. </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Aft>
                <a:spcPts val="800"/>
              </a:spcAft>
            </a:pPr>
            <a:r>
              <a:rPr lang="fr-F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07000"/>
              </a:lnSpc>
              <a:spcAft>
                <a:spcPts val="800"/>
              </a:spcAft>
            </a:pPr>
            <a:r>
              <a:rPr lang="fr-GN"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Définition : </a:t>
            </a:r>
            <a:endParaRPr lang="fr-G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Docker est une plateforme open source qui permet aux développeurs de créer, déployer, exécuter, mettre à jour et gérer des </a:t>
            </a:r>
            <a:r>
              <a:rPr lang="fr-FR" sz="1800" i="1"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conteneurs</a:t>
            </a:r>
            <a:r>
              <a:rPr lang="fr-FR"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 des composants exécutables standardisés qui combinent le code source d'une application avec les bibliothèques de système d'exploitation et les dépendances nécessaires pour exécuter ce code dans n'importe quel environnement.</a:t>
            </a:r>
            <a:endParaRPr lang="fr-G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fr-G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84A93C9F-787F-ABCA-C314-006C69E99620}"/>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4</a:t>
            </a:r>
            <a:endParaRPr lang="fr-GN" dirty="0">
              <a:solidFill>
                <a:schemeClr val="tx1"/>
              </a:solidFill>
            </a:endParaRPr>
          </a:p>
        </p:txBody>
      </p:sp>
    </p:spTree>
    <p:extLst>
      <p:ext uri="{BB962C8B-B14F-4D97-AF65-F5344CB8AC3E}">
        <p14:creationId xmlns:p14="http://schemas.microsoft.com/office/powerpoint/2010/main" val="55468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D5577F0F-856F-1D52-A579-F0F4D572DBF9}"/>
              </a:ext>
            </a:extLst>
          </p:cNvPr>
          <p:cNvSpPr/>
          <p:nvPr/>
        </p:nvSpPr>
        <p:spPr>
          <a:xfrm>
            <a:off x="2665141" y="-21271"/>
            <a:ext cx="7092176" cy="1105787"/>
          </a:xfrm>
          <a:prstGeom prst="round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fr-FR" sz="2800" dirty="0">
                <a:solidFill>
                  <a:schemeClr val="bg1"/>
                </a:solidFill>
              </a:rPr>
              <a:t>Quelques technologies qui ont précédé Docker</a:t>
            </a:r>
            <a:endParaRPr lang="fr-GN" sz="2800" dirty="0">
              <a:solidFill>
                <a:schemeClr val="bg1"/>
              </a:solidFill>
            </a:endParaRPr>
          </a:p>
        </p:txBody>
      </p:sp>
      <p:sp>
        <p:nvSpPr>
          <p:cNvPr id="6" name="Rectangle 5">
            <a:extLst>
              <a:ext uri="{FF2B5EF4-FFF2-40B4-BE49-F238E27FC236}">
                <a16:creationId xmlns:a16="http://schemas.microsoft.com/office/drawing/2014/main" id="{217184D7-6E5F-1338-6A9C-D23CF263696E}"/>
              </a:ext>
            </a:extLst>
          </p:cNvPr>
          <p:cNvSpPr/>
          <p:nvPr/>
        </p:nvSpPr>
        <p:spPr>
          <a:xfrm>
            <a:off x="1040212" y="1137682"/>
            <a:ext cx="9910285" cy="217126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GN" b="1" dirty="0"/>
              <a:t>LXC (Linux Containers)</a:t>
            </a:r>
            <a:r>
              <a:rPr lang="fr-GN" dirty="0"/>
              <a:t> : La première version de la technologie Docker est née sous </a:t>
            </a:r>
            <a:r>
              <a:rPr lang="fr-GN" b="1" dirty="0" err="1"/>
              <a:t>dotCloud</a:t>
            </a:r>
            <a:r>
              <a:rPr lang="fr-GN" dirty="0"/>
              <a:t>. À l’origine, elle était utilisée pour faire tourner la plate-forme en tant que service (PaaS). </a:t>
            </a:r>
            <a:r>
              <a:rPr lang="fr-GN" dirty="0">
                <a:solidFill>
                  <a:schemeClr val="tx1"/>
                </a:solidFill>
                <a:hlinkClick r:id="rId2">
                  <a:extLst>
                    <a:ext uri="{A12FA001-AC4F-418D-AE19-62706E023703}">
                      <ahyp:hlinkClr xmlns:ahyp="http://schemas.microsoft.com/office/drawing/2018/hyperlinkcolor" val="tx"/>
                    </a:ext>
                  </a:extLst>
                </a:hlinkClick>
              </a:rPr>
              <a:t>Par la suite, </a:t>
            </a:r>
            <a:r>
              <a:rPr lang="fr-GN" b="1" dirty="0">
                <a:solidFill>
                  <a:schemeClr val="tx1"/>
                </a:solidFill>
                <a:hlinkClick r:id="rId2">
                  <a:extLst>
                    <a:ext uri="{A12FA001-AC4F-418D-AE19-62706E023703}">
                      <ahyp:hlinkClr xmlns:ahyp="http://schemas.microsoft.com/office/drawing/2018/hyperlinkcolor" val="tx"/>
                    </a:ext>
                  </a:extLst>
                </a:hlinkClick>
              </a:rPr>
              <a:t>Solomon </a:t>
            </a:r>
            <a:r>
              <a:rPr lang="fr-GN" b="1" dirty="0" err="1">
                <a:solidFill>
                  <a:schemeClr val="tx1"/>
                </a:solidFill>
                <a:hlinkClick r:id="rId2">
                  <a:extLst>
                    <a:ext uri="{A12FA001-AC4F-418D-AE19-62706E023703}">
                      <ahyp:hlinkClr xmlns:ahyp="http://schemas.microsoft.com/office/drawing/2018/hyperlinkcolor" val="tx"/>
                    </a:ext>
                  </a:extLst>
                </a:hlinkClick>
              </a:rPr>
              <a:t>Hykes</a:t>
            </a:r>
            <a:r>
              <a:rPr lang="fr-GN" dirty="0">
                <a:solidFill>
                  <a:schemeClr val="tx1"/>
                </a:solidFill>
                <a:hlinkClick r:id="rId2">
                  <a:extLst>
                    <a:ext uri="{A12FA001-AC4F-418D-AE19-62706E023703}">
                      <ahyp:hlinkClr xmlns:ahyp="http://schemas.microsoft.com/office/drawing/2018/hyperlinkcolor" val="tx"/>
                    </a:ext>
                  </a:extLst>
                </a:hlinkClick>
              </a:rPr>
              <a:t>, le fondateur de Docker, a décidé de réécrire cette technologie en </a:t>
            </a:r>
            <a:r>
              <a:rPr lang="fr-GN" b="1" dirty="0">
                <a:solidFill>
                  <a:schemeClr val="tx1"/>
                </a:solidFill>
                <a:hlinkClick r:id="rId2">
                  <a:extLst>
                    <a:ext uri="{A12FA001-AC4F-418D-AE19-62706E023703}">
                      <ahyp:hlinkClr xmlns:ahyp="http://schemas.microsoft.com/office/drawing/2018/hyperlinkcolor" val="tx"/>
                    </a:ext>
                  </a:extLst>
                </a:hlinkClick>
              </a:rPr>
              <a:t>open source</a:t>
            </a:r>
            <a:r>
              <a:rPr lang="fr-GN" dirty="0">
                <a:solidFill>
                  <a:schemeClr val="tx1"/>
                </a:solidFill>
                <a:hlinkClick r:id="rId2">
                  <a:extLst>
                    <a:ext uri="{A12FA001-AC4F-418D-AE19-62706E023703}">
                      <ahyp:hlinkClr xmlns:ahyp="http://schemas.microsoft.com/office/drawing/2018/hyperlinkcolor" val="tx"/>
                    </a:ext>
                  </a:extLst>
                </a:hlinkClick>
              </a:rPr>
              <a:t> (en langage Go) et de la partager avec la communauté</a:t>
            </a:r>
            <a:r>
              <a:rPr lang="fr-GN" dirty="0">
                <a:solidFill>
                  <a:schemeClr val="tx1"/>
                </a:solidFill>
              </a:rPr>
              <a:t>.</a:t>
            </a:r>
            <a:endParaRPr lang="fr-FR" dirty="0">
              <a:solidFill>
                <a:schemeClr val="tx1"/>
              </a:solidFill>
            </a:endParaRPr>
          </a:p>
          <a:p>
            <a:pPr algn="ctr"/>
            <a:endParaRPr lang="fr-GN" dirty="0">
              <a:solidFill>
                <a:schemeClr val="tx1"/>
              </a:solidFill>
            </a:endParaRPr>
          </a:p>
          <a:p>
            <a:pPr algn="ctr"/>
            <a:endParaRPr lang="fr-GN" sz="3200" dirty="0"/>
          </a:p>
        </p:txBody>
      </p:sp>
      <p:sp>
        <p:nvSpPr>
          <p:cNvPr id="12" name="Rectangle 11">
            <a:extLst>
              <a:ext uri="{FF2B5EF4-FFF2-40B4-BE49-F238E27FC236}">
                <a16:creationId xmlns:a16="http://schemas.microsoft.com/office/drawing/2014/main" id="{A2D091B7-A517-C122-6652-D735B5A6DFEE}"/>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5</a:t>
            </a:r>
            <a:endParaRPr lang="fr-GN" dirty="0">
              <a:solidFill>
                <a:schemeClr val="tx1"/>
              </a:solidFill>
            </a:endParaRPr>
          </a:p>
        </p:txBody>
      </p:sp>
      <p:pic>
        <p:nvPicPr>
          <p:cNvPr id="14" name="Image 13">
            <a:extLst>
              <a:ext uri="{FF2B5EF4-FFF2-40B4-BE49-F238E27FC236}">
                <a16:creationId xmlns:a16="http://schemas.microsoft.com/office/drawing/2014/main" id="{D3ECB4D0-C3B9-1031-C9CB-7050EDF6111A}"/>
              </a:ext>
            </a:extLst>
          </p:cNvPr>
          <p:cNvPicPr>
            <a:picLocks noChangeAspect="1"/>
          </p:cNvPicPr>
          <p:nvPr/>
        </p:nvPicPr>
        <p:blipFill>
          <a:blip r:embed="rId3"/>
          <a:stretch>
            <a:fillRect/>
          </a:stretch>
        </p:blipFill>
        <p:spPr>
          <a:xfrm>
            <a:off x="0" y="0"/>
            <a:ext cx="685896" cy="6858000"/>
          </a:xfrm>
          <a:prstGeom prst="rect">
            <a:avLst/>
          </a:prstGeom>
        </p:spPr>
      </p:pic>
      <p:pic>
        <p:nvPicPr>
          <p:cNvPr id="16" name="Image 15">
            <a:extLst>
              <a:ext uri="{FF2B5EF4-FFF2-40B4-BE49-F238E27FC236}">
                <a16:creationId xmlns:a16="http://schemas.microsoft.com/office/drawing/2014/main" id="{E84C621E-F462-C932-DFD2-923CE904BDF6}"/>
              </a:ext>
            </a:extLst>
          </p:cNvPr>
          <p:cNvPicPr>
            <a:picLocks noChangeAspect="1"/>
          </p:cNvPicPr>
          <p:nvPr/>
        </p:nvPicPr>
        <p:blipFill rotWithShape="1">
          <a:blip r:embed="rId4"/>
          <a:srcRect r="11166"/>
          <a:stretch/>
        </p:blipFill>
        <p:spPr>
          <a:xfrm>
            <a:off x="11032627" y="-21271"/>
            <a:ext cx="1159373" cy="1781424"/>
          </a:xfrm>
          <a:prstGeom prst="rect">
            <a:avLst/>
          </a:prstGeom>
        </p:spPr>
      </p:pic>
      <p:sp>
        <p:nvSpPr>
          <p:cNvPr id="17" name="Rectangle : coins arrondis 16">
            <a:extLst>
              <a:ext uri="{FF2B5EF4-FFF2-40B4-BE49-F238E27FC236}">
                <a16:creationId xmlns:a16="http://schemas.microsoft.com/office/drawing/2014/main" id="{3C5D2E3A-82D3-8085-7172-E7EC4A2F3E87}"/>
              </a:ext>
            </a:extLst>
          </p:cNvPr>
          <p:cNvSpPr/>
          <p:nvPr/>
        </p:nvSpPr>
        <p:spPr>
          <a:xfrm>
            <a:off x="737281" y="255181"/>
            <a:ext cx="1697402" cy="47846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4" name="Rectangle : coins arrondis 3">
            <a:extLst>
              <a:ext uri="{FF2B5EF4-FFF2-40B4-BE49-F238E27FC236}">
                <a16:creationId xmlns:a16="http://schemas.microsoft.com/office/drawing/2014/main" id="{C6354681-DF1B-A8E1-8A75-44C23B397C1C}"/>
              </a:ext>
            </a:extLst>
          </p:cNvPr>
          <p:cNvSpPr/>
          <p:nvPr/>
        </p:nvSpPr>
        <p:spPr>
          <a:xfrm>
            <a:off x="2308302" y="2899318"/>
            <a:ext cx="8151542" cy="388062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GN" dirty="0"/>
          </a:p>
        </p:txBody>
      </p:sp>
      <p:pic>
        <p:nvPicPr>
          <p:cNvPr id="7" name="Image 6">
            <a:extLst>
              <a:ext uri="{FF2B5EF4-FFF2-40B4-BE49-F238E27FC236}">
                <a16:creationId xmlns:a16="http://schemas.microsoft.com/office/drawing/2014/main" id="{E44336B8-F081-4F0E-47FC-E7D16A2C2C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66947" y="3033132"/>
            <a:ext cx="5597912" cy="3240077"/>
          </a:xfrm>
          <a:prstGeom prst="rect">
            <a:avLst/>
          </a:prstGeom>
          <a:noFill/>
          <a:ln>
            <a:noFill/>
          </a:ln>
        </p:spPr>
      </p:pic>
    </p:spTree>
    <p:extLst>
      <p:ext uri="{BB962C8B-B14F-4D97-AF65-F5344CB8AC3E}">
        <p14:creationId xmlns:p14="http://schemas.microsoft.com/office/powerpoint/2010/main" val="126510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6"/>
                                        </p:tgtEl>
                                      </p:cBhvr>
                                    </p:animEffect>
                                    <p:anim calcmode="lin" valueType="num">
                                      <p:cBhvr>
                                        <p:cTn id="7"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6"/>
                                        </p:tgtEl>
                                        <p:attrNameLst>
                                          <p:attrName>ppt_h</p:attrName>
                                        </p:attrNameLst>
                                      </p:cBhvr>
                                      <p:tavLst>
                                        <p:tav tm="0">
                                          <p:val>
                                            <p:strVal val="ppt_h"/>
                                          </p:val>
                                        </p:tav>
                                        <p:tav tm="100000">
                                          <p:val>
                                            <p:strVal val="ppt_h"/>
                                          </p:val>
                                        </p:tav>
                                      </p:tavLst>
                                    </p:anim>
                                    <p:set>
                                      <p:cBhvr>
                                        <p:cTn id="9"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861189CA-6496-99F6-A8F0-234944C3357F}"/>
              </a:ext>
            </a:extLst>
          </p:cNvPr>
          <p:cNvSpPr/>
          <p:nvPr/>
        </p:nvSpPr>
        <p:spPr>
          <a:xfrm>
            <a:off x="685896" y="1233371"/>
            <a:ext cx="10507301" cy="1607590"/>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914400">
              <a:lnSpc>
                <a:spcPct val="107000"/>
              </a:lnSpc>
              <a:spcAft>
                <a:spcPts val="800"/>
              </a:spcAft>
            </a:pPr>
            <a:r>
              <a:rPr lang="fr-GN" sz="1800" b="1" dirty="0" err="1">
                <a:solidFill>
                  <a:srgbClr val="000000"/>
                </a:solidFill>
                <a:effectLst/>
                <a:latin typeface="Times New Roman" panose="02020603050405020304" pitchFamily="18" charset="0"/>
                <a:ea typeface="Times New Roman" panose="02020603050405020304" pitchFamily="18" charset="0"/>
              </a:rPr>
              <a:t>Libcontainer</a:t>
            </a:r>
            <a:r>
              <a:rPr lang="fr-GN" sz="1800" dirty="0">
                <a:solidFill>
                  <a:srgbClr val="000000"/>
                </a:solidFill>
                <a:effectLst/>
                <a:latin typeface="Times New Roman" panose="02020603050405020304" pitchFamily="18" charset="0"/>
                <a:ea typeface="Times New Roman" panose="02020603050405020304" pitchFamily="18" charset="0"/>
              </a:rPr>
              <a:t> : Docker a remplacé LXC par </a:t>
            </a:r>
            <a:r>
              <a:rPr lang="fr-GN" sz="1800" b="1" dirty="0" err="1">
                <a:solidFill>
                  <a:srgbClr val="000000"/>
                </a:solidFill>
                <a:effectLst/>
                <a:latin typeface="Times New Roman" panose="02020603050405020304" pitchFamily="18" charset="0"/>
                <a:ea typeface="Times New Roman" panose="02020603050405020304" pitchFamily="18" charset="0"/>
              </a:rPr>
              <a:t>libcontainer</a:t>
            </a:r>
            <a:r>
              <a:rPr lang="fr-GN" sz="1800" dirty="0">
                <a:solidFill>
                  <a:srgbClr val="000000"/>
                </a:solidFill>
                <a:effectLst/>
                <a:latin typeface="Times New Roman" panose="02020603050405020304" pitchFamily="18" charset="0"/>
                <a:ea typeface="Times New Roman" panose="02020603050405020304" pitchFamily="18" charset="0"/>
              </a:rPr>
              <a:t>. Cette évolution a permis à Docker de devenir le standard pour la virtualisation basée sur les conteneurs. </a:t>
            </a:r>
            <a:r>
              <a:rPr lang="fr-GN" sz="1800" dirty="0" err="1">
                <a:solidFill>
                  <a:srgbClr val="000000"/>
                </a:solidFill>
                <a:effectLst/>
                <a:latin typeface="Times New Roman" panose="02020603050405020304" pitchFamily="18" charset="0"/>
                <a:ea typeface="Times New Roman" panose="02020603050405020304" pitchFamily="18" charset="0"/>
              </a:rPr>
              <a:t>Libcontainer</a:t>
            </a:r>
            <a:r>
              <a:rPr lang="fr-GN" sz="1800" dirty="0">
                <a:solidFill>
                  <a:srgbClr val="000000"/>
                </a:solidFill>
                <a:effectLst/>
                <a:latin typeface="Times New Roman" panose="02020603050405020304" pitchFamily="18" charset="0"/>
                <a:ea typeface="Times New Roman" panose="02020603050405020304" pitchFamily="18" charset="0"/>
              </a:rPr>
              <a:t> est devenu le moteur d’exécution de conteneur avec l’implémentation standard </a:t>
            </a:r>
            <a:r>
              <a:rPr lang="fr-GN" sz="1800" b="1" dirty="0" err="1">
                <a:solidFill>
                  <a:srgbClr val="000000"/>
                </a:solidFill>
                <a:effectLst/>
                <a:latin typeface="Times New Roman" panose="02020603050405020304" pitchFamily="18" charset="0"/>
                <a:ea typeface="Times New Roman" panose="02020603050405020304" pitchFamily="18" charset="0"/>
              </a:rPr>
              <a:t>runC</a:t>
            </a:r>
            <a:r>
              <a:rPr lang="fr-GN" sz="1800" dirty="0">
                <a:solidFill>
                  <a:srgbClr val="000000"/>
                </a:solidFill>
                <a:effectLst/>
                <a:latin typeface="Times New Roman" panose="02020603050405020304" pitchFamily="18" charset="0"/>
                <a:ea typeface="Times New Roman" panose="02020603050405020304" pitchFamily="18" charset="0"/>
              </a:rPr>
              <a:t>.</a:t>
            </a:r>
            <a:endParaRPr lang="fr-GN" sz="1800" dirty="0">
              <a:effectLst/>
              <a:latin typeface="Times New Roman" panose="02020603050405020304" pitchFamily="18" charset="0"/>
              <a:ea typeface="Times New Roman" panose="02020603050405020304" pitchFamily="18" charset="0"/>
            </a:endParaRPr>
          </a:p>
          <a:p>
            <a:pPr marL="914400">
              <a:lnSpc>
                <a:spcPct val="107000"/>
              </a:lnSpc>
              <a:spcAft>
                <a:spcPts val="800"/>
              </a:spcAft>
            </a:pPr>
            <a:endParaRPr lang="fr-G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D1A84532-C1FB-7413-DDBF-B1E885E532D9}"/>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6</a:t>
            </a:r>
            <a:endParaRPr lang="fr-GN" dirty="0">
              <a:solidFill>
                <a:schemeClr val="tx1"/>
              </a:solidFill>
            </a:endParaRPr>
          </a:p>
        </p:txBody>
      </p:sp>
      <p:pic>
        <p:nvPicPr>
          <p:cNvPr id="8" name="Image 7">
            <a:extLst>
              <a:ext uri="{FF2B5EF4-FFF2-40B4-BE49-F238E27FC236}">
                <a16:creationId xmlns:a16="http://schemas.microsoft.com/office/drawing/2014/main" id="{39E628D5-30CF-B4B4-F87F-90BC194064D3}"/>
              </a:ext>
            </a:extLst>
          </p:cNvPr>
          <p:cNvPicPr>
            <a:picLocks noChangeAspect="1"/>
          </p:cNvPicPr>
          <p:nvPr/>
        </p:nvPicPr>
        <p:blipFill rotWithShape="1">
          <a:blip r:embed="rId2"/>
          <a:srcRect r="12796"/>
          <a:stretch/>
        </p:blipFill>
        <p:spPr>
          <a:xfrm>
            <a:off x="11053893" y="-10633"/>
            <a:ext cx="1138107" cy="1781424"/>
          </a:xfrm>
          <a:prstGeom prst="rect">
            <a:avLst/>
          </a:prstGeom>
        </p:spPr>
      </p:pic>
      <p:pic>
        <p:nvPicPr>
          <p:cNvPr id="10" name="Image 9">
            <a:extLst>
              <a:ext uri="{FF2B5EF4-FFF2-40B4-BE49-F238E27FC236}">
                <a16:creationId xmlns:a16="http://schemas.microsoft.com/office/drawing/2014/main" id="{41E9D303-850B-A87D-CEF2-40683DBE0DC1}"/>
              </a:ext>
            </a:extLst>
          </p:cNvPr>
          <p:cNvPicPr>
            <a:picLocks noChangeAspect="1"/>
          </p:cNvPicPr>
          <p:nvPr/>
        </p:nvPicPr>
        <p:blipFill>
          <a:blip r:embed="rId3"/>
          <a:stretch>
            <a:fillRect/>
          </a:stretch>
        </p:blipFill>
        <p:spPr>
          <a:xfrm>
            <a:off x="0" y="-10633"/>
            <a:ext cx="685896" cy="6868633"/>
          </a:xfrm>
          <a:prstGeom prst="rect">
            <a:avLst/>
          </a:prstGeom>
        </p:spPr>
      </p:pic>
      <p:sp>
        <p:nvSpPr>
          <p:cNvPr id="11" name="Rectangle : coins arrondis 10">
            <a:extLst>
              <a:ext uri="{FF2B5EF4-FFF2-40B4-BE49-F238E27FC236}">
                <a16:creationId xmlns:a16="http://schemas.microsoft.com/office/drawing/2014/main" id="{2CE4368E-DEC9-B9F2-9B6B-62CBA3392EF0}"/>
              </a:ext>
            </a:extLst>
          </p:cNvPr>
          <p:cNvSpPr/>
          <p:nvPr/>
        </p:nvSpPr>
        <p:spPr>
          <a:xfrm>
            <a:off x="1148316" y="373958"/>
            <a:ext cx="829340" cy="425290"/>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solidFill>
                  <a:schemeClr val="bg1"/>
                </a:solidFill>
              </a:rPr>
              <a:t>Yasin</a:t>
            </a:r>
            <a:endParaRPr lang="fr-GN" dirty="0">
              <a:solidFill>
                <a:schemeClr val="bg1"/>
              </a:solidFill>
            </a:endParaRPr>
          </a:p>
        </p:txBody>
      </p:sp>
      <p:sp>
        <p:nvSpPr>
          <p:cNvPr id="2" name="Rectangle : coins arrondis 1">
            <a:extLst>
              <a:ext uri="{FF2B5EF4-FFF2-40B4-BE49-F238E27FC236}">
                <a16:creationId xmlns:a16="http://schemas.microsoft.com/office/drawing/2014/main" id="{E2EE1E76-01D5-A6B2-5090-06F7E0C9D862}"/>
              </a:ext>
            </a:extLst>
          </p:cNvPr>
          <p:cNvSpPr/>
          <p:nvPr/>
        </p:nvSpPr>
        <p:spPr>
          <a:xfrm>
            <a:off x="2665141" y="-21271"/>
            <a:ext cx="7092176" cy="1105787"/>
          </a:xfrm>
          <a:prstGeom prst="round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fr-FR" sz="2800" dirty="0">
                <a:solidFill>
                  <a:schemeClr val="bg1"/>
                </a:solidFill>
              </a:rPr>
              <a:t>Quelques technologies qui ont précédé Docker</a:t>
            </a:r>
            <a:endParaRPr lang="fr-GN" sz="2800" dirty="0">
              <a:solidFill>
                <a:schemeClr val="bg1"/>
              </a:solidFill>
            </a:endParaRPr>
          </a:p>
        </p:txBody>
      </p:sp>
      <p:sp>
        <p:nvSpPr>
          <p:cNvPr id="3" name="Rectangle : coins arrondis 2">
            <a:extLst>
              <a:ext uri="{FF2B5EF4-FFF2-40B4-BE49-F238E27FC236}">
                <a16:creationId xmlns:a16="http://schemas.microsoft.com/office/drawing/2014/main" id="{9A703C71-1DA8-12A7-B068-41A7A0495F96}"/>
              </a:ext>
            </a:extLst>
          </p:cNvPr>
          <p:cNvSpPr/>
          <p:nvPr/>
        </p:nvSpPr>
        <p:spPr>
          <a:xfrm>
            <a:off x="1371792" y="2328520"/>
            <a:ext cx="9957847" cy="4027675"/>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GN" dirty="0"/>
          </a:p>
        </p:txBody>
      </p:sp>
      <p:pic>
        <p:nvPicPr>
          <p:cNvPr id="9" name="Image 8">
            <a:extLst>
              <a:ext uri="{FF2B5EF4-FFF2-40B4-BE49-F238E27FC236}">
                <a16:creationId xmlns:a16="http://schemas.microsoft.com/office/drawing/2014/main" id="{46262B6A-ADF2-2120-879B-A1B0DACBA90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30967" y="2497873"/>
            <a:ext cx="7850458" cy="3717415"/>
          </a:xfrm>
          <a:prstGeom prst="rect">
            <a:avLst/>
          </a:prstGeom>
          <a:noFill/>
          <a:ln>
            <a:noFill/>
          </a:ln>
        </p:spPr>
      </p:pic>
    </p:spTree>
    <p:extLst>
      <p:ext uri="{BB962C8B-B14F-4D97-AF65-F5344CB8AC3E}">
        <p14:creationId xmlns:p14="http://schemas.microsoft.com/office/powerpoint/2010/main" val="2980060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 coins arrondis 3">
            <a:extLst>
              <a:ext uri="{FF2B5EF4-FFF2-40B4-BE49-F238E27FC236}">
                <a16:creationId xmlns:a16="http://schemas.microsoft.com/office/drawing/2014/main" id="{BD4C542E-9DAD-EDB8-F0B3-E11F9C1E895E}"/>
              </a:ext>
            </a:extLst>
          </p:cNvPr>
          <p:cNvSpPr/>
          <p:nvPr/>
        </p:nvSpPr>
        <p:spPr>
          <a:xfrm>
            <a:off x="2665141" y="-21271"/>
            <a:ext cx="7092176" cy="1105787"/>
          </a:xfrm>
          <a:prstGeom prst="roundRect">
            <a:avLst/>
          </a:prstGeom>
          <a:solidFill>
            <a:schemeClr val="bg1">
              <a:lumMod val="5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fr-FR" sz="2800" dirty="0">
                <a:solidFill>
                  <a:schemeClr val="bg1"/>
                </a:solidFill>
              </a:rPr>
              <a:t>Quelques technologies qui ont précédé Docker</a:t>
            </a:r>
            <a:endParaRPr lang="fr-GN" sz="2800" dirty="0">
              <a:solidFill>
                <a:schemeClr val="bg1"/>
              </a:solidFill>
            </a:endParaRPr>
          </a:p>
        </p:txBody>
      </p:sp>
      <p:sp>
        <p:nvSpPr>
          <p:cNvPr id="5" name="Rectangle : coins arrondis 4">
            <a:extLst>
              <a:ext uri="{FF2B5EF4-FFF2-40B4-BE49-F238E27FC236}">
                <a16:creationId xmlns:a16="http://schemas.microsoft.com/office/drawing/2014/main" id="{FE16C1CD-A4B3-E8FF-6762-5B5ED2750DE7}"/>
              </a:ext>
            </a:extLst>
          </p:cNvPr>
          <p:cNvSpPr/>
          <p:nvPr/>
        </p:nvSpPr>
        <p:spPr>
          <a:xfrm>
            <a:off x="1059366" y="1360450"/>
            <a:ext cx="10716322" cy="516301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GN" dirty="0"/>
          </a:p>
        </p:txBody>
      </p:sp>
      <p:sp>
        <p:nvSpPr>
          <p:cNvPr id="7" name="ZoneTexte 6">
            <a:extLst>
              <a:ext uri="{FF2B5EF4-FFF2-40B4-BE49-F238E27FC236}">
                <a16:creationId xmlns:a16="http://schemas.microsoft.com/office/drawing/2014/main" id="{8AF8848B-BAB0-5F96-B045-3EA3CF3C310C}"/>
              </a:ext>
            </a:extLst>
          </p:cNvPr>
          <p:cNvSpPr txBox="1"/>
          <p:nvPr/>
        </p:nvSpPr>
        <p:spPr>
          <a:xfrm>
            <a:off x="1326995" y="2244078"/>
            <a:ext cx="10181063" cy="3926331"/>
          </a:xfrm>
          <a:prstGeom prst="rect">
            <a:avLst/>
          </a:prstGeom>
          <a:noFill/>
        </p:spPr>
        <p:txBody>
          <a:bodyPr wrap="square">
            <a:spAutoFit/>
          </a:bodyPr>
          <a:lstStyle/>
          <a:p>
            <a:pPr algn="just"/>
            <a:r>
              <a:rPr lang="fr-GN" sz="1800" dirty="0">
                <a:solidFill>
                  <a:srgbClr val="000000"/>
                </a:solidFill>
                <a:effectLst/>
                <a:latin typeface="Times New Roman" panose="02020603050405020304" pitchFamily="18" charset="0"/>
                <a:ea typeface="Times New Roman" panose="02020603050405020304" pitchFamily="18" charset="0"/>
              </a:rPr>
              <a:t> </a:t>
            </a:r>
            <a:endParaRPr lang="fr-GN" sz="16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fr-GN" sz="2000" b="1" dirty="0">
                <a:solidFill>
                  <a:srgbClr val="000000"/>
                </a:solidFill>
                <a:effectLst/>
                <a:latin typeface="Times New Roman" panose="02020603050405020304" pitchFamily="18" charset="0"/>
                <a:ea typeface="Times New Roman" panose="02020603050405020304" pitchFamily="18" charset="0"/>
              </a:rPr>
              <a:t>ContainerD</a:t>
            </a:r>
            <a:r>
              <a:rPr lang="fr-GN" sz="2000" dirty="0">
                <a:solidFill>
                  <a:srgbClr val="000000"/>
                </a:solidFill>
                <a:effectLst/>
                <a:latin typeface="Times New Roman" panose="02020603050405020304" pitchFamily="18" charset="0"/>
                <a:ea typeface="Times New Roman" panose="02020603050405020304" pitchFamily="18" charset="0"/>
              </a:rPr>
              <a:t> : Issu du développement de Docker, </a:t>
            </a:r>
            <a:r>
              <a:rPr lang="fr-GN" sz="2000" b="1" dirty="0">
                <a:solidFill>
                  <a:srgbClr val="000000"/>
                </a:solidFill>
                <a:effectLst/>
                <a:latin typeface="Times New Roman" panose="02020603050405020304" pitchFamily="18" charset="0"/>
                <a:ea typeface="Times New Roman" panose="02020603050405020304" pitchFamily="18" charset="0"/>
              </a:rPr>
              <a:t>ContainerD</a:t>
            </a:r>
            <a:r>
              <a:rPr lang="fr-GN" sz="2000" dirty="0">
                <a:solidFill>
                  <a:srgbClr val="000000"/>
                </a:solidFill>
                <a:effectLst/>
                <a:latin typeface="Times New Roman" panose="02020603050405020304" pitchFamily="18" charset="0"/>
                <a:ea typeface="Times New Roman" panose="02020603050405020304" pitchFamily="18" charset="0"/>
              </a:rPr>
              <a:t> est un moteur d’exécution de conteneur qui a émergé. Aujourd’hui, des projets tels que ContainerD sont gérés par la </a:t>
            </a:r>
            <a:r>
              <a:rPr lang="fr-GN" sz="2000" b="1" dirty="0">
                <a:solidFill>
                  <a:srgbClr val="000000"/>
                </a:solidFill>
                <a:effectLst/>
                <a:latin typeface="Times New Roman" panose="02020603050405020304" pitchFamily="18" charset="0"/>
                <a:ea typeface="Times New Roman" panose="02020603050405020304" pitchFamily="18" charset="0"/>
              </a:rPr>
              <a:t>Cloud Native Computing Foundation (CNCF)</a:t>
            </a:r>
            <a:r>
              <a:rPr lang="fr-GN" sz="2000" dirty="0">
                <a:solidFill>
                  <a:srgbClr val="000000"/>
                </a:solidFill>
                <a:effectLst/>
                <a:latin typeface="Times New Roman" panose="02020603050405020304" pitchFamily="18" charset="0"/>
                <a:ea typeface="Times New Roman" panose="02020603050405020304" pitchFamily="18" charset="0"/>
              </a:rPr>
              <a:t> et l’</a:t>
            </a:r>
            <a:r>
              <a:rPr lang="fr-GN" sz="2000" b="1" dirty="0">
                <a:solidFill>
                  <a:srgbClr val="000000"/>
                </a:solidFill>
                <a:effectLst/>
                <a:latin typeface="Times New Roman" panose="02020603050405020304" pitchFamily="18" charset="0"/>
                <a:ea typeface="Times New Roman" panose="02020603050405020304" pitchFamily="18" charset="0"/>
              </a:rPr>
              <a:t>Open Container Initiative (OCI)</a:t>
            </a:r>
            <a:r>
              <a:rPr lang="fr-GN" sz="2000" dirty="0">
                <a:solidFill>
                  <a:srgbClr val="000000"/>
                </a:solidFill>
                <a:effectLst/>
                <a:latin typeface="Times New Roman" panose="02020603050405020304" pitchFamily="18" charset="0"/>
                <a:ea typeface="Times New Roman" panose="02020603050405020304" pitchFamily="18" charset="0"/>
              </a:rPr>
              <a:t>.</a:t>
            </a:r>
            <a:endParaRPr lang="fr-FR" sz="20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tabLst>
                <a:tab pos="457200" algn="l"/>
              </a:tabLst>
            </a:pPr>
            <a:endParaRPr lang="fr-GN" sz="2000" dirty="0">
              <a:effectLst/>
              <a:latin typeface="Times New Roman" panose="02020603050405020304" pitchFamily="18" charset="0"/>
              <a:ea typeface="Times New Roman" panose="02020603050405020304" pitchFamily="18" charset="0"/>
            </a:endParaRPr>
          </a:p>
          <a:p>
            <a:pPr marL="342900" lvl="0" indent="-342900" algn="just">
              <a:tabLst>
                <a:tab pos="457200" algn="l"/>
              </a:tabLst>
            </a:pPr>
            <a:r>
              <a:rPr lang="fr-GN" sz="2400" b="1" dirty="0">
                <a:solidFill>
                  <a:srgbClr val="000000"/>
                </a:solidFill>
                <a:effectLst/>
                <a:latin typeface="Times New Roman" panose="02020603050405020304" pitchFamily="18" charset="0"/>
                <a:ea typeface="Times New Roman" panose="02020603050405020304" pitchFamily="18" charset="0"/>
              </a:rPr>
              <a:t>Windows</a:t>
            </a:r>
            <a:r>
              <a:rPr lang="fr-GN" sz="2400" dirty="0">
                <a:solidFill>
                  <a:srgbClr val="000000"/>
                </a:solidFill>
                <a:effectLst/>
                <a:latin typeface="Times New Roman" panose="02020603050405020304" pitchFamily="18" charset="0"/>
                <a:ea typeface="Times New Roman" panose="02020603050405020304" pitchFamily="18" charset="0"/>
              </a:rPr>
              <a:t> : Initialement basé sur le noyau Linux, Docker s’est étendu pour prendre en charge </a:t>
            </a:r>
            <a:r>
              <a:rPr lang="fr-GN" sz="2400" b="1" dirty="0">
                <a:solidFill>
                  <a:srgbClr val="000000"/>
                </a:solidFill>
                <a:effectLst/>
                <a:latin typeface="Times New Roman" panose="02020603050405020304" pitchFamily="18" charset="0"/>
                <a:ea typeface="Times New Roman" panose="02020603050405020304" pitchFamily="18" charset="0"/>
              </a:rPr>
              <a:t>Windows</a:t>
            </a:r>
            <a:r>
              <a:rPr lang="fr-GN" sz="2400" dirty="0">
                <a:solidFill>
                  <a:srgbClr val="000000"/>
                </a:solidFill>
                <a:effectLst/>
                <a:latin typeface="Times New Roman" panose="02020603050405020304" pitchFamily="18" charset="0"/>
                <a:ea typeface="Times New Roman" panose="02020603050405020304" pitchFamily="18" charset="0"/>
              </a:rPr>
              <a:t> en tant qu’environnement natif pour les conteneurs, en plus du noyau Linux.</a:t>
            </a:r>
            <a:endParaRPr lang="fr-FR" sz="24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tabLst>
                <a:tab pos="457200" algn="l"/>
              </a:tabLst>
            </a:pPr>
            <a:endParaRPr lang="fr-GN" sz="1600" dirty="0">
              <a:effectLst/>
              <a:latin typeface="Times New Roman" panose="02020603050405020304" pitchFamily="18" charset="0"/>
              <a:ea typeface="Times New Roman" panose="02020603050405020304" pitchFamily="18" charset="0"/>
            </a:endParaRPr>
          </a:p>
          <a:p>
            <a:pPr algn="just">
              <a:lnSpc>
                <a:spcPct val="107000"/>
              </a:lnSpc>
              <a:spcAft>
                <a:spcPts val="800"/>
              </a:spcAft>
            </a:pPr>
            <a:r>
              <a:rPr lang="fr-FR" sz="20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En somme, Docker a révolutionné la manière dont les </a:t>
            </a:r>
            <a:r>
              <a:rPr lang="fr-FR" sz="20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applications</a:t>
            </a:r>
            <a:r>
              <a:rPr lang="fr-FR" sz="2000" u="sng"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 sont développées, distribuées et exécutées, en proposant une approche plus légère et plus flexible que les machines virtuelles traditionnelles</a:t>
            </a:r>
            <a:endParaRPr lang="fr-GN" sz="16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5A19A634-8023-9178-4B8F-197DC5CDD24E}"/>
              </a:ext>
            </a:extLst>
          </p:cNvPr>
          <p:cNvSpPr/>
          <p:nvPr/>
        </p:nvSpPr>
        <p:spPr>
          <a:xfrm>
            <a:off x="11536326"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7</a:t>
            </a:r>
            <a:endParaRPr lang="fr-GN" dirty="0">
              <a:solidFill>
                <a:schemeClr val="tx1"/>
              </a:solidFill>
            </a:endParaRPr>
          </a:p>
        </p:txBody>
      </p:sp>
    </p:spTree>
    <p:extLst>
      <p:ext uri="{BB962C8B-B14F-4D97-AF65-F5344CB8AC3E}">
        <p14:creationId xmlns:p14="http://schemas.microsoft.com/office/powerpoint/2010/main" val="2864450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D770B36E-FA14-B45F-302A-5A6F98DA0B59}"/>
              </a:ext>
            </a:extLst>
          </p:cNvPr>
          <p:cNvPicPr>
            <a:picLocks noChangeAspect="1"/>
          </p:cNvPicPr>
          <p:nvPr/>
        </p:nvPicPr>
        <p:blipFill rotWithShape="1">
          <a:blip r:embed="rId2"/>
          <a:srcRect r="11981"/>
          <a:stretch/>
        </p:blipFill>
        <p:spPr>
          <a:xfrm>
            <a:off x="11043260" y="-10633"/>
            <a:ext cx="1148740" cy="1781424"/>
          </a:xfrm>
          <a:prstGeom prst="rect">
            <a:avLst/>
          </a:prstGeom>
        </p:spPr>
      </p:pic>
      <p:pic>
        <p:nvPicPr>
          <p:cNvPr id="13" name="Image 12">
            <a:extLst>
              <a:ext uri="{FF2B5EF4-FFF2-40B4-BE49-F238E27FC236}">
                <a16:creationId xmlns:a16="http://schemas.microsoft.com/office/drawing/2014/main" id="{8ECB24A9-E4A4-1E39-77D2-C0AE978DE920}"/>
              </a:ext>
            </a:extLst>
          </p:cNvPr>
          <p:cNvPicPr>
            <a:picLocks noChangeAspect="1"/>
          </p:cNvPicPr>
          <p:nvPr/>
        </p:nvPicPr>
        <p:blipFill>
          <a:blip r:embed="rId3"/>
          <a:stretch>
            <a:fillRect/>
          </a:stretch>
        </p:blipFill>
        <p:spPr>
          <a:xfrm>
            <a:off x="10617" y="0"/>
            <a:ext cx="685896" cy="6858000"/>
          </a:xfrm>
          <a:prstGeom prst="rect">
            <a:avLst/>
          </a:prstGeom>
        </p:spPr>
      </p:pic>
      <p:sp>
        <p:nvSpPr>
          <p:cNvPr id="14" name="Rectangle 13">
            <a:extLst>
              <a:ext uri="{FF2B5EF4-FFF2-40B4-BE49-F238E27FC236}">
                <a16:creationId xmlns:a16="http://schemas.microsoft.com/office/drawing/2014/main" id="{957724B1-44E7-F4F3-3256-A7F94BA9571F}"/>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8</a:t>
            </a:r>
            <a:endParaRPr lang="fr-GN" dirty="0">
              <a:solidFill>
                <a:schemeClr val="tx1"/>
              </a:solidFill>
            </a:endParaRPr>
          </a:p>
        </p:txBody>
      </p:sp>
      <p:sp>
        <p:nvSpPr>
          <p:cNvPr id="15" name="Rectangle : coins arrondis 14">
            <a:extLst>
              <a:ext uri="{FF2B5EF4-FFF2-40B4-BE49-F238E27FC236}">
                <a16:creationId xmlns:a16="http://schemas.microsoft.com/office/drawing/2014/main" id="{C4C1F989-EDB4-184F-7E1D-2CA25C7BD916}"/>
              </a:ext>
            </a:extLst>
          </p:cNvPr>
          <p:cNvSpPr/>
          <p:nvPr/>
        </p:nvSpPr>
        <p:spPr>
          <a:xfrm>
            <a:off x="1080598" y="1076873"/>
            <a:ext cx="1180214" cy="473148"/>
          </a:xfrm>
          <a:prstGeom prst="round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dirty="0">
                <a:solidFill>
                  <a:schemeClr val="bg1"/>
                </a:solidFill>
              </a:rPr>
              <a:t>Yasin</a:t>
            </a:r>
            <a:endParaRPr lang="fr-GN" dirty="0">
              <a:solidFill>
                <a:schemeClr val="bg1"/>
              </a:solidFill>
            </a:endParaRPr>
          </a:p>
        </p:txBody>
      </p:sp>
      <p:sp>
        <p:nvSpPr>
          <p:cNvPr id="2" name="Rectangle : coins arrondis 1">
            <a:extLst>
              <a:ext uri="{FF2B5EF4-FFF2-40B4-BE49-F238E27FC236}">
                <a16:creationId xmlns:a16="http://schemas.microsoft.com/office/drawing/2014/main" id="{99879DB9-66C3-1380-2C92-FC68FA549E7F}"/>
              </a:ext>
            </a:extLst>
          </p:cNvPr>
          <p:cNvSpPr/>
          <p:nvPr/>
        </p:nvSpPr>
        <p:spPr>
          <a:xfrm>
            <a:off x="2644898" y="21262"/>
            <a:ext cx="7536166" cy="967563"/>
          </a:xfrm>
          <a:prstGeom prst="roundRect">
            <a:avLst/>
          </a:prstGeom>
          <a:solidFill>
            <a:srgbClr val="FFC000"/>
          </a:solidFill>
          <a:ln/>
          <a:scene3d>
            <a:camera prst="orthographicFront"/>
            <a:lightRig rig="threePt" dir="t"/>
          </a:scene3d>
          <a:sp3d>
            <a:bevelT prst="slope"/>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indent="457200">
              <a:lnSpc>
                <a:spcPct val="107000"/>
              </a:lnSpc>
              <a:spcAft>
                <a:spcPts val="800"/>
              </a:spcAft>
            </a:pPr>
            <a:r>
              <a:rPr lang="fr-FR" sz="2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Fonctionnalité de Docker et Docker-compose</a:t>
            </a:r>
            <a:r>
              <a:rPr lang="fr-FR" sz="28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lang="fr-G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 coins arrondis 2">
            <a:extLst>
              <a:ext uri="{FF2B5EF4-FFF2-40B4-BE49-F238E27FC236}">
                <a16:creationId xmlns:a16="http://schemas.microsoft.com/office/drawing/2014/main" id="{B0D8A647-8467-4A06-5B5C-D28BA0653003}"/>
              </a:ext>
            </a:extLst>
          </p:cNvPr>
          <p:cNvSpPr/>
          <p:nvPr/>
        </p:nvSpPr>
        <p:spPr>
          <a:xfrm>
            <a:off x="1851102" y="1550021"/>
            <a:ext cx="9445083" cy="510725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La plateforme de conteneurisation repose sur sept composants principaux. Le Docker Engine est un outil client-serveur sur lequel repose la technologie de container pour prendre en charge les tâches de création d'applications basées container. Le moteur crée un processus daemon server-side permettant d'héberger les images, les containers, les réseaux et les volumes de stockage. Ce daemon fournit aussi une interface SLI client-side permettant aux utilisateurs d'interagir avec le daemon via l'API de la plateforme.</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Les containers créés sont appelés Dockerfiles. Le composant Docker Compose permet de définir la composition des composants au sein d'un container dédié. Le Docker Hub est un outil SaaS permettant aux utilisateurs de publier et de partager des applications basées container via une bibliothèque commune.</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Aft>
                <a:spcPts val="800"/>
              </a:spcAft>
            </a:pPr>
            <a:r>
              <a:rPr lang="fr-FR"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Le mode Docker Swarm du Docker Engine prend en charge l'équilibrage des charges des clusters. Ainsi, les ressources de plusieurs hôtes peuvent être rassemblées pour agir comme un seul ensemble. Ainsi, les utilisateurs peuvent rapidement échelonner le déploiement de containers.</a:t>
            </a:r>
            <a:endParaRPr lang="fr-G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ctr"/>
            <a:endParaRPr lang="fr-GN" dirty="0"/>
          </a:p>
        </p:txBody>
      </p:sp>
    </p:spTree>
    <p:extLst>
      <p:ext uri="{BB962C8B-B14F-4D97-AF65-F5344CB8AC3E}">
        <p14:creationId xmlns:p14="http://schemas.microsoft.com/office/powerpoint/2010/main" val="292706833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a:extLst>
              <a:ext uri="{FF2B5EF4-FFF2-40B4-BE49-F238E27FC236}">
                <a16:creationId xmlns:a16="http://schemas.microsoft.com/office/drawing/2014/main" id="{6E6F4799-1C31-1FFD-87F6-927D3843B54E}"/>
              </a:ext>
            </a:extLst>
          </p:cNvPr>
          <p:cNvPicPr>
            <a:picLocks noChangeAspect="1"/>
          </p:cNvPicPr>
          <p:nvPr/>
        </p:nvPicPr>
        <p:blipFill rotWithShape="1">
          <a:blip r:embed="rId2"/>
          <a:srcRect r="12796"/>
          <a:stretch/>
        </p:blipFill>
        <p:spPr>
          <a:xfrm>
            <a:off x="11053893" y="0"/>
            <a:ext cx="1138107" cy="1781424"/>
          </a:xfrm>
          <a:prstGeom prst="rect">
            <a:avLst/>
          </a:prstGeom>
        </p:spPr>
      </p:pic>
      <p:pic>
        <p:nvPicPr>
          <p:cNvPr id="12" name="Image 11">
            <a:extLst>
              <a:ext uri="{FF2B5EF4-FFF2-40B4-BE49-F238E27FC236}">
                <a16:creationId xmlns:a16="http://schemas.microsoft.com/office/drawing/2014/main" id="{B75F82C5-CB01-39F9-32C8-A47DA343BF29}"/>
              </a:ext>
            </a:extLst>
          </p:cNvPr>
          <p:cNvPicPr>
            <a:picLocks noChangeAspect="1"/>
          </p:cNvPicPr>
          <p:nvPr/>
        </p:nvPicPr>
        <p:blipFill>
          <a:blip r:embed="rId3"/>
          <a:stretch>
            <a:fillRect/>
          </a:stretch>
        </p:blipFill>
        <p:spPr>
          <a:xfrm>
            <a:off x="3544" y="-2622"/>
            <a:ext cx="685896" cy="6860622"/>
          </a:xfrm>
          <a:prstGeom prst="rect">
            <a:avLst/>
          </a:prstGeom>
        </p:spPr>
      </p:pic>
      <p:sp>
        <p:nvSpPr>
          <p:cNvPr id="13" name="Rectangle 12">
            <a:extLst>
              <a:ext uri="{FF2B5EF4-FFF2-40B4-BE49-F238E27FC236}">
                <a16:creationId xmlns:a16="http://schemas.microsoft.com/office/drawing/2014/main" id="{9E036620-FC36-3AEF-3840-E266CB9CD1B0}"/>
              </a:ext>
            </a:extLst>
          </p:cNvPr>
          <p:cNvSpPr/>
          <p:nvPr/>
        </p:nvSpPr>
        <p:spPr>
          <a:xfrm>
            <a:off x="11525709" y="6273209"/>
            <a:ext cx="655674" cy="5847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9</a:t>
            </a:r>
            <a:endParaRPr lang="fr-GN" dirty="0">
              <a:solidFill>
                <a:schemeClr val="tx1"/>
              </a:solidFill>
            </a:endParaRPr>
          </a:p>
        </p:txBody>
      </p:sp>
      <p:sp>
        <p:nvSpPr>
          <p:cNvPr id="14" name="Rectangle : coins arrondis 13">
            <a:extLst>
              <a:ext uri="{FF2B5EF4-FFF2-40B4-BE49-F238E27FC236}">
                <a16:creationId xmlns:a16="http://schemas.microsoft.com/office/drawing/2014/main" id="{289B393A-168A-A307-D574-D3456C2E2F38}"/>
              </a:ext>
            </a:extLst>
          </p:cNvPr>
          <p:cNvSpPr/>
          <p:nvPr/>
        </p:nvSpPr>
        <p:spPr>
          <a:xfrm>
            <a:off x="1828800" y="1531088"/>
            <a:ext cx="1828800" cy="71238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Yasin</a:t>
            </a:r>
            <a:endParaRPr lang="fr-GN" dirty="0"/>
          </a:p>
        </p:txBody>
      </p:sp>
      <p:sp>
        <p:nvSpPr>
          <p:cNvPr id="2" name="Rectangle : coins arrondis 1">
            <a:extLst>
              <a:ext uri="{FF2B5EF4-FFF2-40B4-BE49-F238E27FC236}">
                <a16:creationId xmlns:a16="http://schemas.microsoft.com/office/drawing/2014/main" id="{1CFBE6C4-8EFA-581C-E68B-4DCC4922901B}"/>
              </a:ext>
            </a:extLst>
          </p:cNvPr>
          <p:cNvSpPr/>
          <p:nvPr/>
        </p:nvSpPr>
        <p:spPr>
          <a:xfrm>
            <a:off x="2732049" y="0"/>
            <a:ext cx="7069873" cy="914400"/>
          </a:xfrm>
          <a:prstGeom prst="round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dk1"/>
          </a:lnRef>
          <a:fillRef idx="1">
            <a:schemeClr val="lt1"/>
          </a:fillRef>
          <a:effectRef idx="0">
            <a:schemeClr val="dk1"/>
          </a:effectRef>
          <a:fontRef idx="minor">
            <a:schemeClr val="dk1"/>
          </a:fontRef>
        </p:style>
        <p:txBody>
          <a:bodyPr rtlCol="0" anchor="ctr"/>
          <a:lstStyle/>
          <a:p>
            <a:pPr algn="ctr"/>
            <a:r>
              <a:rPr lang="fr-FR" sz="3200" dirty="0">
                <a:solidFill>
                  <a:schemeClr val="tx1"/>
                </a:solidFill>
                <a:latin typeface="Calibri" panose="020F0502020204030204" pitchFamily="34" charset="0"/>
                <a:cs typeface="Times New Roman" panose="02020603050405020304" pitchFamily="18" charset="0"/>
              </a:rPr>
              <a:t>Avantages et Inconvénients</a:t>
            </a:r>
            <a:endParaRPr lang="fr-GN" sz="3200" dirty="0">
              <a:solidFill>
                <a:schemeClr val="tx1"/>
              </a:solidFill>
            </a:endParaRPr>
          </a:p>
        </p:txBody>
      </p:sp>
      <p:sp>
        <p:nvSpPr>
          <p:cNvPr id="3" name="Rectangle : coins arrondis 2">
            <a:extLst>
              <a:ext uri="{FF2B5EF4-FFF2-40B4-BE49-F238E27FC236}">
                <a16:creationId xmlns:a16="http://schemas.microsoft.com/office/drawing/2014/main" id="{146A9E6E-1C4A-6716-715F-B79A12ED921F}"/>
              </a:ext>
            </a:extLst>
          </p:cNvPr>
          <p:cNvSpPr/>
          <p:nvPr/>
        </p:nvSpPr>
        <p:spPr>
          <a:xfrm>
            <a:off x="1605776" y="1393902"/>
            <a:ext cx="9623501" cy="4728118"/>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GN" sz="1800" b="1" spc="-7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C’est l’outil qui a démocratisé la conteneurisation et qui est le plus répandu. De plus, de nombreux outils open source se basent dessus, tels que Molecule (qui permet de tester du code Ansible), ou Kubernetes (un orchestrateur de conteneurs)</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Elle permet de développer des applications de façon plus efficiente, en utilisant moins de ressources, et de déployer ces applications plus rapidement.</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r>
              <a:rPr lang="fr-GN" sz="1800" dirty="0">
                <a:solidFill>
                  <a:srgbClr val="000000"/>
                </a:solidFill>
                <a:effectLst/>
                <a:highlight>
                  <a:srgbClr val="FFFFFF"/>
                </a:highlight>
                <a:latin typeface="Times New Roman" panose="02020603050405020304" pitchFamily="18" charset="0"/>
                <a:ea typeface="Times New Roman" panose="02020603050405020304" pitchFamily="18" charset="0"/>
              </a:rPr>
              <a:t>Docker vous permet d'envoyer du code plus rapidement, de standardiser les opérations de vos applications, de migrer aisément du code et de faire des économies en améliorant l'utilisation des ressources</a:t>
            </a:r>
            <a:endParaRPr lang="fr-GN" sz="1800" dirty="0">
              <a:effectLst/>
              <a:highlight>
                <a:srgbClr val="FFFFFF"/>
              </a:highlight>
              <a:latin typeface="Times New Roman" panose="02020603050405020304" pitchFamily="18" charset="0"/>
              <a:ea typeface="Times New Roman" panose="02020603050405020304" pitchFamily="18" charset="0"/>
            </a:endParaRPr>
          </a:p>
          <a:p>
            <a:pPr algn="just">
              <a:lnSpc>
                <a:spcPct val="107000"/>
              </a:lnSpc>
              <a:spcAft>
                <a:spcPts val="800"/>
              </a:spcAft>
            </a:pPr>
            <a:r>
              <a:rPr lang="fr-FR" sz="1800" dirty="0">
                <a:solidFill>
                  <a:srgbClr val="000000"/>
                </a:solidFill>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Docker permet d'encapsuler toutes les dépendances relatives au système d'information, et ceci tout en conservant</a:t>
            </a:r>
            <a:endParaRPr lang="fr-G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ctr"/>
            <a:endParaRPr lang="fr-GN" dirty="0"/>
          </a:p>
        </p:txBody>
      </p:sp>
    </p:spTree>
    <p:extLst>
      <p:ext uri="{BB962C8B-B14F-4D97-AF65-F5344CB8AC3E}">
        <p14:creationId xmlns:p14="http://schemas.microsoft.com/office/powerpoint/2010/main" val="2790147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2900</TotalTime>
  <Words>3074</Words>
  <Application>Microsoft Office PowerPoint</Application>
  <PresentationFormat>Grand écran</PresentationFormat>
  <Paragraphs>229</Paragraphs>
  <Slides>38</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38</vt:i4>
      </vt:variant>
    </vt:vector>
  </HeadingPairs>
  <TitlesOfParts>
    <vt:vector size="47" baseType="lpstr">
      <vt:lpstr>Algerian</vt:lpstr>
      <vt:lpstr>Arial</vt:lpstr>
      <vt:lpstr>Broadway</vt:lpstr>
      <vt:lpstr>Calibri</vt:lpstr>
      <vt:lpstr>Calibri Light</vt:lpstr>
      <vt:lpstr>Calisto MT</vt:lpstr>
      <vt:lpstr>Roboto-Regular</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ismael</dc:creator>
  <cp:lastModifiedBy>ismael camara</cp:lastModifiedBy>
  <cp:revision>19</cp:revision>
  <dcterms:created xsi:type="dcterms:W3CDTF">2023-05-21T22:48:24Z</dcterms:created>
  <dcterms:modified xsi:type="dcterms:W3CDTF">2024-06-09T22:34:46Z</dcterms:modified>
</cp:coreProperties>
</file>