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7" r:id="rId4"/>
    <p:sldId id="266" r:id="rId5"/>
    <p:sldId id="268" r:id="rId6"/>
    <p:sldId id="257" r:id="rId7"/>
    <p:sldId id="258" r:id="rId8"/>
    <p:sldId id="259" r:id="rId9"/>
    <p:sldId id="260" r:id="rId10"/>
    <p:sldId id="262" r:id="rId11"/>
    <p:sldId id="264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9FF0D-5F14-69E6-2F7C-FEEC68D41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0325F3-81E8-D5D7-C314-36A8AFD3D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12B9A-599C-8186-6C4D-D20908DF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4BF4-DB24-4F8D-BBC4-E1AA0D929B87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80391-3575-7875-9E5C-38247173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8C647-C3AF-6CA6-03D0-34948555E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F66-A1BB-4B92-B08F-D35C2CF16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770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29E8-207B-D9AD-5E7C-CE8A6899E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90B542-6598-6533-6016-7A2FC47CBD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D0DF6-548F-0107-32AF-71731CF62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4BF4-DB24-4F8D-BBC4-E1AA0D929B87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0F370-A2F4-2CFD-F198-C66C84AC7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CFF54F-C176-517D-561D-993232E48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F66-A1BB-4B92-B08F-D35C2CF16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75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0B70C-16D4-5C06-FCEB-DE9FF9DDF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DB476E-B79B-FB3A-8B36-DEA879081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1FFEB-A3FB-9BA8-9BA9-72CF1A889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4BF4-DB24-4F8D-BBC4-E1AA0D929B87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38AC8-9F80-9ED8-FEC3-128DA995E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69DC6-6EE8-A7AC-BA2F-CD2AD006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F66-A1BB-4B92-B08F-D35C2CF16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523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6B8E-978A-2276-75A9-80BC12A35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A8ED00-5924-FF08-C86B-EE77B4434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F89B8-D730-0609-33CE-AF2BBDFC7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4BF4-DB24-4F8D-BBC4-E1AA0D929B87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9273E-F113-D751-5C66-32E31FEF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5811B-B781-8DDC-8CB2-C1F45E9E9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F66-A1BB-4B92-B08F-D35C2CF16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397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0584E-3867-3008-26C5-6E324E366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1F8A3-CB11-8F53-E3DC-DA17A1B1B0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54CAA-427F-AA70-9E71-C3ED57B4F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4BF4-DB24-4F8D-BBC4-E1AA0D929B87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39A74-6012-9B5B-6DB8-DA38C1E7E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CDBF9-C87C-6A13-9089-63397D996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F66-A1BB-4B92-B08F-D35C2CF16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784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B5E1D-4C90-FB92-475F-03BD4E1B7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DDDB6-C115-F2B7-0C11-4EDF757F5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48CABD-8C13-D4CC-204C-12445BDC6B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D8F6B-9942-389B-FAF5-B0D239841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4BF4-DB24-4F8D-BBC4-E1AA0D929B87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43E8D-7599-4EC5-0352-FF458523C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8367F-A926-27CC-A704-C6ED40E8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F66-A1BB-4B92-B08F-D35C2CF16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00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34915-CF03-ABA7-19E5-3CEB3D223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57045-4A42-FFA4-5689-C73D3F10B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3A7FD-7FE8-2F63-2F16-763BCCCA7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C1641-4003-D2AB-8823-95FFC869F8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B2EF2B-8364-34C0-78C3-A8DB1B5103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392B2-AC60-9AF7-1919-141A6A65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4BF4-DB24-4F8D-BBC4-E1AA0D929B87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52A51E-DC9F-F3B0-0E63-8417ACFF2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AEBEBB-2194-46EE-A270-AA1EBD581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F66-A1BB-4B92-B08F-D35C2CF16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59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D18E7-6F32-B341-12C3-C660FABA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79BBC3-5E96-6E23-D1D9-A5CA72C81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4BF4-DB24-4F8D-BBC4-E1AA0D929B87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4A4D1-8084-3CCA-1898-D0F406DC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054D2-F507-6152-AB7D-F66A5A98C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F66-A1BB-4B92-B08F-D35C2CF16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99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A3FA1F-32DF-58BA-91EE-D65196D37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4BF4-DB24-4F8D-BBC4-E1AA0D929B87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FCFEA3-0370-8364-5B7D-3A0161E16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AA20D-8F2A-60DD-0C29-9BC9BD8B7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F66-A1BB-4B92-B08F-D35C2CF16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65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950E1-DD13-A76C-FE08-DC9CF60E0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CCB7E-C2D6-25D4-8FEB-F262CA536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53815-B1AB-51B4-ABE4-3FDE426336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50B16-34FC-E331-B084-77E100C92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4BF4-DB24-4F8D-BBC4-E1AA0D929B87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B2E72-BF0B-506D-1E2B-E6E8E020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8161B-0B3C-3A6C-DCC2-776E014A3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F66-A1BB-4B92-B08F-D35C2CF16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0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BCD50-BB11-FCA2-AABC-6B0DB2851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7AAE8-BF77-0391-567D-EFB0916B14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CD74F-7A20-FEB1-576E-EDD1A91E3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B5315-0361-2E28-1E7A-341A4432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64BF4-DB24-4F8D-BBC4-E1AA0D929B87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B8E0D6-E861-418E-A4E3-ED05F18F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DA26E-F4C0-40A8-313B-ADBC13483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BCF66-A1BB-4B92-B08F-D35C2CF16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1890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6BA815-04B0-F0ED-2AFC-04844C318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EEECB-5524-FD53-E3B9-2CCFDE9E2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BC9C1-2FCE-05B8-2657-2EE7B3922F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764BF4-DB24-4F8D-BBC4-E1AA0D929B87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F0684-06F0-A02D-4384-17F5C7CB37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A301D-54DF-88E3-BC8C-C98EB5065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5BCF66-A1BB-4B92-B08F-D35C2CF166F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828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3E672AC-5EF7-71F6-8A1C-C065B43B0AD7}"/>
              </a:ext>
            </a:extLst>
          </p:cNvPr>
          <p:cNvGrpSpPr/>
          <p:nvPr/>
        </p:nvGrpSpPr>
        <p:grpSpPr>
          <a:xfrm>
            <a:off x="0" y="0"/>
            <a:ext cx="12192000" cy="6879771"/>
            <a:chOff x="0" y="0"/>
            <a:chExt cx="12192000" cy="6879771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5A94B4F-3F77-2B35-A1B8-8877B94977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2192000" cy="68797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DA63D5-807F-6EDF-50C9-4EC3447C445C}"/>
                </a:ext>
              </a:extLst>
            </p:cNvPr>
            <p:cNvGrpSpPr/>
            <p:nvPr/>
          </p:nvGrpSpPr>
          <p:grpSpPr>
            <a:xfrm>
              <a:off x="0" y="466725"/>
              <a:ext cx="5486400" cy="4457700"/>
              <a:chOff x="1409700" y="1485899"/>
              <a:chExt cx="4305300" cy="2657475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A876D1A-016E-DB99-CAE7-3E95ED49D47B}"/>
                  </a:ext>
                </a:extLst>
              </p:cNvPr>
              <p:cNvSpPr/>
              <p:nvPr/>
            </p:nvSpPr>
            <p:spPr>
              <a:xfrm>
                <a:off x="1409700" y="1485899"/>
                <a:ext cx="2066925" cy="2657475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Isosceles Triangle 11">
                <a:extLst>
                  <a:ext uri="{FF2B5EF4-FFF2-40B4-BE49-F238E27FC236}">
                    <a16:creationId xmlns:a16="http://schemas.microsoft.com/office/drawing/2014/main" id="{4C9ED283-1313-56F2-BA52-D393BAC43480}"/>
                  </a:ext>
                </a:extLst>
              </p:cNvPr>
              <p:cNvSpPr/>
              <p:nvPr/>
            </p:nvSpPr>
            <p:spPr>
              <a:xfrm rot="5400000">
                <a:off x="3267075" y="1695449"/>
                <a:ext cx="2657475" cy="2238375"/>
              </a:xfrm>
              <a:prstGeom prst="triangle">
                <a:avLst/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15" name="Picture 14" descr="A red and white diamond on a black background&#10;&#10;AI-generated content may be incorrect.">
            <a:extLst>
              <a:ext uri="{FF2B5EF4-FFF2-40B4-BE49-F238E27FC236}">
                <a16:creationId xmlns:a16="http://schemas.microsoft.com/office/drawing/2014/main" id="{32FEFB99-1BD3-662F-EF32-0209E5928F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26" y="1185530"/>
            <a:ext cx="3371850" cy="90900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834045D-9E13-C714-BD8D-F76F31658EAD}"/>
              </a:ext>
            </a:extLst>
          </p:cNvPr>
          <p:cNvSpPr txBox="1"/>
          <p:nvPr/>
        </p:nvSpPr>
        <p:spPr>
          <a:xfrm>
            <a:off x="95251" y="2142468"/>
            <a:ext cx="61341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C00000"/>
                </a:solidFill>
                <a:latin typeface="Bahnschrift" panose="020B0502040204020203" pitchFamily="34" charset="0"/>
              </a:rPr>
              <a:t>Approach Notes</a:t>
            </a:r>
          </a:p>
          <a:p>
            <a:endParaRPr lang="en-IN" sz="3200" dirty="0">
              <a:latin typeface="Bahnschrift" panose="020B0502040204020203" pitchFamily="34" charset="0"/>
            </a:endParaRPr>
          </a:p>
          <a:p>
            <a:r>
              <a:rPr lang="en-IN" sz="2800" dirty="0">
                <a:latin typeface="Bahnschrift" panose="020B0502040204020203" pitchFamily="34" charset="0"/>
              </a:rPr>
              <a:t>PCD</a:t>
            </a:r>
          </a:p>
          <a:p>
            <a:r>
              <a:rPr lang="en-IN" sz="2800" dirty="0">
                <a:latin typeface="Bahnschrift" panose="020B0502040204020203" pitchFamily="34" charset="0"/>
              </a:rPr>
              <a:t>Forex Dashboard</a:t>
            </a:r>
          </a:p>
        </p:txBody>
      </p:sp>
    </p:spTree>
    <p:extLst>
      <p:ext uri="{BB962C8B-B14F-4D97-AF65-F5344CB8AC3E}">
        <p14:creationId xmlns:p14="http://schemas.microsoft.com/office/powerpoint/2010/main" val="3524800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0250C4C-8A04-69EB-D599-B64A317DC804}"/>
              </a:ext>
            </a:extLst>
          </p:cNvPr>
          <p:cNvGrpSpPr/>
          <p:nvPr/>
        </p:nvGrpSpPr>
        <p:grpSpPr>
          <a:xfrm>
            <a:off x="342217" y="252335"/>
            <a:ext cx="6141133" cy="766126"/>
            <a:chOff x="342217" y="252335"/>
            <a:chExt cx="6141133" cy="76612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6AFE17E-AFBA-290F-122E-44DFEC7744F3}"/>
                </a:ext>
              </a:extLst>
            </p:cNvPr>
            <p:cNvSpPr txBox="1"/>
            <p:nvPr/>
          </p:nvSpPr>
          <p:spPr>
            <a:xfrm>
              <a:off x="342217" y="252335"/>
              <a:ext cx="558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latin typeface="Bahnschrift SemiBold" panose="020B0502040204020203" pitchFamily="34" charset="0"/>
                </a:rPr>
                <a:t>Approach &amp; Methodology : EDA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B16A55-4BEE-8D05-A81D-5D65D0594498}"/>
                </a:ext>
              </a:extLst>
            </p:cNvPr>
            <p:cNvSpPr txBox="1"/>
            <p:nvPr/>
          </p:nvSpPr>
          <p:spPr>
            <a:xfrm>
              <a:off x="387350" y="710684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400" dirty="0">
                  <a:latin typeface="Bahnschrift SemiBold" panose="020B0502040204020203" pitchFamily="34" charset="0"/>
                </a:rPr>
                <a:t>Forex dashboard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562D2E-F9B3-BE03-D0A3-17CA44789A6E}"/>
              </a:ext>
            </a:extLst>
          </p:cNvPr>
          <p:cNvGrpSpPr/>
          <p:nvPr/>
        </p:nvGrpSpPr>
        <p:grpSpPr>
          <a:xfrm>
            <a:off x="133349" y="1433643"/>
            <a:ext cx="3946525" cy="4611557"/>
            <a:chOff x="387350" y="1825639"/>
            <a:chExt cx="3549650" cy="3557672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3D74A92C-4FC7-DAF8-F965-5052D0444F06}"/>
                </a:ext>
              </a:extLst>
            </p:cNvPr>
            <p:cNvSpPr/>
            <p:nvPr/>
          </p:nvSpPr>
          <p:spPr>
            <a:xfrm>
              <a:off x="387350" y="1906664"/>
              <a:ext cx="3549650" cy="347664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E23C4DE-06DA-74B7-0CB3-01319D0FC145}"/>
                </a:ext>
              </a:extLst>
            </p:cNvPr>
            <p:cNvSpPr/>
            <p:nvPr/>
          </p:nvSpPr>
          <p:spPr>
            <a:xfrm>
              <a:off x="1108102" y="1825639"/>
              <a:ext cx="198013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BCEAE61-AA4E-7DC8-2479-3F86649D0331}"/>
                </a:ext>
              </a:extLst>
            </p:cNvPr>
            <p:cNvSpPr txBox="1"/>
            <p:nvPr/>
          </p:nvSpPr>
          <p:spPr>
            <a:xfrm>
              <a:off x="635000" y="2339083"/>
              <a:ext cx="3054350" cy="26015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Basic EDA of Existing Data</a:t>
              </a:r>
            </a:p>
            <a:p>
              <a:pPr marL="342900" indent="-342900">
                <a:buAutoNum type="arabicPeriod"/>
              </a:pP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Variable distributions for key metrics:</a:t>
              </a:r>
            </a:p>
            <a:p>
              <a:pPr lvl="1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Revenue, Number of Transactions, Transaction Value, Average Ticket Size, Take Rate, Margin Rate.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Missing value rates across customer segment, proposition, channel, and currency pair.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Detect outlier/anomalous values: unusually large transactions, negative spreads, zero revenue cases.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Time consistency checks: ensure no gaps or duplicates in dates.</a:t>
              </a:r>
            </a:p>
            <a:p>
              <a:pPr marL="342900" indent="-342900">
                <a:buFont typeface="+mj-lt"/>
                <a:buAutoNum type="arabicPeriod"/>
              </a:pPr>
              <a:endParaRPr lang="en-IN" sz="1400" dirty="0"/>
            </a:p>
            <a:p>
              <a:pPr marL="342900" indent="-342900">
                <a:buFont typeface="+mj-lt"/>
                <a:buAutoNum type="arabicPeriod"/>
              </a:pPr>
              <a:endParaRPr lang="en-IN" sz="1400" dirty="0"/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FC86F37A-FF20-F6ED-6F1B-B7E9A8CAFAD9}"/>
              </a:ext>
            </a:extLst>
          </p:cNvPr>
          <p:cNvSpPr/>
          <p:nvPr/>
        </p:nvSpPr>
        <p:spPr>
          <a:xfrm>
            <a:off x="4137024" y="1554688"/>
            <a:ext cx="3946525" cy="45065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1A0656C-6D79-79CE-DEAD-A79FDE4DD305}"/>
              </a:ext>
            </a:extLst>
          </p:cNvPr>
          <p:cNvSpPr/>
          <p:nvPr/>
        </p:nvSpPr>
        <p:spPr>
          <a:xfrm>
            <a:off x="8140699" y="1554685"/>
            <a:ext cx="3946525" cy="449051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28747F-DEFD-298D-7B61-D9D3CFBAE514}"/>
              </a:ext>
            </a:extLst>
          </p:cNvPr>
          <p:cNvSpPr/>
          <p:nvPr/>
        </p:nvSpPr>
        <p:spPr>
          <a:xfrm>
            <a:off x="4922486" y="1433643"/>
            <a:ext cx="2201531" cy="659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DDDB96A-0E11-9E19-F64D-63EA3056B334}"/>
              </a:ext>
            </a:extLst>
          </p:cNvPr>
          <p:cNvSpPr/>
          <p:nvPr/>
        </p:nvSpPr>
        <p:spPr>
          <a:xfrm>
            <a:off x="8910286" y="1428324"/>
            <a:ext cx="2201531" cy="659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35C623-5849-167F-6B62-4C7799460277}"/>
              </a:ext>
            </a:extLst>
          </p:cNvPr>
          <p:cNvSpPr txBox="1"/>
          <p:nvPr/>
        </p:nvSpPr>
        <p:spPr>
          <a:xfrm>
            <a:off x="4412362" y="2174720"/>
            <a:ext cx="339584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1400" b="1" dirty="0"/>
              <a:t>2. Customer Segmentation &amp; Proposition Analysis</a:t>
            </a:r>
          </a:p>
          <a:p>
            <a:pPr>
              <a:buNone/>
            </a:pPr>
            <a:endParaRPr lang="en-IN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Distribution of customers across </a:t>
            </a:r>
            <a:r>
              <a:rPr lang="en-IN" sz="1400" b="1" dirty="0"/>
              <a:t>Premier vs Non-Premier</a:t>
            </a:r>
            <a:r>
              <a:rPr lang="en-IN" sz="1400" dirty="0"/>
              <a:t> segments.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Distribution across </a:t>
            </a:r>
            <a:r>
              <a:rPr lang="en-IN" sz="1400" b="1" dirty="0"/>
              <a:t>ETB-ETP, ETB-NTP, NTB-NTP</a:t>
            </a:r>
            <a:r>
              <a:rPr lang="en-IN" sz="1400" dirty="0"/>
              <a:t>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Identify active vs dormant customers based on recent transaction activity.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ATS (Average Ticket Size) patterns across propositions and customer segments.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Growth comparison: MoM and YoY revenue contribution by each customer type.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1400" dirty="0"/>
          </a:p>
          <a:p>
            <a:pPr marL="342900" indent="-342900">
              <a:buFont typeface="+mj-lt"/>
              <a:buAutoNum type="arabicPeriod"/>
            </a:pPr>
            <a:endParaRPr lang="en-IN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0858A9-8F81-753F-B0FB-A098BAF7DE8F}"/>
              </a:ext>
            </a:extLst>
          </p:cNvPr>
          <p:cNvSpPr txBox="1"/>
          <p:nvPr/>
        </p:nvSpPr>
        <p:spPr>
          <a:xfrm>
            <a:off x="8416037" y="2174720"/>
            <a:ext cx="339584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1400" b="1" dirty="0"/>
              <a:t>3. Channel Usage Analysis</a:t>
            </a:r>
          </a:p>
          <a:p>
            <a:pPr>
              <a:buNone/>
            </a:pPr>
            <a:endParaRPr lang="en-IN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Volume and value of transactions split by </a:t>
            </a:r>
            <a:r>
              <a:rPr lang="en-IN" sz="1400" b="1" dirty="0"/>
              <a:t>Digital vs Branch</a:t>
            </a:r>
            <a:r>
              <a:rPr lang="en-IN" sz="1400" dirty="0"/>
              <a:t> channels.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% of all FX transactions performed digitally.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Trend analysis of digital adoption vs branch reliance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Compare average transaction size &amp; margin rate across channels.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Identify channel-product alignment (e.g., higher-value deals done via branch vs self-service digital).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1400" dirty="0"/>
          </a:p>
          <a:p>
            <a:pPr marL="342900" indent="-342900">
              <a:buFont typeface="+mj-lt"/>
              <a:buAutoNum type="arabicPeriod"/>
            </a:pPr>
            <a:endParaRPr lang="en-IN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7C06CC-4821-EA99-442A-25E8C87EAD75}"/>
              </a:ext>
            </a:extLst>
          </p:cNvPr>
          <p:cNvSpPr txBox="1"/>
          <p:nvPr/>
        </p:nvSpPr>
        <p:spPr>
          <a:xfrm>
            <a:off x="4922486" y="1073517"/>
            <a:ext cx="2765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Bahnschrift SemiBold" panose="020B0502040204020203" pitchFamily="34" charset="0"/>
              </a:rPr>
              <a:t>Customer details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8B2C783-3027-570B-9EBF-2C37A6CAB428}"/>
              </a:ext>
            </a:extLst>
          </p:cNvPr>
          <p:cNvSpPr txBox="1"/>
          <p:nvPr/>
        </p:nvSpPr>
        <p:spPr>
          <a:xfrm>
            <a:off x="1039110" y="1091986"/>
            <a:ext cx="2765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Bahnschrift SemiBold" panose="020B0502040204020203" pitchFamily="34" charset="0"/>
              </a:rPr>
              <a:t>Basic EDA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6C6908D-0982-A266-1E4A-C5C4C993C409}"/>
              </a:ext>
            </a:extLst>
          </p:cNvPr>
          <p:cNvSpPr txBox="1"/>
          <p:nvPr/>
        </p:nvSpPr>
        <p:spPr>
          <a:xfrm>
            <a:off x="8992836" y="1091986"/>
            <a:ext cx="2765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Bahnschrift SemiBold" panose="020B0502040204020203" pitchFamily="34" charset="0"/>
              </a:rPr>
              <a:t>Channel details</a:t>
            </a:r>
          </a:p>
        </p:txBody>
      </p:sp>
    </p:spTree>
    <p:extLst>
      <p:ext uri="{BB962C8B-B14F-4D97-AF65-F5344CB8AC3E}">
        <p14:creationId xmlns:p14="http://schemas.microsoft.com/office/powerpoint/2010/main" val="2515802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99DDD-DCBF-B7BF-6D3E-97A3CEDF9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678219A-5C7B-9491-FF48-C59BC23E2897}"/>
              </a:ext>
            </a:extLst>
          </p:cNvPr>
          <p:cNvGrpSpPr/>
          <p:nvPr/>
        </p:nvGrpSpPr>
        <p:grpSpPr>
          <a:xfrm>
            <a:off x="342217" y="252335"/>
            <a:ext cx="6141133" cy="766126"/>
            <a:chOff x="342217" y="252335"/>
            <a:chExt cx="6141133" cy="76612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3CAC2-130C-B13D-822A-6B50E0E9D2E9}"/>
                </a:ext>
              </a:extLst>
            </p:cNvPr>
            <p:cNvSpPr txBox="1"/>
            <p:nvPr/>
          </p:nvSpPr>
          <p:spPr>
            <a:xfrm>
              <a:off x="342217" y="252335"/>
              <a:ext cx="558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latin typeface="Bahnschrift SemiBold" panose="020B0502040204020203" pitchFamily="34" charset="0"/>
                </a:rPr>
                <a:t>Approach &amp; Methodology : EDA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BB06EEF-4B00-BFDE-CC14-35AEF0D103C0}"/>
                </a:ext>
              </a:extLst>
            </p:cNvPr>
            <p:cNvSpPr txBox="1"/>
            <p:nvPr/>
          </p:nvSpPr>
          <p:spPr>
            <a:xfrm>
              <a:off x="387350" y="710684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400" dirty="0">
                  <a:latin typeface="Bahnschrift SemiBold" panose="020B0502040204020203" pitchFamily="34" charset="0"/>
                </a:rPr>
                <a:t>Forex dashboard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C870CA6-6FE4-A7E9-7656-648D48B3F3E4}"/>
              </a:ext>
            </a:extLst>
          </p:cNvPr>
          <p:cNvGrpSpPr/>
          <p:nvPr/>
        </p:nvGrpSpPr>
        <p:grpSpPr>
          <a:xfrm>
            <a:off x="133349" y="1433643"/>
            <a:ext cx="3946525" cy="4611557"/>
            <a:chOff x="387350" y="1825639"/>
            <a:chExt cx="3549650" cy="3557672"/>
          </a:xfr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B93A193-3466-E18D-E56F-F63E3C0B9B8B}"/>
                </a:ext>
              </a:extLst>
            </p:cNvPr>
            <p:cNvSpPr/>
            <p:nvPr/>
          </p:nvSpPr>
          <p:spPr>
            <a:xfrm>
              <a:off x="387350" y="1906664"/>
              <a:ext cx="3549650" cy="347664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A045C3C-8DE1-226D-0850-2F6BDD2BDD03}"/>
                </a:ext>
              </a:extLst>
            </p:cNvPr>
            <p:cNvSpPr/>
            <p:nvPr/>
          </p:nvSpPr>
          <p:spPr>
            <a:xfrm>
              <a:off x="1108102" y="1825639"/>
              <a:ext cx="198013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4F7B818-DBB1-303F-5996-3ADA0DC8DDF9}"/>
                </a:ext>
              </a:extLst>
            </p:cNvPr>
            <p:cNvSpPr txBox="1"/>
            <p:nvPr/>
          </p:nvSpPr>
          <p:spPr>
            <a:xfrm>
              <a:off x="635000" y="2339083"/>
              <a:ext cx="3054350" cy="2231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None/>
              </a:pPr>
              <a:r>
                <a:rPr lang="en-US" sz="1400" b="1" dirty="0"/>
                <a:t>4. Currency Pair Analysis</a:t>
              </a:r>
            </a:p>
            <a:p>
              <a:pPr>
                <a:buNone/>
              </a:pPr>
              <a:endParaRPr lang="en-US" sz="1400" b="1" dirty="0"/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400" dirty="0"/>
                <a:t>Distribution of transactions across </a:t>
              </a:r>
              <a:r>
                <a:rPr lang="en-US" sz="1400" b="1" dirty="0"/>
                <a:t>currency pairs</a:t>
              </a:r>
              <a:r>
                <a:rPr lang="en-US" sz="1400" dirty="0"/>
                <a:t> (USD/INR, EUR/INR, etc.).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400" dirty="0"/>
                <a:t>Revenue contribution by each currency pair.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400" dirty="0"/>
                <a:t>Margin Rate differences across pairs.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400" dirty="0"/>
                <a:t>Detect anomalies: sudden spikes/drops in specific currency pairs.</a:t>
              </a:r>
            </a:p>
            <a:p>
              <a:pPr>
                <a:buFont typeface="Arial" panose="020B0604020202020204" pitchFamily="34" charset="0"/>
                <a:buChar char="•"/>
              </a:pPr>
              <a:r>
                <a:rPr lang="en-US" sz="1400" dirty="0"/>
                <a:t>Seasonal pattern analysis: peak months for specific currency pairs.</a:t>
              </a:r>
            </a:p>
            <a:p>
              <a:pPr marL="342900" indent="-342900">
                <a:buFont typeface="+mj-lt"/>
                <a:buAutoNum type="arabicPeriod"/>
              </a:pPr>
              <a:endParaRPr lang="en-IN" sz="1400" dirty="0"/>
            </a:p>
            <a:p>
              <a:pPr marL="342900" indent="-342900">
                <a:buFont typeface="+mj-lt"/>
                <a:buAutoNum type="arabicPeriod"/>
              </a:pPr>
              <a:endParaRPr lang="en-IN" sz="1400" dirty="0"/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8A6E968-4494-9030-7F46-54F9375A87BE}"/>
              </a:ext>
            </a:extLst>
          </p:cNvPr>
          <p:cNvSpPr/>
          <p:nvPr/>
        </p:nvSpPr>
        <p:spPr>
          <a:xfrm>
            <a:off x="4137024" y="1554688"/>
            <a:ext cx="3946525" cy="450653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5465828-4E90-D4B1-DBD8-26A0CC75F0EA}"/>
              </a:ext>
            </a:extLst>
          </p:cNvPr>
          <p:cNvSpPr/>
          <p:nvPr/>
        </p:nvSpPr>
        <p:spPr>
          <a:xfrm>
            <a:off x="8140699" y="1554685"/>
            <a:ext cx="3946525" cy="449051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1D4759-9C52-023F-9BD5-E078317A8487}"/>
              </a:ext>
            </a:extLst>
          </p:cNvPr>
          <p:cNvSpPr/>
          <p:nvPr/>
        </p:nvSpPr>
        <p:spPr>
          <a:xfrm>
            <a:off x="4922486" y="1433643"/>
            <a:ext cx="2201531" cy="659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C99C7AC-2764-3F0C-D066-22FD29C63B55}"/>
              </a:ext>
            </a:extLst>
          </p:cNvPr>
          <p:cNvSpPr/>
          <p:nvPr/>
        </p:nvSpPr>
        <p:spPr>
          <a:xfrm>
            <a:off x="8910286" y="1428324"/>
            <a:ext cx="2201531" cy="659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B4C9127-4AB6-8066-6400-587BEC0CBDED}"/>
              </a:ext>
            </a:extLst>
          </p:cNvPr>
          <p:cNvSpPr txBox="1"/>
          <p:nvPr/>
        </p:nvSpPr>
        <p:spPr>
          <a:xfrm>
            <a:off x="4412362" y="2174720"/>
            <a:ext cx="3395847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/>
              <a:t>5. Transaction Bracket &amp; Margin Analysis</a:t>
            </a:r>
          </a:p>
          <a:p>
            <a:pPr>
              <a:buNone/>
            </a:pPr>
            <a:endParaRPr lang="en-US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Distribution of transactions by </a:t>
            </a:r>
            <a:r>
              <a:rPr lang="en-US" sz="1400" b="1" dirty="0"/>
              <a:t>brackets (0–14K, 14–28K, 28–70K, 70–280K, &gt;280K)</a:t>
            </a:r>
            <a:r>
              <a:rPr lang="en-US" sz="1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Margin rate comparison across transaction brackets.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% revenue contribution from high-value brackets (&gt;280K).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Outlier check: extreme spreads in small-value transactions.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Identify skewness: are a few large-value deals driving majority of revenue?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1400" dirty="0"/>
          </a:p>
          <a:p>
            <a:pPr marL="342900" indent="-342900">
              <a:buFont typeface="+mj-lt"/>
              <a:buAutoNum type="arabicPeriod"/>
            </a:pPr>
            <a:endParaRPr lang="en-IN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13536D3-411E-8D6E-F104-E1FDD3A725E3}"/>
              </a:ext>
            </a:extLst>
          </p:cNvPr>
          <p:cNvSpPr txBox="1"/>
          <p:nvPr/>
        </p:nvSpPr>
        <p:spPr>
          <a:xfrm>
            <a:off x="8416037" y="2174720"/>
            <a:ext cx="339584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1400" b="1" dirty="0"/>
              <a:t>3. Channel Usage Analysis</a:t>
            </a:r>
          </a:p>
          <a:p>
            <a:pPr>
              <a:buNone/>
            </a:pPr>
            <a:endParaRPr lang="en-IN" sz="1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/>
              <a:t>MoM &amp; YoY trends in: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dirty="0"/>
              <a:t>Revenue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dirty="0"/>
              <a:t>Number of Transactions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dirty="0"/>
              <a:t>Transaction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dirty="0"/>
              <a:t>Average Ticket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dirty="0"/>
              <a:t>Margin Rate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dirty="0"/>
              <a:t>Growth comparison: Premier vs Non-Premier,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dirty="0"/>
              <a:t>ETB vs NTB.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sz="1400" dirty="0"/>
              <a:t>Detect periods of unusual spikes/drops and link to business events (campaigns, macroeconomic changes, product launches).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1400" dirty="0"/>
          </a:p>
          <a:p>
            <a:pPr marL="342900" indent="-342900">
              <a:buFont typeface="+mj-lt"/>
              <a:buAutoNum type="arabicPeriod"/>
            </a:pPr>
            <a:endParaRPr lang="en-IN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16AD3FA-2F6C-6CB7-37DA-58221EFE6D52}"/>
              </a:ext>
            </a:extLst>
          </p:cNvPr>
          <p:cNvSpPr txBox="1"/>
          <p:nvPr/>
        </p:nvSpPr>
        <p:spPr>
          <a:xfrm>
            <a:off x="4922486" y="1073517"/>
            <a:ext cx="2765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Bahnschrift SemiBold" panose="020B0502040204020203" pitchFamily="34" charset="0"/>
              </a:rPr>
              <a:t>Tiers analysis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4716049-16A6-A6F3-D222-8401E0011ED9}"/>
              </a:ext>
            </a:extLst>
          </p:cNvPr>
          <p:cNvSpPr txBox="1"/>
          <p:nvPr/>
        </p:nvSpPr>
        <p:spPr>
          <a:xfrm>
            <a:off x="1039110" y="1091986"/>
            <a:ext cx="2765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Bahnschrift SemiBold" panose="020B0502040204020203" pitchFamily="34" charset="0"/>
              </a:rPr>
              <a:t>Currency analysis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ECF538-B253-EB00-25AD-5E7267EB40D9}"/>
              </a:ext>
            </a:extLst>
          </p:cNvPr>
          <p:cNvSpPr txBox="1"/>
          <p:nvPr/>
        </p:nvSpPr>
        <p:spPr>
          <a:xfrm>
            <a:off x="8992836" y="1091986"/>
            <a:ext cx="2765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dirty="0">
                <a:latin typeface="Bahnschrift SemiBold" panose="020B0502040204020203" pitchFamily="34" charset="0"/>
              </a:rPr>
              <a:t>Trend Analysis</a:t>
            </a:r>
          </a:p>
        </p:txBody>
      </p:sp>
    </p:spTree>
    <p:extLst>
      <p:ext uri="{BB962C8B-B14F-4D97-AF65-F5344CB8AC3E}">
        <p14:creationId xmlns:p14="http://schemas.microsoft.com/office/powerpoint/2010/main" val="4271901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4464159-0E4D-7F89-AB27-9DC72845E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3979"/>
            <a:ext cx="12192000" cy="58241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0C08F5-8D24-37CC-95F1-7B26D185E4A1}"/>
              </a:ext>
            </a:extLst>
          </p:cNvPr>
          <p:cNvSpPr txBox="1"/>
          <p:nvPr/>
        </p:nvSpPr>
        <p:spPr>
          <a:xfrm>
            <a:off x="342217" y="252335"/>
            <a:ext cx="558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ahnschrift SemiBold" panose="020B0502040204020203" pitchFamily="34" charset="0"/>
              </a:rPr>
              <a:t>Timelines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C824D-2D16-BFA6-22FD-D208FE882F02}"/>
              </a:ext>
            </a:extLst>
          </p:cNvPr>
          <p:cNvSpPr txBox="1"/>
          <p:nvPr/>
        </p:nvSpPr>
        <p:spPr>
          <a:xfrm>
            <a:off x="387350" y="71068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Bahnschrift SemiBold" panose="020B0502040204020203" pitchFamily="34" charset="0"/>
              </a:rPr>
              <a:t>Forex dashboard</a:t>
            </a:r>
          </a:p>
        </p:txBody>
      </p:sp>
    </p:spTree>
    <p:extLst>
      <p:ext uri="{BB962C8B-B14F-4D97-AF65-F5344CB8AC3E}">
        <p14:creationId xmlns:p14="http://schemas.microsoft.com/office/powerpoint/2010/main" val="2491077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435E3-320B-1279-48E0-89FD8D5E3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6287D33-BC16-2C0E-F322-758590DAC399}"/>
              </a:ext>
            </a:extLst>
          </p:cNvPr>
          <p:cNvGrpSpPr/>
          <p:nvPr/>
        </p:nvGrpSpPr>
        <p:grpSpPr>
          <a:xfrm>
            <a:off x="1027875" y="1350902"/>
            <a:ext cx="9138475" cy="706498"/>
            <a:chOff x="637228" y="982602"/>
            <a:chExt cx="8970322" cy="70649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BAB8CEF-AE7E-5B16-A137-99DF52BD4758}"/>
                </a:ext>
              </a:extLst>
            </p:cNvPr>
            <p:cNvGrpSpPr/>
            <p:nvPr/>
          </p:nvGrpSpPr>
          <p:grpSpPr>
            <a:xfrm>
              <a:off x="637228" y="1015511"/>
              <a:ext cx="1306616" cy="673589"/>
              <a:chOff x="637228" y="1015511"/>
              <a:chExt cx="1306616" cy="67358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625E3AB-2277-E6DA-3652-F3DA2C895017}"/>
                  </a:ext>
                </a:extLst>
              </p:cNvPr>
              <p:cNvSpPr/>
              <p:nvPr/>
            </p:nvSpPr>
            <p:spPr>
              <a:xfrm>
                <a:off x="637228" y="1092200"/>
                <a:ext cx="816921" cy="596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" name="Parallelogram 6">
                <a:extLst>
                  <a:ext uri="{FF2B5EF4-FFF2-40B4-BE49-F238E27FC236}">
                    <a16:creationId xmlns:a16="http://schemas.microsoft.com/office/drawing/2014/main" id="{504BEAB7-B554-5046-59A9-58C2E5146C88}"/>
                  </a:ext>
                </a:extLst>
              </p:cNvPr>
              <p:cNvSpPr/>
              <p:nvPr/>
            </p:nvSpPr>
            <p:spPr>
              <a:xfrm rot="9629831">
                <a:off x="1308844" y="1015511"/>
                <a:ext cx="635000" cy="666299"/>
              </a:xfrm>
              <a:prstGeom prst="parallelogram">
                <a:avLst>
                  <a:gd name="adj" fmla="val 39000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36AB68-FA68-1EB0-4822-B29F0B989CFB}"/>
                </a:ext>
              </a:extLst>
            </p:cNvPr>
            <p:cNvSpPr/>
            <p:nvPr/>
          </p:nvSpPr>
          <p:spPr>
            <a:xfrm>
              <a:off x="1822450" y="982602"/>
              <a:ext cx="7785100" cy="6525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9E84EB-698E-183B-3732-B0560CB6D7B3}"/>
              </a:ext>
            </a:extLst>
          </p:cNvPr>
          <p:cNvGrpSpPr/>
          <p:nvPr/>
        </p:nvGrpSpPr>
        <p:grpSpPr>
          <a:xfrm>
            <a:off x="1027875" y="2304541"/>
            <a:ext cx="9138475" cy="706498"/>
            <a:chOff x="637228" y="982602"/>
            <a:chExt cx="8970322" cy="70649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9641968-3E49-29B9-9FDD-26CB49C23E3E}"/>
                </a:ext>
              </a:extLst>
            </p:cNvPr>
            <p:cNvGrpSpPr/>
            <p:nvPr/>
          </p:nvGrpSpPr>
          <p:grpSpPr>
            <a:xfrm>
              <a:off x="637228" y="1015511"/>
              <a:ext cx="1306616" cy="673589"/>
              <a:chOff x="637228" y="1015511"/>
              <a:chExt cx="1306616" cy="67358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4E2E2C3-F8C3-F171-6D79-D79DC1FB605C}"/>
                  </a:ext>
                </a:extLst>
              </p:cNvPr>
              <p:cNvSpPr/>
              <p:nvPr/>
            </p:nvSpPr>
            <p:spPr>
              <a:xfrm>
                <a:off x="637228" y="1092200"/>
                <a:ext cx="816921" cy="596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5" name="Parallelogram 14">
                <a:extLst>
                  <a:ext uri="{FF2B5EF4-FFF2-40B4-BE49-F238E27FC236}">
                    <a16:creationId xmlns:a16="http://schemas.microsoft.com/office/drawing/2014/main" id="{6639E9C2-31E6-F0AC-3D7F-B4D7BCD3FE26}"/>
                  </a:ext>
                </a:extLst>
              </p:cNvPr>
              <p:cNvSpPr/>
              <p:nvPr/>
            </p:nvSpPr>
            <p:spPr>
              <a:xfrm rot="9629831">
                <a:off x="1308844" y="1015511"/>
                <a:ext cx="635000" cy="666299"/>
              </a:xfrm>
              <a:prstGeom prst="parallelogram">
                <a:avLst>
                  <a:gd name="adj" fmla="val 39000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D228F46-D6C8-2766-C43E-33242EB0E0AA}"/>
                </a:ext>
              </a:extLst>
            </p:cNvPr>
            <p:cNvSpPr/>
            <p:nvPr/>
          </p:nvSpPr>
          <p:spPr>
            <a:xfrm>
              <a:off x="1822450" y="982602"/>
              <a:ext cx="7785100" cy="6525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1FE075-D207-E1B6-071B-D70001CB2A3A}"/>
              </a:ext>
            </a:extLst>
          </p:cNvPr>
          <p:cNvGrpSpPr/>
          <p:nvPr/>
        </p:nvGrpSpPr>
        <p:grpSpPr>
          <a:xfrm>
            <a:off x="1027875" y="3202218"/>
            <a:ext cx="9138475" cy="706498"/>
            <a:chOff x="637228" y="982602"/>
            <a:chExt cx="8970322" cy="70649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A1B4A1F-FEEA-0E50-8317-D152BB209EC9}"/>
                </a:ext>
              </a:extLst>
            </p:cNvPr>
            <p:cNvGrpSpPr/>
            <p:nvPr/>
          </p:nvGrpSpPr>
          <p:grpSpPr>
            <a:xfrm>
              <a:off x="637228" y="1015511"/>
              <a:ext cx="1306616" cy="673589"/>
              <a:chOff x="637228" y="1015511"/>
              <a:chExt cx="1306616" cy="67358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CD941377-E10A-21C9-8038-DCA2CEAFCF8D}"/>
                  </a:ext>
                </a:extLst>
              </p:cNvPr>
              <p:cNvSpPr/>
              <p:nvPr/>
            </p:nvSpPr>
            <p:spPr>
              <a:xfrm>
                <a:off x="637228" y="1092200"/>
                <a:ext cx="816921" cy="596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id="{FF86C1C2-D62E-2CAA-F1D6-E1440C694026}"/>
                  </a:ext>
                </a:extLst>
              </p:cNvPr>
              <p:cNvSpPr/>
              <p:nvPr/>
            </p:nvSpPr>
            <p:spPr>
              <a:xfrm rot="9629831">
                <a:off x="1308844" y="1015511"/>
                <a:ext cx="635000" cy="666299"/>
              </a:xfrm>
              <a:prstGeom prst="parallelogram">
                <a:avLst>
                  <a:gd name="adj" fmla="val 39000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6F3B9D6-7FC0-1F81-4664-5661909FC57D}"/>
                </a:ext>
              </a:extLst>
            </p:cNvPr>
            <p:cNvSpPr/>
            <p:nvPr/>
          </p:nvSpPr>
          <p:spPr>
            <a:xfrm>
              <a:off x="1822450" y="982602"/>
              <a:ext cx="7785100" cy="6525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CC2CE7D-EA3A-1B6C-437B-71E1D1ED5ADE}"/>
              </a:ext>
            </a:extLst>
          </p:cNvPr>
          <p:cNvGrpSpPr/>
          <p:nvPr/>
        </p:nvGrpSpPr>
        <p:grpSpPr>
          <a:xfrm>
            <a:off x="1027875" y="4155857"/>
            <a:ext cx="9138475" cy="706498"/>
            <a:chOff x="637228" y="982602"/>
            <a:chExt cx="8970322" cy="70649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3A46255-88A0-FEDD-C52C-04DCBE545860}"/>
                </a:ext>
              </a:extLst>
            </p:cNvPr>
            <p:cNvGrpSpPr/>
            <p:nvPr/>
          </p:nvGrpSpPr>
          <p:grpSpPr>
            <a:xfrm>
              <a:off x="637228" y="1015511"/>
              <a:ext cx="1306616" cy="673589"/>
              <a:chOff x="637228" y="1015511"/>
              <a:chExt cx="1306616" cy="673589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9F770ECC-B8A3-E0C3-9E06-A8F548E4444C}"/>
                  </a:ext>
                </a:extLst>
              </p:cNvPr>
              <p:cNvSpPr/>
              <p:nvPr/>
            </p:nvSpPr>
            <p:spPr>
              <a:xfrm>
                <a:off x="637228" y="1092200"/>
                <a:ext cx="816921" cy="596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18A20B01-128F-E075-F80F-A7FA4E45270F}"/>
                  </a:ext>
                </a:extLst>
              </p:cNvPr>
              <p:cNvSpPr/>
              <p:nvPr/>
            </p:nvSpPr>
            <p:spPr>
              <a:xfrm rot="9629831">
                <a:off x="1308844" y="1015511"/>
                <a:ext cx="635000" cy="666299"/>
              </a:xfrm>
              <a:prstGeom prst="parallelogram">
                <a:avLst>
                  <a:gd name="adj" fmla="val 39000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C3B8047-BEEC-41CD-B961-79C6826D4592}"/>
                </a:ext>
              </a:extLst>
            </p:cNvPr>
            <p:cNvSpPr/>
            <p:nvPr/>
          </p:nvSpPr>
          <p:spPr>
            <a:xfrm>
              <a:off x="1822450" y="982602"/>
              <a:ext cx="7785100" cy="6525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D8E7AFE-A03A-2C5A-A3FA-A2183ABD09CD}"/>
              </a:ext>
            </a:extLst>
          </p:cNvPr>
          <p:cNvSpPr txBox="1"/>
          <p:nvPr/>
        </p:nvSpPr>
        <p:spPr>
          <a:xfrm>
            <a:off x="1243967" y="1369540"/>
            <a:ext cx="400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9ED9C1-DC76-BC1C-194F-5005B753B83E}"/>
              </a:ext>
            </a:extLst>
          </p:cNvPr>
          <p:cNvSpPr txBox="1"/>
          <p:nvPr/>
        </p:nvSpPr>
        <p:spPr>
          <a:xfrm>
            <a:off x="1243967" y="2332558"/>
            <a:ext cx="400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C6E5AD-C28C-E69B-0081-E9C5D5EF4586}"/>
              </a:ext>
            </a:extLst>
          </p:cNvPr>
          <p:cNvSpPr txBox="1"/>
          <p:nvPr/>
        </p:nvSpPr>
        <p:spPr>
          <a:xfrm>
            <a:off x="1243967" y="3244425"/>
            <a:ext cx="400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EDE7129-5C3F-41B7-4F2D-1523E79A1A14}"/>
              </a:ext>
            </a:extLst>
          </p:cNvPr>
          <p:cNvSpPr txBox="1"/>
          <p:nvPr/>
        </p:nvSpPr>
        <p:spPr>
          <a:xfrm>
            <a:off x="1243967" y="4185352"/>
            <a:ext cx="400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446917A-8258-BD9E-E4E3-BE788FEBA01C}"/>
              </a:ext>
            </a:extLst>
          </p:cNvPr>
          <p:cNvSpPr txBox="1"/>
          <p:nvPr/>
        </p:nvSpPr>
        <p:spPr>
          <a:xfrm>
            <a:off x="1243967" y="5083890"/>
            <a:ext cx="400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CDDED-94F7-0559-992D-8EBB3A7D0FFC}"/>
              </a:ext>
            </a:extLst>
          </p:cNvPr>
          <p:cNvSpPr txBox="1"/>
          <p:nvPr/>
        </p:nvSpPr>
        <p:spPr>
          <a:xfrm>
            <a:off x="2259917" y="1420735"/>
            <a:ext cx="558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ahnschrift SemiBold" panose="020B0502040204020203" pitchFamily="34" charset="0"/>
              </a:rPr>
              <a:t>Overview of the use-case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5717A07-A063-2B43-7D9C-FB27509E7CF8}"/>
              </a:ext>
            </a:extLst>
          </p:cNvPr>
          <p:cNvSpPr txBox="1"/>
          <p:nvPr/>
        </p:nvSpPr>
        <p:spPr>
          <a:xfrm>
            <a:off x="2259917" y="2340037"/>
            <a:ext cx="558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ahnschrift SemiBold" panose="020B0502040204020203" pitchFamily="34" charset="0"/>
              </a:rPr>
              <a:t>PCD Demo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F581C1-609A-31CD-4E1D-828A061AE8BD}"/>
              </a:ext>
            </a:extLst>
          </p:cNvPr>
          <p:cNvSpPr txBox="1"/>
          <p:nvPr/>
        </p:nvSpPr>
        <p:spPr>
          <a:xfrm>
            <a:off x="2190067" y="4161833"/>
            <a:ext cx="558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ahnschrift SemiBold" panose="020B0502040204020203" pitchFamily="34" charset="0"/>
              </a:rPr>
              <a:t>Timelines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43F5FE-82CA-E29A-3DE8-BE739ECE8754}"/>
              </a:ext>
            </a:extLst>
          </p:cNvPr>
          <p:cNvSpPr txBox="1"/>
          <p:nvPr/>
        </p:nvSpPr>
        <p:spPr>
          <a:xfrm>
            <a:off x="2190067" y="3244425"/>
            <a:ext cx="558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ahnschrift SemiBold" panose="020B0502040204020203" pitchFamily="34" charset="0"/>
              </a:rPr>
              <a:t>Architecture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F928B2B-843C-30B2-7F38-F8323223970B}"/>
              </a:ext>
            </a:extLst>
          </p:cNvPr>
          <p:cNvSpPr txBox="1"/>
          <p:nvPr/>
        </p:nvSpPr>
        <p:spPr>
          <a:xfrm>
            <a:off x="2235315" y="5083890"/>
            <a:ext cx="558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ahnschrift SemiBold" panose="020B0502040204020203" pitchFamily="34" charset="0"/>
              </a:rPr>
              <a:t>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AC7831-84DF-5B90-0D16-C13DD0231D9E}"/>
              </a:ext>
            </a:extLst>
          </p:cNvPr>
          <p:cNvSpPr txBox="1"/>
          <p:nvPr/>
        </p:nvSpPr>
        <p:spPr>
          <a:xfrm>
            <a:off x="342217" y="252335"/>
            <a:ext cx="558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ahnschrift SemiBold" panose="020B0502040204020203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267449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E724E-C2F9-CA31-8A86-35B898538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72867D4-2DA9-2E30-7018-1DDE5864C735}"/>
              </a:ext>
            </a:extLst>
          </p:cNvPr>
          <p:cNvSpPr txBox="1"/>
          <p:nvPr/>
        </p:nvSpPr>
        <p:spPr>
          <a:xfrm>
            <a:off x="342217" y="252335"/>
            <a:ext cx="558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ahnschrift SemiBold" panose="020B0502040204020203" pitchFamily="34" charset="0"/>
              </a:rPr>
              <a:t>Overview of the use-case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2CD2D0-5D88-B5AE-C524-F8CF9C218734}"/>
              </a:ext>
            </a:extLst>
          </p:cNvPr>
          <p:cNvSpPr txBox="1"/>
          <p:nvPr/>
        </p:nvSpPr>
        <p:spPr>
          <a:xfrm>
            <a:off x="406400" y="1485384"/>
            <a:ext cx="1125855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Bahnschrift SemiBold" panose="020B0502040204020203" pitchFamily="34" charset="0"/>
              </a:rPr>
              <a:t>Problem statement</a:t>
            </a:r>
          </a:p>
          <a:p>
            <a:endParaRPr lang="en-IN" dirty="0">
              <a:latin typeface="Bahnschrift SemiBold" panose="020B0502040204020203" pitchFamily="34" charset="0"/>
            </a:endParaRPr>
          </a:p>
          <a:p>
            <a:r>
              <a:rPr lang="en-IN" sz="2000" dirty="0">
                <a:latin typeface="Bahnschrift SemiBold" panose="020B0502040204020203" pitchFamily="34" charset="0"/>
              </a:rPr>
              <a:t>PCD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FX Operations teams receive margin change requests (e.g., create new margin tiers or update existing ones, validate outputs), they currently rely on manual entry in PCD/Excel.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process is slow (4+ hours per request), repetitive, and prone to human error.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layers of validation are required, which increases turnaround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IN" sz="2400" dirty="0">
                <a:latin typeface="Bahnschrift SemiBold" panose="020B0502040204020203" pitchFamily="34" charset="0"/>
              </a:rPr>
              <a:t>Solution : PCD tool</a:t>
            </a:r>
          </a:p>
          <a:p>
            <a:endParaRPr lang="en-IN" dirty="0">
              <a:latin typeface="Bahnschrift SemiBold" panose="020B0502040204020203" pitchFamily="34" charset="0"/>
            </a:endParaRPr>
          </a:p>
          <a:p>
            <a:r>
              <a:rPr lang="en-IN" sz="2000" dirty="0">
                <a:latin typeface="Bahnschrift SemiBold" panose="020B0502040204020203" pitchFamily="34" charset="0"/>
              </a:rPr>
              <a:t>PCD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self-service Streamlit app where Ops teams can: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Upload a mapping file with currencies, tiers, and segments.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Automatically create new currency margins in bulk (instead of row-by-row).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Update existing margins with multiple options (flat replacement, % increase/decrease, bid-point adjustment).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Generate validation reports (soft checks + optional NLP hard validation).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1DF2B4-B988-7866-C379-37A7EBACF296}"/>
              </a:ext>
            </a:extLst>
          </p:cNvPr>
          <p:cNvSpPr/>
          <p:nvPr/>
        </p:nvSpPr>
        <p:spPr>
          <a:xfrm>
            <a:off x="527050" y="4248150"/>
            <a:ext cx="52578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1792D5-BA93-0BB4-FAF9-DA8E8FCF2185}"/>
              </a:ext>
            </a:extLst>
          </p:cNvPr>
          <p:cNvSpPr/>
          <p:nvPr/>
        </p:nvSpPr>
        <p:spPr>
          <a:xfrm>
            <a:off x="507317" y="1917700"/>
            <a:ext cx="269308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C3F05A-3EE8-5971-1537-B9D8C3006128}"/>
              </a:ext>
            </a:extLst>
          </p:cNvPr>
          <p:cNvSpPr txBox="1"/>
          <p:nvPr/>
        </p:nvSpPr>
        <p:spPr>
          <a:xfrm>
            <a:off x="387350" y="71068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Bahnschrift SemiBold" panose="020B0502040204020203" pitchFamily="34" charset="0"/>
              </a:rPr>
              <a:t>Forex dashboard</a:t>
            </a:r>
          </a:p>
        </p:txBody>
      </p:sp>
    </p:spTree>
    <p:extLst>
      <p:ext uri="{BB962C8B-B14F-4D97-AF65-F5344CB8AC3E}">
        <p14:creationId xmlns:p14="http://schemas.microsoft.com/office/powerpoint/2010/main" val="1844377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sitting at a computer&#10;&#10;AI-generated content may be incorrect.">
            <a:extLst>
              <a:ext uri="{FF2B5EF4-FFF2-40B4-BE49-F238E27FC236}">
                <a16:creationId xmlns:a16="http://schemas.microsoft.com/office/drawing/2014/main" id="{40DA3911-5CC7-9DAB-65D0-B9A2CDE82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47" y="5710691"/>
            <a:ext cx="863315" cy="847328"/>
          </a:xfrm>
          <a:prstGeom prst="rect">
            <a:avLst/>
          </a:prstGeom>
        </p:spPr>
      </p:pic>
      <p:pic>
        <p:nvPicPr>
          <p:cNvPr id="6" name="Picture 5" descr="A person sitting at a computer&#10;&#10;AI-generated content may be incorrect.">
            <a:extLst>
              <a:ext uri="{FF2B5EF4-FFF2-40B4-BE49-F238E27FC236}">
                <a16:creationId xmlns:a16="http://schemas.microsoft.com/office/drawing/2014/main" id="{D938AB71-4ABD-0CEA-6CC7-31F5B01E7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458" y="5710691"/>
            <a:ext cx="863315" cy="847328"/>
          </a:xfrm>
          <a:prstGeom prst="rect">
            <a:avLst/>
          </a:prstGeom>
        </p:spPr>
      </p:pic>
      <p:pic>
        <p:nvPicPr>
          <p:cNvPr id="7" name="Picture 6" descr="A person sitting at a computer&#10;&#10;AI-generated content may be incorrect.">
            <a:extLst>
              <a:ext uri="{FF2B5EF4-FFF2-40B4-BE49-F238E27FC236}">
                <a16:creationId xmlns:a16="http://schemas.microsoft.com/office/drawing/2014/main" id="{E3D12327-688A-A8F1-C052-43A08EAB1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820" y="5685780"/>
            <a:ext cx="863315" cy="847328"/>
          </a:xfrm>
          <a:prstGeom prst="rect">
            <a:avLst/>
          </a:prstGeom>
        </p:spPr>
      </p:pic>
      <p:pic>
        <p:nvPicPr>
          <p:cNvPr id="8" name="Picture 7" descr="A person sitting at a computer&#10;&#10;AI-generated content may be incorrect.">
            <a:extLst>
              <a:ext uri="{FF2B5EF4-FFF2-40B4-BE49-F238E27FC236}">
                <a16:creationId xmlns:a16="http://schemas.microsoft.com/office/drawing/2014/main" id="{EEB063D9-ABF5-8AB3-019C-43BA22D5F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244" y="5710691"/>
            <a:ext cx="863315" cy="847328"/>
          </a:xfrm>
          <a:prstGeom prst="rect">
            <a:avLst/>
          </a:prstGeom>
        </p:spPr>
      </p:pic>
      <p:pic>
        <p:nvPicPr>
          <p:cNvPr id="9" name="Picture 8" descr="A person sitting at a computer&#10;&#10;AI-generated content may be incorrect.">
            <a:extLst>
              <a:ext uri="{FF2B5EF4-FFF2-40B4-BE49-F238E27FC236}">
                <a16:creationId xmlns:a16="http://schemas.microsoft.com/office/drawing/2014/main" id="{4953B84A-05AD-F2F8-EB79-F2F4E8D40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4659" y="5685780"/>
            <a:ext cx="863315" cy="847328"/>
          </a:xfrm>
          <a:prstGeom prst="rect">
            <a:avLst/>
          </a:prstGeom>
        </p:spPr>
      </p:pic>
      <p:pic>
        <p:nvPicPr>
          <p:cNvPr id="10" name="Picture 9" descr="A person sitting at a computer&#10;&#10;AI-generated content may be incorrect.">
            <a:extLst>
              <a:ext uri="{FF2B5EF4-FFF2-40B4-BE49-F238E27FC236}">
                <a16:creationId xmlns:a16="http://schemas.microsoft.com/office/drawing/2014/main" id="{F0B7F8ED-3773-78FF-B8C0-FA88E83E3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851" y="5710691"/>
            <a:ext cx="863315" cy="847328"/>
          </a:xfrm>
          <a:prstGeom prst="rect">
            <a:avLst/>
          </a:prstGeom>
        </p:spPr>
      </p:pic>
      <p:pic>
        <p:nvPicPr>
          <p:cNvPr id="11" name="Picture 10" descr="A person sitting at a computer&#10;&#10;AI-generated content may be incorrect.">
            <a:extLst>
              <a:ext uri="{FF2B5EF4-FFF2-40B4-BE49-F238E27FC236}">
                <a16:creationId xmlns:a16="http://schemas.microsoft.com/office/drawing/2014/main" id="{088710DD-4E78-749D-CCE6-BCC306C175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266" y="5685780"/>
            <a:ext cx="863315" cy="84732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C61E5D81-AAD8-766C-A993-F4731CD75FEE}"/>
              </a:ext>
            </a:extLst>
          </p:cNvPr>
          <p:cNvGrpSpPr/>
          <p:nvPr/>
        </p:nvGrpSpPr>
        <p:grpSpPr>
          <a:xfrm>
            <a:off x="0" y="3959528"/>
            <a:ext cx="9323205" cy="1739661"/>
            <a:chOff x="0" y="3367175"/>
            <a:chExt cx="9323205" cy="1739661"/>
          </a:xfrm>
        </p:grpSpPr>
        <p:pic>
          <p:nvPicPr>
            <p:cNvPr id="1030" name="Picture 6" descr="391+ Thousand Desktop Computer Icon Royalty-Free Images, Stock Photos &amp;  Pictures | Shutterstock">
              <a:extLst>
                <a:ext uri="{FF2B5EF4-FFF2-40B4-BE49-F238E27FC236}">
                  <a16:creationId xmlns:a16="http://schemas.microsoft.com/office/drawing/2014/main" id="{AF946B1A-7DF2-9142-5E43-947EA84BBB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367175"/>
              <a:ext cx="4349151" cy="1739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Website - Free web icons">
              <a:extLst>
                <a:ext uri="{FF2B5EF4-FFF2-40B4-BE49-F238E27FC236}">
                  <a16:creationId xmlns:a16="http://schemas.microsoft.com/office/drawing/2014/main" id="{A69FED1A-F0B9-0FCF-A075-AC116C681D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39676" y="4168984"/>
              <a:ext cx="483529" cy="4835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F12D2D2-BCB5-C9EB-A741-1FC590C4B725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460995" y="4332010"/>
            <a:ext cx="707589" cy="2049774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D514246-5166-CFA9-5395-5C96F9492DE1}"/>
              </a:ext>
            </a:extLst>
          </p:cNvPr>
          <p:cNvCxnSpPr>
            <a:cxnSpLocks/>
            <a:stCxn id="9" idx="0"/>
            <a:endCxn id="1032" idx="2"/>
          </p:cNvCxnSpPr>
          <p:nvPr/>
        </p:nvCxnSpPr>
        <p:spPr>
          <a:xfrm rot="5400000" flipH="1" flipV="1">
            <a:off x="8483422" y="5087761"/>
            <a:ext cx="440914" cy="755124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AF71A343-9123-E45F-6AEC-6D018B159FAA}"/>
              </a:ext>
            </a:extLst>
          </p:cNvPr>
          <p:cNvCxnSpPr>
            <a:cxnSpLocks/>
            <a:stCxn id="10" idx="0"/>
            <a:endCxn id="1032" idx="2"/>
          </p:cNvCxnSpPr>
          <p:nvPr/>
        </p:nvCxnSpPr>
        <p:spPr>
          <a:xfrm rot="16200000" flipV="1">
            <a:off x="9173563" y="5152745"/>
            <a:ext cx="465825" cy="650068"/>
          </a:xfrm>
          <a:prstGeom prst="bentConnector3">
            <a:avLst>
              <a:gd name="adj1" fmla="val 53704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A932AB1-98A4-1D4D-15FF-6CF50EB4E355}"/>
              </a:ext>
            </a:extLst>
          </p:cNvPr>
          <p:cNvCxnSpPr>
            <a:cxnSpLocks/>
            <a:stCxn id="11" idx="0"/>
            <a:endCxn id="1032" idx="3"/>
          </p:cNvCxnSpPr>
          <p:nvPr/>
        </p:nvCxnSpPr>
        <p:spPr>
          <a:xfrm rot="16200000" flipV="1">
            <a:off x="9954226" y="4372081"/>
            <a:ext cx="682678" cy="1944719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3361C3F-E6C7-DEA7-56BE-185C5BBABB02}"/>
              </a:ext>
            </a:extLst>
          </p:cNvPr>
          <p:cNvCxnSpPr>
            <a:cxnSpLocks/>
            <a:stCxn id="1032" idx="0"/>
            <a:endCxn id="1034" idx="2"/>
          </p:cNvCxnSpPr>
          <p:nvPr/>
        </p:nvCxnSpPr>
        <p:spPr>
          <a:xfrm rot="16200000" flipV="1">
            <a:off x="8967340" y="4647235"/>
            <a:ext cx="228102" cy="10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1322E09-F189-10E8-C585-30E360E72A0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4121" y="5407810"/>
            <a:ext cx="578944" cy="1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F3D1B52F-6304-AC90-79EC-D1EFA8E66558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713656" y="5415467"/>
            <a:ext cx="578944" cy="1"/>
          </a:xfrm>
          <a:prstGeom prst="bentConnector3">
            <a:avLst>
              <a:gd name="adj1" fmla="val 59933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98442A1E-270F-5540-1642-2C3A7E177D2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153192" y="5407809"/>
            <a:ext cx="578944" cy="1"/>
          </a:xfrm>
          <a:prstGeom prst="bentConnector3">
            <a:avLst>
              <a:gd name="adj1" fmla="val 59933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ADDEE06-CADA-18C5-BA48-8157B14791F0}"/>
              </a:ext>
            </a:extLst>
          </p:cNvPr>
          <p:cNvSpPr txBox="1"/>
          <p:nvPr/>
        </p:nvSpPr>
        <p:spPr>
          <a:xfrm>
            <a:off x="133183" y="6431021"/>
            <a:ext cx="925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Singapore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55E9D5-928B-BC04-9488-9964A17A4B59}"/>
              </a:ext>
            </a:extLst>
          </p:cNvPr>
          <p:cNvSpPr txBox="1"/>
          <p:nvPr/>
        </p:nvSpPr>
        <p:spPr>
          <a:xfrm>
            <a:off x="1781810" y="6431021"/>
            <a:ext cx="925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UAE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63E6BB1-D17A-A3B2-7B5D-60D891A202D4}"/>
              </a:ext>
            </a:extLst>
          </p:cNvPr>
          <p:cNvSpPr txBox="1"/>
          <p:nvPr/>
        </p:nvSpPr>
        <p:spPr>
          <a:xfrm>
            <a:off x="3175644" y="6419519"/>
            <a:ext cx="925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Expat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3819F3-3873-ACA3-7E08-3572A1D3856D}"/>
              </a:ext>
            </a:extLst>
          </p:cNvPr>
          <p:cNvSpPr txBox="1"/>
          <p:nvPr/>
        </p:nvSpPr>
        <p:spPr>
          <a:xfrm>
            <a:off x="6425698" y="6406110"/>
            <a:ext cx="925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Singapore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C60A3C0-EE77-2057-2532-6050EAB20F36}"/>
              </a:ext>
            </a:extLst>
          </p:cNvPr>
          <p:cNvSpPr txBox="1"/>
          <p:nvPr/>
        </p:nvSpPr>
        <p:spPr>
          <a:xfrm>
            <a:off x="8074325" y="6406110"/>
            <a:ext cx="925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UAE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C5CECA5-0DD2-95CB-A4A7-13395D07D1FA}"/>
              </a:ext>
            </a:extLst>
          </p:cNvPr>
          <p:cNvSpPr txBox="1"/>
          <p:nvPr/>
        </p:nvSpPr>
        <p:spPr>
          <a:xfrm>
            <a:off x="9468159" y="6394608"/>
            <a:ext cx="925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Expat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A0D7E42-6209-5D0F-09E5-0B8818F5CFD5}"/>
              </a:ext>
            </a:extLst>
          </p:cNvPr>
          <p:cNvSpPr txBox="1"/>
          <p:nvPr/>
        </p:nvSpPr>
        <p:spPr>
          <a:xfrm>
            <a:off x="11035865" y="6369925"/>
            <a:ext cx="9259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MYH</a:t>
            </a:r>
          </a:p>
        </p:txBody>
      </p:sp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8263D0C1-8DCA-2C1D-0634-37BCB7F93BDC}"/>
              </a:ext>
            </a:extLst>
          </p:cNvPr>
          <p:cNvGrpSpPr/>
          <p:nvPr/>
        </p:nvGrpSpPr>
        <p:grpSpPr>
          <a:xfrm>
            <a:off x="6653842" y="3686358"/>
            <a:ext cx="4421965" cy="906967"/>
            <a:chOff x="6653842" y="3387306"/>
            <a:chExt cx="4421965" cy="906967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2D887D3A-6CFF-D9E9-3E3A-466D6549FAD7}"/>
                </a:ext>
              </a:extLst>
            </p:cNvPr>
            <p:cNvGrpSpPr/>
            <p:nvPr/>
          </p:nvGrpSpPr>
          <p:grpSpPr>
            <a:xfrm>
              <a:off x="6954740" y="3468867"/>
              <a:ext cx="3877242" cy="765316"/>
              <a:chOff x="6954740" y="3802425"/>
              <a:chExt cx="3877242" cy="765316"/>
            </a:xfrm>
          </p:grpSpPr>
          <p:pic>
            <p:nvPicPr>
              <p:cNvPr id="1034" name="Picture 10" descr="Demystifying Google Cloud Run Pricing: Untangling CPU and Memory Costs for  Optimal Savings">
                <a:extLst>
                  <a:ext uri="{FF2B5EF4-FFF2-40B4-BE49-F238E27FC236}">
                    <a16:creationId xmlns:a16="http://schemas.microsoft.com/office/drawing/2014/main" id="{CBA7178F-33E0-8289-AE4A-45D34DB3C5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31170" y="3885062"/>
                <a:ext cx="1300340" cy="68267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2" name="Picture 18" descr="Google Cloud Migration &amp; Data Transfer - Google Cloud | Qlik">
                <a:extLst>
                  <a:ext uri="{FF2B5EF4-FFF2-40B4-BE49-F238E27FC236}">
                    <a16:creationId xmlns:a16="http://schemas.microsoft.com/office/drawing/2014/main" id="{8571EDD2-1EBA-8D47-1781-88EAE8F91D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75653" y="3802425"/>
                <a:ext cx="756329" cy="71376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4" name="Picture 20" descr="BigQuery Logo and symbol, meaning ...">
                <a:extLst>
                  <a:ext uri="{FF2B5EF4-FFF2-40B4-BE49-F238E27FC236}">
                    <a16:creationId xmlns:a16="http://schemas.microsoft.com/office/drawing/2014/main" id="{9EE8B4F3-ACDC-A10F-E320-7A928DBF52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54740" y="3913305"/>
                <a:ext cx="1118199" cy="6261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07719C7-99E6-AE07-23F7-875D6E85233A}"/>
                </a:ext>
              </a:extLst>
            </p:cNvPr>
            <p:cNvSpPr/>
            <p:nvPr/>
          </p:nvSpPr>
          <p:spPr>
            <a:xfrm>
              <a:off x="6653842" y="3387306"/>
              <a:ext cx="4421965" cy="906967"/>
            </a:xfrm>
            <a:prstGeom prst="rect">
              <a:avLst/>
            </a:prstGeom>
            <a:noFill/>
            <a:ln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96780BFC-77E7-B853-11B1-712CBFB5EFFC}"/>
              </a:ext>
            </a:extLst>
          </p:cNvPr>
          <p:cNvSpPr txBox="1"/>
          <p:nvPr/>
        </p:nvSpPr>
        <p:spPr>
          <a:xfrm>
            <a:off x="342217" y="252335"/>
            <a:ext cx="558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ahnschrift SemiBold" panose="020B0502040204020203" pitchFamily="34" charset="0"/>
              </a:rPr>
              <a:t>Architecture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02DA9AC-62E3-4E8C-3C40-A165763A7BAD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85933" y="3941802"/>
            <a:ext cx="5232428" cy="3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8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882BDA4-758F-BC44-B404-758CB5285A69}"/>
              </a:ext>
            </a:extLst>
          </p:cNvPr>
          <p:cNvSpPr txBox="1"/>
          <p:nvPr/>
        </p:nvSpPr>
        <p:spPr>
          <a:xfrm>
            <a:off x="-28180" y="10738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ptos Narrow" panose="020B0004020202020204" pitchFamily="34" charset="0"/>
              </a:rPr>
              <a:t>Local Installation</a:t>
            </a:r>
            <a:endParaRPr lang="en-IN" dirty="0">
              <a:solidFill>
                <a:srgbClr val="FF0000"/>
              </a:solidFill>
              <a:latin typeface="Aptos Narrow" panose="020B00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F44FF0A-7690-00F5-91F8-9BAA7DE8C673}"/>
              </a:ext>
            </a:extLst>
          </p:cNvPr>
          <p:cNvSpPr txBox="1"/>
          <p:nvPr/>
        </p:nvSpPr>
        <p:spPr>
          <a:xfrm>
            <a:off x="5655879" y="10738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ptos Narrow" panose="020B0004020202020204" pitchFamily="34" charset="0"/>
              </a:rPr>
              <a:t>Cloud Deployment</a:t>
            </a:r>
            <a:endParaRPr lang="en-IN" dirty="0">
              <a:solidFill>
                <a:srgbClr val="FF0000"/>
              </a:solidFill>
              <a:latin typeface="Aptos Narrow" panose="020B0004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DE0B960-0044-AF6E-77E3-A38B23C6FBD5}"/>
              </a:ext>
            </a:extLst>
          </p:cNvPr>
          <p:cNvSpPr txBox="1"/>
          <p:nvPr/>
        </p:nvSpPr>
        <p:spPr>
          <a:xfrm>
            <a:off x="17169" y="1532311"/>
            <a:ext cx="505912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200" b="1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  <a:endParaRPr lang="en-IN" sz="1200" u="sng" dirty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Faster setup &amp; execution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– Runs directly on the user’s machine without dependency on cloud infra.</a:t>
            </a:r>
          </a:p>
          <a:p>
            <a:pPr>
              <a:buFont typeface="+mj-lt"/>
              <a:buAutoNum type="arabicPeriod"/>
            </a:pP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No internet dependency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– Can function in secure/internal environments without exposing data outside.</a:t>
            </a:r>
          </a:p>
          <a:p>
            <a:pPr>
              <a:buFont typeface="+mj-lt"/>
              <a:buAutoNum type="arabicPeriod"/>
            </a:pP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Lower upfront cost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– No cloud hosting, storage, or compute charges.</a:t>
            </a:r>
          </a:p>
          <a:p>
            <a:pPr>
              <a:buNone/>
            </a:pPr>
            <a:r>
              <a:rPr lang="en-IN" sz="12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lang="en-IN" sz="1200" u="sng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No central logging/monitoring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– Each user’s logs stay local, making governance &amp; audit trails harder.</a:t>
            </a:r>
          </a:p>
          <a:p>
            <a:pPr>
              <a:buFont typeface="+mj-lt"/>
              <a:buAutoNum type="arabicPeriod"/>
            </a:pPr>
            <a:r>
              <a:rPr lang="en-IN" sz="1200" b="1" dirty="0">
                <a:latin typeface="Arial" panose="020B0604020202020204" pitchFamily="34" charset="0"/>
                <a:cs typeface="Arial" panose="020B0604020202020204" pitchFamily="34" charset="0"/>
              </a:rPr>
              <a:t>Technical limits</a:t>
            </a:r>
            <a:r>
              <a:rPr lang="en-IN" sz="1200" dirty="0">
                <a:latin typeface="Arial" panose="020B0604020202020204" pitchFamily="34" charset="0"/>
                <a:cs typeface="Arial" panose="020B0604020202020204" pitchFamily="34" charset="0"/>
              </a:rPr>
              <a:t> – User has to install and run the tool using scripting</a:t>
            </a: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94D6A56B-0A2E-5285-1074-2E3223BAF441}"/>
              </a:ext>
            </a:extLst>
          </p:cNvPr>
          <p:cNvSpPr txBox="1"/>
          <p:nvPr/>
        </p:nvSpPr>
        <p:spPr>
          <a:xfrm>
            <a:off x="5619748" y="1666441"/>
            <a:ext cx="613338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Advantages</a:t>
            </a:r>
            <a:endParaRPr lang="en-US" sz="1200" dirty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Centralized logs &amp; monitoring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– Every margin creation/update action is logged, ensuring governance and audit compliance.</a:t>
            </a:r>
          </a:p>
          <a:p>
            <a:pPr>
              <a:buFont typeface="+mj-lt"/>
              <a:buAutoNum type="arabicPeriod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Scalability &amp; availability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– Cloud resources auto-scale for multiple users or large data loads.</a:t>
            </a:r>
          </a:p>
          <a:p>
            <a:pPr>
              <a:buFont typeface="+mj-lt"/>
              <a:buAutoNum type="arabicPeriod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Collaboration &amp; access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– Multiple Ops &amp; Governance team members can use the same tool from anywhere.</a:t>
            </a:r>
          </a:p>
          <a:p>
            <a:pPr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</a:t>
            </a:r>
            <a:endParaRPr lang="en-US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Higher cost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– Ongoing charges for compute, storage, and logging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1506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9FEED-54D9-AE7A-09A3-82E265A7D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4892B9-C6F8-CF7D-EBE4-79B0AF13F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3979"/>
            <a:ext cx="12192000" cy="58241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214772-2A1B-A168-6EDD-B046B7B7BBBC}"/>
              </a:ext>
            </a:extLst>
          </p:cNvPr>
          <p:cNvSpPr txBox="1"/>
          <p:nvPr/>
        </p:nvSpPr>
        <p:spPr>
          <a:xfrm>
            <a:off x="342217" y="252335"/>
            <a:ext cx="558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ahnschrift SemiBold" panose="020B0502040204020203" pitchFamily="34" charset="0"/>
              </a:rPr>
              <a:t>Timelines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A19176-8774-313C-5F70-05F18CD1102A}"/>
              </a:ext>
            </a:extLst>
          </p:cNvPr>
          <p:cNvSpPr txBox="1"/>
          <p:nvPr/>
        </p:nvSpPr>
        <p:spPr>
          <a:xfrm>
            <a:off x="387350" y="71068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Bahnschrift SemiBold" panose="020B0502040204020203" pitchFamily="34" charset="0"/>
              </a:rPr>
              <a:t>Forex dashboard</a:t>
            </a:r>
          </a:p>
        </p:txBody>
      </p:sp>
    </p:spTree>
    <p:extLst>
      <p:ext uri="{BB962C8B-B14F-4D97-AF65-F5344CB8AC3E}">
        <p14:creationId xmlns:p14="http://schemas.microsoft.com/office/powerpoint/2010/main" val="42140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87B6B04-80A8-00EC-2A81-E312058FEC69}"/>
              </a:ext>
            </a:extLst>
          </p:cNvPr>
          <p:cNvGrpSpPr/>
          <p:nvPr/>
        </p:nvGrpSpPr>
        <p:grpSpPr>
          <a:xfrm>
            <a:off x="1027875" y="1350902"/>
            <a:ext cx="9138475" cy="706498"/>
            <a:chOff x="637228" y="982602"/>
            <a:chExt cx="8970322" cy="706498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1E5AEA7-ACDA-38A9-A74B-9DAF2E448108}"/>
                </a:ext>
              </a:extLst>
            </p:cNvPr>
            <p:cNvGrpSpPr/>
            <p:nvPr/>
          </p:nvGrpSpPr>
          <p:grpSpPr>
            <a:xfrm>
              <a:off x="637228" y="1015511"/>
              <a:ext cx="1306616" cy="673589"/>
              <a:chOff x="637228" y="1015511"/>
              <a:chExt cx="1306616" cy="67358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C4DE458-E54B-A626-ECAD-929E7E706F45}"/>
                  </a:ext>
                </a:extLst>
              </p:cNvPr>
              <p:cNvSpPr/>
              <p:nvPr/>
            </p:nvSpPr>
            <p:spPr>
              <a:xfrm>
                <a:off x="637228" y="1092200"/>
                <a:ext cx="816921" cy="596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7" name="Parallelogram 6">
                <a:extLst>
                  <a:ext uri="{FF2B5EF4-FFF2-40B4-BE49-F238E27FC236}">
                    <a16:creationId xmlns:a16="http://schemas.microsoft.com/office/drawing/2014/main" id="{69A15C63-5517-2532-EB87-6EA90BFE537D}"/>
                  </a:ext>
                </a:extLst>
              </p:cNvPr>
              <p:cNvSpPr/>
              <p:nvPr/>
            </p:nvSpPr>
            <p:spPr>
              <a:xfrm rot="9629831">
                <a:off x="1308844" y="1015511"/>
                <a:ext cx="635000" cy="666299"/>
              </a:xfrm>
              <a:prstGeom prst="parallelogram">
                <a:avLst>
                  <a:gd name="adj" fmla="val 39000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FC245D2-D884-7D97-06F0-7062E74CA166}"/>
                </a:ext>
              </a:extLst>
            </p:cNvPr>
            <p:cNvSpPr/>
            <p:nvPr/>
          </p:nvSpPr>
          <p:spPr>
            <a:xfrm>
              <a:off x="1822450" y="982602"/>
              <a:ext cx="7785100" cy="6525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4FAE0A-09E0-8D85-20AB-CDBAAA73FB5C}"/>
              </a:ext>
            </a:extLst>
          </p:cNvPr>
          <p:cNvGrpSpPr/>
          <p:nvPr/>
        </p:nvGrpSpPr>
        <p:grpSpPr>
          <a:xfrm>
            <a:off x="1027875" y="2304541"/>
            <a:ext cx="9138475" cy="706498"/>
            <a:chOff x="637228" y="982602"/>
            <a:chExt cx="8970322" cy="70649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6C36D6D-7CEB-F6EE-60F7-987C0BA22645}"/>
                </a:ext>
              </a:extLst>
            </p:cNvPr>
            <p:cNvGrpSpPr/>
            <p:nvPr/>
          </p:nvGrpSpPr>
          <p:grpSpPr>
            <a:xfrm>
              <a:off x="637228" y="1015511"/>
              <a:ext cx="1306616" cy="673589"/>
              <a:chOff x="637228" y="1015511"/>
              <a:chExt cx="1306616" cy="673589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3CAA038B-B1EE-6DC4-F1DD-E08E3926E03C}"/>
                  </a:ext>
                </a:extLst>
              </p:cNvPr>
              <p:cNvSpPr/>
              <p:nvPr/>
            </p:nvSpPr>
            <p:spPr>
              <a:xfrm>
                <a:off x="637228" y="1092200"/>
                <a:ext cx="816921" cy="596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5" name="Parallelogram 14">
                <a:extLst>
                  <a:ext uri="{FF2B5EF4-FFF2-40B4-BE49-F238E27FC236}">
                    <a16:creationId xmlns:a16="http://schemas.microsoft.com/office/drawing/2014/main" id="{E9AF53F2-918C-F373-08DB-DBE7F197FF88}"/>
                  </a:ext>
                </a:extLst>
              </p:cNvPr>
              <p:cNvSpPr/>
              <p:nvPr/>
            </p:nvSpPr>
            <p:spPr>
              <a:xfrm rot="9629831">
                <a:off x="1308844" y="1015511"/>
                <a:ext cx="635000" cy="666299"/>
              </a:xfrm>
              <a:prstGeom prst="parallelogram">
                <a:avLst>
                  <a:gd name="adj" fmla="val 39000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BEE68C8-3630-991D-51E2-2AB0645846C1}"/>
                </a:ext>
              </a:extLst>
            </p:cNvPr>
            <p:cNvSpPr/>
            <p:nvPr/>
          </p:nvSpPr>
          <p:spPr>
            <a:xfrm>
              <a:off x="1822450" y="982602"/>
              <a:ext cx="7785100" cy="6525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ABE3068-84D7-5E6C-D321-2B7D1CD4E581}"/>
              </a:ext>
            </a:extLst>
          </p:cNvPr>
          <p:cNvGrpSpPr/>
          <p:nvPr/>
        </p:nvGrpSpPr>
        <p:grpSpPr>
          <a:xfrm>
            <a:off x="1027875" y="3202218"/>
            <a:ext cx="9138475" cy="706498"/>
            <a:chOff x="637228" y="982602"/>
            <a:chExt cx="8970322" cy="70649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1910E16-BF35-FDE6-A620-968AA1A89FBC}"/>
                </a:ext>
              </a:extLst>
            </p:cNvPr>
            <p:cNvGrpSpPr/>
            <p:nvPr/>
          </p:nvGrpSpPr>
          <p:grpSpPr>
            <a:xfrm>
              <a:off x="637228" y="1015511"/>
              <a:ext cx="1306616" cy="673589"/>
              <a:chOff x="637228" y="1015511"/>
              <a:chExt cx="1306616" cy="673589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3C22C9F-2ECA-C991-FB92-B5A60C7F2526}"/>
                  </a:ext>
                </a:extLst>
              </p:cNvPr>
              <p:cNvSpPr/>
              <p:nvPr/>
            </p:nvSpPr>
            <p:spPr>
              <a:xfrm>
                <a:off x="637228" y="1092200"/>
                <a:ext cx="816921" cy="596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id="{8F9F48F5-04C3-C673-D154-64D5734D090A}"/>
                  </a:ext>
                </a:extLst>
              </p:cNvPr>
              <p:cNvSpPr/>
              <p:nvPr/>
            </p:nvSpPr>
            <p:spPr>
              <a:xfrm rot="9629831">
                <a:off x="1308844" y="1015511"/>
                <a:ext cx="635000" cy="666299"/>
              </a:xfrm>
              <a:prstGeom prst="parallelogram">
                <a:avLst>
                  <a:gd name="adj" fmla="val 39000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9C64547-AACF-7BC1-9FBD-1EB29D30D097}"/>
                </a:ext>
              </a:extLst>
            </p:cNvPr>
            <p:cNvSpPr/>
            <p:nvPr/>
          </p:nvSpPr>
          <p:spPr>
            <a:xfrm>
              <a:off x="1822450" y="982602"/>
              <a:ext cx="7785100" cy="6525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AE98872-5B90-1A8E-1C05-65EFD63FA18A}"/>
              </a:ext>
            </a:extLst>
          </p:cNvPr>
          <p:cNvGrpSpPr/>
          <p:nvPr/>
        </p:nvGrpSpPr>
        <p:grpSpPr>
          <a:xfrm>
            <a:off x="1027875" y="4155857"/>
            <a:ext cx="9138475" cy="706498"/>
            <a:chOff x="637228" y="982602"/>
            <a:chExt cx="8970322" cy="70649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2A65C3E-601A-8486-FC33-2E5CD5A3B891}"/>
                </a:ext>
              </a:extLst>
            </p:cNvPr>
            <p:cNvGrpSpPr/>
            <p:nvPr/>
          </p:nvGrpSpPr>
          <p:grpSpPr>
            <a:xfrm>
              <a:off x="637228" y="1015511"/>
              <a:ext cx="1306616" cy="673589"/>
              <a:chOff x="637228" y="1015511"/>
              <a:chExt cx="1306616" cy="673589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24613DC-E6EE-859E-C0B7-CD53A61FA9ED}"/>
                  </a:ext>
                </a:extLst>
              </p:cNvPr>
              <p:cNvSpPr/>
              <p:nvPr/>
            </p:nvSpPr>
            <p:spPr>
              <a:xfrm>
                <a:off x="637228" y="1092200"/>
                <a:ext cx="816921" cy="596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5" name="Parallelogram 24">
                <a:extLst>
                  <a:ext uri="{FF2B5EF4-FFF2-40B4-BE49-F238E27FC236}">
                    <a16:creationId xmlns:a16="http://schemas.microsoft.com/office/drawing/2014/main" id="{1742EC30-8F95-469C-AADC-13EDC1C2B089}"/>
                  </a:ext>
                </a:extLst>
              </p:cNvPr>
              <p:cNvSpPr/>
              <p:nvPr/>
            </p:nvSpPr>
            <p:spPr>
              <a:xfrm rot="9629831">
                <a:off x="1308844" y="1015511"/>
                <a:ext cx="635000" cy="666299"/>
              </a:xfrm>
              <a:prstGeom prst="parallelogram">
                <a:avLst>
                  <a:gd name="adj" fmla="val 39000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13E6980-B41C-58BC-E445-E5717D445DAE}"/>
                </a:ext>
              </a:extLst>
            </p:cNvPr>
            <p:cNvSpPr/>
            <p:nvPr/>
          </p:nvSpPr>
          <p:spPr>
            <a:xfrm>
              <a:off x="1822450" y="982602"/>
              <a:ext cx="7785100" cy="6525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2290871-E0A1-A296-E857-4773411D7F9F}"/>
              </a:ext>
            </a:extLst>
          </p:cNvPr>
          <p:cNvGrpSpPr/>
          <p:nvPr/>
        </p:nvGrpSpPr>
        <p:grpSpPr>
          <a:xfrm>
            <a:off x="1027875" y="5053534"/>
            <a:ext cx="9138475" cy="706498"/>
            <a:chOff x="637228" y="982602"/>
            <a:chExt cx="8970322" cy="706498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98E51AC3-1F18-F639-6BD6-DFE20CE98BB7}"/>
                </a:ext>
              </a:extLst>
            </p:cNvPr>
            <p:cNvGrpSpPr/>
            <p:nvPr/>
          </p:nvGrpSpPr>
          <p:grpSpPr>
            <a:xfrm>
              <a:off x="637228" y="1015511"/>
              <a:ext cx="1306616" cy="673589"/>
              <a:chOff x="637228" y="1015511"/>
              <a:chExt cx="1306616" cy="673589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A89E553-51AB-6780-2C68-AC956FDD9358}"/>
                  </a:ext>
                </a:extLst>
              </p:cNvPr>
              <p:cNvSpPr/>
              <p:nvPr/>
            </p:nvSpPr>
            <p:spPr>
              <a:xfrm>
                <a:off x="637228" y="1092200"/>
                <a:ext cx="816921" cy="5969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0" name="Parallelogram 29">
                <a:extLst>
                  <a:ext uri="{FF2B5EF4-FFF2-40B4-BE49-F238E27FC236}">
                    <a16:creationId xmlns:a16="http://schemas.microsoft.com/office/drawing/2014/main" id="{123F4432-01E2-A730-BC00-435D4EC98D4B}"/>
                  </a:ext>
                </a:extLst>
              </p:cNvPr>
              <p:cNvSpPr/>
              <p:nvPr/>
            </p:nvSpPr>
            <p:spPr>
              <a:xfrm rot="9629831">
                <a:off x="1308844" y="1015511"/>
                <a:ext cx="635000" cy="666299"/>
              </a:xfrm>
              <a:prstGeom prst="parallelogram">
                <a:avLst>
                  <a:gd name="adj" fmla="val 39000"/>
                </a:avLst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50A9909-A596-BBED-B059-2C9D0296F2DD}"/>
                </a:ext>
              </a:extLst>
            </p:cNvPr>
            <p:cNvSpPr/>
            <p:nvPr/>
          </p:nvSpPr>
          <p:spPr>
            <a:xfrm>
              <a:off x="1822450" y="982602"/>
              <a:ext cx="7785100" cy="6525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378FF3E-554F-8B66-4735-A3FCB843FA9E}"/>
              </a:ext>
            </a:extLst>
          </p:cNvPr>
          <p:cNvSpPr txBox="1"/>
          <p:nvPr/>
        </p:nvSpPr>
        <p:spPr>
          <a:xfrm>
            <a:off x="1243967" y="1369540"/>
            <a:ext cx="400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8972D9-4781-A650-9F1D-7716EE2F6878}"/>
              </a:ext>
            </a:extLst>
          </p:cNvPr>
          <p:cNvSpPr txBox="1"/>
          <p:nvPr/>
        </p:nvSpPr>
        <p:spPr>
          <a:xfrm>
            <a:off x="1243967" y="2332558"/>
            <a:ext cx="400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1A9ED3-34E3-B350-D315-CCFBA016F474}"/>
              </a:ext>
            </a:extLst>
          </p:cNvPr>
          <p:cNvSpPr txBox="1"/>
          <p:nvPr/>
        </p:nvSpPr>
        <p:spPr>
          <a:xfrm>
            <a:off x="1243967" y="3244425"/>
            <a:ext cx="400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53314C5-2F3E-EBBF-0A2B-A70D6BADD211}"/>
              </a:ext>
            </a:extLst>
          </p:cNvPr>
          <p:cNvSpPr txBox="1"/>
          <p:nvPr/>
        </p:nvSpPr>
        <p:spPr>
          <a:xfrm>
            <a:off x="1243967" y="4185352"/>
            <a:ext cx="400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13CD69-2C63-E03B-E75B-945880B49E53}"/>
              </a:ext>
            </a:extLst>
          </p:cNvPr>
          <p:cNvSpPr txBox="1"/>
          <p:nvPr/>
        </p:nvSpPr>
        <p:spPr>
          <a:xfrm>
            <a:off x="1243967" y="5083890"/>
            <a:ext cx="400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F79233-A149-E2D4-E783-F0FEB42BF237}"/>
              </a:ext>
            </a:extLst>
          </p:cNvPr>
          <p:cNvSpPr txBox="1"/>
          <p:nvPr/>
        </p:nvSpPr>
        <p:spPr>
          <a:xfrm>
            <a:off x="2259917" y="1420735"/>
            <a:ext cx="558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ahnschrift SemiBold" panose="020B0502040204020203" pitchFamily="34" charset="0"/>
              </a:rPr>
              <a:t>Overview of the use-case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C395BC-B3E0-4147-C59B-9E80669399A8}"/>
              </a:ext>
            </a:extLst>
          </p:cNvPr>
          <p:cNvSpPr txBox="1"/>
          <p:nvPr/>
        </p:nvSpPr>
        <p:spPr>
          <a:xfrm>
            <a:off x="2259917" y="2340037"/>
            <a:ext cx="558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ahnschrift SemiBold" panose="020B0502040204020203" pitchFamily="34" charset="0"/>
              </a:rPr>
              <a:t>Business usage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DE0F574-236A-86EC-4AE5-31169BE0DE71}"/>
              </a:ext>
            </a:extLst>
          </p:cNvPr>
          <p:cNvSpPr txBox="1"/>
          <p:nvPr/>
        </p:nvSpPr>
        <p:spPr>
          <a:xfrm>
            <a:off x="2190067" y="4161833"/>
            <a:ext cx="558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ahnschrift SemiBold" panose="020B0502040204020203" pitchFamily="34" charset="0"/>
              </a:rPr>
              <a:t>Approach &amp; Methodology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F04C06-EB01-90A1-4C3C-B607CCACB576}"/>
              </a:ext>
            </a:extLst>
          </p:cNvPr>
          <p:cNvSpPr txBox="1"/>
          <p:nvPr/>
        </p:nvSpPr>
        <p:spPr>
          <a:xfrm>
            <a:off x="2190067" y="3244425"/>
            <a:ext cx="558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ahnschrift SemiBold" panose="020B0502040204020203" pitchFamily="34" charset="0"/>
              </a:rPr>
              <a:t>Data collection &amp; dependencies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BA2BCF-2BB1-DA4D-E79C-46D46FE2C87C}"/>
              </a:ext>
            </a:extLst>
          </p:cNvPr>
          <p:cNvSpPr txBox="1"/>
          <p:nvPr/>
        </p:nvSpPr>
        <p:spPr>
          <a:xfrm>
            <a:off x="2235315" y="5083890"/>
            <a:ext cx="558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ahnschrift SemiBold" panose="020B0502040204020203" pitchFamily="34" charset="0"/>
              </a:rPr>
              <a:t>Timelines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F83D73C-3867-4BC2-949C-53E6FACC68CE}"/>
              </a:ext>
            </a:extLst>
          </p:cNvPr>
          <p:cNvSpPr txBox="1"/>
          <p:nvPr/>
        </p:nvSpPr>
        <p:spPr>
          <a:xfrm>
            <a:off x="342217" y="252335"/>
            <a:ext cx="558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ahnschrift SemiBold" panose="020B0502040204020203" pitchFamily="34" charset="0"/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45373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39E9EE-8D03-41A9-A749-A2760103719A}"/>
              </a:ext>
            </a:extLst>
          </p:cNvPr>
          <p:cNvSpPr txBox="1"/>
          <p:nvPr/>
        </p:nvSpPr>
        <p:spPr>
          <a:xfrm>
            <a:off x="342217" y="252335"/>
            <a:ext cx="558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ahnschrift SemiBold" panose="020B0502040204020203" pitchFamily="34" charset="0"/>
              </a:rPr>
              <a:t>Overview of the use-case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AFE51-6667-CC38-65CF-85404CADC780}"/>
              </a:ext>
            </a:extLst>
          </p:cNvPr>
          <p:cNvSpPr txBox="1"/>
          <p:nvPr/>
        </p:nvSpPr>
        <p:spPr>
          <a:xfrm>
            <a:off x="406400" y="1485384"/>
            <a:ext cx="11258550" cy="4216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Bahnschrift SemiBold" panose="020B0502040204020203" pitchFamily="34" charset="0"/>
              </a:rPr>
              <a:t>Use-case objective</a:t>
            </a:r>
          </a:p>
          <a:p>
            <a:endParaRPr lang="en-IN" dirty="0">
              <a:latin typeface="Bahnschrift SemiBold" panose="020B0502040204020203" pitchFamily="34" charset="0"/>
            </a:endParaRPr>
          </a:p>
          <a:p>
            <a:r>
              <a:rPr lang="en-IN" sz="2000" dirty="0">
                <a:latin typeface="Bahnschrift SemiBold" panose="020B0502040204020203" pitchFamily="34" charset="0"/>
              </a:rPr>
              <a:t>Forex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Analysis of factors driving forex revenue growth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Identification of type and proposition of customers for interventions to identify and track growth based on customer behavior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IN" sz="2400" dirty="0">
                <a:latin typeface="Bahnschrift SemiBold" panose="020B0502040204020203" pitchFamily="34" charset="0"/>
              </a:rPr>
              <a:t>Target KPIs &amp; Key benefits to business</a:t>
            </a:r>
          </a:p>
          <a:p>
            <a:endParaRPr lang="en-IN" dirty="0">
              <a:latin typeface="Bahnschrift SemiBold" panose="020B0502040204020203" pitchFamily="34" charset="0"/>
            </a:endParaRPr>
          </a:p>
          <a:p>
            <a:r>
              <a:rPr lang="en-IN" sz="2000" dirty="0">
                <a:latin typeface="Bahnschrift SemiBold" panose="020B0502040204020203" pitchFamily="34" charset="0"/>
              </a:rPr>
              <a:t>Forex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 the big picture of revenue to the nitty-gritty details of customer behavior, transaction patterns, and margins. And eventually, it will also helps determine our next steps using advanced forecasting through a Machine learning model.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91D80A-18B5-692E-765C-198A7CDF5EFD}"/>
              </a:ext>
            </a:extLst>
          </p:cNvPr>
          <p:cNvSpPr/>
          <p:nvPr/>
        </p:nvSpPr>
        <p:spPr>
          <a:xfrm>
            <a:off x="527050" y="4248150"/>
            <a:ext cx="525780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4EA029-17DB-6643-E771-D698B1EFEB28}"/>
              </a:ext>
            </a:extLst>
          </p:cNvPr>
          <p:cNvSpPr/>
          <p:nvPr/>
        </p:nvSpPr>
        <p:spPr>
          <a:xfrm>
            <a:off x="507317" y="1917700"/>
            <a:ext cx="269308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5043C2-8174-CF9B-B879-8ADCCFF8373F}"/>
              </a:ext>
            </a:extLst>
          </p:cNvPr>
          <p:cNvSpPr txBox="1"/>
          <p:nvPr/>
        </p:nvSpPr>
        <p:spPr>
          <a:xfrm>
            <a:off x="387350" y="71068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Bahnschrift SemiBold" panose="020B0502040204020203" pitchFamily="34" charset="0"/>
              </a:rPr>
              <a:t>Forex dashboard</a:t>
            </a:r>
          </a:p>
        </p:txBody>
      </p:sp>
    </p:spTree>
    <p:extLst>
      <p:ext uri="{BB962C8B-B14F-4D97-AF65-F5344CB8AC3E}">
        <p14:creationId xmlns:p14="http://schemas.microsoft.com/office/powerpoint/2010/main" val="1167055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2A373F-0B33-A28E-B24F-1BDC45AAFB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779" y="1018166"/>
            <a:ext cx="11269809" cy="33442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4A3A0C-69FD-2EB2-2D68-BE2761803BDE}"/>
              </a:ext>
            </a:extLst>
          </p:cNvPr>
          <p:cNvSpPr txBox="1"/>
          <p:nvPr/>
        </p:nvSpPr>
        <p:spPr>
          <a:xfrm>
            <a:off x="342217" y="252335"/>
            <a:ext cx="5588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ahnschrift SemiBold" panose="020B0502040204020203" pitchFamily="34" charset="0"/>
              </a:rPr>
              <a:t>Business usage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3C3ACBA-F561-4C7A-790E-E34A1187E78F}"/>
              </a:ext>
            </a:extLst>
          </p:cNvPr>
          <p:cNvGrpSpPr/>
          <p:nvPr/>
        </p:nvGrpSpPr>
        <p:grpSpPr>
          <a:xfrm>
            <a:off x="342217" y="5008837"/>
            <a:ext cx="11461371" cy="1661993"/>
            <a:chOff x="342217" y="4546600"/>
            <a:chExt cx="11461371" cy="166199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DC25A38-84B5-8E0D-65D7-42F62DDD42FD}"/>
                </a:ext>
              </a:extLst>
            </p:cNvPr>
            <p:cNvSpPr txBox="1"/>
            <p:nvPr/>
          </p:nvSpPr>
          <p:spPr>
            <a:xfrm>
              <a:off x="342217" y="4546600"/>
              <a:ext cx="11461371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latin typeface="Bahnschrift SemiBold" panose="020B0502040204020203" pitchFamily="34" charset="0"/>
                </a:rPr>
                <a:t>Fx Dashboard :View Description</a:t>
              </a:r>
            </a:p>
            <a:p>
              <a:r>
                <a:rPr lang="en-US" sz="2400" dirty="0">
                  <a:latin typeface="Bahnschrift SemiBold" panose="020B0502040204020203" pitchFamily="34" charset="0"/>
                </a:rPr>
                <a:t>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Product manager has the option to select on Market (say CIIOM Expat in this case)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Given customer segmentation will flow as an input, this Premier and Non-Premier will be distributed into different segments of Existing to bank and New to bank Customers</a:t>
              </a:r>
              <a:endParaRPr lang="en-IN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6EB1A1F-0B32-27F2-479B-C54CCDB5CEE9}"/>
                </a:ext>
              </a:extLst>
            </p:cNvPr>
            <p:cNvSpPr/>
            <p:nvPr/>
          </p:nvSpPr>
          <p:spPr>
            <a:xfrm>
              <a:off x="445562" y="4972050"/>
              <a:ext cx="4291538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C2047CF-9AAB-50DA-A8C4-1AE82738DF89}"/>
              </a:ext>
            </a:extLst>
          </p:cNvPr>
          <p:cNvSpPr txBox="1"/>
          <p:nvPr/>
        </p:nvSpPr>
        <p:spPr>
          <a:xfrm>
            <a:off x="387350" y="710684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latin typeface="Bahnschrift SemiBold" panose="020B0502040204020203" pitchFamily="34" charset="0"/>
              </a:rPr>
              <a:t>Forex dashboard</a:t>
            </a:r>
          </a:p>
        </p:txBody>
      </p:sp>
    </p:spTree>
    <p:extLst>
      <p:ext uri="{BB962C8B-B14F-4D97-AF65-F5344CB8AC3E}">
        <p14:creationId xmlns:p14="http://schemas.microsoft.com/office/powerpoint/2010/main" val="341858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C932601D-4792-E70E-5726-5991788E4AEA}"/>
              </a:ext>
            </a:extLst>
          </p:cNvPr>
          <p:cNvGrpSpPr/>
          <p:nvPr/>
        </p:nvGrpSpPr>
        <p:grpSpPr>
          <a:xfrm>
            <a:off x="387350" y="1474689"/>
            <a:ext cx="3549650" cy="4280714"/>
            <a:chOff x="387350" y="1474689"/>
            <a:chExt cx="3549650" cy="4280714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761C1BF-7FFF-A10C-D345-3B2736CF27FE}"/>
                </a:ext>
              </a:extLst>
            </p:cNvPr>
            <p:cNvSpPr/>
            <p:nvPr/>
          </p:nvSpPr>
          <p:spPr>
            <a:xfrm>
              <a:off x="387350" y="1906664"/>
              <a:ext cx="3549650" cy="347664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E5A76FB-5BAB-BDC3-4ADB-8844CA26809A}"/>
                </a:ext>
              </a:extLst>
            </p:cNvPr>
            <p:cNvGrpSpPr/>
            <p:nvPr/>
          </p:nvGrpSpPr>
          <p:grpSpPr>
            <a:xfrm>
              <a:off x="779463" y="1474689"/>
              <a:ext cx="2765425" cy="369332"/>
              <a:chOff x="1722438" y="1417538"/>
              <a:chExt cx="2765425" cy="36933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A0A7D1-F63C-369A-8A30-436D9E0ACC8D}"/>
                  </a:ext>
                </a:extLst>
              </p:cNvPr>
              <p:cNvSpPr txBox="1"/>
              <p:nvPr/>
            </p:nvSpPr>
            <p:spPr>
              <a:xfrm>
                <a:off x="1722438" y="1417538"/>
                <a:ext cx="27654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800" dirty="0">
                    <a:latin typeface="Bahnschrift SemiBold" panose="020B0502040204020203" pitchFamily="34" charset="0"/>
                  </a:rPr>
                  <a:t>Transaction details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AB82322-F6B7-B882-89A7-A4CA7A946C19}"/>
                  </a:ext>
                </a:extLst>
              </p:cNvPr>
              <p:cNvSpPr/>
              <p:nvPr/>
            </p:nvSpPr>
            <p:spPr>
              <a:xfrm>
                <a:off x="1798112" y="1741151"/>
                <a:ext cx="198013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6109655-25E2-C97D-90D9-BF04099B4D17}"/>
                </a:ext>
              </a:extLst>
            </p:cNvPr>
            <p:cNvSpPr txBox="1"/>
            <p:nvPr/>
          </p:nvSpPr>
          <p:spPr>
            <a:xfrm>
              <a:off x="635000" y="2339083"/>
              <a:ext cx="3054350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Value and Volume of transactions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Branch and Digital transaction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Type of customers Premier, Non-premier or Top-Tier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Transaction falling different buckets of transactions amount</a:t>
              </a:r>
            </a:p>
            <a:p>
              <a:pPr marL="342900" indent="-342900">
                <a:buFont typeface="+mj-lt"/>
                <a:buAutoNum type="arabicPeriod"/>
              </a:pPr>
              <a:endParaRPr lang="en-IN" dirty="0"/>
            </a:p>
            <a:p>
              <a:pPr marL="342900" indent="-342900">
                <a:buFont typeface="+mj-lt"/>
                <a:buAutoNum type="arabicPeriod"/>
              </a:pPr>
              <a:endParaRPr lang="en-IN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8FAEA8C-83CF-97DF-B1C9-8FD2EEF9899D}"/>
              </a:ext>
            </a:extLst>
          </p:cNvPr>
          <p:cNvGrpSpPr/>
          <p:nvPr/>
        </p:nvGrpSpPr>
        <p:grpSpPr>
          <a:xfrm>
            <a:off x="4391025" y="1504630"/>
            <a:ext cx="3549650" cy="3908622"/>
            <a:chOff x="387350" y="1474689"/>
            <a:chExt cx="3549650" cy="3908622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86F775F3-7C80-9BC7-E5B8-6B3BF919ECDE}"/>
                </a:ext>
              </a:extLst>
            </p:cNvPr>
            <p:cNvSpPr/>
            <p:nvPr/>
          </p:nvSpPr>
          <p:spPr>
            <a:xfrm>
              <a:off x="387350" y="1906664"/>
              <a:ext cx="3549650" cy="347664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9ACCC347-FBC2-5B5E-EBFE-69BF541F6969}"/>
                </a:ext>
              </a:extLst>
            </p:cNvPr>
            <p:cNvGrpSpPr/>
            <p:nvPr/>
          </p:nvGrpSpPr>
          <p:grpSpPr>
            <a:xfrm>
              <a:off x="779463" y="1474689"/>
              <a:ext cx="2765425" cy="369332"/>
              <a:chOff x="1722438" y="1417538"/>
              <a:chExt cx="2765425" cy="36933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12DC16F-F29D-4A87-F289-4D3EF4679B0E}"/>
                  </a:ext>
                </a:extLst>
              </p:cNvPr>
              <p:cNvSpPr txBox="1"/>
              <p:nvPr/>
            </p:nvSpPr>
            <p:spPr>
              <a:xfrm>
                <a:off x="1722438" y="1417538"/>
                <a:ext cx="27654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800" dirty="0">
                    <a:latin typeface="Bahnschrift SemiBold" panose="020B0502040204020203" pitchFamily="34" charset="0"/>
                  </a:rPr>
                  <a:t>Customer details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4A865E6-65D8-652A-5DDE-84F0079BCCDF}"/>
                  </a:ext>
                </a:extLst>
              </p:cNvPr>
              <p:cNvSpPr/>
              <p:nvPr/>
            </p:nvSpPr>
            <p:spPr>
              <a:xfrm>
                <a:off x="1798112" y="1741151"/>
                <a:ext cx="1980138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3B4138-7146-4967-D2E2-9B7F0560275C}"/>
                </a:ext>
              </a:extLst>
            </p:cNvPr>
            <p:cNvSpPr txBox="1"/>
            <p:nvPr/>
          </p:nvSpPr>
          <p:spPr>
            <a:xfrm>
              <a:off x="635000" y="2339083"/>
              <a:ext cx="305435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Customer demographics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Account vintage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Customer holdings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Spends analysis</a:t>
              </a:r>
            </a:p>
            <a:p>
              <a:pPr marL="342900" indent="-342900">
                <a:buFont typeface="+mj-lt"/>
                <a:buAutoNum type="arabicPeriod"/>
              </a:pPr>
              <a:endParaRPr lang="en-IN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2EE6C5D-7BC8-61CD-5D0E-D814EF683209}"/>
              </a:ext>
            </a:extLst>
          </p:cNvPr>
          <p:cNvGrpSpPr/>
          <p:nvPr/>
        </p:nvGrpSpPr>
        <p:grpSpPr>
          <a:xfrm>
            <a:off x="8394700" y="1534571"/>
            <a:ext cx="3549650" cy="3908622"/>
            <a:chOff x="387350" y="1474689"/>
            <a:chExt cx="3549650" cy="3908622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C9AB4B6C-A99A-D1F2-B196-C756C34F7609}"/>
                </a:ext>
              </a:extLst>
            </p:cNvPr>
            <p:cNvSpPr/>
            <p:nvPr/>
          </p:nvSpPr>
          <p:spPr>
            <a:xfrm>
              <a:off x="387350" y="1906664"/>
              <a:ext cx="3549650" cy="3476647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328FEF6-A8A5-0B02-30F0-8ED1E651FB59}"/>
                </a:ext>
              </a:extLst>
            </p:cNvPr>
            <p:cNvGrpSpPr/>
            <p:nvPr/>
          </p:nvGrpSpPr>
          <p:grpSpPr>
            <a:xfrm>
              <a:off x="779463" y="1474689"/>
              <a:ext cx="2765425" cy="369332"/>
              <a:chOff x="1722438" y="1417538"/>
              <a:chExt cx="2765425" cy="36933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791FDA3-A8E5-AA43-23A5-E453AFED3D12}"/>
                  </a:ext>
                </a:extLst>
              </p:cNvPr>
              <p:cNvSpPr txBox="1"/>
              <p:nvPr/>
            </p:nvSpPr>
            <p:spPr>
              <a:xfrm>
                <a:off x="1722438" y="1417538"/>
                <a:ext cx="27654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800" dirty="0">
                    <a:latin typeface="Bahnschrift SemiBold" panose="020B0502040204020203" pitchFamily="34" charset="0"/>
                  </a:rPr>
                  <a:t>Currency Margins details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B9F10C9-7666-0ABE-080C-168BBA023BBD}"/>
                  </a:ext>
                </a:extLst>
              </p:cNvPr>
              <p:cNvSpPr/>
              <p:nvPr/>
            </p:nvSpPr>
            <p:spPr>
              <a:xfrm>
                <a:off x="1798111" y="1741151"/>
                <a:ext cx="2689751" cy="45719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D5B5FD1-A1F2-D5A9-FFCB-6E0627A64447}"/>
                </a:ext>
              </a:extLst>
            </p:cNvPr>
            <p:cNvSpPr txBox="1"/>
            <p:nvPr/>
          </p:nvSpPr>
          <p:spPr>
            <a:xfrm>
              <a:off x="635000" y="2339083"/>
              <a:ext cx="305435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6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Price change details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Margins for different types of customer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Margins on channels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Margins on products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IN" dirty="0">
                  <a:latin typeface="Arial" panose="020B0604020202020204" pitchFamily="34" charset="0"/>
                  <a:cs typeface="Arial" panose="020B0604020202020204" pitchFamily="34" charset="0"/>
                </a:rPr>
                <a:t>Campaigns based price  details</a:t>
              </a:r>
            </a:p>
            <a:p>
              <a:pPr marL="342900" indent="-342900">
                <a:buFont typeface="+mj-lt"/>
                <a:buAutoNum type="arabicPeriod"/>
              </a:pPr>
              <a:endParaRPr lang="en-IN" dirty="0"/>
            </a:p>
            <a:p>
              <a:pPr marL="342900" indent="-342900">
                <a:buFont typeface="+mj-lt"/>
                <a:buAutoNum type="arabicPeriod"/>
              </a:pPr>
              <a:endParaRPr lang="en-IN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6F134364-3606-3E96-A93F-10131095BCBD}"/>
              </a:ext>
            </a:extLst>
          </p:cNvPr>
          <p:cNvSpPr txBox="1"/>
          <p:nvPr/>
        </p:nvSpPr>
        <p:spPr>
          <a:xfrm>
            <a:off x="342217" y="5946675"/>
            <a:ext cx="113093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NOTE: This is illustrative and non-exhaustive and final list of variables to be used will be arrived after deriving insights from data, data availability and inputs gathered through business workshops</a:t>
            </a:r>
            <a:endParaRPr lang="en-IN" sz="1400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D1B2E2E-56AD-2363-FAB2-3C9F61F664F7}"/>
              </a:ext>
            </a:extLst>
          </p:cNvPr>
          <p:cNvGrpSpPr/>
          <p:nvPr/>
        </p:nvGrpSpPr>
        <p:grpSpPr>
          <a:xfrm>
            <a:off x="342217" y="252335"/>
            <a:ext cx="6141133" cy="766126"/>
            <a:chOff x="342217" y="252335"/>
            <a:chExt cx="6141133" cy="766126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3C92D3-0BDA-F687-5739-CA12C3D6C2D4}"/>
                </a:ext>
              </a:extLst>
            </p:cNvPr>
            <p:cNvSpPr txBox="1"/>
            <p:nvPr/>
          </p:nvSpPr>
          <p:spPr>
            <a:xfrm>
              <a:off x="342217" y="252335"/>
              <a:ext cx="5588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dirty="0">
                  <a:latin typeface="Bahnschrift SemiBold" panose="020B0502040204020203" pitchFamily="34" charset="0"/>
                </a:rPr>
                <a:t>Data collection &amp; dependencies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043CECD-FDF6-C19B-18FA-1256596B7211}"/>
                </a:ext>
              </a:extLst>
            </p:cNvPr>
            <p:cNvSpPr txBox="1"/>
            <p:nvPr/>
          </p:nvSpPr>
          <p:spPr>
            <a:xfrm>
              <a:off x="387350" y="710684"/>
              <a:ext cx="609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400" dirty="0">
                  <a:latin typeface="Bahnschrift SemiBold" panose="020B0502040204020203" pitchFamily="34" charset="0"/>
                </a:rPr>
                <a:t>Forex dashboard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7933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986</Words>
  <Application>Microsoft Office PowerPoint</Application>
  <PresentationFormat>Widescreen</PresentationFormat>
  <Paragraphs>167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Aptos Narrow</vt:lpstr>
      <vt:lpstr>Arial</vt:lpstr>
      <vt:lpstr>Bahnschrift</vt:lpstr>
      <vt:lpstr>Bahnschrift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Ismail Khan</dc:creator>
  <cp:lastModifiedBy>Ismail Khan</cp:lastModifiedBy>
  <cp:revision>3</cp:revision>
  <dcterms:created xsi:type="dcterms:W3CDTF">2025-09-07T16:35:36Z</dcterms:created>
  <dcterms:modified xsi:type="dcterms:W3CDTF">2025-09-08T10:42:57Z</dcterms:modified>
</cp:coreProperties>
</file>