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9"/>
  </p:notesMasterIdLst>
  <p:sldIdLst>
    <p:sldId id="352" r:id="rId4"/>
    <p:sldId id="363" r:id="rId5"/>
    <p:sldId id="364" r:id="rId6"/>
    <p:sldId id="365" r:id="rId7"/>
    <p:sldId id="366" r:id="rId8"/>
    <p:sldId id="367" r:id="rId9"/>
    <p:sldId id="368" r:id="rId10"/>
    <p:sldId id="369" r:id="rId11"/>
    <p:sldId id="370" r:id="rId12"/>
    <p:sldId id="371" r:id="rId13"/>
    <p:sldId id="372" r:id="rId14"/>
    <p:sldId id="373" r:id="rId15"/>
    <p:sldId id="374" r:id="rId16"/>
    <p:sldId id="375" r:id="rId17"/>
    <p:sldId id="3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1"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52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7" d="100"/>
          <a:sy n="67" d="100"/>
        </p:scale>
        <p:origin x="644" y="56"/>
      </p:cViewPr>
      <p:guideLst>
        <p:guide orient="horz" pos="2591"/>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‹N°›</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액자 12">
            <a:extLst>
              <a:ext uri="{FF2B5EF4-FFF2-40B4-BE49-F238E27FC236}">
                <a16:creationId xmlns:a16="http://schemas.microsoft.com/office/drawing/2014/main" id="{BB349F8A-D3D6-4420-A053-2F749AF60E06}"/>
              </a:ext>
            </a:extLst>
          </p:cNvPr>
          <p:cNvSpPr/>
          <p:nvPr userDrawn="1"/>
        </p:nvSpPr>
        <p:spPr>
          <a:xfrm>
            <a:off x="547181" y="1761846"/>
            <a:ext cx="11097638" cy="3334311"/>
          </a:xfrm>
          <a:prstGeom prst="frame">
            <a:avLst>
              <a:gd name="adj1" fmla="val 241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 name="그림 개체 틀 2">
            <a:extLst>
              <a:ext uri="{FF2B5EF4-FFF2-40B4-BE49-F238E27FC236}">
                <a16:creationId xmlns:a16="http://schemas.microsoft.com/office/drawing/2014/main" id="{9691762B-49EB-48A3-A86B-198F2A9709B3}"/>
              </a:ext>
            </a:extLst>
          </p:cNvPr>
          <p:cNvSpPr>
            <a:spLocks noGrp="1"/>
          </p:cNvSpPr>
          <p:nvPr>
            <p:ph type="pic" sz="quarter" idx="10" hasCustomPrompt="1"/>
          </p:nvPr>
        </p:nvSpPr>
        <p:spPr>
          <a:xfrm>
            <a:off x="910352" y="569068"/>
            <a:ext cx="3661647" cy="571986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014370B4-3C13-45C0-A952-B00548121584}"/>
              </a:ext>
            </a:extLst>
          </p:cNvPr>
          <p:cNvSpPr/>
          <p:nvPr userDrawn="1"/>
        </p:nvSpPr>
        <p:spPr>
          <a:xfrm>
            <a:off x="1" y="0"/>
            <a:ext cx="388402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5">
            <a:extLst>
              <a:ext uri="{FF2B5EF4-FFF2-40B4-BE49-F238E27FC236}">
                <a16:creationId xmlns:a16="http://schemas.microsoft.com/office/drawing/2014/main" id="{9E4B51B4-EE18-4819-8088-68502663D7B7}"/>
              </a:ext>
            </a:extLst>
          </p:cNvPr>
          <p:cNvGrpSpPr/>
          <p:nvPr userDrawn="1"/>
        </p:nvGrpSpPr>
        <p:grpSpPr>
          <a:xfrm>
            <a:off x="4484680" y="2679371"/>
            <a:ext cx="2029599" cy="3505672"/>
            <a:chOff x="1438761" y="2033015"/>
            <a:chExt cx="1980000" cy="3420000"/>
          </a:xfrm>
        </p:grpSpPr>
        <p:sp>
          <p:nvSpPr>
            <p:cNvPr id="4" name="Rounded Rectangle 41">
              <a:extLst>
                <a:ext uri="{FF2B5EF4-FFF2-40B4-BE49-F238E27FC236}">
                  <a16:creationId xmlns:a16="http://schemas.microsoft.com/office/drawing/2014/main" id="{C9356105-17CA-4587-B47D-ABD55F0030F2}"/>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42">
              <a:extLst>
                <a:ext uri="{FF2B5EF4-FFF2-40B4-BE49-F238E27FC236}">
                  <a16:creationId xmlns:a16="http://schemas.microsoft.com/office/drawing/2014/main" id="{98DE00C6-A201-4607-947A-9B6A7FB91E56}"/>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6">
              <a:extLst>
                <a:ext uri="{FF2B5EF4-FFF2-40B4-BE49-F238E27FC236}">
                  <a16:creationId xmlns:a16="http://schemas.microsoft.com/office/drawing/2014/main" id="{02E1FF0A-C482-45AA-BBA3-9B4078609158}"/>
                </a:ext>
              </a:extLst>
            </p:cNvPr>
            <p:cNvGrpSpPr/>
            <p:nvPr userDrawn="1"/>
          </p:nvGrpSpPr>
          <p:grpSpPr>
            <a:xfrm>
              <a:off x="2332851" y="5138854"/>
              <a:ext cx="191820" cy="211002"/>
              <a:chOff x="2453209" y="5151638"/>
              <a:chExt cx="191820" cy="211002"/>
            </a:xfrm>
          </p:grpSpPr>
          <p:sp>
            <p:nvSpPr>
              <p:cNvPr id="7" name="Oval 44">
                <a:extLst>
                  <a:ext uri="{FF2B5EF4-FFF2-40B4-BE49-F238E27FC236}">
                    <a16:creationId xmlns:a16="http://schemas.microsoft.com/office/drawing/2014/main" id="{A02E90A4-46B5-4BA7-9477-F169F8CD3F13}"/>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45">
                <a:extLst>
                  <a:ext uri="{FF2B5EF4-FFF2-40B4-BE49-F238E27FC236}">
                    <a16:creationId xmlns:a16="http://schemas.microsoft.com/office/drawing/2014/main" id="{ED43A757-B80F-4F70-B31F-9A2BEB28CAD4}"/>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grpSp>
        <p:nvGrpSpPr>
          <p:cNvPr id="9" name="Group 5">
            <a:extLst>
              <a:ext uri="{FF2B5EF4-FFF2-40B4-BE49-F238E27FC236}">
                <a16:creationId xmlns:a16="http://schemas.microsoft.com/office/drawing/2014/main" id="{C8576216-C640-4674-AC56-2890C67BD9E5}"/>
              </a:ext>
            </a:extLst>
          </p:cNvPr>
          <p:cNvGrpSpPr/>
          <p:nvPr userDrawn="1"/>
        </p:nvGrpSpPr>
        <p:grpSpPr>
          <a:xfrm>
            <a:off x="6976147" y="2717584"/>
            <a:ext cx="2029599" cy="3505672"/>
            <a:chOff x="1438761" y="2033015"/>
            <a:chExt cx="1980000" cy="3420000"/>
          </a:xfrm>
        </p:grpSpPr>
        <p:sp>
          <p:nvSpPr>
            <p:cNvPr id="10" name="Rounded Rectangle 41">
              <a:extLst>
                <a:ext uri="{FF2B5EF4-FFF2-40B4-BE49-F238E27FC236}">
                  <a16:creationId xmlns:a16="http://schemas.microsoft.com/office/drawing/2014/main" id="{4F04F9F0-E35F-4AC4-8AEB-5B346C93BDE8}"/>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ectangle 42">
              <a:extLst>
                <a:ext uri="{FF2B5EF4-FFF2-40B4-BE49-F238E27FC236}">
                  <a16:creationId xmlns:a16="http://schemas.microsoft.com/office/drawing/2014/main" id="{A0F1F4A1-65E1-495C-B229-251EFD3FB253}"/>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2" name="Group 6">
              <a:extLst>
                <a:ext uri="{FF2B5EF4-FFF2-40B4-BE49-F238E27FC236}">
                  <a16:creationId xmlns:a16="http://schemas.microsoft.com/office/drawing/2014/main" id="{02AB1FDC-BB35-4273-948F-D269A59ED959}"/>
                </a:ext>
              </a:extLst>
            </p:cNvPr>
            <p:cNvGrpSpPr/>
            <p:nvPr userDrawn="1"/>
          </p:nvGrpSpPr>
          <p:grpSpPr>
            <a:xfrm>
              <a:off x="2332851" y="5138854"/>
              <a:ext cx="191820" cy="211002"/>
              <a:chOff x="2453209" y="5151638"/>
              <a:chExt cx="191820" cy="211002"/>
            </a:xfrm>
          </p:grpSpPr>
          <p:sp>
            <p:nvSpPr>
              <p:cNvPr id="13" name="Oval 44">
                <a:extLst>
                  <a:ext uri="{FF2B5EF4-FFF2-40B4-BE49-F238E27FC236}">
                    <a16:creationId xmlns:a16="http://schemas.microsoft.com/office/drawing/2014/main" id="{00BBB89C-B084-4AC1-BED6-BC1DC17D5220}"/>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Rounded Rectangle 45">
                <a:extLst>
                  <a:ext uri="{FF2B5EF4-FFF2-40B4-BE49-F238E27FC236}">
                    <a16:creationId xmlns:a16="http://schemas.microsoft.com/office/drawing/2014/main" id="{5982A1AE-2C2E-448E-9F4B-BC9CCDEA1A4E}"/>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grpSp>
        <p:nvGrpSpPr>
          <p:cNvPr id="15" name="Group 5">
            <a:extLst>
              <a:ext uri="{FF2B5EF4-FFF2-40B4-BE49-F238E27FC236}">
                <a16:creationId xmlns:a16="http://schemas.microsoft.com/office/drawing/2014/main" id="{3A368425-7072-4F51-8EE5-01E1BFEB50EB}"/>
              </a:ext>
            </a:extLst>
          </p:cNvPr>
          <p:cNvGrpSpPr/>
          <p:nvPr userDrawn="1"/>
        </p:nvGrpSpPr>
        <p:grpSpPr>
          <a:xfrm>
            <a:off x="9467615" y="2727858"/>
            <a:ext cx="2029599" cy="3505672"/>
            <a:chOff x="1438761" y="2033015"/>
            <a:chExt cx="1980000" cy="3420000"/>
          </a:xfrm>
        </p:grpSpPr>
        <p:sp>
          <p:nvSpPr>
            <p:cNvPr id="16" name="Rounded Rectangle 41">
              <a:extLst>
                <a:ext uri="{FF2B5EF4-FFF2-40B4-BE49-F238E27FC236}">
                  <a16:creationId xmlns:a16="http://schemas.microsoft.com/office/drawing/2014/main" id="{54A602E3-D4AC-44ED-A99F-190A1CDB8BD5}"/>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Rectangle 42">
              <a:extLst>
                <a:ext uri="{FF2B5EF4-FFF2-40B4-BE49-F238E27FC236}">
                  <a16:creationId xmlns:a16="http://schemas.microsoft.com/office/drawing/2014/main" id="{F63D52AB-F36A-46A1-848A-8D7692D3CC68}"/>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8" name="Group 6">
              <a:extLst>
                <a:ext uri="{FF2B5EF4-FFF2-40B4-BE49-F238E27FC236}">
                  <a16:creationId xmlns:a16="http://schemas.microsoft.com/office/drawing/2014/main" id="{04D310C5-4BF6-4703-AB41-9C3406E92015}"/>
                </a:ext>
              </a:extLst>
            </p:cNvPr>
            <p:cNvGrpSpPr/>
            <p:nvPr userDrawn="1"/>
          </p:nvGrpSpPr>
          <p:grpSpPr>
            <a:xfrm>
              <a:off x="2332851" y="5138854"/>
              <a:ext cx="191820" cy="211002"/>
              <a:chOff x="2453209" y="5151638"/>
              <a:chExt cx="191820" cy="211002"/>
            </a:xfrm>
          </p:grpSpPr>
          <p:sp>
            <p:nvSpPr>
              <p:cNvPr id="19" name="Oval 44">
                <a:extLst>
                  <a:ext uri="{FF2B5EF4-FFF2-40B4-BE49-F238E27FC236}">
                    <a16:creationId xmlns:a16="http://schemas.microsoft.com/office/drawing/2014/main" id="{30DA0AB5-96D5-49C1-9953-DD88116AAD83}"/>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Rounded Rectangle 45">
                <a:extLst>
                  <a:ext uri="{FF2B5EF4-FFF2-40B4-BE49-F238E27FC236}">
                    <a16:creationId xmlns:a16="http://schemas.microsoft.com/office/drawing/2014/main" id="{763C3B04-1D32-454A-9E00-E56FD5E22D27}"/>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21" name="Picture Placeholder 2">
            <a:extLst>
              <a:ext uri="{FF2B5EF4-FFF2-40B4-BE49-F238E27FC236}">
                <a16:creationId xmlns:a16="http://schemas.microsoft.com/office/drawing/2014/main" id="{88422095-435B-47AA-9CCA-322F366DB3C8}"/>
              </a:ext>
            </a:extLst>
          </p:cNvPr>
          <p:cNvSpPr>
            <a:spLocks noGrp="1"/>
          </p:cNvSpPr>
          <p:nvPr>
            <p:ph type="pic" idx="16" hasCustomPrompt="1"/>
          </p:nvPr>
        </p:nvSpPr>
        <p:spPr>
          <a:xfrm>
            <a:off x="4602823" y="3009935"/>
            <a:ext cx="1797978" cy="279475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22" name="Picture Placeholder 2">
            <a:extLst>
              <a:ext uri="{FF2B5EF4-FFF2-40B4-BE49-F238E27FC236}">
                <a16:creationId xmlns:a16="http://schemas.microsoft.com/office/drawing/2014/main" id="{4E14DFC6-4271-494B-82A9-1FCC7226F65C}"/>
              </a:ext>
            </a:extLst>
          </p:cNvPr>
          <p:cNvSpPr>
            <a:spLocks noGrp="1"/>
          </p:cNvSpPr>
          <p:nvPr>
            <p:ph type="pic" idx="17" hasCustomPrompt="1"/>
          </p:nvPr>
        </p:nvSpPr>
        <p:spPr>
          <a:xfrm>
            <a:off x="7094290" y="3009935"/>
            <a:ext cx="1797978" cy="279475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23" name="Picture Placeholder 2">
            <a:extLst>
              <a:ext uri="{FF2B5EF4-FFF2-40B4-BE49-F238E27FC236}">
                <a16:creationId xmlns:a16="http://schemas.microsoft.com/office/drawing/2014/main" id="{A3772017-7DA7-4FE0-A85B-FD49517CE8C0}"/>
              </a:ext>
            </a:extLst>
          </p:cNvPr>
          <p:cNvSpPr>
            <a:spLocks noGrp="1"/>
          </p:cNvSpPr>
          <p:nvPr>
            <p:ph type="pic" idx="18" hasCustomPrompt="1"/>
          </p:nvPr>
        </p:nvSpPr>
        <p:spPr>
          <a:xfrm>
            <a:off x="9585758" y="3009935"/>
            <a:ext cx="1797978" cy="279475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24" name="Oval 11">
            <a:extLst>
              <a:ext uri="{FF2B5EF4-FFF2-40B4-BE49-F238E27FC236}">
                <a16:creationId xmlns:a16="http://schemas.microsoft.com/office/drawing/2014/main" id="{99F1FA95-725F-4570-B40D-43A61D68A90A}"/>
              </a:ext>
            </a:extLst>
          </p:cNvPr>
          <p:cNvSpPr/>
          <p:nvPr userDrawn="1"/>
        </p:nvSpPr>
        <p:spPr>
          <a:xfrm>
            <a:off x="6000620" y="5764092"/>
            <a:ext cx="6959602" cy="504057"/>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27E9E532-B52F-4195-9769-854E30154B55}"/>
              </a:ext>
            </a:extLst>
          </p:cNvPr>
          <p:cNvSpPr>
            <a:spLocks noGrp="1"/>
          </p:cNvSpPr>
          <p:nvPr>
            <p:ph type="pic" idx="1" hasCustomPrompt="1"/>
          </p:nvPr>
        </p:nvSpPr>
        <p:spPr>
          <a:xfrm>
            <a:off x="4092000" y="0"/>
            <a:ext cx="8100000" cy="396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Picture Placeholder 2">
            <a:extLst>
              <a:ext uri="{FF2B5EF4-FFF2-40B4-BE49-F238E27FC236}">
                <a16:creationId xmlns:a16="http://schemas.microsoft.com/office/drawing/2014/main" id="{DA4B0386-33B4-4AE2-946E-6347B22040BB}"/>
              </a:ext>
            </a:extLst>
          </p:cNvPr>
          <p:cNvSpPr>
            <a:spLocks noGrp="1"/>
          </p:cNvSpPr>
          <p:nvPr>
            <p:ph type="pic" idx="10" hasCustomPrompt="1"/>
          </p:nvPr>
        </p:nvSpPr>
        <p:spPr>
          <a:xfrm>
            <a:off x="0" y="3960000"/>
            <a:ext cx="4092000" cy="289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Rectangle 3">
            <a:extLst>
              <a:ext uri="{FF2B5EF4-FFF2-40B4-BE49-F238E27FC236}">
                <a16:creationId xmlns:a16="http://schemas.microsoft.com/office/drawing/2014/main" id="{F42F70AE-AA28-47B8-ADF1-78729B8D0C2E}"/>
              </a:ext>
            </a:extLst>
          </p:cNvPr>
          <p:cNvSpPr/>
          <p:nvPr userDrawn="1"/>
        </p:nvSpPr>
        <p:spPr>
          <a:xfrm>
            <a:off x="4200000" y="4050000"/>
            <a:ext cx="7992000" cy="280800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b="1" dirty="0">
              <a:latin typeface="+mn-lt"/>
            </a:endParaRPr>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Oval 11">
            <a:extLst>
              <a:ext uri="{FF2B5EF4-FFF2-40B4-BE49-F238E27FC236}">
                <a16:creationId xmlns:a16="http://schemas.microsoft.com/office/drawing/2014/main" id="{D984738B-46DB-4E68-8584-37E420407CAF}"/>
              </a:ext>
            </a:extLst>
          </p:cNvPr>
          <p:cNvSpPr/>
          <p:nvPr userDrawn="1"/>
        </p:nvSpPr>
        <p:spPr>
          <a:xfrm>
            <a:off x="6000620" y="5764092"/>
            <a:ext cx="6959602" cy="504057"/>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 name="Oval 11">
            <a:extLst>
              <a:ext uri="{FF2B5EF4-FFF2-40B4-BE49-F238E27FC236}">
                <a16:creationId xmlns:a16="http://schemas.microsoft.com/office/drawing/2014/main" id="{1EF47FAD-E9FE-4655-9C18-2281F00609C6}"/>
              </a:ext>
            </a:extLst>
          </p:cNvPr>
          <p:cNvSpPr/>
          <p:nvPr userDrawn="1"/>
        </p:nvSpPr>
        <p:spPr>
          <a:xfrm>
            <a:off x="6000620" y="2958188"/>
            <a:ext cx="6959602" cy="504057"/>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4" name="Group 12">
            <a:extLst>
              <a:ext uri="{FF2B5EF4-FFF2-40B4-BE49-F238E27FC236}">
                <a16:creationId xmlns:a16="http://schemas.microsoft.com/office/drawing/2014/main" id="{69D03589-94E1-4EF8-85A4-3C81F0DA1CBB}"/>
              </a:ext>
            </a:extLst>
          </p:cNvPr>
          <p:cNvGrpSpPr/>
          <p:nvPr userDrawn="1"/>
        </p:nvGrpSpPr>
        <p:grpSpPr>
          <a:xfrm>
            <a:off x="7397562" y="792688"/>
            <a:ext cx="4157729" cy="2426868"/>
            <a:chOff x="-548507" y="477868"/>
            <a:chExt cx="11570449" cy="6357177"/>
          </a:xfrm>
        </p:grpSpPr>
        <p:sp>
          <p:nvSpPr>
            <p:cNvPr id="5" name="Freeform: Shape 21">
              <a:extLst>
                <a:ext uri="{FF2B5EF4-FFF2-40B4-BE49-F238E27FC236}">
                  <a16:creationId xmlns:a16="http://schemas.microsoft.com/office/drawing/2014/main" id="{B8912ED9-1F51-4F24-86AA-66A8A2FAC133}"/>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6" name="Freeform: Shape 22">
              <a:extLst>
                <a:ext uri="{FF2B5EF4-FFF2-40B4-BE49-F238E27FC236}">
                  <a16:creationId xmlns:a16="http://schemas.microsoft.com/office/drawing/2014/main" id="{39CCC3E3-83BF-4615-B176-D600377138AB}"/>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7" name="Freeform: Shape 23">
              <a:extLst>
                <a:ext uri="{FF2B5EF4-FFF2-40B4-BE49-F238E27FC236}">
                  <a16:creationId xmlns:a16="http://schemas.microsoft.com/office/drawing/2014/main" id="{1BB4B631-0793-4EC4-948F-DBB77F89F32E}"/>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8" name="Freeform: Shape 24">
              <a:extLst>
                <a:ext uri="{FF2B5EF4-FFF2-40B4-BE49-F238E27FC236}">
                  <a16:creationId xmlns:a16="http://schemas.microsoft.com/office/drawing/2014/main" id="{46901BAE-5177-4F15-8882-8A866D8919C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9" name="Freeform: Shape 25">
              <a:extLst>
                <a:ext uri="{FF2B5EF4-FFF2-40B4-BE49-F238E27FC236}">
                  <a16:creationId xmlns:a16="http://schemas.microsoft.com/office/drawing/2014/main" id="{EF305665-F54D-429D-A14B-170A9B1B6E24}"/>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0" name="Group 26">
              <a:extLst>
                <a:ext uri="{FF2B5EF4-FFF2-40B4-BE49-F238E27FC236}">
                  <a16:creationId xmlns:a16="http://schemas.microsoft.com/office/drawing/2014/main" id="{4D1C3DB9-35EC-4484-B208-3868E5CD398B}"/>
                </a:ext>
              </a:extLst>
            </p:cNvPr>
            <p:cNvGrpSpPr/>
            <p:nvPr/>
          </p:nvGrpSpPr>
          <p:grpSpPr>
            <a:xfrm>
              <a:off x="1606" y="6382978"/>
              <a:ext cx="413937" cy="115242"/>
              <a:chOff x="5955" y="6353672"/>
              <a:chExt cx="413937" cy="115242"/>
            </a:xfrm>
          </p:grpSpPr>
          <p:sp>
            <p:nvSpPr>
              <p:cNvPr id="15" name="Rectangle: Rounded Corners 31">
                <a:extLst>
                  <a:ext uri="{FF2B5EF4-FFF2-40B4-BE49-F238E27FC236}">
                    <a16:creationId xmlns:a16="http://schemas.microsoft.com/office/drawing/2014/main" id="{D15A82CB-BC0F-459D-B41B-8A1BFCA8060F}"/>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32">
                <a:extLst>
                  <a:ext uri="{FF2B5EF4-FFF2-40B4-BE49-F238E27FC236}">
                    <a16:creationId xmlns:a16="http://schemas.microsoft.com/office/drawing/2014/main" id="{BE22D75E-CD88-4E0B-9C14-762EBFC7231A}"/>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27">
              <a:extLst>
                <a:ext uri="{FF2B5EF4-FFF2-40B4-BE49-F238E27FC236}">
                  <a16:creationId xmlns:a16="http://schemas.microsoft.com/office/drawing/2014/main" id="{572FD46C-CB8F-4974-B0C2-810E3C9A8418}"/>
                </a:ext>
              </a:extLst>
            </p:cNvPr>
            <p:cNvGrpSpPr/>
            <p:nvPr/>
          </p:nvGrpSpPr>
          <p:grpSpPr>
            <a:xfrm>
              <a:off x="9855291" y="6381600"/>
              <a:ext cx="885989" cy="115242"/>
              <a:chOff x="5955" y="6353672"/>
              <a:chExt cx="413937" cy="115242"/>
            </a:xfrm>
          </p:grpSpPr>
          <p:sp>
            <p:nvSpPr>
              <p:cNvPr id="13" name="Rectangle: Rounded Corners 29">
                <a:extLst>
                  <a:ext uri="{FF2B5EF4-FFF2-40B4-BE49-F238E27FC236}">
                    <a16:creationId xmlns:a16="http://schemas.microsoft.com/office/drawing/2014/main" id="{7672D1E1-BFB8-4023-BB75-A4F701F1093E}"/>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30">
                <a:extLst>
                  <a:ext uri="{FF2B5EF4-FFF2-40B4-BE49-F238E27FC236}">
                    <a16:creationId xmlns:a16="http://schemas.microsoft.com/office/drawing/2014/main" id="{8DDB581F-7D4E-45C3-9A6C-92C141A2ACB1}"/>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Freeform: Shape 28">
              <a:extLst>
                <a:ext uri="{FF2B5EF4-FFF2-40B4-BE49-F238E27FC236}">
                  <a16:creationId xmlns:a16="http://schemas.microsoft.com/office/drawing/2014/main" id="{BEFC7E2A-B774-4752-AACD-0911CCE5FBCA}"/>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17" name="Group 12">
            <a:extLst>
              <a:ext uri="{FF2B5EF4-FFF2-40B4-BE49-F238E27FC236}">
                <a16:creationId xmlns:a16="http://schemas.microsoft.com/office/drawing/2014/main" id="{CBCAAE18-DC02-4BAB-A31F-FB0F77C5EB8F}"/>
              </a:ext>
            </a:extLst>
          </p:cNvPr>
          <p:cNvGrpSpPr/>
          <p:nvPr userDrawn="1"/>
        </p:nvGrpSpPr>
        <p:grpSpPr>
          <a:xfrm>
            <a:off x="7397562" y="3619369"/>
            <a:ext cx="4157729" cy="2426868"/>
            <a:chOff x="-548507" y="477868"/>
            <a:chExt cx="11570449" cy="6357177"/>
          </a:xfrm>
        </p:grpSpPr>
        <p:sp>
          <p:nvSpPr>
            <p:cNvPr id="18" name="Freeform: Shape 21">
              <a:extLst>
                <a:ext uri="{FF2B5EF4-FFF2-40B4-BE49-F238E27FC236}">
                  <a16:creationId xmlns:a16="http://schemas.microsoft.com/office/drawing/2014/main" id="{55BDDAA0-6882-4B7F-9F51-479405880209}"/>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9" name="Freeform: Shape 22">
              <a:extLst>
                <a:ext uri="{FF2B5EF4-FFF2-40B4-BE49-F238E27FC236}">
                  <a16:creationId xmlns:a16="http://schemas.microsoft.com/office/drawing/2014/main" id="{32CEF7DE-E805-4F48-8F87-F86553A0A1B0}"/>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20" name="Freeform: Shape 23">
              <a:extLst>
                <a:ext uri="{FF2B5EF4-FFF2-40B4-BE49-F238E27FC236}">
                  <a16:creationId xmlns:a16="http://schemas.microsoft.com/office/drawing/2014/main" id="{E3104BB3-45A0-42A7-9B66-73473F9789F5}"/>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21" name="Freeform: Shape 24">
              <a:extLst>
                <a:ext uri="{FF2B5EF4-FFF2-40B4-BE49-F238E27FC236}">
                  <a16:creationId xmlns:a16="http://schemas.microsoft.com/office/drawing/2014/main" id="{2916E959-0FE4-4F7A-AA5A-08CE113BD11E}"/>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22" name="Freeform: Shape 25">
              <a:extLst>
                <a:ext uri="{FF2B5EF4-FFF2-40B4-BE49-F238E27FC236}">
                  <a16:creationId xmlns:a16="http://schemas.microsoft.com/office/drawing/2014/main" id="{7FAB6DCA-2E73-4B66-AC8F-065EBB67F22D}"/>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23" name="Group 26">
              <a:extLst>
                <a:ext uri="{FF2B5EF4-FFF2-40B4-BE49-F238E27FC236}">
                  <a16:creationId xmlns:a16="http://schemas.microsoft.com/office/drawing/2014/main" id="{A05A6A03-4FCE-4EEB-97E6-EDF24C40B283}"/>
                </a:ext>
              </a:extLst>
            </p:cNvPr>
            <p:cNvGrpSpPr/>
            <p:nvPr/>
          </p:nvGrpSpPr>
          <p:grpSpPr>
            <a:xfrm>
              <a:off x="1606" y="6382978"/>
              <a:ext cx="413937" cy="115242"/>
              <a:chOff x="5955" y="6353672"/>
              <a:chExt cx="413937" cy="115242"/>
            </a:xfrm>
          </p:grpSpPr>
          <p:sp>
            <p:nvSpPr>
              <p:cNvPr id="28" name="Rectangle: Rounded Corners 31">
                <a:extLst>
                  <a:ext uri="{FF2B5EF4-FFF2-40B4-BE49-F238E27FC236}">
                    <a16:creationId xmlns:a16="http://schemas.microsoft.com/office/drawing/2014/main" id="{623E5D8D-D903-46AB-9A18-D321FBFAAB91}"/>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32">
                <a:extLst>
                  <a:ext uri="{FF2B5EF4-FFF2-40B4-BE49-F238E27FC236}">
                    <a16:creationId xmlns:a16="http://schemas.microsoft.com/office/drawing/2014/main" id="{6D8C28F1-E5D8-4AD4-9B4B-0C4E1153377C}"/>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7">
              <a:extLst>
                <a:ext uri="{FF2B5EF4-FFF2-40B4-BE49-F238E27FC236}">
                  <a16:creationId xmlns:a16="http://schemas.microsoft.com/office/drawing/2014/main" id="{FC2E83F7-7058-4885-8E50-6F034C626C2E}"/>
                </a:ext>
              </a:extLst>
            </p:cNvPr>
            <p:cNvGrpSpPr/>
            <p:nvPr/>
          </p:nvGrpSpPr>
          <p:grpSpPr>
            <a:xfrm>
              <a:off x="9855291" y="6381600"/>
              <a:ext cx="885989" cy="115242"/>
              <a:chOff x="5955" y="6353672"/>
              <a:chExt cx="413937" cy="115242"/>
            </a:xfrm>
          </p:grpSpPr>
          <p:sp>
            <p:nvSpPr>
              <p:cNvPr id="26" name="Rectangle: Rounded Corners 29">
                <a:extLst>
                  <a:ext uri="{FF2B5EF4-FFF2-40B4-BE49-F238E27FC236}">
                    <a16:creationId xmlns:a16="http://schemas.microsoft.com/office/drawing/2014/main" id="{5235E700-1028-4DBF-9621-D7B197B804BE}"/>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30">
                <a:extLst>
                  <a:ext uri="{FF2B5EF4-FFF2-40B4-BE49-F238E27FC236}">
                    <a16:creationId xmlns:a16="http://schemas.microsoft.com/office/drawing/2014/main" id="{886D99FE-DB04-42AB-A9A6-0F85D3ABD63D}"/>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Freeform: Shape 28">
              <a:extLst>
                <a:ext uri="{FF2B5EF4-FFF2-40B4-BE49-F238E27FC236}">
                  <a16:creationId xmlns:a16="http://schemas.microsoft.com/office/drawing/2014/main" id="{CA3EF5C2-CFEE-4DD1-B3E2-7B7811C98864}"/>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30" name="Picture Placeholder 2">
            <a:extLst>
              <a:ext uri="{FF2B5EF4-FFF2-40B4-BE49-F238E27FC236}">
                <a16:creationId xmlns:a16="http://schemas.microsoft.com/office/drawing/2014/main" id="{6AB6C515-FEFB-413A-8CDA-B20F305507DE}"/>
              </a:ext>
            </a:extLst>
          </p:cNvPr>
          <p:cNvSpPr>
            <a:spLocks noGrp="1"/>
          </p:cNvSpPr>
          <p:nvPr>
            <p:ph type="pic" idx="1" hasCustomPrompt="1"/>
          </p:nvPr>
        </p:nvSpPr>
        <p:spPr>
          <a:xfrm>
            <a:off x="7997791" y="898584"/>
            <a:ext cx="2976555" cy="20370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31" name="Picture Placeholder 2">
            <a:extLst>
              <a:ext uri="{FF2B5EF4-FFF2-40B4-BE49-F238E27FC236}">
                <a16:creationId xmlns:a16="http://schemas.microsoft.com/office/drawing/2014/main" id="{16DD4884-A7A8-42BD-944C-F3D414CF00CB}"/>
              </a:ext>
            </a:extLst>
          </p:cNvPr>
          <p:cNvSpPr>
            <a:spLocks noGrp="1"/>
          </p:cNvSpPr>
          <p:nvPr>
            <p:ph type="pic" idx="10" hasCustomPrompt="1"/>
          </p:nvPr>
        </p:nvSpPr>
        <p:spPr>
          <a:xfrm>
            <a:off x="7997791" y="3732552"/>
            <a:ext cx="2976555" cy="20370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68814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Rounded Rectangle 4">
            <a:extLst>
              <a:ext uri="{FF2B5EF4-FFF2-40B4-BE49-F238E27FC236}">
                <a16:creationId xmlns:a16="http://schemas.microsoft.com/office/drawing/2014/main" id="{13950174-3026-49A7-9425-B00B2A3E9EA6}"/>
              </a:ext>
            </a:extLst>
          </p:cNvPr>
          <p:cNvSpPr/>
          <p:nvPr userDrawn="1"/>
        </p:nvSpPr>
        <p:spPr>
          <a:xfrm>
            <a:off x="714000" y="1560384"/>
            <a:ext cx="10764000" cy="3276000"/>
          </a:xfrm>
          <a:prstGeom prst="roundRect">
            <a:avLst>
              <a:gd name="adj" fmla="val 899"/>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dirty="0">
              <a:solidFill>
                <a:schemeClr val="lt1"/>
              </a:solidFill>
            </a:endParaRPr>
          </a:p>
        </p:txBody>
      </p:sp>
      <p:sp>
        <p:nvSpPr>
          <p:cNvPr id="5" name="그림 개체 틀 6">
            <a:extLst>
              <a:ext uri="{FF2B5EF4-FFF2-40B4-BE49-F238E27FC236}">
                <a16:creationId xmlns:a16="http://schemas.microsoft.com/office/drawing/2014/main" id="{161C13C6-8983-4005-A3D9-1A368D3D4E94}"/>
              </a:ext>
            </a:extLst>
          </p:cNvPr>
          <p:cNvSpPr>
            <a:spLocks noGrp="1"/>
          </p:cNvSpPr>
          <p:nvPr>
            <p:ph type="pic" sz="quarter" idx="11" hasCustomPrompt="1"/>
          </p:nvPr>
        </p:nvSpPr>
        <p:spPr>
          <a:xfrm>
            <a:off x="893359" y="1741253"/>
            <a:ext cx="1908000" cy="2520000"/>
          </a:xfrm>
          <a:prstGeom prst="rect">
            <a:avLst/>
          </a:prstGeom>
          <a:solidFill>
            <a:schemeClr val="bg1">
              <a:lumMod val="95000"/>
            </a:schemeClr>
          </a:solidFill>
        </p:spPr>
        <p:txBody>
          <a:bodyPr wrap="square" tIns="576000"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lang="ko-KR" altLang="en-US" sz="1200" baseline="0">
                <a:latin typeface="+mn-lt"/>
              </a:defRPr>
            </a:lvl1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dirty="0"/>
              <a:t>Insert Your Image</a:t>
            </a:r>
            <a:endParaRPr lang="ko-KR" altLang="en-US" dirty="0"/>
          </a:p>
          <a:p>
            <a:pPr marL="0" lvl="0" indent="0" algn="ctr">
              <a:buNone/>
            </a:pPr>
            <a:endParaRPr lang="ko-KR" altLang="en-US" dirty="0"/>
          </a:p>
        </p:txBody>
      </p:sp>
      <p:sp>
        <p:nvSpPr>
          <p:cNvPr id="6" name="그림 개체 틀 6">
            <a:extLst>
              <a:ext uri="{FF2B5EF4-FFF2-40B4-BE49-F238E27FC236}">
                <a16:creationId xmlns:a16="http://schemas.microsoft.com/office/drawing/2014/main" id="{E8CDE116-1F40-4043-9530-E9DD99C3C72C}"/>
              </a:ext>
            </a:extLst>
          </p:cNvPr>
          <p:cNvSpPr>
            <a:spLocks noGrp="1"/>
          </p:cNvSpPr>
          <p:nvPr>
            <p:ph type="pic" sz="quarter" idx="12" hasCustomPrompt="1"/>
          </p:nvPr>
        </p:nvSpPr>
        <p:spPr>
          <a:xfrm>
            <a:off x="3018201" y="1741253"/>
            <a:ext cx="1908000" cy="2520000"/>
          </a:xfrm>
          <a:prstGeom prst="rect">
            <a:avLst/>
          </a:prstGeom>
          <a:solidFill>
            <a:schemeClr val="bg1">
              <a:lumMod val="95000"/>
            </a:schemeClr>
          </a:solidFill>
        </p:spPr>
        <p:txBody>
          <a:bodyPr wrap="square" tIns="576000"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lang="ko-KR" altLang="en-US" sz="1200" baseline="0">
                <a:latin typeface="+mn-lt"/>
              </a:defRPr>
            </a:lvl1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dirty="0"/>
              <a:t>Insert Your Image</a:t>
            </a:r>
            <a:endParaRPr lang="ko-KR" altLang="en-US" dirty="0"/>
          </a:p>
          <a:p>
            <a:pPr marL="0" lvl="0" indent="0" algn="ctr">
              <a:buNone/>
            </a:pPr>
            <a:endParaRPr lang="ko-KR" altLang="en-US" dirty="0"/>
          </a:p>
        </p:txBody>
      </p:sp>
      <p:sp>
        <p:nvSpPr>
          <p:cNvPr id="7" name="그림 개체 틀 6">
            <a:extLst>
              <a:ext uri="{FF2B5EF4-FFF2-40B4-BE49-F238E27FC236}">
                <a16:creationId xmlns:a16="http://schemas.microsoft.com/office/drawing/2014/main" id="{6EEE52ED-6ED8-4B16-9DC4-7322E037AE94}"/>
              </a:ext>
            </a:extLst>
          </p:cNvPr>
          <p:cNvSpPr>
            <a:spLocks noGrp="1"/>
          </p:cNvSpPr>
          <p:nvPr>
            <p:ph type="pic" sz="quarter" idx="13" hasCustomPrompt="1"/>
          </p:nvPr>
        </p:nvSpPr>
        <p:spPr>
          <a:xfrm>
            <a:off x="5143043" y="1741253"/>
            <a:ext cx="1908000" cy="2520000"/>
          </a:xfrm>
          <a:prstGeom prst="rect">
            <a:avLst/>
          </a:prstGeom>
          <a:solidFill>
            <a:schemeClr val="bg1">
              <a:lumMod val="95000"/>
            </a:schemeClr>
          </a:solidFill>
        </p:spPr>
        <p:txBody>
          <a:bodyPr wrap="square" tIns="576000"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lang="ko-KR" altLang="en-US" sz="1200" baseline="0">
                <a:latin typeface="+mn-lt"/>
              </a:defRPr>
            </a:lvl1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dirty="0"/>
              <a:t>Insert Your Image</a:t>
            </a:r>
            <a:endParaRPr lang="ko-KR" altLang="en-US" dirty="0"/>
          </a:p>
          <a:p>
            <a:pPr marL="0" lvl="0" indent="0" algn="ctr">
              <a:buNone/>
            </a:pPr>
            <a:endParaRPr lang="ko-KR" altLang="en-US" dirty="0"/>
          </a:p>
        </p:txBody>
      </p:sp>
      <p:sp>
        <p:nvSpPr>
          <p:cNvPr id="8" name="그림 개체 틀 6">
            <a:extLst>
              <a:ext uri="{FF2B5EF4-FFF2-40B4-BE49-F238E27FC236}">
                <a16:creationId xmlns:a16="http://schemas.microsoft.com/office/drawing/2014/main" id="{8D1EE6CC-5B39-473C-97F8-518EC78B6835}"/>
              </a:ext>
            </a:extLst>
          </p:cNvPr>
          <p:cNvSpPr>
            <a:spLocks noGrp="1"/>
          </p:cNvSpPr>
          <p:nvPr>
            <p:ph type="pic" sz="quarter" idx="14" hasCustomPrompt="1"/>
          </p:nvPr>
        </p:nvSpPr>
        <p:spPr>
          <a:xfrm>
            <a:off x="7267884" y="1741253"/>
            <a:ext cx="1908000" cy="2520000"/>
          </a:xfrm>
          <a:prstGeom prst="rect">
            <a:avLst/>
          </a:prstGeom>
          <a:solidFill>
            <a:schemeClr val="bg1">
              <a:lumMod val="95000"/>
            </a:schemeClr>
          </a:solidFill>
        </p:spPr>
        <p:txBody>
          <a:bodyPr wrap="square" tIns="576000"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lang="ko-KR" altLang="en-US" sz="1200" baseline="0">
                <a:latin typeface="+mn-lt"/>
              </a:defRPr>
            </a:lvl1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dirty="0"/>
              <a:t>Insert Your Image</a:t>
            </a:r>
            <a:endParaRPr lang="ko-KR" altLang="en-US" dirty="0"/>
          </a:p>
          <a:p>
            <a:pPr marL="0" lvl="0" indent="0" algn="ctr">
              <a:buNone/>
            </a:pPr>
            <a:endParaRPr lang="ko-KR" altLang="en-US" dirty="0"/>
          </a:p>
        </p:txBody>
      </p:sp>
      <p:sp>
        <p:nvSpPr>
          <p:cNvPr id="9" name="그림 개체 틀 6">
            <a:extLst>
              <a:ext uri="{FF2B5EF4-FFF2-40B4-BE49-F238E27FC236}">
                <a16:creationId xmlns:a16="http://schemas.microsoft.com/office/drawing/2014/main" id="{8E02732D-3B55-422D-9996-957FAF0AA635}"/>
              </a:ext>
            </a:extLst>
          </p:cNvPr>
          <p:cNvSpPr>
            <a:spLocks noGrp="1"/>
          </p:cNvSpPr>
          <p:nvPr>
            <p:ph type="pic" sz="quarter" idx="15" hasCustomPrompt="1"/>
          </p:nvPr>
        </p:nvSpPr>
        <p:spPr>
          <a:xfrm>
            <a:off x="9392725" y="1741253"/>
            <a:ext cx="1908000" cy="2520000"/>
          </a:xfrm>
          <a:prstGeom prst="rect">
            <a:avLst/>
          </a:prstGeom>
          <a:solidFill>
            <a:schemeClr val="bg1">
              <a:lumMod val="95000"/>
            </a:schemeClr>
          </a:solidFill>
        </p:spPr>
        <p:txBody>
          <a:bodyPr wrap="square" tIns="576000"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lang="ko-KR" altLang="en-US" sz="1200" baseline="0">
                <a:latin typeface="+mn-lt"/>
              </a:defRPr>
            </a:lvl1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dirty="0"/>
              <a:t>Insert Your Image</a:t>
            </a:r>
            <a:endParaRPr lang="ko-KR" altLang="en-US" dirty="0"/>
          </a:p>
          <a:p>
            <a:pPr marL="0" lvl="0" indent="0" algn="ctr">
              <a:buNone/>
            </a:pP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A44D55-097E-422E-A0B3-604835A6742A}"/>
              </a:ext>
            </a:extLst>
          </p:cNvPr>
          <p:cNvSpPr/>
          <p:nvPr userDrawn="1"/>
        </p:nvSpPr>
        <p:spPr>
          <a:xfrm>
            <a:off x="0" y="2303253"/>
            <a:ext cx="12192000" cy="22514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cs typeface="Arial" pitchFamily="34" charset="0"/>
            </a:endParaRPr>
          </a:p>
        </p:txBody>
      </p:sp>
      <p:sp>
        <p:nvSpPr>
          <p:cNvPr id="3" name="Rectangle 5">
            <a:extLst>
              <a:ext uri="{FF2B5EF4-FFF2-40B4-BE49-F238E27FC236}">
                <a16:creationId xmlns:a16="http://schemas.microsoft.com/office/drawing/2014/main" id="{1C925C01-FEE1-492E-8512-B10BDB521E39}"/>
              </a:ext>
            </a:extLst>
          </p:cNvPr>
          <p:cNvSpPr/>
          <p:nvPr userDrawn="1"/>
        </p:nvSpPr>
        <p:spPr>
          <a:xfrm>
            <a:off x="0" y="4592128"/>
            <a:ext cx="12192000" cy="1035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6">
            <a:extLst>
              <a:ext uri="{FF2B5EF4-FFF2-40B4-BE49-F238E27FC236}">
                <a16:creationId xmlns:a16="http://schemas.microsoft.com/office/drawing/2014/main" id="{B9FAACAB-F737-49F9-BFB3-F3E4D0C18877}"/>
              </a:ext>
            </a:extLst>
          </p:cNvPr>
          <p:cNvSpPr/>
          <p:nvPr userDrawn="1"/>
        </p:nvSpPr>
        <p:spPr>
          <a:xfrm>
            <a:off x="0" y="2162355"/>
            <a:ext cx="12192000" cy="1035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11">
            <a:extLst>
              <a:ext uri="{FF2B5EF4-FFF2-40B4-BE49-F238E27FC236}">
                <a16:creationId xmlns:a16="http://schemas.microsoft.com/office/drawing/2014/main" id="{744B90A8-112D-45DE-B6E9-528ECD4703F0}"/>
              </a:ext>
            </a:extLst>
          </p:cNvPr>
          <p:cNvSpPr>
            <a:spLocks noGrp="1"/>
          </p:cNvSpPr>
          <p:nvPr>
            <p:ph type="pic" sz="quarter" idx="10" hasCustomPrompt="1"/>
          </p:nvPr>
        </p:nvSpPr>
        <p:spPr>
          <a:xfrm>
            <a:off x="6961516" y="573702"/>
            <a:ext cx="4468483" cy="5710596"/>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Picture Placeholder 3">
            <a:extLst>
              <a:ext uri="{FF2B5EF4-FFF2-40B4-BE49-F238E27FC236}">
                <a16:creationId xmlns:a16="http://schemas.microsoft.com/office/drawing/2014/main" id="{E7B8CC01-B908-43C1-923F-D50CBD291B60}"/>
              </a:ext>
            </a:extLst>
          </p:cNvPr>
          <p:cNvSpPr>
            <a:spLocks noGrp="1"/>
          </p:cNvSpPr>
          <p:nvPr>
            <p:ph type="pic" sz="quarter" idx="14" hasCustomPrompt="1"/>
          </p:nvPr>
        </p:nvSpPr>
        <p:spPr>
          <a:xfrm>
            <a:off x="0" y="0"/>
            <a:ext cx="6504010" cy="6858000"/>
          </a:xfrm>
          <a:custGeom>
            <a:avLst/>
            <a:gdLst>
              <a:gd name="connsiteX0" fmla="*/ 2612170 w 6504010"/>
              <a:gd name="connsiteY0" fmla="*/ 0 h 6858000"/>
              <a:gd name="connsiteX1" fmla="*/ 4486354 w 6504010"/>
              <a:gd name="connsiteY1" fmla="*/ 0 h 6858000"/>
              <a:gd name="connsiteX2" fmla="*/ 6504010 w 6504010"/>
              <a:gd name="connsiteY2" fmla="*/ 4666806 h 6858000"/>
              <a:gd name="connsiteX3" fmla="*/ 1435812 w 6504010"/>
              <a:gd name="connsiteY3" fmla="*/ 6858000 h 6858000"/>
              <a:gd name="connsiteX4" fmla="*/ 1101944 w 6504010"/>
              <a:gd name="connsiteY4" fmla="*/ 6858000 h 6858000"/>
              <a:gd name="connsiteX5" fmla="*/ 0 w 6504010"/>
              <a:gd name="connsiteY5" fmla="*/ 4309223 h 6858000"/>
              <a:gd name="connsiteX6" fmla="*/ 0 w 6504010"/>
              <a:gd name="connsiteY6" fmla="*/ 112935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04010" h="6858000">
                <a:moveTo>
                  <a:pt x="2612170" y="0"/>
                </a:moveTo>
                <a:lnTo>
                  <a:pt x="4486354" y="0"/>
                </a:lnTo>
                <a:lnTo>
                  <a:pt x="6504010" y="4666806"/>
                </a:lnTo>
                <a:lnTo>
                  <a:pt x="1435812" y="6858000"/>
                </a:lnTo>
                <a:lnTo>
                  <a:pt x="1101944" y="6858000"/>
                </a:lnTo>
                <a:lnTo>
                  <a:pt x="0" y="4309223"/>
                </a:lnTo>
                <a:lnTo>
                  <a:pt x="0" y="1129351"/>
                </a:lnTo>
                <a:close/>
              </a:path>
            </a:pathLst>
          </a:custGeom>
          <a:solidFill>
            <a:schemeClr val="bg1">
              <a:lumMod val="95000"/>
            </a:schemeClr>
          </a:solidFill>
        </p:spPr>
        <p:txBody>
          <a:bodyPr wrap="square" anchor="ctr">
            <a:noAutofit/>
          </a:bodyPr>
          <a:lstStyle>
            <a:lvl1pPr marL="0" indent="0" algn="ctr">
              <a:buNone/>
              <a:defRPr sz="16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 id="214748369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20.emf"/><Relationship Id="rId7" Type="http://schemas.openxmlformats.org/officeDocument/2006/relationships/image" Target="../media/image24.emf"/><Relationship Id="rId2" Type="http://schemas.openxmlformats.org/officeDocument/2006/relationships/image" Target="../media/image12.png"/><Relationship Id="rId1" Type="http://schemas.openxmlformats.org/officeDocument/2006/relationships/slideLayout" Target="../slideLayouts/slideLayout23.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120ED3C-B139-472F-B371-6CE42D65C194}"/>
              </a:ext>
            </a:extLst>
          </p:cNvPr>
          <p:cNvSpPr txBox="1"/>
          <p:nvPr/>
        </p:nvSpPr>
        <p:spPr>
          <a:xfrm>
            <a:off x="17600" y="2444748"/>
            <a:ext cx="12192000" cy="1754326"/>
          </a:xfrm>
          <a:prstGeom prst="rect">
            <a:avLst/>
          </a:prstGeom>
          <a:noFill/>
        </p:spPr>
        <p:txBody>
          <a:bodyPr wrap="square" rtlCol="0" anchor="ctr">
            <a:spAutoFit/>
          </a:bodyPr>
          <a:lstStyle/>
          <a:p>
            <a:pPr algn="ctr"/>
            <a:r>
              <a:rPr lang="en-US" sz="5400" dirty="0">
                <a:solidFill>
                  <a:schemeClr val="bg1"/>
                </a:solidFill>
                <a:latin typeface="+mj-lt"/>
              </a:rPr>
              <a:t>TRAVAUX PRATIQUES DEPLOIEMENT</a:t>
            </a:r>
            <a:endParaRPr lang="ko-KR" altLang="en-US" sz="5400" dirty="0">
              <a:solidFill>
                <a:schemeClr val="bg1"/>
              </a:solidFill>
              <a:latin typeface="+mj-lt"/>
              <a:cs typeface="Arial" pitchFamily="34" charset="0"/>
            </a:endParaRPr>
          </a:p>
        </p:txBody>
      </p:sp>
    </p:spTree>
    <p:extLst>
      <p:ext uri="{BB962C8B-B14F-4D97-AF65-F5344CB8AC3E}">
        <p14:creationId xmlns:p14="http://schemas.microsoft.com/office/powerpoint/2010/main" val="98081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03058-5011-89CF-361E-7C393D6022C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5D57EA6-C36B-D6CE-AC23-E30741FD79F0}"/>
              </a:ext>
            </a:extLst>
          </p:cNvPr>
          <p:cNvSpPr>
            <a:spLocks noGrp="1"/>
          </p:cNvSpPr>
          <p:nvPr>
            <p:ph type="body" sz="quarter" idx="10"/>
          </p:nvPr>
        </p:nvSpPr>
        <p:spPr>
          <a:xfrm>
            <a:off x="309401" y="0"/>
            <a:ext cx="11573197" cy="724247"/>
          </a:xfrm>
        </p:spPr>
        <p:txBody>
          <a:bodyPr/>
          <a:lstStyle/>
          <a:p>
            <a:r>
              <a:rPr lang="fr-FR" sz="2000" dirty="0"/>
              <a:t>TP3 : Supervision et Monitoring app PHP avec </a:t>
            </a:r>
            <a:r>
              <a:rPr lang="fr-FR" sz="2000" dirty="0" err="1"/>
              <a:t>Grafana</a:t>
            </a:r>
            <a:r>
              <a:rPr lang="fr-FR" sz="2000" dirty="0"/>
              <a:t> et </a:t>
            </a:r>
            <a:r>
              <a:rPr lang="fr-FR" sz="2000" dirty="0" err="1"/>
              <a:t>Prometheus</a:t>
            </a:r>
            <a:endParaRPr lang="en-US" sz="2000" dirty="0"/>
          </a:p>
        </p:txBody>
      </p:sp>
      <p:sp>
        <p:nvSpPr>
          <p:cNvPr id="9" name="ZoneTexte 8">
            <a:extLst>
              <a:ext uri="{FF2B5EF4-FFF2-40B4-BE49-F238E27FC236}">
                <a16:creationId xmlns:a16="http://schemas.microsoft.com/office/drawing/2014/main" id="{7B46088F-5E7C-71A1-1564-3F6B4D76C92A}"/>
              </a:ext>
            </a:extLst>
          </p:cNvPr>
          <p:cNvSpPr txBox="1"/>
          <p:nvPr/>
        </p:nvSpPr>
        <p:spPr>
          <a:xfrm>
            <a:off x="986055" y="993108"/>
            <a:ext cx="5509995" cy="390363"/>
          </a:xfrm>
          <a:prstGeom prst="rect">
            <a:avLst/>
          </a:prstGeom>
          <a:noFill/>
        </p:spPr>
        <p:txBody>
          <a:bodyPr wrap="square" rtlCol="0">
            <a:spAutoFit/>
          </a:bodyPr>
          <a:lstStyle/>
          <a:p>
            <a:pPr>
              <a:lnSpc>
                <a:spcPct val="115000"/>
              </a:lnSpc>
              <a:spcBef>
                <a:spcPts val="1000"/>
              </a:spcBef>
            </a:pPr>
            <a:r>
              <a:rPr lang="fr-FR" b="1" dirty="0">
                <a:solidFill>
                  <a:schemeClr val="accent4">
                    <a:lumMod val="60000"/>
                    <a:lumOff val="40000"/>
                  </a:schemeClr>
                </a:solidFill>
              </a:rPr>
              <a:t>3. INSTALLATION DE GRAFANA</a:t>
            </a:r>
            <a:endParaRPr lang="fr-FR" b="1" dirty="0">
              <a:solidFill>
                <a:schemeClr val="accent4">
                  <a:lumMod val="60000"/>
                  <a:lumOff val="40000"/>
                </a:schemeClr>
              </a:solidFill>
              <a:effectLst/>
              <a:latin typeface="Calibri" panose="020F0502020204030204" pitchFamily="34" charset="0"/>
              <a:ea typeface="MS Gothic" panose="020B0609070205080204" pitchFamily="49" charset="-128"/>
              <a:cs typeface="Times New Roman" panose="02020603050405020304" pitchFamily="18" charset="0"/>
            </a:endParaRPr>
          </a:p>
        </p:txBody>
      </p:sp>
      <p:sp>
        <p:nvSpPr>
          <p:cNvPr id="15" name="Freeform: Shape 54">
            <a:extLst>
              <a:ext uri="{FF2B5EF4-FFF2-40B4-BE49-F238E27FC236}">
                <a16:creationId xmlns:a16="http://schemas.microsoft.com/office/drawing/2014/main" id="{EF59C68C-768D-90C1-8262-F375534882E0}"/>
              </a:ext>
            </a:extLst>
          </p:cNvPr>
          <p:cNvSpPr/>
          <p:nvPr/>
        </p:nvSpPr>
        <p:spPr>
          <a:xfrm>
            <a:off x="542377" y="870116"/>
            <a:ext cx="9068348" cy="800100"/>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grpSp>
        <p:nvGrpSpPr>
          <p:cNvPr id="8" name="Group 62">
            <a:extLst>
              <a:ext uri="{FF2B5EF4-FFF2-40B4-BE49-F238E27FC236}">
                <a16:creationId xmlns:a16="http://schemas.microsoft.com/office/drawing/2014/main" id="{9A795B69-E914-77A1-825A-9B6D732FA358}"/>
              </a:ext>
            </a:extLst>
          </p:cNvPr>
          <p:cNvGrpSpPr/>
          <p:nvPr/>
        </p:nvGrpSpPr>
        <p:grpSpPr>
          <a:xfrm>
            <a:off x="1214650" y="1868271"/>
            <a:ext cx="10977350" cy="947352"/>
            <a:chOff x="2725124" y="4325980"/>
            <a:chExt cx="1457692" cy="947352"/>
          </a:xfrm>
        </p:grpSpPr>
        <p:sp>
          <p:nvSpPr>
            <p:cNvPr id="10" name="TextBox 36">
              <a:extLst>
                <a:ext uri="{FF2B5EF4-FFF2-40B4-BE49-F238E27FC236}">
                  <a16:creationId xmlns:a16="http://schemas.microsoft.com/office/drawing/2014/main" id="{3CB338F8-D1A5-4AD7-A583-2CEEF625F150}"/>
                </a:ext>
              </a:extLst>
            </p:cNvPr>
            <p:cNvSpPr txBox="1"/>
            <p:nvPr/>
          </p:nvSpPr>
          <p:spPr>
            <a:xfrm>
              <a:off x="2727789" y="4580835"/>
              <a:ext cx="1455027" cy="6924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accent4"/>
                </a:solidFill>
                <a:effectLst/>
                <a:uLnTx/>
                <a:uFillTx/>
                <a:latin typeface="Courier New" panose="02070309020205020404" pitchFamily="49"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Courier New" panose="02070309020205020404" pitchFamily="49" charset="0"/>
                  <a:ea typeface="MS Mincho" panose="02020609040205080304" pitchFamily="49" charset="-128"/>
                  <a:cs typeface="Times New Roman" panose="02020603050405020304" pitchFamily="18" charset="0"/>
                </a:rPr>
                <a:t>Sudo apt –y install </a:t>
              </a:r>
              <a:r>
                <a:rPr kumimoji="0" lang="en-US" sz="1400" b="0" i="0" u="none" strike="noStrike" kern="1200" cap="none" spc="0" normalizeH="0" baseline="0" noProof="0" dirty="0" err="1">
                  <a:ln>
                    <a:noFill/>
                  </a:ln>
                  <a:effectLst/>
                  <a:uLnTx/>
                  <a:uFillTx/>
                  <a:latin typeface="Courier New" panose="02070309020205020404" pitchFamily="49" charset="0"/>
                  <a:ea typeface="MS Mincho" panose="02020609040205080304" pitchFamily="49" charset="-128"/>
                  <a:cs typeface="Times New Roman" panose="02020603050405020304" pitchFamily="18" charset="0"/>
                </a:rPr>
                <a:t>grafana</a:t>
              </a:r>
              <a:br>
                <a:rPr kumimoji="0" lang="en-US" sz="1600" b="0" i="0" u="none" strike="noStrike" kern="1200" cap="none" spc="0" normalizeH="0" baseline="0" noProof="0" dirty="0">
                  <a:ln>
                    <a:noFill/>
                  </a:ln>
                  <a:solidFill>
                    <a:prstClr val="black"/>
                  </a:solidFill>
                  <a:effectLst/>
                  <a:uLnTx/>
                  <a:uFillTx/>
                  <a:latin typeface="Courier New" panose="02070309020205020404" pitchFamily="49" charset="0"/>
                  <a:ea typeface="MS Mincho" panose="02020609040205080304" pitchFamily="49" charset="-128"/>
                  <a:cs typeface="Times New Roman" panose="02020603050405020304" pitchFamily="18" charset="0"/>
                </a:rPr>
              </a:br>
              <a:endParaRPr kumimoji="0" lang="ko-KR" altLang="en-US" sz="1100" b="0"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sp>
          <p:nvSpPr>
            <p:cNvPr id="11" name="TextBox 37">
              <a:extLst>
                <a:ext uri="{FF2B5EF4-FFF2-40B4-BE49-F238E27FC236}">
                  <a16:creationId xmlns:a16="http://schemas.microsoft.com/office/drawing/2014/main" id="{16AF7A02-9DC3-9FDC-FC58-36A92C7552B3}"/>
                </a:ext>
              </a:extLst>
            </p:cNvPr>
            <p:cNvSpPr txBox="1"/>
            <p:nvPr/>
          </p:nvSpPr>
          <p:spPr>
            <a:xfrm>
              <a:off x="2725124" y="4325980"/>
              <a:ext cx="1292072" cy="553998"/>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3.</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5</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t>
              </a:r>
              <a:r>
                <a:rPr lang="fr-FR"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Lancez</a:t>
              </a:r>
              <a:r>
                <a:rPr lang="fr-FR" sz="1600" b="1" u="sng" dirty="0"/>
                <a:t> l’installation de </a:t>
              </a:r>
              <a:r>
                <a:rPr lang="fr-FR" sz="1600" b="1" u="sng" dirty="0" err="1"/>
                <a:t>Grafana</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 </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t>
              </a:r>
              <a:endParaRPr kumimoji="0" lang="fr-FR"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400" b="1"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grpSp>
      <p:pic>
        <p:nvPicPr>
          <p:cNvPr id="3" name="Image 2">
            <a:extLst>
              <a:ext uri="{FF2B5EF4-FFF2-40B4-BE49-F238E27FC236}">
                <a16:creationId xmlns:a16="http://schemas.microsoft.com/office/drawing/2014/main" id="{0B4EED0F-DD86-8985-F094-215BD61605FA}"/>
              </a:ext>
            </a:extLst>
          </p:cNvPr>
          <p:cNvPicPr>
            <a:picLocks noChangeAspect="1"/>
          </p:cNvPicPr>
          <p:nvPr/>
        </p:nvPicPr>
        <p:blipFill>
          <a:blip r:embed="rId2"/>
          <a:srcRect r="48434"/>
          <a:stretch/>
        </p:blipFill>
        <p:spPr>
          <a:xfrm>
            <a:off x="9879445" y="1564112"/>
            <a:ext cx="1863967" cy="1584542"/>
          </a:xfrm>
          <a:prstGeom prst="rect">
            <a:avLst/>
          </a:prstGeom>
        </p:spPr>
      </p:pic>
      <p:grpSp>
        <p:nvGrpSpPr>
          <p:cNvPr id="4" name="Group 62">
            <a:extLst>
              <a:ext uri="{FF2B5EF4-FFF2-40B4-BE49-F238E27FC236}">
                <a16:creationId xmlns:a16="http://schemas.microsoft.com/office/drawing/2014/main" id="{D1D891A6-C519-8097-413C-3CC26A85ADB2}"/>
              </a:ext>
            </a:extLst>
          </p:cNvPr>
          <p:cNvGrpSpPr/>
          <p:nvPr/>
        </p:nvGrpSpPr>
        <p:grpSpPr>
          <a:xfrm>
            <a:off x="1234719" y="2599336"/>
            <a:ext cx="10996402" cy="715834"/>
            <a:chOff x="2725124" y="4040230"/>
            <a:chExt cx="1460222" cy="715834"/>
          </a:xfrm>
        </p:grpSpPr>
        <p:sp>
          <p:nvSpPr>
            <p:cNvPr id="5" name="TextBox 36">
              <a:extLst>
                <a:ext uri="{FF2B5EF4-FFF2-40B4-BE49-F238E27FC236}">
                  <a16:creationId xmlns:a16="http://schemas.microsoft.com/office/drawing/2014/main" id="{33AC9D6C-ED39-6684-4B6B-60012BC9FB63}"/>
                </a:ext>
              </a:extLst>
            </p:cNvPr>
            <p:cNvSpPr txBox="1"/>
            <p:nvPr/>
          </p:nvSpPr>
          <p:spPr>
            <a:xfrm>
              <a:off x="2727654" y="4202066"/>
              <a:ext cx="1457692"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accent4"/>
                </a:solidFill>
                <a:effectLst/>
                <a:uLnTx/>
                <a:uFillTx/>
                <a:latin typeface="Courier New" panose="02070309020205020404" pitchFamily="49"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 </a:t>
              </a:r>
              <a:r>
                <a:rPr lang="en-US" altLang="ko-KR" sz="1600" dirty="0" err="1">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sudo</a:t>
              </a: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 /bin/</a:t>
              </a:r>
              <a:r>
                <a:rPr lang="en-US" altLang="ko-KR" sz="1600" dirty="0" err="1">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systemctl</a:t>
              </a: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 daemon-reload</a:t>
              </a:r>
              <a:endParaRPr kumimoji="0" lang="ko-KR" altLang="en-US" sz="1200" b="0"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sp>
          <p:nvSpPr>
            <p:cNvPr id="21" name="TextBox 37">
              <a:extLst>
                <a:ext uri="{FF2B5EF4-FFF2-40B4-BE49-F238E27FC236}">
                  <a16:creationId xmlns:a16="http://schemas.microsoft.com/office/drawing/2014/main" id="{AB8F9D84-95BC-6229-A1C4-4ED43EF329A6}"/>
                </a:ext>
              </a:extLst>
            </p:cNvPr>
            <p:cNvSpPr txBox="1"/>
            <p:nvPr/>
          </p:nvSpPr>
          <p:spPr>
            <a:xfrm>
              <a:off x="2725124" y="4040230"/>
              <a:ext cx="1415650" cy="553998"/>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3.6 </a:t>
              </a:r>
              <a:r>
                <a:rPr lang="en-US" sz="1600" b="1" u="sng" dirty="0" err="1">
                  <a:solidFill>
                    <a:prstClr val="black"/>
                  </a:solidFill>
                  <a:latin typeface="Cambria" panose="02040503050406030204" pitchFamily="18" charset="0"/>
                  <a:ea typeface="MS Mincho" panose="02020609040205080304" pitchFamily="49" charset="-128"/>
                  <a:cs typeface="Times New Roman" panose="02020603050405020304" pitchFamily="18" charset="0"/>
                </a:rPr>
                <a:t>Relanc</a:t>
              </a:r>
              <a:r>
                <a:rPr kumimoji="0" lang="en-US" sz="1600" b="1" i="0" u="sng" strike="noStrike" kern="1200" cap="none" spc="0" normalizeH="0" baseline="0" noProof="0" dirty="0" err="1">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ez</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le daemon a nouveau </a:t>
              </a:r>
              <a:r>
                <a:rPr lang="fr-FR" sz="1600" b="1" u="sng" dirty="0"/>
                <a:t> :</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 </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t>
              </a:r>
              <a:endParaRPr kumimoji="0" lang="fr-FR"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400" b="1"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grpSp>
      <p:grpSp>
        <p:nvGrpSpPr>
          <p:cNvPr id="22" name="Group 62">
            <a:extLst>
              <a:ext uri="{FF2B5EF4-FFF2-40B4-BE49-F238E27FC236}">
                <a16:creationId xmlns:a16="http://schemas.microsoft.com/office/drawing/2014/main" id="{D3D49814-16C8-8454-5C3D-1B08BC1AC5A4}"/>
              </a:ext>
            </a:extLst>
          </p:cNvPr>
          <p:cNvGrpSpPr/>
          <p:nvPr/>
        </p:nvGrpSpPr>
        <p:grpSpPr>
          <a:xfrm>
            <a:off x="1215158" y="3470582"/>
            <a:ext cx="10996402" cy="687948"/>
            <a:chOff x="2725124" y="4094228"/>
            <a:chExt cx="1460222" cy="553839"/>
          </a:xfrm>
        </p:grpSpPr>
        <p:sp>
          <p:nvSpPr>
            <p:cNvPr id="23" name="TextBox 36">
              <a:extLst>
                <a:ext uri="{FF2B5EF4-FFF2-40B4-BE49-F238E27FC236}">
                  <a16:creationId xmlns:a16="http://schemas.microsoft.com/office/drawing/2014/main" id="{03A4F534-BC64-7DF5-D212-F12BBB63EBDE}"/>
                </a:ext>
              </a:extLst>
            </p:cNvPr>
            <p:cNvSpPr txBox="1"/>
            <p:nvPr/>
          </p:nvSpPr>
          <p:spPr>
            <a:xfrm>
              <a:off x="2727654" y="4202066"/>
              <a:ext cx="1457692" cy="44600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accent4"/>
                </a:solidFill>
                <a:effectLst/>
                <a:uLnTx/>
                <a:uFillTx/>
                <a:latin typeface="Courier New" panose="02070309020205020404" pitchFamily="49"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 </a:t>
              </a:r>
              <a:r>
                <a:rPr lang="en-US" altLang="ko-KR" sz="1600" dirty="0" err="1">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sudo</a:t>
              </a: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 /bin/</a:t>
              </a:r>
              <a:r>
                <a:rPr lang="en-US" altLang="ko-KR" sz="1600" dirty="0" err="1">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systemctl</a:t>
              </a: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 enable Grafana-server</a:t>
              </a:r>
              <a:endParaRPr kumimoji="0" lang="ko-KR" altLang="en-US" sz="1200" b="0"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sp>
          <p:nvSpPr>
            <p:cNvPr id="24" name="TextBox 37">
              <a:extLst>
                <a:ext uri="{FF2B5EF4-FFF2-40B4-BE49-F238E27FC236}">
                  <a16:creationId xmlns:a16="http://schemas.microsoft.com/office/drawing/2014/main" id="{9AAFA21A-E7C3-E670-7953-3999AA97C507}"/>
                </a:ext>
              </a:extLst>
            </p:cNvPr>
            <p:cNvSpPr txBox="1"/>
            <p:nvPr/>
          </p:nvSpPr>
          <p:spPr>
            <a:xfrm>
              <a:off x="2725124" y="4094228"/>
              <a:ext cx="1415650" cy="446001"/>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3.7 </a:t>
              </a:r>
              <a:r>
                <a:rPr kumimoji="0" lang="en-US" sz="1600" b="1" i="0" u="sng" strike="noStrike" kern="1200" cap="none" spc="0" normalizeH="0" baseline="0" noProof="0" dirty="0" err="1">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Activez</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le  </a:t>
              </a:r>
              <a:r>
                <a:rPr kumimoji="0" lang="en-US" sz="1600" b="1" i="0" u="sng" strike="noStrike" kern="1200" cap="none" spc="0" normalizeH="0" baseline="0" noProof="0" dirty="0" err="1">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serveur</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Grafana </a:t>
              </a:r>
              <a:r>
                <a:rPr lang="fr-FR" sz="1600" b="1" u="sng" dirty="0"/>
                <a:t> :</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 </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t>
              </a:r>
              <a:endParaRPr kumimoji="0" lang="fr-FR"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400" b="1"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grpSp>
      <p:grpSp>
        <p:nvGrpSpPr>
          <p:cNvPr id="25" name="Group 62">
            <a:extLst>
              <a:ext uri="{FF2B5EF4-FFF2-40B4-BE49-F238E27FC236}">
                <a16:creationId xmlns:a16="http://schemas.microsoft.com/office/drawing/2014/main" id="{2B20EE79-4A69-7DD2-0504-6F69B2F21E1A}"/>
              </a:ext>
            </a:extLst>
          </p:cNvPr>
          <p:cNvGrpSpPr/>
          <p:nvPr/>
        </p:nvGrpSpPr>
        <p:grpSpPr>
          <a:xfrm>
            <a:off x="1244245" y="4247064"/>
            <a:ext cx="10996402" cy="687948"/>
            <a:chOff x="2725124" y="4094228"/>
            <a:chExt cx="1460222" cy="553839"/>
          </a:xfrm>
        </p:grpSpPr>
        <p:sp>
          <p:nvSpPr>
            <p:cNvPr id="26" name="TextBox 36">
              <a:extLst>
                <a:ext uri="{FF2B5EF4-FFF2-40B4-BE49-F238E27FC236}">
                  <a16:creationId xmlns:a16="http://schemas.microsoft.com/office/drawing/2014/main" id="{E5EFEF51-5732-CA9D-1885-811A4DD962F7}"/>
                </a:ext>
              </a:extLst>
            </p:cNvPr>
            <p:cNvSpPr txBox="1"/>
            <p:nvPr/>
          </p:nvSpPr>
          <p:spPr>
            <a:xfrm>
              <a:off x="2727654" y="4202066"/>
              <a:ext cx="1457692" cy="44600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accent4"/>
                </a:solidFill>
                <a:effectLst/>
                <a:uLnTx/>
                <a:uFillTx/>
                <a:latin typeface="Courier New" panose="02070309020205020404" pitchFamily="49"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 </a:t>
              </a:r>
              <a:r>
                <a:rPr lang="en-US" altLang="ko-KR" sz="1600" dirty="0" err="1">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sudo</a:t>
              </a: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 /bin/</a:t>
              </a:r>
              <a:r>
                <a:rPr lang="en-US" altLang="ko-KR" sz="1600" dirty="0" err="1">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systemctl</a:t>
              </a: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 start Grafana-server</a:t>
              </a:r>
              <a:endParaRPr kumimoji="0" lang="ko-KR" altLang="en-US" sz="1200" b="0"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sp>
          <p:nvSpPr>
            <p:cNvPr id="27" name="TextBox 37">
              <a:extLst>
                <a:ext uri="{FF2B5EF4-FFF2-40B4-BE49-F238E27FC236}">
                  <a16:creationId xmlns:a16="http://schemas.microsoft.com/office/drawing/2014/main" id="{0A42405A-17BF-9040-5361-71A91BF0A76A}"/>
                </a:ext>
              </a:extLst>
            </p:cNvPr>
            <p:cNvSpPr txBox="1"/>
            <p:nvPr/>
          </p:nvSpPr>
          <p:spPr>
            <a:xfrm>
              <a:off x="2725124" y="4094228"/>
              <a:ext cx="1415650" cy="446001"/>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3.</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8</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t>
              </a:r>
              <a:r>
                <a:rPr lang="en-US" sz="1600" b="1" u="sng" dirty="0" err="1">
                  <a:solidFill>
                    <a:prstClr val="black"/>
                  </a:solidFill>
                  <a:latin typeface="Cambria" panose="02040503050406030204" pitchFamily="18" charset="0"/>
                  <a:ea typeface="MS Mincho" panose="02020609040205080304" pitchFamily="49" charset="-128"/>
                  <a:cs typeface="Times New Roman" panose="02020603050405020304" pitchFamily="18" charset="0"/>
                </a:rPr>
                <a:t>Demarre</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z le  </a:t>
              </a:r>
              <a:r>
                <a:rPr kumimoji="0" lang="en-US" sz="1600" b="1" i="0" u="sng" strike="noStrike" kern="1200" cap="none" spc="0" normalizeH="0" baseline="0" noProof="0" dirty="0" err="1">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serveur</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Grafana </a:t>
              </a:r>
              <a:r>
                <a:rPr lang="fr-FR" sz="1600" b="1" u="sng" dirty="0"/>
                <a:t> :</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 </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t>
              </a:r>
              <a:endParaRPr kumimoji="0" lang="fr-FR"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400" b="1"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grpSp>
      <p:grpSp>
        <p:nvGrpSpPr>
          <p:cNvPr id="28" name="Group 62">
            <a:extLst>
              <a:ext uri="{FF2B5EF4-FFF2-40B4-BE49-F238E27FC236}">
                <a16:creationId xmlns:a16="http://schemas.microsoft.com/office/drawing/2014/main" id="{03C722AF-A0F0-ADBE-B354-922A1E407188}"/>
              </a:ext>
            </a:extLst>
          </p:cNvPr>
          <p:cNvGrpSpPr/>
          <p:nvPr/>
        </p:nvGrpSpPr>
        <p:grpSpPr>
          <a:xfrm>
            <a:off x="1215158" y="4972698"/>
            <a:ext cx="10996402" cy="687948"/>
            <a:chOff x="2725124" y="4094228"/>
            <a:chExt cx="1460222" cy="553839"/>
          </a:xfrm>
        </p:grpSpPr>
        <p:sp>
          <p:nvSpPr>
            <p:cNvPr id="29" name="TextBox 36">
              <a:extLst>
                <a:ext uri="{FF2B5EF4-FFF2-40B4-BE49-F238E27FC236}">
                  <a16:creationId xmlns:a16="http://schemas.microsoft.com/office/drawing/2014/main" id="{E35C2309-8776-F9D0-C931-BA7EB5315165}"/>
                </a:ext>
              </a:extLst>
            </p:cNvPr>
            <p:cNvSpPr txBox="1"/>
            <p:nvPr/>
          </p:nvSpPr>
          <p:spPr>
            <a:xfrm>
              <a:off x="2727654" y="4202066"/>
              <a:ext cx="1457692" cy="44600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accent4"/>
                </a:solidFill>
                <a:effectLst/>
                <a:uLnTx/>
                <a:uFillTx/>
                <a:latin typeface="Courier New" panose="02070309020205020404" pitchFamily="49"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 </a:t>
              </a:r>
              <a:r>
                <a:rPr lang="en-US" altLang="ko-KR" sz="1600" dirty="0" err="1">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sudo</a:t>
              </a: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 </a:t>
              </a:r>
              <a:r>
                <a:rPr lang="en-US" altLang="ko-KR" sz="1600" dirty="0" err="1">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systemctl</a:t>
              </a: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 enable Grafana-server</a:t>
              </a:r>
              <a:endParaRPr kumimoji="0" lang="ko-KR" altLang="en-US" sz="1200" b="0"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sp>
          <p:nvSpPr>
            <p:cNvPr id="30" name="TextBox 37">
              <a:extLst>
                <a:ext uri="{FF2B5EF4-FFF2-40B4-BE49-F238E27FC236}">
                  <a16:creationId xmlns:a16="http://schemas.microsoft.com/office/drawing/2014/main" id="{58ABCD6A-4A1D-E483-405D-D33A7F1C42D4}"/>
                </a:ext>
              </a:extLst>
            </p:cNvPr>
            <p:cNvSpPr txBox="1"/>
            <p:nvPr/>
          </p:nvSpPr>
          <p:spPr>
            <a:xfrm>
              <a:off x="2725124" y="4094228"/>
              <a:ext cx="1415650" cy="446001"/>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3.</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9</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t>
              </a:r>
              <a:r>
                <a:rPr lang="en-US" sz="1600" b="1" u="sng" dirty="0" err="1">
                  <a:solidFill>
                    <a:prstClr val="black"/>
                  </a:solidFill>
                  <a:latin typeface="Cambria" panose="02040503050406030204" pitchFamily="18" charset="0"/>
                  <a:ea typeface="MS Mincho" panose="02020609040205080304" pitchFamily="49" charset="-128"/>
                  <a:cs typeface="Times New Roman" panose="02020603050405020304" pitchFamily="18" charset="0"/>
                </a:rPr>
                <a:t>Verifiez</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 </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t>
              </a:r>
              <a:r>
                <a:rPr kumimoji="0" lang="en-US" sz="1600" b="1" i="0" u="sng" strike="noStrike" kern="1200" cap="none" spc="0" normalizeH="0" baseline="0" noProof="0" dirty="0" err="1">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serveur</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Grafana </a:t>
              </a:r>
              <a:r>
                <a:rPr lang="en-US" sz="1600" b="1" u="sng" dirty="0" err="1">
                  <a:solidFill>
                    <a:prstClr val="black"/>
                  </a:solidFill>
                  <a:latin typeface="Cambria" panose="02040503050406030204" pitchFamily="18" charset="0"/>
                  <a:ea typeface="MS Mincho" panose="02020609040205080304" pitchFamily="49" charset="-128"/>
                  <a:cs typeface="Times New Roman" panose="02020603050405020304" pitchFamily="18" charset="0"/>
                </a:rPr>
                <a:t>marche</a:t>
              </a:r>
              <a:r>
                <a:rPr lang="fr-FR" sz="1600" b="1" u="sng" dirty="0"/>
                <a:t> :</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 </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t>
              </a:r>
              <a:endParaRPr kumimoji="0" lang="fr-FR"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400" b="1"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grpSp>
    </p:spTree>
    <p:extLst>
      <p:ext uri="{BB962C8B-B14F-4D97-AF65-F5344CB8AC3E}">
        <p14:creationId xmlns:p14="http://schemas.microsoft.com/office/powerpoint/2010/main" val="1854438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25F62-427D-98A5-0FA6-F24338B0FBC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E9F478C8-8237-11D2-717F-F4F014F62D64}"/>
              </a:ext>
            </a:extLst>
          </p:cNvPr>
          <p:cNvSpPr>
            <a:spLocks noGrp="1"/>
          </p:cNvSpPr>
          <p:nvPr>
            <p:ph type="body" sz="quarter" idx="10"/>
          </p:nvPr>
        </p:nvSpPr>
        <p:spPr>
          <a:xfrm>
            <a:off x="309401" y="0"/>
            <a:ext cx="11573197" cy="724247"/>
          </a:xfrm>
        </p:spPr>
        <p:txBody>
          <a:bodyPr/>
          <a:lstStyle/>
          <a:p>
            <a:r>
              <a:rPr lang="fr-FR" sz="2000" dirty="0"/>
              <a:t>TP3 : Supervision et Monitoring app PHP avec </a:t>
            </a:r>
            <a:r>
              <a:rPr lang="fr-FR" sz="2000" dirty="0" err="1"/>
              <a:t>Grafana</a:t>
            </a:r>
            <a:r>
              <a:rPr lang="fr-FR" sz="2000" dirty="0"/>
              <a:t> et </a:t>
            </a:r>
            <a:r>
              <a:rPr lang="fr-FR" sz="2000" dirty="0" err="1"/>
              <a:t>Prometheus</a:t>
            </a:r>
            <a:endParaRPr lang="en-US" sz="2000" dirty="0"/>
          </a:p>
        </p:txBody>
      </p:sp>
      <p:sp>
        <p:nvSpPr>
          <p:cNvPr id="9" name="ZoneTexte 8">
            <a:extLst>
              <a:ext uri="{FF2B5EF4-FFF2-40B4-BE49-F238E27FC236}">
                <a16:creationId xmlns:a16="http://schemas.microsoft.com/office/drawing/2014/main" id="{618C57D3-8AE5-28B0-0C61-9E5A50AC3856}"/>
              </a:ext>
            </a:extLst>
          </p:cNvPr>
          <p:cNvSpPr txBox="1"/>
          <p:nvPr/>
        </p:nvSpPr>
        <p:spPr>
          <a:xfrm>
            <a:off x="986055" y="993108"/>
            <a:ext cx="5509995" cy="390363"/>
          </a:xfrm>
          <a:prstGeom prst="rect">
            <a:avLst/>
          </a:prstGeom>
          <a:noFill/>
        </p:spPr>
        <p:txBody>
          <a:bodyPr wrap="square" rtlCol="0">
            <a:spAutoFit/>
          </a:bodyPr>
          <a:lstStyle/>
          <a:p>
            <a:pPr>
              <a:lnSpc>
                <a:spcPct val="115000"/>
              </a:lnSpc>
              <a:spcBef>
                <a:spcPts val="1000"/>
              </a:spcBef>
            </a:pPr>
            <a:r>
              <a:rPr lang="fr-FR" b="1" dirty="0">
                <a:solidFill>
                  <a:schemeClr val="accent4">
                    <a:lumMod val="60000"/>
                    <a:lumOff val="40000"/>
                  </a:schemeClr>
                </a:solidFill>
              </a:rPr>
              <a:t>4. DEMARRAGE DE GRAFANA</a:t>
            </a:r>
            <a:endParaRPr lang="fr-FR" b="1" dirty="0">
              <a:solidFill>
                <a:schemeClr val="accent4">
                  <a:lumMod val="60000"/>
                  <a:lumOff val="40000"/>
                </a:schemeClr>
              </a:solidFill>
              <a:effectLst/>
              <a:latin typeface="Calibri" panose="020F0502020204030204" pitchFamily="34" charset="0"/>
              <a:ea typeface="MS Gothic" panose="020B0609070205080204" pitchFamily="49" charset="-128"/>
              <a:cs typeface="Times New Roman" panose="02020603050405020304" pitchFamily="18" charset="0"/>
            </a:endParaRPr>
          </a:p>
        </p:txBody>
      </p:sp>
      <p:sp>
        <p:nvSpPr>
          <p:cNvPr id="15" name="Freeform: Shape 54">
            <a:extLst>
              <a:ext uri="{FF2B5EF4-FFF2-40B4-BE49-F238E27FC236}">
                <a16:creationId xmlns:a16="http://schemas.microsoft.com/office/drawing/2014/main" id="{6A4A8442-2BA2-87EB-14D3-0A626BA9A5FD}"/>
              </a:ext>
            </a:extLst>
          </p:cNvPr>
          <p:cNvSpPr/>
          <p:nvPr/>
        </p:nvSpPr>
        <p:spPr>
          <a:xfrm>
            <a:off x="542377" y="870116"/>
            <a:ext cx="9068348" cy="800100"/>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pic>
        <p:nvPicPr>
          <p:cNvPr id="3" name="Image 2">
            <a:extLst>
              <a:ext uri="{FF2B5EF4-FFF2-40B4-BE49-F238E27FC236}">
                <a16:creationId xmlns:a16="http://schemas.microsoft.com/office/drawing/2014/main" id="{807D1D25-0A4F-3BFB-62C2-6F288C9320DC}"/>
              </a:ext>
            </a:extLst>
          </p:cNvPr>
          <p:cNvPicPr>
            <a:picLocks noChangeAspect="1"/>
          </p:cNvPicPr>
          <p:nvPr/>
        </p:nvPicPr>
        <p:blipFill>
          <a:blip r:embed="rId2"/>
          <a:srcRect r="48434"/>
          <a:stretch/>
        </p:blipFill>
        <p:spPr>
          <a:xfrm>
            <a:off x="9879445" y="1564112"/>
            <a:ext cx="1863967" cy="1584542"/>
          </a:xfrm>
          <a:prstGeom prst="rect">
            <a:avLst/>
          </a:prstGeom>
        </p:spPr>
      </p:pic>
      <p:grpSp>
        <p:nvGrpSpPr>
          <p:cNvPr id="28" name="Group 62">
            <a:extLst>
              <a:ext uri="{FF2B5EF4-FFF2-40B4-BE49-F238E27FC236}">
                <a16:creationId xmlns:a16="http://schemas.microsoft.com/office/drawing/2014/main" id="{11081392-CE5F-BB68-C70A-608B3C8A3BC7}"/>
              </a:ext>
            </a:extLst>
          </p:cNvPr>
          <p:cNvGrpSpPr/>
          <p:nvPr/>
        </p:nvGrpSpPr>
        <p:grpSpPr>
          <a:xfrm>
            <a:off x="1195598" y="1793208"/>
            <a:ext cx="10996402" cy="687948"/>
            <a:chOff x="2725124" y="4094228"/>
            <a:chExt cx="1460222" cy="553839"/>
          </a:xfrm>
        </p:grpSpPr>
        <p:sp>
          <p:nvSpPr>
            <p:cNvPr id="29" name="TextBox 36">
              <a:extLst>
                <a:ext uri="{FF2B5EF4-FFF2-40B4-BE49-F238E27FC236}">
                  <a16:creationId xmlns:a16="http://schemas.microsoft.com/office/drawing/2014/main" id="{95A73A25-D861-2709-47F6-2AD922105F7B}"/>
                </a:ext>
              </a:extLst>
            </p:cNvPr>
            <p:cNvSpPr txBox="1"/>
            <p:nvPr/>
          </p:nvSpPr>
          <p:spPr>
            <a:xfrm>
              <a:off x="2727654" y="4202066"/>
              <a:ext cx="1457692" cy="44600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accent4"/>
                </a:solidFill>
                <a:effectLst/>
                <a:uLnTx/>
                <a:uFillTx/>
                <a:latin typeface="Courier New" panose="02070309020205020404" pitchFamily="49"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 </a:t>
              </a:r>
              <a:r>
                <a:rPr lang="en-US" altLang="ko-KR" sz="1600" dirty="0" err="1">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sudo</a:t>
              </a: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 </a:t>
              </a:r>
              <a:r>
                <a:rPr lang="en-US" altLang="ko-KR" sz="1600" dirty="0" err="1">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systemctl</a:t>
              </a: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 status Grafana-server</a:t>
              </a:r>
              <a:endParaRPr kumimoji="0" lang="ko-KR" altLang="en-US" sz="1200" b="0"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sp>
          <p:nvSpPr>
            <p:cNvPr id="30" name="TextBox 37">
              <a:extLst>
                <a:ext uri="{FF2B5EF4-FFF2-40B4-BE49-F238E27FC236}">
                  <a16:creationId xmlns:a16="http://schemas.microsoft.com/office/drawing/2014/main" id="{DA7F9E7B-CD5A-3227-4C35-F9C0E8E53A20}"/>
                </a:ext>
              </a:extLst>
            </p:cNvPr>
            <p:cNvSpPr txBox="1"/>
            <p:nvPr/>
          </p:nvSpPr>
          <p:spPr>
            <a:xfrm>
              <a:off x="2725124" y="4094228"/>
              <a:ext cx="1415650" cy="446001"/>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4.1</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t>
              </a:r>
              <a:r>
                <a:rPr lang="en-US" sz="1600" b="1" u="sng" dirty="0" err="1">
                  <a:solidFill>
                    <a:prstClr val="black"/>
                  </a:solidFill>
                  <a:latin typeface="Cambria" panose="02040503050406030204" pitchFamily="18" charset="0"/>
                  <a:ea typeface="MS Mincho" panose="02020609040205080304" pitchFamily="49" charset="-128"/>
                  <a:cs typeface="Times New Roman" panose="02020603050405020304" pitchFamily="18" charset="0"/>
                </a:rPr>
                <a:t>Verifiez</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 </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t>
              </a:r>
              <a:r>
                <a:rPr kumimoji="0" lang="en-US" sz="1600" b="1" i="0" u="sng" strike="noStrike" kern="1200" cap="none" spc="0" normalizeH="0" baseline="0" noProof="0" dirty="0" err="1">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serveur</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Grafana </a:t>
              </a:r>
              <a:r>
                <a:rPr lang="en-US" sz="1600" b="1" u="sng" dirty="0" err="1">
                  <a:solidFill>
                    <a:prstClr val="black"/>
                  </a:solidFill>
                  <a:latin typeface="Cambria" panose="02040503050406030204" pitchFamily="18" charset="0"/>
                  <a:ea typeface="MS Mincho" panose="02020609040205080304" pitchFamily="49" charset="-128"/>
                  <a:cs typeface="Times New Roman" panose="02020603050405020304" pitchFamily="18" charset="0"/>
                </a:rPr>
                <a:t>marche</a:t>
              </a:r>
              <a:r>
                <a:rPr lang="fr-FR" sz="1600" b="1" u="sng" dirty="0"/>
                <a:t> :</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 </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t>
              </a:r>
              <a:endParaRPr kumimoji="0" lang="fr-FR"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400" b="1"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grpSp>
      <p:pic>
        <p:nvPicPr>
          <p:cNvPr id="7" name="Image 6">
            <a:extLst>
              <a:ext uri="{FF2B5EF4-FFF2-40B4-BE49-F238E27FC236}">
                <a16:creationId xmlns:a16="http://schemas.microsoft.com/office/drawing/2014/main" id="{4EAA0563-E956-2E5F-E369-156EB3DD7C01}"/>
              </a:ext>
            </a:extLst>
          </p:cNvPr>
          <p:cNvPicPr>
            <a:picLocks noChangeAspect="1"/>
          </p:cNvPicPr>
          <p:nvPr/>
        </p:nvPicPr>
        <p:blipFill>
          <a:blip r:embed="rId3"/>
          <a:stretch>
            <a:fillRect/>
          </a:stretch>
        </p:blipFill>
        <p:spPr>
          <a:xfrm>
            <a:off x="1309901" y="2615106"/>
            <a:ext cx="7849597" cy="2615449"/>
          </a:xfrm>
          <a:prstGeom prst="rect">
            <a:avLst/>
          </a:prstGeom>
        </p:spPr>
      </p:pic>
      <p:sp>
        <p:nvSpPr>
          <p:cNvPr id="12" name="Rectangle 11">
            <a:extLst>
              <a:ext uri="{FF2B5EF4-FFF2-40B4-BE49-F238E27FC236}">
                <a16:creationId xmlns:a16="http://schemas.microsoft.com/office/drawing/2014/main" id="{721C8C98-3415-99ED-DFBF-BA61FF31413E}"/>
              </a:ext>
            </a:extLst>
          </p:cNvPr>
          <p:cNvSpPr/>
          <p:nvPr/>
        </p:nvSpPr>
        <p:spPr>
          <a:xfrm>
            <a:off x="1518834" y="3169104"/>
            <a:ext cx="2200759" cy="259896"/>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lèche : droite 12">
            <a:extLst>
              <a:ext uri="{FF2B5EF4-FFF2-40B4-BE49-F238E27FC236}">
                <a16:creationId xmlns:a16="http://schemas.microsoft.com/office/drawing/2014/main" id="{BC89EAAC-B69F-8A0B-89C2-EF0271693855}"/>
              </a:ext>
            </a:extLst>
          </p:cNvPr>
          <p:cNvSpPr/>
          <p:nvPr/>
        </p:nvSpPr>
        <p:spPr>
          <a:xfrm>
            <a:off x="542377" y="3169104"/>
            <a:ext cx="976457" cy="25989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4" name="Group 62">
            <a:extLst>
              <a:ext uri="{FF2B5EF4-FFF2-40B4-BE49-F238E27FC236}">
                <a16:creationId xmlns:a16="http://schemas.microsoft.com/office/drawing/2014/main" id="{E7038D49-18CB-6131-389D-6A27A9BC7CEE}"/>
              </a:ext>
            </a:extLst>
          </p:cNvPr>
          <p:cNvGrpSpPr/>
          <p:nvPr/>
        </p:nvGrpSpPr>
        <p:grpSpPr>
          <a:xfrm>
            <a:off x="1202623" y="5360945"/>
            <a:ext cx="10977349" cy="718397"/>
            <a:chOff x="2725124" y="4097958"/>
            <a:chExt cx="1457692" cy="568679"/>
          </a:xfrm>
        </p:grpSpPr>
        <p:sp>
          <p:nvSpPr>
            <p:cNvPr id="16" name="TextBox 36">
              <a:extLst>
                <a:ext uri="{FF2B5EF4-FFF2-40B4-BE49-F238E27FC236}">
                  <a16:creationId xmlns:a16="http://schemas.microsoft.com/office/drawing/2014/main" id="{0BAC75A1-D404-5973-9CF0-91163C054F22}"/>
                </a:ext>
              </a:extLst>
            </p:cNvPr>
            <p:cNvSpPr txBox="1"/>
            <p:nvPr/>
          </p:nvSpPr>
          <p:spPr>
            <a:xfrm>
              <a:off x="2725124" y="4228095"/>
              <a:ext cx="1457692" cy="43854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accent4"/>
                </a:solidFill>
                <a:effectLst/>
                <a:uLnTx/>
                <a:uFillTx/>
                <a:latin typeface="Courier New" panose="02070309020205020404" pitchFamily="49"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600" dirty="0" err="1">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firefox</a:t>
              </a: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 %u http://localhost:3000 </a:t>
              </a:r>
              <a:endParaRPr kumimoji="0" lang="ko-KR" altLang="en-US" sz="1600" b="0"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sp>
          <p:nvSpPr>
            <p:cNvPr id="17" name="TextBox 37">
              <a:extLst>
                <a:ext uri="{FF2B5EF4-FFF2-40B4-BE49-F238E27FC236}">
                  <a16:creationId xmlns:a16="http://schemas.microsoft.com/office/drawing/2014/main" id="{F03F50D4-53D1-E14E-2E90-AF5016DCB938}"/>
                </a:ext>
              </a:extLst>
            </p:cNvPr>
            <p:cNvSpPr txBox="1"/>
            <p:nvPr/>
          </p:nvSpPr>
          <p:spPr>
            <a:xfrm>
              <a:off x="2725124" y="4097958"/>
              <a:ext cx="1415650" cy="438542"/>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4.2 </a:t>
              </a:r>
              <a:r>
                <a:rPr kumimoji="0" lang="en-US" sz="1600" b="1" i="0" u="sng" strike="noStrike" kern="1200" cap="none" spc="0" normalizeH="0" baseline="0" noProof="0" dirty="0" err="1">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Accedez</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 </a:t>
              </a:r>
              <a:r>
                <a:rPr kumimoji="0" lang="en-US" sz="1600" b="1" i="0" u="sng" strike="noStrike" kern="1200" cap="none" spc="0" normalizeH="0" baseline="0" noProof="0" dirty="0" err="1">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l’interface</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web de </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Grafana</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au port 3000 </a:t>
              </a:r>
              <a:r>
                <a:rPr lang="fr-FR" sz="1600" b="1" u="sng" dirty="0"/>
                <a:t>:</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 </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t>
              </a:r>
              <a:endParaRPr kumimoji="0" lang="fr-FR"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400" b="1"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grpSp>
    </p:spTree>
    <p:extLst>
      <p:ext uri="{BB962C8B-B14F-4D97-AF65-F5344CB8AC3E}">
        <p14:creationId xmlns:p14="http://schemas.microsoft.com/office/powerpoint/2010/main" val="4100120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55707-069D-BA72-74A0-35D72FBF8F7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1B7F2E8-291B-3687-6479-03A366D90A36}"/>
              </a:ext>
            </a:extLst>
          </p:cNvPr>
          <p:cNvSpPr>
            <a:spLocks noGrp="1"/>
          </p:cNvSpPr>
          <p:nvPr>
            <p:ph type="body" sz="quarter" idx="10"/>
          </p:nvPr>
        </p:nvSpPr>
        <p:spPr>
          <a:xfrm>
            <a:off x="309401" y="0"/>
            <a:ext cx="11573197" cy="724247"/>
          </a:xfrm>
        </p:spPr>
        <p:txBody>
          <a:bodyPr/>
          <a:lstStyle/>
          <a:p>
            <a:r>
              <a:rPr lang="fr-FR" sz="2000" dirty="0"/>
              <a:t>TP3 : Supervision et Monitoring app PHP avec </a:t>
            </a:r>
            <a:r>
              <a:rPr lang="fr-FR" sz="2000" dirty="0" err="1"/>
              <a:t>Grafana</a:t>
            </a:r>
            <a:r>
              <a:rPr lang="fr-FR" sz="2000" dirty="0"/>
              <a:t> et </a:t>
            </a:r>
            <a:r>
              <a:rPr lang="fr-FR" sz="2000" dirty="0" err="1"/>
              <a:t>Prometheus</a:t>
            </a:r>
            <a:endParaRPr lang="en-US" sz="2000" dirty="0"/>
          </a:p>
        </p:txBody>
      </p:sp>
      <p:sp>
        <p:nvSpPr>
          <p:cNvPr id="9" name="ZoneTexte 8">
            <a:extLst>
              <a:ext uri="{FF2B5EF4-FFF2-40B4-BE49-F238E27FC236}">
                <a16:creationId xmlns:a16="http://schemas.microsoft.com/office/drawing/2014/main" id="{6DE892B4-1EAF-4048-761A-C06923906DDD}"/>
              </a:ext>
            </a:extLst>
          </p:cNvPr>
          <p:cNvSpPr txBox="1"/>
          <p:nvPr/>
        </p:nvSpPr>
        <p:spPr>
          <a:xfrm>
            <a:off x="986055" y="993108"/>
            <a:ext cx="5509995" cy="390363"/>
          </a:xfrm>
          <a:prstGeom prst="rect">
            <a:avLst/>
          </a:prstGeom>
          <a:noFill/>
        </p:spPr>
        <p:txBody>
          <a:bodyPr wrap="square" rtlCol="0">
            <a:spAutoFit/>
          </a:bodyPr>
          <a:lstStyle/>
          <a:p>
            <a:pPr>
              <a:lnSpc>
                <a:spcPct val="115000"/>
              </a:lnSpc>
              <a:spcBef>
                <a:spcPts val="1000"/>
              </a:spcBef>
            </a:pPr>
            <a:r>
              <a:rPr lang="fr-FR" b="1" dirty="0">
                <a:solidFill>
                  <a:schemeClr val="accent4">
                    <a:lumMod val="60000"/>
                    <a:lumOff val="40000"/>
                  </a:schemeClr>
                </a:solidFill>
              </a:rPr>
              <a:t>4. DEMARRAGE DE GRAFANA</a:t>
            </a:r>
            <a:endParaRPr lang="fr-FR" b="1" dirty="0">
              <a:solidFill>
                <a:schemeClr val="accent4">
                  <a:lumMod val="60000"/>
                  <a:lumOff val="40000"/>
                </a:schemeClr>
              </a:solidFill>
              <a:effectLst/>
              <a:latin typeface="Calibri" panose="020F0502020204030204" pitchFamily="34" charset="0"/>
              <a:ea typeface="MS Gothic" panose="020B0609070205080204" pitchFamily="49" charset="-128"/>
              <a:cs typeface="Times New Roman" panose="02020603050405020304" pitchFamily="18" charset="0"/>
            </a:endParaRPr>
          </a:p>
        </p:txBody>
      </p:sp>
      <p:sp>
        <p:nvSpPr>
          <p:cNvPr id="15" name="Freeform: Shape 54">
            <a:extLst>
              <a:ext uri="{FF2B5EF4-FFF2-40B4-BE49-F238E27FC236}">
                <a16:creationId xmlns:a16="http://schemas.microsoft.com/office/drawing/2014/main" id="{1AD9E72F-7C48-5B3A-2E99-981AED248C95}"/>
              </a:ext>
            </a:extLst>
          </p:cNvPr>
          <p:cNvSpPr/>
          <p:nvPr/>
        </p:nvSpPr>
        <p:spPr>
          <a:xfrm>
            <a:off x="542377" y="870116"/>
            <a:ext cx="9068348" cy="800100"/>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pic>
        <p:nvPicPr>
          <p:cNvPr id="3" name="Image 2">
            <a:extLst>
              <a:ext uri="{FF2B5EF4-FFF2-40B4-BE49-F238E27FC236}">
                <a16:creationId xmlns:a16="http://schemas.microsoft.com/office/drawing/2014/main" id="{A746C896-FDC7-B625-B7C4-3E11D1A20C31}"/>
              </a:ext>
            </a:extLst>
          </p:cNvPr>
          <p:cNvPicPr>
            <a:picLocks noChangeAspect="1"/>
          </p:cNvPicPr>
          <p:nvPr/>
        </p:nvPicPr>
        <p:blipFill>
          <a:blip r:embed="rId2"/>
          <a:srcRect r="48434"/>
          <a:stretch/>
        </p:blipFill>
        <p:spPr>
          <a:xfrm>
            <a:off x="9879445" y="1564112"/>
            <a:ext cx="1863967" cy="1584542"/>
          </a:xfrm>
          <a:prstGeom prst="rect">
            <a:avLst/>
          </a:prstGeom>
        </p:spPr>
      </p:pic>
      <p:sp>
        <p:nvSpPr>
          <p:cNvPr id="30" name="TextBox 37">
            <a:extLst>
              <a:ext uri="{FF2B5EF4-FFF2-40B4-BE49-F238E27FC236}">
                <a16:creationId xmlns:a16="http://schemas.microsoft.com/office/drawing/2014/main" id="{D730BB98-F77B-0779-3721-2E3B70D2328F}"/>
              </a:ext>
            </a:extLst>
          </p:cNvPr>
          <p:cNvSpPr txBox="1"/>
          <p:nvPr/>
        </p:nvSpPr>
        <p:spPr>
          <a:xfrm>
            <a:off x="1195598" y="1793208"/>
            <a:ext cx="10660746" cy="553998"/>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4.3 Pour se connecter </a:t>
            </a:r>
            <a:r>
              <a:rPr lang="en-US" sz="1600" b="1" u="sng" dirty="0" err="1">
                <a:solidFill>
                  <a:prstClr val="black"/>
                </a:solidFill>
                <a:latin typeface="Cambria" panose="02040503050406030204" pitchFamily="18" charset="0"/>
                <a:ea typeface="MS Mincho" panose="02020609040205080304" pitchFamily="49" charset="-128"/>
                <a:cs typeface="Times New Roman" panose="02020603050405020304" pitchFamily="18" charset="0"/>
              </a:rPr>
              <a:t>vous</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 </a:t>
            </a:r>
            <a:r>
              <a:rPr lang="en-US" sz="1600" b="1" u="sng" dirty="0" err="1">
                <a:solidFill>
                  <a:prstClr val="black"/>
                </a:solidFill>
                <a:latin typeface="Cambria" panose="02040503050406030204" pitchFamily="18" charset="0"/>
                <a:ea typeface="MS Mincho" panose="02020609040205080304" pitchFamily="49" charset="-128"/>
                <a:cs typeface="Times New Roman" panose="02020603050405020304" pitchFamily="18" charset="0"/>
              </a:rPr>
              <a:t>devait</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 </a:t>
            </a:r>
            <a:r>
              <a:rPr lang="en-US" sz="1600" b="1" u="sng" dirty="0" err="1">
                <a:solidFill>
                  <a:prstClr val="black"/>
                </a:solidFill>
                <a:latin typeface="Cambria" panose="02040503050406030204" pitchFamily="18" charset="0"/>
                <a:ea typeface="MS Mincho" panose="02020609040205080304" pitchFamily="49" charset="-128"/>
                <a:cs typeface="Times New Roman" panose="02020603050405020304" pitchFamily="18" charset="0"/>
              </a:rPr>
              <a:t>saisir</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 le mot “admin” sur les deux champs</a:t>
            </a:r>
            <a:r>
              <a:rPr lang="fr-FR" sz="1600" b="1" u="sng" dirty="0"/>
              <a:t> :</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 </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t>
            </a:r>
            <a:endParaRPr kumimoji="0" lang="fr-FR"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400" b="1"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sp>
        <p:nvSpPr>
          <p:cNvPr id="17" name="TextBox 37">
            <a:extLst>
              <a:ext uri="{FF2B5EF4-FFF2-40B4-BE49-F238E27FC236}">
                <a16:creationId xmlns:a16="http://schemas.microsoft.com/office/drawing/2014/main" id="{EEC73106-48F5-8791-8C71-791881C5CD9C}"/>
              </a:ext>
            </a:extLst>
          </p:cNvPr>
          <p:cNvSpPr txBox="1"/>
          <p:nvPr/>
        </p:nvSpPr>
        <p:spPr>
          <a:xfrm>
            <a:off x="1202623" y="5207053"/>
            <a:ext cx="10660746" cy="861774"/>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i="0" u="none" strike="noStrike" baseline="0" dirty="0">
                <a:solidFill>
                  <a:srgbClr val="000000"/>
                </a:solidFill>
                <a:latin typeface="Calibri" panose="020F0502020204030204" pitchFamily="34" charset="0"/>
              </a:rPr>
              <a:t>Une seconde fenêtre vous demande de créer un nouveau mot de passe ; faites la modification du mot de passe initial et cliquez le bouton « </a:t>
            </a:r>
            <a:r>
              <a:rPr lang="fr-FR" sz="1800" b="0" i="0" u="none" strike="noStrike" baseline="0" dirty="0" err="1">
                <a:solidFill>
                  <a:srgbClr val="000000"/>
                </a:solidFill>
                <a:latin typeface="Calibri" panose="020F0502020204030204" pitchFamily="34" charset="0"/>
              </a:rPr>
              <a:t>Submit</a:t>
            </a:r>
            <a:r>
              <a:rPr lang="fr-FR" sz="1800" b="0" i="0" u="none" strike="noStrike" baseline="0" dirty="0">
                <a:solidFill>
                  <a:srgbClr val="000000"/>
                </a:solidFill>
                <a:latin typeface="Calibri" panose="020F0502020204030204" pitchFamily="34" charset="0"/>
              </a:rPr>
              <a:t> » : </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t>
            </a:r>
            <a:r>
              <a:rPr lang="fr-FR" sz="1600" b="1" u="sng" dirty="0"/>
              <a:t>:</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 </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t>
            </a:r>
            <a:endParaRPr kumimoji="0" lang="fr-FR"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400" b="1"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pic>
        <p:nvPicPr>
          <p:cNvPr id="5" name="Image 4">
            <a:extLst>
              <a:ext uri="{FF2B5EF4-FFF2-40B4-BE49-F238E27FC236}">
                <a16:creationId xmlns:a16="http://schemas.microsoft.com/office/drawing/2014/main" id="{B7AA4840-C835-B7B5-3DBC-65CF3F16213D}"/>
              </a:ext>
            </a:extLst>
          </p:cNvPr>
          <p:cNvPicPr>
            <a:picLocks noChangeAspect="1"/>
          </p:cNvPicPr>
          <p:nvPr/>
        </p:nvPicPr>
        <p:blipFill>
          <a:blip r:embed="rId3"/>
          <a:stretch>
            <a:fillRect/>
          </a:stretch>
        </p:blipFill>
        <p:spPr>
          <a:xfrm>
            <a:off x="3219789" y="2160048"/>
            <a:ext cx="3055716" cy="3036498"/>
          </a:xfrm>
          <a:prstGeom prst="rect">
            <a:avLst/>
          </a:prstGeom>
        </p:spPr>
      </p:pic>
      <p:sp>
        <p:nvSpPr>
          <p:cNvPr id="13" name="Flèche : droite 12">
            <a:extLst>
              <a:ext uri="{FF2B5EF4-FFF2-40B4-BE49-F238E27FC236}">
                <a16:creationId xmlns:a16="http://schemas.microsoft.com/office/drawing/2014/main" id="{460EE987-B414-9D96-6883-84C844B5CEB8}"/>
              </a:ext>
            </a:extLst>
          </p:cNvPr>
          <p:cNvSpPr/>
          <p:nvPr/>
        </p:nvSpPr>
        <p:spPr>
          <a:xfrm>
            <a:off x="2385045" y="3882507"/>
            <a:ext cx="976457" cy="14705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lèche : droite 5">
            <a:extLst>
              <a:ext uri="{FF2B5EF4-FFF2-40B4-BE49-F238E27FC236}">
                <a16:creationId xmlns:a16="http://schemas.microsoft.com/office/drawing/2014/main" id="{2DC96657-0BFA-BDFC-F0CB-354DD7A7A8CD}"/>
              </a:ext>
            </a:extLst>
          </p:cNvPr>
          <p:cNvSpPr/>
          <p:nvPr/>
        </p:nvSpPr>
        <p:spPr>
          <a:xfrm>
            <a:off x="2335968" y="4437864"/>
            <a:ext cx="976457" cy="14705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64662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06251-5886-4A8A-E8FD-E4B7EA8DD65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673F3C88-2008-2737-E1FD-C62794450C55}"/>
              </a:ext>
            </a:extLst>
          </p:cNvPr>
          <p:cNvSpPr>
            <a:spLocks noGrp="1"/>
          </p:cNvSpPr>
          <p:nvPr>
            <p:ph type="body" sz="quarter" idx="10"/>
          </p:nvPr>
        </p:nvSpPr>
        <p:spPr>
          <a:xfrm>
            <a:off x="309401" y="0"/>
            <a:ext cx="11573197" cy="724247"/>
          </a:xfrm>
        </p:spPr>
        <p:txBody>
          <a:bodyPr/>
          <a:lstStyle/>
          <a:p>
            <a:r>
              <a:rPr lang="fr-FR" sz="2000" dirty="0"/>
              <a:t>TP3 : Supervision et Monitoring app PHP avec </a:t>
            </a:r>
            <a:r>
              <a:rPr lang="fr-FR" sz="2000" dirty="0" err="1"/>
              <a:t>Grafana</a:t>
            </a:r>
            <a:r>
              <a:rPr lang="fr-FR" sz="2000" dirty="0"/>
              <a:t> et </a:t>
            </a:r>
            <a:r>
              <a:rPr lang="fr-FR" sz="2000" dirty="0" err="1"/>
              <a:t>Prometheus</a:t>
            </a:r>
            <a:endParaRPr lang="en-US" sz="2000" dirty="0"/>
          </a:p>
        </p:txBody>
      </p:sp>
      <p:sp>
        <p:nvSpPr>
          <p:cNvPr id="9" name="ZoneTexte 8">
            <a:extLst>
              <a:ext uri="{FF2B5EF4-FFF2-40B4-BE49-F238E27FC236}">
                <a16:creationId xmlns:a16="http://schemas.microsoft.com/office/drawing/2014/main" id="{01A52E75-C8A6-D890-A7C1-F6184285AC93}"/>
              </a:ext>
            </a:extLst>
          </p:cNvPr>
          <p:cNvSpPr txBox="1"/>
          <p:nvPr/>
        </p:nvSpPr>
        <p:spPr>
          <a:xfrm>
            <a:off x="986055" y="993108"/>
            <a:ext cx="5509995" cy="390363"/>
          </a:xfrm>
          <a:prstGeom prst="rect">
            <a:avLst/>
          </a:prstGeom>
          <a:noFill/>
        </p:spPr>
        <p:txBody>
          <a:bodyPr wrap="square" rtlCol="0">
            <a:spAutoFit/>
          </a:bodyPr>
          <a:lstStyle/>
          <a:p>
            <a:pPr>
              <a:lnSpc>
                <a:spcPct val="115000"/>
              </a:lnSpc>
              <a:spcBef>
                <a:spcPts val="1000"/>
              </a:spcBef>
            </a:pPr>
            <a:r>
              <a:rPr lang="fr-FR" b="1" dirty="0">
                <a:solidFill>
                  <a:schemeClr val="accent4">
                    <a:lumMod val="60000"/>
                    <a:lumOff val="40000"/>
                  </a:schemeClr>
                </a:solidFill>
              </a:rPr>
              <a:t>4. DEMARRAGE DE GRAFANA</a:t>
            </a:r>
            <a:endParaRPr lang="fr-FR" b="1" dirty="0">
              <a:solidFill>
                <a:schemeClr val="accent4">
                  <a:lumMod val="60000"/>
                  <a:lumOff val="40000"/>
                </a:schemeClr>
              </a:solidFill>
              <a:effectLst/>
              <a:latin typeface="Calibri" panose="020F0502020204030204" pitchFamily="34" charset="0"/>
              <a:ea typeface="MS Gothic" panose="020B0609070205080204" pitchFamily="49" charset="-128"/>
              <a:cs typeface="Times New Roman" panose="02020603050405020304" pitchFamily="18" charset="0"/>
            </a:endParaRPr>
          </a:p>
        </p:txBody>
      </p:sp>
      <p:sp>
        <p:nvSpPr>
          <p:cNvPr id="15" name="Freeform: Shape 54">
            <a:extLst>
              <a:ext uri="{FF2B5EF4-FFF2-40B4-BE49-F238E27FC236}">
                <a16:creationId xmlns:a16="http://schemas.microsoft.com/office/drawing/2014/main" id="{F0F5C92B-DA7C-5BB4-2771-61E8351BDF72}"/>
              </a:ext>
            </a:extLst>
          </p:cNvPr>
          <p:cNvSpPr/>
          <p:nvPr/>
        </p:nvSpPr>
        <p:spPr>
          <a:xfrm>
            <a:off x="542377" y="870116"/>
            <a:ext cx="9068348" cy="800100"/>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pic>
        <p:nvPicPr>
          <p:cNvPr id="3" name="Image 2">
            <a:extLst>
              <a:ext uri="{FF2B5EF4-FFF2-40B4-BE49-F238E27FC236}">
                <a16:creationId xmlns:a16="http://schemas.microsoft.com/office/drawing/2014/main" id="{A06403CC-A6A3-6977-5016-7B1A6F05C440}"/>
              </a:ext>
            </a:extLst>
          </p:cNvPr>
          <p:cNvPicPr>
            <a:picLocks noChangeAspect="1"/>
          </p:cNvPicPr>
          <p:nvPr/>
        </p:nvPicPr>
        <p:blipFill>
          <a:blip r:embed="rId2"/>
          <a:srcRect r="48434"/>
          <a:stretch/>
        </p:blipFill>
        <p:spPr>
          <a:xfrm>
            <a:off x="9879445" y="1564112"/>
            <a:ext cx="1863967" cy="1584542"/>
          </a:xfrm>
          <a:prstGeom prst="rect">
            <a:avLst/>
          </a:prstGeom>
        </p:spPr>
      </p:pic>
      <p:sp>
        <p:nvSpPr>
          <p:cNvPr id="17" name="TextBox 37">
            <a:extLst>
              <a:ext uri="{FF2B5EF4-FFF2-40B4-BE49-F238E27FC236}">
                <a16:creationId xmlns:a16="http://schemas.microsoft.com/office/drawing/2014/main" id="{7FCCC208-8854-A855-0EE4-F956D3542B1C}"/>
              </a:ext>
            </a:extLst>
          </p:cNvPr>
          <p:cNvSpPr txBox="1"/>
          <p:nvPr/>
        </p:nvSpPr>
        <p:spPr>
          <a:xfrm>
            <a:off x="836908" y="1816085"/>
            <a:ext cx="9659565" cy="861774"/>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i="0" u="none" strike="noStrike" baseline="0" dirty="0">
                <a:solidFill>
                  <a:srgbClr val="000000"/>
                </a:solidFill>
                <a:latin typeface="Calibri" panose="020F0502020204030204" pitchFamily="34" charset="0"/>
              </a:rPr>
              <a:t>Une seconde fenêtre vous demande de créer un nouveau mot de passe ; faites la modification du mot de passe initial et cliquez le bouton « </a:t>
            </a:r>
            <a:r>
              <a:rPr lang="fr-FR" sz="1800" b="0" i="0" u="none" strike="noStrike" baseline="0" dirty="0" err="1">
                <a:solidFill>
                  <a:srgbClr val="000000"/>
                </a:solidFill>
                <a:latin typeface="Calibri" panose="020F0502020204030204" pitchFamily="34" charset="0"/>
              </a:rPr>
              <a:t>Submit</a:t>
            </a:r>
            <a:r>
              <a:rPr lang="fr-FR" sz="1800" b="0" i="0" u="none" strike="noStrike" baseline="0" dirty="0">
                <a:solidFill>
                  <a:srgbClr val="000000"/>
                </a:solidFill>
                <a:latin typeface="Calibri" panose="020F0502020204030204" pitchFamily="34" charset="0"/>
              </a:rPr>
              <a:t> » </a:t>
            </a:r>
            <a:endParaRPr kumimoji="0" lang="fr-FR"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400" b="1"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pic>
        <p:nvPicPr>
          <p:cNvPr id="7" name="Image 6">
            <a:extLst>
              <a:ext uri="{FF2B5EF4-FFF2-40B4-BE49-F238E27FC236}">
                <a16:creationId xmlns:a16="http://schemas.microsoft.com/office/drawing/2014/main" id="{5170FF5B-8BEA-B4B4-3871-03F4D7ADFFC3}"/>
              </a:ext>
            </a:extLst>
          </p:cNvPr>
          <p:cNvPicPr>
            <a:picLocks noChangeAspect="1"/>
          </p:cNvPicPr>
          <p:nvPr/>
        </p:nvPicPr>
        <p:blipFill>
          <a:blip r:embed="rId3"/>
          <a:stretch>
            <a:fillRect/>
          </a:stretch>
        </p:blipFill>
        <p:spPr>
          <a:xfrm>
            <a:off x="3033455" y="2651102"/>
            <a:ext cx="5020029" cy="2237190"/>
          </a:xfrm>
          <a:prstGeom prst="rect">
            <a:avLst/>
          </a:prstGeom>
        </p:spPr>
      </p:pic>
    </p:spTree>
    <p:extLst>
      <p:ext uri="{BB962C8B-B14F-4D97-AF65-F5344CB8AC3E}">
        <p14:creationId xmlns:p14="http://schemas.microsoft.com/office/powerpoint/2010/main" val="3121662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5743A6-742A-1A66-CA41-A50698961B2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679F8D0-0558-D85C-0716-09D17985F26E}"/>
              </a:ext>
            </a:extLst>
          </p:cNvPr>
          <p:cNvSpPr>
            <a:spLocks noGrp="1"/>
          </p:cNvSpPr>
          <p:nvPr>
            <p:ph type="body" sz="quarter" idx="10"/>
          </p:nvPr>
        </p:nvSpPr>
        <p:spPr>
          <a:xfrm>
            <a:off x="309401" y="0"/>
            <a:ext cx="11573197" cy="724247"/>
          </a:xfrm>
        </p:spPr>
        <p:txBody>
          <a:bodyPr/>
          <a:lstStyle/>
          <a:p>
            <a:r>
              <a:rPr lang="fr-FR" sz="2000" dirty="0"/>
              <a:t>TP3 : Supervision et Monitoring app PHP avec </a:t>
            </a:r>
            <a:r>
              <a:rPr lang="fr-FR" sz="2000" dirty="0" err="1"/>
              <a:t>Grafana</a:t>
            </a:r>
            <a:r>
              <a:rPr lang="fr-FR" sz="2000" dirty="0"/>
              <a:t> et </a:t>
            </a:r>
            <a:r>
              <a:rPr lang="fr-FR" sz="2000" dirty="0" err="1"/>
              <a:t>Prometheus</a:t>
            </a:r>
            <a:endParaRPr lang="en-US" sz="2000" dirty="0"/>
          </a:p>
        </p:txBody>
      </p:sp>
      <p:sp>
        <p:nvSpPr>
          <p:cNvPr id="9" name="ZoneTexte 8">
            <a:extLst>
              <a:ext uri="{FF2B5EF4-FFF2-40B4-BE49-F238E27FC236}">
                <a16:creationId xmlns:a16="http://schemas.microsoft.com/office/drawing/2014/main" id="{23CE7567-7D6B-232D-BE50-526E085FD7C0}"/>
              </a:ext>
            </a:extLst>
          </p:cNvPr>
          <p:cNvSpPr txBox="1"/>
          <p:nvPr/>
        </p:nvSpPr>
        <p:spPr>
          <a:xfrm>
            <a:off x="986055" y="993108"/>
            <a:ext cx="5509995" cy="390363"/>
          </a:xfrm>
          <a:prstGeom prst="rect">
            <a:avLst/>
          </a:prstGeom>
          <a:noFill/>
        </p:spPr>
        <p:txBody>
          <a:bodyPr wrap="square" rtlCol="0">
            <a:spAutoFit/>
          </a:bodyPr>
          <a:lstStyle/>
          <a:p>
            <a:pPr>
              <a:lnSpc>
                <a:spcPct val="115000"/>
              </a:lnSpc>
              <a:spcBef>
                <a:spcPts val="1000"/>
              </a:spcBef>
            </a:pPr>
            <a:r>
              <a:rPr lang="fr-FR" b="1" dirty="0">
                <a:solidFill>
                  <a:schemeClr val="accent4">
                    <a:lumMod val="60000"/>
                    <a:lumOff val="40000"/>
                  </a:schemeClr>
                </a:solidFill>
              </a:rPr>
              <a:t>4. LIAISON ENTRE  GRAFANA ET PROMETHEUS</a:t>
            </a:r>
            <a:endParaRPr lang="fr-FR" b="1" dirty="0">
              <a:solidFill>
                <a:schemeClr val="accent4">
                  <a:lumMod val="60000"/>
                  <a:lumOff val="40000"/>
                </a:schemeClr>
              </a:solidFill>
              <a:effectLst/>
              <a:latin typeface="Calibri" panose="020F0502020204030204" pitchFamily="34" charset="0"/>
              <a:ea typeface="MS Gothic" panose="020B0609070205080204" pitchFamily="49" charset="-128"/>
              <a:cs typeface="Times New Roman" panose="02020603050405020304" pitchFamily="18" charset="0"/>
            </a:endParaRPr>
          </a:p>
        </p:txBody>
      </p:sp>
      <p:sp>
        <p:nvSpPr>
          <p:cNvPr id="15" name="Freeform: Shape 54">
            <a:extLst>
              <a:ext uri="{FF2B5EF4-FFF2-40B4-BE49-F238E27FC236}">
                <a16:creationId xmlns:a16="http://schemas.microsoft.com/office/drawing/2014/main" id="{E5DB20AC-38ED-28C7-94BD-23227D7CF452}"/>
              </a:ext>
            </a:extLst>
          </p:cNvPr>
          <p:cNvSpPr/>
          <p:nvPr/>
        </p:nvSpPr>
        <p:spPr>
          <a:xfrm>
            <a:off x="542377" y="870116"/>
            <a:ext cx="9068348" cy="800100"/>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pic>
        <p:nvPicPr>
          <p:cNvPr id="3" name="Image 2">
            <a:extLst>
              <a:ext uri="{FF2B5EF4-FFF2-40B4-BE49-F238E27FC236}">
                <a16:creationId xmlns:a16="http://schemas.microsoft.com/office/drawing/2014/main" id="{B062DB0A-B657-1686-B89F-475D5CD3CE74}"/>
              </a:ext>
            </a:extLst>
          </p:cNvPr>
          <p:cNvPicPr>
            <a:picLocks noChangeAspect="1"/>
          </p:cNvPicPr>
          <p:nvPr/>
        </p:nvPicPr>
        <p:blipFill>
          <a:blip r:embed="rId2"/>
          <a:srcRect r="48434"/>
          <a:stretch/>
        </p:blipFill>
        <p:spPr>
          <a:xfrm>
            <a:off x="9879445" y="1564112"/>
            <a:ext cx="1863967" cy="1584542"/>
          </a:xfrm>
          <a:prstGeom prst="rect">
            <a:avLst/>
          </a:prstGeom>
        </p:spPr>
      </p:pic>
      <p:sp>
        <p:nvSpPr>
          <p:cNvPr id="17" name="TextBox 37">
            <a:extLst>
              <a:ext uri="{FF2B5EF4-FFF2-40B4-BE49-F238E27FC236}">
                <a16:creationId xmlns:a16="http://schemas.microsoft.com/office/drawing/2014/main" id="{5F38395F-8005-A3E4-9767-6BD04B78FB22}"/>
              </a:ext>
            </a:extLst>
          </p:cNvPr>
          <p:cNvSpPr txBox="1"/>
          <p:nvPr/>
        </p:nvSpPr>
        <p:spPr>
          <a:xfrm>
            <a:off x="542378" y="1785307"/>
            <a:ext cx="9856986" cy="92333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i="0" u="none" strike="noStrike" baseline="0" dirty="0">
                <a:solidFill>
                  <a:srgbClr val="000000"/>
                </a:solidFill>
                <a:latin typeface="Calibri" panose="020F0502020204030204" pitchFamily="34" charset="0"/>
              </a:rPr>
              <a:t>Maintenant que </a:t>
            </a:r>
            <a:r>
              <a:rPr lang="fr-FR" sz="1800" b="0" i="0" u="none" strike="noStrike" baseline="0" dirty="0" err="1">
                <a:solidFill>
                  <a:srgbClr val="000000"/>
                </a:solidFill>
                <a:latin typeface="Calibri" panose="020F0502020204030204" pitchFamily="34" charset="0"/>
              </a:rPr>
              <a:t>Prometheus</a:t>
            </a:r>
            <a:r>
              <a:rPr lang="fr-FR" sz="1800" b="0" i="0" u="none" strike="noStrike" baseline="0" dirty="0">
                <a:solidFill>
                  <a:srgbClr val="000000"/>
                </a:solidFill>
                <a:latin typeface="Calibri" panose="020F0502020204030204" pitchFamily="34" charset="0"/>
              </a:rPr>
              <a:t> et </a:t>
            </a:r>
            <a:r>
              <a:rPr lang="fr-FR" sz="1800" b="0" i="0" u="none" strike="noStrike" baseline="0" dirty="0" err="1">
                <a:solidFill>
                  <a:srgbClr val="000000"/>
                </a:solidFill>
                <a:latin typeface="Calibri" panose="020F0502020204030204" pitchFamily="34" charset="0"/>
              </a:rPr>
              <a:t>Grafana</a:t>
            </a:r>
            <a:r>
              <a:rPr lang="fr-FR" sz="1800" b="0" i="0" u="none" strike="noStrike" baseline="0" dirty="0">
                <a:solidFill>
                  <a:srgbClr val="000000"/>
                </a:solidFill>
                <a:latin typeface="Calibri" panose="020F0502020204030204" pitchFamily="34" charset="0"/>
              </a:rPr>
              <a:t> sont installés, nous allons les connecter entre eux. En effet, </a:t>
            </a:r>
            <a:r>
              <a:rPr lang="fr-FR" sz="1800" b="0" i="0" u="none" strike="noStrike" baseline="0" dirty="0" err="1">
                <a:solidFill>
                  <a:srgbClr val="000000"/>
                </a:solidFill>
                <a:latin typeface="Calibri" panose="020F0502020204030204" pitchFamily="34" charset="0"/>
              </a:rPr>
              <a:t>Grafana</a:t>
            </a:r>
            <a:r>
              <a:rPr lang="fr-FR" sz="1800" b="0" i="0" u="none" strike="noStrike" baseline="0" dirty="0">
                <a:solidFill>
                  <a:srgbClr val="000000"/>
                </a:solidFill>
                <a:latin typeface="Calibri" panose="020F0502020204030204" pitchFamily="34" charset="0"/>
              </a:rPr>
              <a:t> doit utiliser la base de données de </a:t>
            </a:r>
            <a:r>
              <a:rPr lang="fr-FR" sz="1800" b="0" i="0" u="none" strike="noStrike" baseline="0" dirty="0" err="1">
                <a:solidFill>
                  <a:srgbClr val="000000"/>
                </a:solidFill>
                <a:latin typeface="Calibri" panose="020F0502020204030204" pitchFamily="34" charset="0"/>
              </a:rPr>
              <a:t>Prometheus</a:t>
            </a:r>
            <a:r>
              <a:rPr lang="fr-FR" sz="1800" b="0" i="0" u="none" strike="noStrike" baseline="0" dirty="0">
                <a:solidFill>
                  <a:srgbClr val="000000"/>
                </a:solidFill>
                <a:latin typeface="Calibri" panose="020F0502020204030204" pitchFamily="34" charset="0"/>
              </a:rPr>
              <a:t> pour pouvoir afficher des relevés en temps réel sur différents critères. </a:t>
            </a:r>
            <a:endParaRPr kumimoji="0" lang="ko-KR" altLang="en-US" sz="1400" b="1"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pic>
        <p:nvPicPr>
          <p:cNvPr id="5" name="Image 4">
            <a:extLst>
              <a:ext uri="{FF2B5EF4-FFF2-40B4-BE49-F238E27FC236}">
                <a16:creationId xmlns:a16="http://schemas.microsoft.com/office/drawing/2014/main" id="{AFFCDF7A-0E5A-B208-B1E5-7823E149A35A}"/>
              </a:ext>
            </a:extLst>
          </p:cNvPr>
          <p:cNvPicPr>
            <a:picLocks noChangeAspect="1"/>
          </p:cNvPicPr>
          <p:nvPr/>
        </p:nvPicPr>
        <p:blipFill>
          <a:blip r:embed="rId3"/>
          <a:stretch>
            <a:fillRect/>
          </a:stretch>
        </p:blipFill>
        <p:spPr>
          <a:xfrm>
            <a:off x="692838" y="2823728"/>
            <a:ext cx="9556065" cy="3176958"/>
          </a:xfrm>
          <a:prstGeom prst="rect">
            <a:avLst/>
          </a:prstGeom>
        </p:spPr>
      </p:pic>
      <p:sp>
        <p:nvSpPr>
          <p:cNvPr id="6" name="Rectangle : coins arrondis 5">
            <a:extLst>
              <a:ext uri="{FF2B5EF4-FFF2-40B4-BE49-F238E27FC236}">
                <a16:creationId xmlns:a16="http://schemas.microsoft.com/office/drawing/2014/main" id="{2AADC3FD-7B44-E59A-2856-5B840D594772}"/>
              </a:ext>
            </a:extLst>
          </p:cNvPr>
          <p:cNvSpPr/>
          <p:nvPr/>
        </p:nvSpPr>
        <p:spPr>
          <a:xfrm>
            <a:off x="6095999" y="4209714"/>
            <a:ext cx="1544665" cy="1199194"/>
          </a:xfrm>
          <a:prstGeom prst="roundRect">
            <a:avLst/>
          </a:prstGeom>
          <a:noFill/>
          <a:ln>
            <a:solidFill>
              <a:srgbClr val="E7522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56776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100A6-2E65-599F-3D94-77073CD3249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872AA867-50DF-AFFA-C381-4CA646288C9F}"/>
              </a:ext>
            </a:extLst>
          </p:cNvPr>
          <p:cNvSpPr>
            <a:spLocks noGrp="1"/>
          </p:cNvSpPr>
          <p:nvPr>
            <p:ph type="body" sz="quarter" idx="10"/>
          </p:nvPr>
        </p:nvSpPr>
        <p:spPr>
          <a:xfrm>
            <a:off x="309401" y="0"/>
            <a:ext cx="11573197" cy="724247"/>
          </a:xfrm>
        </p:spPr>
        <p:txBody>
          <a:bodyPr/>
          <a:lstStyle/>
          <a:p>
            <a:r>
              <a:rPr lang="fr-FR" sz="2000" dirty="0"/>
              <a:t>TP3 : Supervision et Monitoring app PHP avec </a:t>
            </a:r>
            <a:r>
              <a:rPr lang="fr-FR" sz="2000" dirty="0" err="1"/>
              <a:t>Grafana</a:t>
            </a:r>
            <a:r>
              <a:rPr lang="fr-FR" sz="2000" dirty="0"/>
              <a:t> et </a:t>
            </a:r>
            <a:r>
              <a:rPr lang="fr-FR" sz="2000" dirty="0" err="1"/>
              <a:t>Prometheus</a:t>
            </a:r>
            <a:endParaRPr lang="en-US" sz="2000" dirty="0"/>
          </a:p>
        </p:txBody>
      </p:sp>
      <p:sp>
        <p:nvSpPr>
          <p:cNvPr id="9" name="ZoneTexte 8">
            <a:extLst>
              <a:ext uri="{FF2B5EF4-FFF2-40B4-BE49-F238E27FC236}">
                <a16:creationId xmlns:a16="http://schemas.microsoft.com/office/drawing/2014/main" id="{F17F8BDF-5DB4-EAD1-9316-9BD67F40E0AD}"/>
              </a:ext>
            </a:extLst>
          </p:cNvPr>
          <p:cNvSpPr txBox="1"/>
          <p:nvPr/>
        </p:nvSpPr>
        <p:spPr>
          <a:xfrm>
            <a:off x="986055" y="993108"/>
            <a:ext cx="5509995" cy="390363"/>
          </a:xfrm>
          <a:prstGeom prst="rect">
            <a:avLst/>
          </a:prstGeom>
          <a:noFill/>
        </p:spPr>
        <p:txBody>
          <a:bodyPr wrap="square" rtlCol="0">
            <a:spAutoFit/>
          </a:bodyPr>
          <a:lstStyle/>
          <a:p>
            <a:pPr>
              <a:lnSpc>
                <a:spcPct val="115000"/>
              </a:lnSpc>
              <a:spcBef>
                <a:spcPts val="1000"/>
              </a:spcBef>
            </a:pPr>
            <a:r>
              <a:rPr lang="fr-FR" b="1" dirty="0">
                <a:solidFill>
                  <a:schemeClr val="accent4">
                    <a:lumMod val="60000"/>
                    <a:lumOff val="40000"/>
                  </a:schemeClr>
                </a:solidFill>
              </a:rPr>
              <a:t>5. LIAISON ENTRE  GRAFANA ET PROMETHEUS</a:t>
            </a:r>
            <a:endParaRPr lang="fr-FR" b="1" dirty="0">
              <a:solidFill>
                <a:schemeClr val="accent4">
                  <a:lumMod val="60000"/>
                  <a:lumOff val="40000"/>
                </a:schemeClr>
              </a:solidFill>
              <a:effectLst/>
              <a:latin typeface="Calibri" panose="020F0502020204030204" pitchFamily="34" charset="0"/>
              <a:ea typeface="MS Gothic" panose="020B0609070205080204" pitchFamily="49" charset="-128"/>
              <a:cs typeface="Times New Roman" panose="02020603050405020304" pitchFamily="18" charset="0"/>
            </a:endParaRPr>
          </a:p>
        </p:txBody>
      </p:sp>
      <p:sp>
        <p:nvSpPr>
          <p:cNvPr id="15" name="Freeform: Shape 54">
            <a:extLst>
              <a:ext uri="{FF2B5EF4-FFF2-40B4-BE49-F238E27FC236}">
                <a16:creationId xmlns:a16="http://schemas.microsoft.com/office/drawing/2014/main" id="{6E4F3915-23B1-F91F-490A-19E7604534BC}"/>
              </a:ext>
            </a:extLst>
          </p:cNvPr>
          <p:cNvSpPr/>
          <p:nvPr/>
        </p:nvSpPr>
        <p:spPr>
          <a:xfrm>
            <a:off x="542377" y="870116"/>
            <a:ext cx="9068348" cy="800100"/>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pic>
        <p:nvPicPr>
          <p:cNvPr id="3" name="Image 2">
            <a:extLst>
              <a:ext uri="{FF2B5EF4-FFF2-40B4-BE49-F238E27FC236}">
                <a16:creationId xmlns:a16="http://schemas.microsoft.com/office/drawing/2014/main" id="{3D5A81C2-D460-E34C-056A-BB87AB942A59}"/>
              </a:ext>
            </a:extLst>
          </p:cNvPr>
          <p:cNvPicPr>
            <a:picLocks noChangeAspect="1"/>
          </p:cNvPicPr>
          <p:nvPr/>
        </p:nvPicPr>
        <p:blipFill>
          <a:blip r:embed="rId2"/>
          <a:srcRect r="48434"/>
          <a:stretch/>
        </p:blipFill>
        <p:spPr>
          <a:xfrm>
            <a:off x="9879445" y="1564112"/>
            <a:ext cx="1863967" cy="1584542"/>
          </a:xfrm>
          <a:prstGeom prst="rect">
            <a:avLst/>
          </a:prstGeom>
        </p:spPr>
      </p:pic>
      <p:sp>
        <p:nvSpPr>
          <p:cNvPr id="17" name="TextBox 37">
            <a:extLst>
              <a:ext uri="{FF2B5EF4-FFF2-40B4-BE49-F238E27FC236}">
                <a16:creationId xmlns:a16="http://schemas.microsoft.com/office/drawing/2014/main" id="{C5DC1A3C-A126-5C9F-D32E-35BF1A29CFDE}"/>
              </a:ext>
            </a:extLst>
          </p:cNvPr>
          <p:cNvSpPr txBox="1"/>
          <p:nvPr/>
        </p:nvSpPr>
        <p:spPr>
          <a:xfrm>
            <a:off x="542377" y="1808715"/>
            <a:ext cx="9856986" cy="646331"/>
          </a:xfrm>
          <a:prstGeom prst="rect">
            <a:avLst/>
          </a:prstGeom>
          <a:noFill/>
        </p:spPr>
        <p:txBody>
          <a:bodyPr wrap="square" rtlCol="0" anchor="ctr">
            <a:spAutoFit/>
          </a:bodyPr>
          <a:lstStyle/>
          <a:p>
            <a:pPr marL="285750" indent="-285750">
              <a:buFont typeface="Arial" panose="020B0604020202020204" pitchFamily="34" charset="0"/>
              <a:buChar char="•"/>
            </a:pPr>
            <a:r>
              <a:rPr lang="fr-FR" sz="1800" b="0" i="0" u="none" strike="noStrike" baseline="0" dirty="0">
                <a:solidFill>
                  <a:srgbClr val="000000"/>
                </a:solidFill>
                <a:latin typeface="Calibri" panose="020F0502020204030204" pitchFamily="34" charset="0"/>
              </a:rPr>
              <a:t>Lancez </a:t>
            </a:r>
            <a:r>
              <a:rPr lang="fr-FR" sz="1800" b="0" i="0" u="none" strike="noStrike" baseline="0" dirty="0" err="1">
                <a:solidFill>
                  <a:srgbClr val="000000"/>
                </a:solidFill>
                <a:latin typeface="Calibri" panose="020F0502020204030204" pitchFamily="34" charset="0"/>
              </a:rPr>
              <a:t>Grafana</a:t>
            </a:r>
            <a:r>
              <a:rPr lang="fr-FR" sz="1800" b="0" i="0" u="none" strike="noStrike" baseline="0" dirty="0">
                <a:solidFill>
                  <a:srgbClr val="000000"/>
                </a:solidFill>
                <a:latin typeface="Calibri" panose="020F0502020204030204" pitchFamily="34" charset="0"/>
              </a:rPr>
              <a:t> depuis votre navigateur (</a:t>
            </a:r>
            <a:r>
              <a:rPr lang="fr-FR" sz="1800" b="1" i="0" u="none" strike="noStrike" baseline="0" dirty="0">
                <a:solidFill>
                  <a:srgbClr val="0462C1"/>
                </a:solidFill>
                <a:latin typeface="Calibri" panose="020F0502020204030204" pitchFamily="34" charset="0"/>
              </a:rPr>
              <a:t>http://localhost:3000</a:t>
            </a:r>
            <a:r>
              <a:rPr lang="fr-FR" sz="1800" b="0" i="0" u="none" strike="noStrike" baseline="0" dirty="0">
                <a:solidFill>
                  <a:srgbClr val="000000"/>
                </a:solidFill>
                <a:latin typeface="Calibri" panose="020F0502020204030204" pitchFamily="34" charset="0"/>
              </a:rPr>
              <a:t>) et connectez-vous à l’interface </a:t>
            </a:r>
          </a:p>
          <a:p>
            <a:r>
              <a:rPr lang="en-US" sz="1800" b="0" i="0" u="none" strike="noStrike" baseline="0" dirty="0">
                <a:solidFill>
                  <a:srgbClr val="000000"/>
                </a:solidFill>
                <a:latin typeface="Calibri" panose="020F0502020204030204" pitchFamily="34" charset="0"/>
              </a:rPr>
              <a:t>• </a:t>
            </a:r>
            <a:r>
              <a:rPr lang="en-US" sz="1800" b="0" i="0" u="none" strike="noStrike" baseline="0" dirty="0" err="1">
                <a:solidFill>
                  <a:srgbClr val="000000"/>
                </a:solidFill>
                <a:latin typeface="Calibri" panose="020F0502020204030204" pitchFamily="34" charset="0"/>
              </a:rPr>
              <a:t>Cliquez</a:t>
            </a:r>
            <a:r>
              <a:rPr lang="en-US" sz="1800" b="0" i="0" u="none" strike="noStrike" baseline="0" dirty="0">
                <a:solidFill>
                  <a:srgbClr val="000000"/>
                </a:solidFill>
                <a:latin typeface="Calibri" panose="020F0502020204030204" pitchFamily="34" charset="0"/>
              </a:rPr>
              <a:t> sur « Add your first data source » </a:t>
            </a:r>
          </a:p>
        </p:txBody>
      </p:sp>
      <p:pic>
        <p:nvPicPr>
          <p:cNvPr id="7" name="Image 6">
            <a:extLst>
              <a:ext uri="{FF2B5EF4-FFF2-40B4-BE49-F238E27FC236}">
                <a16:creationId xmlns:a16="http://schemas.microsoft.com/office/drawing/2014/main" id="{F99C0077-8DB0-04CA-ED5A-E9AFC5F8BC48}"/>
              </a:ext>
            </a:extLst>
          </p:cNvPr>
          <p:cNvPicPr>
            <a:picLocks noChangeAspect="1"/>
          </p:cNvPicPr>
          <p:nvPr/>
        </p:nvPicPr>
        <p:blipFill>
          <a:blip r:embed="rId3"/>
          <a:stretch>
            <a:fillRect/>
          </a:stretch>
        </p:blipFill>
        <p:spPr>
          <a:xfrm>
            <a:off x="1044025" y="2949172"/>
            <a:ext cx="2777924" cy="770755"/>
          </a:xfrm>
          <a:prstGeom prst="rect">
            <a:avLst/>
          </a:prstGeom>
        </p:spPr>
      </p:pic>
      <p:sp>
        <p:nvSpPr>
          <p:cNvPr id="10" name="ZoneTexte 9">
            <a:extLst>
              <a:ext uri="{FF2B5EF4-FFF2-40B4-BE49-F238E27FC236}">
                <a16:creationId xmlns:a16="http://schemas.microsoft.com/office/drawing/2014/main" id="{1B42AA6B-EB86-3F99-00E8-CD4142AD461B}"/>
              </a:ext>
            </a:extLst>
          </p:cNvPr>
          <p:cNvSpPr txBox="1"/>
          <p:nvPr/>
        </p:nvSpPr>
        <p:spPr>
          <a:xfrm>
            <a:off x="542377" y="2407475"/>
            <a:ext cx="8358753" cy="369332"/>
          </a:xfrm>
          <a:prstGeom prst="rect">
            <a:avLst/>
          </a:prstGeom>
          <a:noFill/>
        </p:spPr>
        <p:txBody>
          <a:bodyPr wrap="square">
            <a:spAutoFit/>
          </a:bodyPr>
          <a:lstStyle/>
          <a:p>
            <a:pPr marL="285750" indent="-285750">
              <a:buFont typeface="Arial" panose="020B0604020202020204" pitchFamily="34" charset="0"/>
              <a:buChar char="•"/>
            </a:pPr>
            <a:r>
              <a:rPr lang="fr-FR" sz="1800" b="0" i="0" u="none" strike="noStrike" baseline="0" dirty="0">
                <a:solidFill>
                  <a:srgbClr val="000000"/>
                </a:solidFill>
                <a:latin typeface="Calibri" panose="020F0502020204030204" pitchFamily="34" charset="0"/>
              </a:rPr>
              <a:t>Dans la liste des sources affichées, cliquez sur « </a:t>
            </a:r>
            <a:r>
              <a:rPr lang="fr-FR" sz="1800" b="0" i="0" u="none" strike="noStrike" baseline="0" dirty="0" err="1">
                <a:solidFill>
                  <a:srgbClr val="000000"/>
                </a:solidFill>
                <a:latin typeface="Calibri" panose="020F0502020204030204" pitchFamily="34" charset="0"/>
              </a:rPr>
              <a:t>Prometheus</a:t>
            </a:r>
            <a:r>
              <a:rPr lang="fr-FR" sz="1800" b="0" i="0" u="none" strike="noStrike" baseline="0" dirty="0">
                <a:solidFill>
                  <a:srgbClr val="000000"/>
                </a:solidFill>
                <a:latin typeface="Calibri" panose="020F0502020204030204" pitchFamily="34" charset="0"/>
              </a:rPr>
              <a:t> » </a:t>
            </a:r>
          </a:p>
        </p:txBody>
      </p:sp>
      <p:pic>
        <p:nvPicPr>
          <p:cNvPr id="12" name="Image 11">
            <a:extLst>
              <a:ext uri="{FF2B5EF4-FFF2-40B4-BE49-F238E27FC236}">
                <a16:creationId xmlns:a16="http://schemas.microsoft.com/office/drawing/2014/main" id="{FFAE7836-88C8-4D06-4542-D6584D42A426}"/>
              </a:ext>
            </a:extLst>
          </p:cNvPr>
          <p:cNvPicPr>
            <a:picLocks noChangeAspect="1"/>
          </p:cNvPicPr>
          <p:nvPr/>
        </p:nvPicPr>
        <p:blipFill>
          <a:blip r:embed="rId4"/>
          <a:stretch>
            <a:fillRect/>
          </a:stretch>
        </p:blipFill>
        <p:spPr>
          <a:xfrm>
            <a:off x="5555050" y="2811678"/>
            <a:ext cx="4190035" cy="1269516"/>
          </a:xfrm>
          <a:prstGeom prst="rect">
            <a:avLst/>
          </a:prstGeom>
        </p:spPr>
      </p:pic>
      <p:sp>
        <p:nvSpPr>
          <p:cNvPr id="14" name="ZoneTexte 13">
            <a:extLst>
              <a:ext uri="{FF2B5EF4-FFF2-40B4-BE49-F238E27FC236}">
                <a16:creationId xmlns:a16="http://schemas.microsoft.com/office/drawing/2014/main" id="{FCA05340-9AA2-60F0-995C-4A2F79063F9B}"/>
              </a:ext>
            </a:extLst>
          </p:cNvPr>
          <p:cNvSpPr txBox="1"/>
          <p:nvPr/>
        </p:nvSpPr>
        <p:spPr>
          <a:xfrm>
            <a:off x="542377" y="3817623"/>
            <a:ext cx="11350422" cy="830997"/>
          </a:xfrm>
          <a:prstGeom prst="rect">
            <a:avLst/>
          </a:prstGeom>
          <a:noFill/>
        </p:spPr>
        <p:txBody>
          <a:bodyPr wrap="square">
            <a:spAutoFit/>
          </a:bodyPr>
          <a:lstStyle/>
          <a:p>
            <a:pPr algn="l"/>
            <a:endParaRPr lang="fr-FR" sz="1600" b="0" i="0" u="none" strike="noStrike" baseline="0" dirty="0">
              <a:solidFill>
                <a:srgbClr val="000000"/>
              </a:solidFill>
              <a:latin typeface="Calibri" panose="020F0502020204030204" pitchFamily="34" charset="0"/>
            </a:endParaRPr>
          </a:p>
          <a:p>
            <a:r>
              <a:rPr lang="fr-FR" sz="1600" b="0" i="0" u="none" strike="noStrike" baseline="0" dirty="0">
                <a:solidFill>
                  <a:srgbClr val="000000"/>
                </a:solidFill>
                <a:latin typeface="Calibri" panose="020F0502020204030204" pitchFamily="34" charset="0"/>
              </a:rPr>
              <a:t>Une fenêtre de paramétrage s’affiche ; commencez par saisir un nom de pour cette source (ici nous avons saisi « </a:t>
            </a:r>
            <a:r>
              <a:rPr lang="fr-FR" sz="1600" b="0" i="0" u="none" strike="noStrike" baseline="0" dirty="0" err="1">
                <a:solidFill>
                  <a:srgbClr val="000000"/>
                </a:solidFill>
                <a:latin typeface="Calibri" panose="020F0502020204030204" pitchFamily="34" charset="0"/>
              </a:rPr>
              <a:t>Prometheus</a:t>
            </a:r>
            <a:r>
              <a:rPr lang="fr-FR" sz="1600" b="0" i="0" u="none" strike="noStrike" baseline="0" dirty="0">
                <a:solidFill>
                  <a:srgbClr val="000000"/>
                </a:solidFill>
                <a:latin typeface="Calibri" panose="020F0502020204030204" pitchFamily="34" charset="0"/>
              </a:rPr>
              <a:t>-server par exemple ») et saisissez également l’adresse du serveur </a:t>
            </a:r>
            <a:r>
              <a:rPr lang="fr-FR" sz="1600" b="0" i="0" u="none" strike="noStrike" baseline="0" dirty="0" err="1">
                <a:solidFill>
                  <a:srgbClr val="000000"/>
                </a:solidFill>
                <a:latin typeface="Calibri" panose="020F0502020204030204" pitchFamily="34" charset="0"/>
              </a:rPr>
              <a:t>Prometheus</a:t>
            </a:r>
            <a:r>
              <a:rPr lang="fr-FR" sz="1600" b="0" i="0" u="none" strike="noStrike" baseline="0" dirty="0">
                <a:solidFill>
                  <a:srgbClr val="000000"/>
                </a:solidFill>
                <a:latin typeface="Calibri" panose="020F0502020204030204" pitchFamily="34" charset="0"/>
              </a:rPr>
              <a:t> : </a:t>
            </a:r>
          </a:p>
        </p:txBody>
      </p:sp>
      <p:pic>
        <p:nvPicPr>
          <p:cNvPr id="18" name="Image 17">
            <a:extLst>
              <a:ext uri="{FF2B5EF4-FFF2-40B4-BE49-F238E27FC236}">
                <a16:creationId xmlns:a16="http://schemas.microsoft.com/office/drawing/2014/main" id="{5A664653-3E5E-3DF3-2D4B-93AE924839DB}"/>
              </a:ext>
            </a:extLst>
          </p:cNvPr>
          <p:cNvPicPr>
            <a:picLocks noChangeAspect="1"/>
          </p:cNvPicPr>
          <p:nvPr/>
        </p:nvPicPr>
        <p:blipFill>
          <a:blip r:embed="rId5"/>
          <a:stretch>
            <a:fillRect/>
          </a:stretch>
        </p:blipFill>
        <p:spPr>
          <a:xfrm>
            <a:off x="1327274" y="4688332"/>
            <a:ext cx="2832200" cy="2081164"/>
          </a:xfrm>
          <a:prstGeom prst="rect">
            <a:avLst/>
          </a:prstGeom>
        </p:spPr>
      </p:pic>
      <p:sp>
        <p:nvSpPr>
          <p:cNvPr id="19" name="Flèche : droite 18">
            <a:extLst>
              <a:ext uri="{FF2B5EF4-FFF2-40B4-BE49-F238E27FC236}">
                <a16:creationId xmlns:a16="http://schemas.microsoft.com/office/drawing/2014/main" id="{6795EE92-8480-CD02-F91A-4E9080036F06}"/>
              </a:ext>
            </a:extLst>
          </p:cNvPr>
          <p:cNvSpPr/>
          <p:nvPr/>
        </p:nvSpPr>
        <p:spPr>
          <a:xfrm>
            <a:off x="4339525" y="3148654"/>
            <a:ext cx="898902" cy="2269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3" name="Image 22">
            <a:extLst>
              <a:ext uri="{FF2B5EF4-FFF2-40B4-BE49-F238E27FC236}">
                <a16:creationId xmlns:a16="http://schemas.microsoft.com/office/drawing/2014/main" id="{8A38710B-3438-02EB-545B-9BA3753983A4}"/>
              </a:ext>
            </a:extLst>
          </p:cNvPr>
          <p:cNvPicPr>
            <a:picLocks noChangeAspect="1"/>
          </p:cNvPicPr>
          <p:nvPr/>
        </p:nvPicPr>
        <p:blipFill>
          <a:blip r:embed="rId6"/>
          <a:stretch>
            <a:fillRect/>
          </a:stretch>
        </p:blipFill>
        <p:spPr>
          <a:xfrm>
            <a:off x="5555050" y="5269501"/>
            <a:ext cx="2245489" cy="557842"/>
          </a:xfrm>
          <a:prstGeom prst="rect">
            <a:avLst/>
          </a:prstGeom>
        </p:spPr>
      </p:pic>
      <p:pic>
        <p:nvPicPr>
          <p:cNvPr id="25" name="Image 24">
            <a:extLst>
              <a:ext uri="{FF2B5EF4-FFF2-40B4-BE49-F238E27FC236}">
                <a16:creationId xmlns:a16="http://schemas.microsoft.com/office/drawing/2014/main" id="{BA7E1E13-1D15-9940-8984-25BEEFC86637}"/>
              </a:ext>
            </a:extLst>
          </p:cNvPr>
          <p:cNvPicPr>
            <a:picLocks noChangeAspect="1"/>
          </p:cNvPicPr>
          <p:nvPr/>
        </p:nvPicPr>
        <p:blipFill>
          <a:blip r:embed="rId7"/>
          <a:stretch>
            <a:fillRect/>
          </a:stretch>
        </p:blipFill>
        <p:spPr>
          <a:xfrm>
            <a:off x="9716456" y="5647810"/>
            <a:ext cx="1365813" cy="540589"/>
          </a:xfrm>
          <a:prstGeom prst="rect">
            <a:avLst/>
          </a:prstGeom>
        </p:spPr>
      </p:pic>
      <p:sp>
        <p:nvSpPr>
          <p:cNvPr id="26" name="Flèche : droite 25">
            <a:extLst>
              <a:ext uri="{FF2B5EF4-FFF2-40B4-BE49-F238E27FC236}">
                <a16:creationId xmlns:a16="http://schemas.microsoft.com/office/drawing/2014/main" id="{12FA20AD-7327-E75E-1EEA-95A5D67B1060}"/>
              </a:ext>
            </a:extLst>
          </p:cNvPr>
          <p:cNvSpPr/>
          <p:nvPr/>
        </p:nvSpPr>
        <p:spPr>
          <a:xfrm>
            <a:off x="4407811" y="5462523"/>
            <a:ext cx="898902" cy="2269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Flèche : droite 26">
            <a:extLst>
              <a:ext uri="{FF2B5EF4-FFF2-40B4-BE49-F238E27FC236}">
                <a16:creationId xmlns:a16="http://schemas.microsoft.com/office/drawing/2014/main" id="{F5EB460A-EF62-89BF-25F2-51389FC0D08C}"/>
              </a:ext>
            </a:extLst>
          </p:cNvPr>
          <p:cNvSpPr/>
          <p:nvPr/>
        </p:nvSpPr>
        <p:spPr>
          <a:xfrm>
            <a:off x="8343708" y="5643270"/>
            <a:ext cx="898902" cy="2269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71339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ADAF23-A533-0C98-FDB9-CA35FB6CD6FF}"/>
            </a:ext>
          </a:extLst>
        </p:cNvPr>
        <p:cNvGrpSpPr/>
        <p:nvPr/>
      </p:nvGrpSpPr>
      <p:grpSpPr>
        <a:xfrm>
          <a:off x="0" y="0"/>
          <a:ext cx="0" cy="0"/>
          <a:chOff x="0" y="0"/>
          <a:chExt cx="0" cy="0"/>
        </a:xfrm>
      </p:grpSpPr>
      <p:grpSp>
        <p:nvGrpSpPr>
          <p:cNvPr id="2" name="그룹 1">
            <a:extLst>
              <a:ext uri="{FF2B5EF4-FFF2-40B4-BE49-F238E27FC236}">
                <a16:creationId xmlns:a16="http://schemas.microsoft.com/office/drawing/2014/main" id="{EBB7EDDF-E900-483B-FB34-D9334FCB380A}"/>
              </a:ext>
            </a:extLst>
          </p:cNvPr>
          <p:cNvGrpSpPr/>
          <p:nvPr/>
        </p:nvGrpSpPr>
        <p:grpSpPr>
          <a:xfrm>
            <a:off x="1" y="2306085"/>
            <a:ext cx="12334873" cy="1919956"/>
            <a:chOff x="1" y="2306085"/>
            <a:chExt cx="12334873" cy="1919956"/>
          </a:xfrm>
        </p:grpSpPr>
        <p:sp>
          <p:nvSpPr>
            <p:cNvPr id="25" name="TextBox 24">
              <a:extLst>
                <a:ext uri="{FF2B5EF4-FFF2-40B4-BE49-F238E27FC236}">
                  <a16:creationId xmlns:a16="http://schemas.microsoft.com/office/drawing/2014/main" id="{14E06182-4EAE-96FC-50C6-D6B000A7D7C4}"/>
                </a:ext>
              </a:extLst>
            </p:cNvPr>
            <p:cNvSpPr txBox="1"/>
            <p:nvPr/>
          </p:nvSpPr>
          <p:spPr>
            <a:xfrm>
              <a:off x="142876" y="2306085"/>
              <a:ext cx="12191998" cy="830997"/>
            </a:xfrm>
            <a:prstGeom prst="rect">
              <a:avLst/>
            </a:prstGeom>
            <a:noFill/>
          </p:spPr>
          <p:txBody>
            <a:bodyPr wrap="square" rtlCol="0" anchor="ctr">
              <a:spAutoFit/>
            </a:bodyPr>
            <a:lstStyle/>
            <a:p>
              <a:pPr algn="ctr"/>
              <a:r>
                <a:rPr lang="fr-FR" altLang="ko-KR" sz="4800" b="1" u="sng" dirty="0">
                  <a:solidFill>
                    <a:schemeClr val="bg1"/>
                  </a:solidFill>
                  <a:latin typeface="+mj-lt"/>
                  <a:cs typeface="Arial" pitchFamily="34" charset="0"/>
                </a:rPr>
                <a:t>TP3</a:t>
              </a:r>
              <a:endParaRPr lang="ko-KR" altLang="en-US" sz="4800" b="1" u="sng" dirty="0">
                <a:solidFill>
                  <a:schemeClr val="bg1"/>
                </a:solidFill>
                <a:latin typeface="+mj-lt"/>
                <a:cs typeface="Arial" pitchFamily="34" charset="0"/>
              </a:endParaRPr>
            </a:p>
          </p:txBody>
        </p:sp>
        <p:sp>
          <p:nvSpPr>
            <p:cNvPr id="26" name="TextBox 25">
              <a:extLst>
                <a:ext uri="{FF2B5EF4-FFF2-40B4-BE49-F238E27FC236}">
                  <a16:creationId xmlns:a16="http://schemas.microsoft.com/office/drawing/2014/main" id="{DB16F263-8E8E-4470-D0C7-9EEB102500D6}"/>
                </a:ext>
              </a:extLst>
            </p:cNvPr>
            <p:cNvSpPr txBox="1"/>
            <p:nvPr/>
          </p:nvSpPr>
          <p:spPr>
            <a:xfrm>
              <a:off x="1" y="3395044"/>
              <a:ext cx="12191855" cy="830997"/>
            </a:xfrm>
            <a:prstGeom prst="rect">
              <a:avLst/>
            </a:prstGeom>
            <a:noFill/>
          </p:spPr>
          <p:txBody>
            <a:bodyPr wrap="square" rtlCol="0" anchor="ctr">
              <a:spAutoFit/>
            </a:bodyPr>
            <a:lstStyle/>
            <a:p>
              <a:pPr algn="ctr"/>
              <a:r>
                <a:rPr lang="fr-FR" altLang="ko-KR" sz="2400" b="1" dirty="0">
                  <a:solidFill>
                    <a:schemeClr val="bg1"/>
                  </a:solidFill>
                  <a:latin typeface="+mj-lt"/>
                  <a:cs typeface="Arial" pitchFamily="34" charset="0"/>
                </a:rPr>
                <a:t>Supervision et Monitoring app PHP</a:t>
              </a:r>
            </a:p>
            <a:p>
              <a:pPr algn="ctr"/>
              <a:r>
                <a:rPr lang="fr-FR" altLang="ko-KR" sz="2400" b="1" dirty="0">
                  <a:solidFill>
                    <a:schemeClr val="bg1"/>
                  </a:solidFill>
                  <a:latin typeface="+mj-lt"/>
                  <a:cs typeface="Arial" pitchFamily="34" charset="0"/>
                </a:rPr>
                <a:t> avec </a:t>
              </a:r>
              <a:r>
                <a:rPr lang="fr-FR" altLang="ko-KR" sz="2400" b="1" dirty="0" err="1">
                  <a:solidFill>
                    <a:schemeClr val="bg1"/>
                  </a:solidFill>
                  <a:latin typeface="+mj-lt"/>
                  <a:cs typeface="Arial" pitchFamily="34" charset="0"/>
                </a:rPr>
                <a:t>Grafana</a:t>
              </a:r>
              <a:r>
                <a:rPr lang="fr-FR" altLang="ko-KR" sz="2400" b="1" dirty="0">
                  <a:solidFill>
                    <a:schemeClr val="bg1"/>
                  </a:solidFill>
                  <a:latin typeface="+mj-lt"/>
                  <a:cs typeface="Arial" pitchFamily="34" charset="0"/>
                </a:rPr>
                <a:t> et </a:t>
              </a:r>
              <a:r>
                <a:rPr lang="fr-FR" altLang="ko-KR" sz="2400" b="1" dirty="0" err="1">
                  <a:solidFill>
                    <a:schemeClr val="bg1"/>
                  </a:solidFill>
                  <a:latin typeface="+mj-lt"/>
                  <a:cs typeface="Arial" pitchFamily="34" charset="0"/>
                </a:rPr>
                <a:t>Prometheus</a:t>
              </a:r>
              <a:endParaRPr lang="ko-KR" altLang="en-US" sz="2000" dirty="0">
                <a:solidFill>
                  <a:schemeClr val="bg1"/>
                </a:solidFill>
                <a:cs typeface="Arial" pitchFamily="34" charset="0"/>
              </a:endParaRPr>
            </a:p>
          </p:txBody>
        </p:sp>
      </p:grpSp>
    </p:spTree>
    <p:extLst>
      <p:ext uri="{BB962C8B-B14F-4D97-AF65-F5344CB8AC3E}">
        <p14:creationId xmlns:p14="http://schemas.microsoft.com/office/powerpoint/2010/main" val="3900637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876D43-BD6B-23F8-482C-5BA6BB726391}"/>
            </a:ext>
          </a:extLst>
        </p:cNvPr>
        <p:cNvGrpSpPr/>
        <p:nvPr/>
      </p:nvGrpSpPr>
      <p:grpSpPr>
        <a:xfrm>
          <a:off x="0" y="0"/>
          <a:ext cx="0" cy="0"/>
          <a:chOff x="0" y="0"/>
          <a:chExt cx="0" cy="0"/>
        </a:xfrm>
      </p:grpSpPr>
      <p:pic>
        <p:nvPicPr>
          <p:cNvPr id="3" name="Image 2">
            <a:extLst>
              <a:ext uri="{FF2B5EF4-FFF2-40B4-BE49-F238E27FC236}">
                <a16:creationId xmlns:a16="http://schemas.microsoft.com/office/drawing/2014/main" id="{EE5D0BAF-725A-318A-A677-31394CA7BB4B}"/>
              </a:ext>
            </a:extLst>
          </p:cNvPr>
          <p:cNvPicPr>
            <a:picLocks noChangeAspect="1"/>
          </p:cNvPicPr>
          <p:nvPr/>
        </p:nvPicPr>
        <p:blipFill>
          <a:blip r:embed="rId2"/>
          <a:srcRect r="48434"/>
          <a:stretch/>
        </p:blipFill>
        <p:spPr>
          <a:xfrm>
            <a:off x="9706305" y="4623200"/>
            <a:ext cx="1863967" cy="1584542"/>
          </a:xfrm>
          <a:prstGeom prst="rect">
            <a:avLst/>
          </a:prstGeom>
        </p:spPr>
      </p:pic>
      <p:sp>
        <p:nvSpPr>
          <p:cNvPr id="2" name="Text Placeholder 1">
            <a:extLst>
              <a:ext uri="{FF2B5EF4-FFF2-40B4-BE49-F238E27FC236}">
                <a16:creationId xmlns:a16="http://schemas.microsoft.com/office/drawing/2014/main" id="{BE62A748-653F-68F0-1DAF-64E632B2BCD4}"/>
              </a:ext>
            </a:extLst>
          </p:cNvPr>
          <p:cNvSpPr>
            <a:spLocks noGrp="1"/>
          </p:cNvSpPr>
          <p:nvPr>
            <p:ph type="body" sz="quarter" idx="10"/>
          </p:nvPr>
        </p:nvSpPr>
        <p:spPr>
          <a:xfrm>
            <a:off x="309401" y="0"/>
            <a:ext cx="11573197" cy="724247"/>
          </a:xfrm>
        </p:spPr>
        <p:txBody>
          <a:bodyPr/>
          <a:lstStyle/>
          <a:p>
            <a:r>
              <a:rPr lang="fr-FR" sz="2000" dirty="0"/>
              <a:t>TP3 : Supervision et Monitoring app PHP avec </a:t>
            </a:r>
            <a:r>
              <a:rPr lang="fr-FR" sz="2000" dirty="0" err="1"/>
              <a:t>Grafana</a:t>
            </a:r>
            <a:r>
              <a:rPr lang="fr-FR" sz="2000" dirty="0"/>
              <a:t> et </a:t>
            </a:r>
            <a:r>
              <a:rPr lang="fr-FR" sz="2000" dirty="0" err="1"/>
              <a:t>Prometheus</a:t>
            </a:r>
            <a:endParaRPr lang="en-US" sz="2000" dirty="0"/>
          </a:p>
        </p:txBody>
      </p:sp>
      <p:sp>
        <p:nvSpPr>
          <p:cNvPr id="38" name="TextBox 37">
            <a:extLst>
              <a:ext uri="{FF2B5EF4-FFF2-40B4-BE49-F238E27FC236}">
                <a16:creationId xmlns:a16="http://schemas.microsoft.com/office/drawing/2014/main" id="{24C52060-2ED7-8E2A-5340-1EE5BE544959}"/>
              </a:ext>
            </a:extLst>
          </p:cNvPr>
          <p:cNvSpPr txBox="1"/>
          <p:nvPr/>
        </p:nvSpPr>
        <p:spPr>
          <a:xfrm>
            <a:off x="542377" y="1983588"/>
            <a:ext cx="9741472" cy="3825791"/>
          </a:xfrm>
          <a:prstGeom prst="rect">
            <a:avLst/>
          </a:prstGeom>
          <a:noFill/>
        </p:spPr>
        <p:txBody>
          <a:bodyPr wrap="square" rtlCol="0" anchor="ctr">
            <a:spAutoFit/>
          </a:bodyPr>
          <a:lstStyle/>
          <a:p>
            <a:pPr>
              <a:lnSpc>
                <a:spcPct val="115000"/>
              </a:lnSpc>
              <a:spcAft>
                <a:spcPts val="1000"/>
              </a:spcAft>
            </a:pPr>
            <a:r>
              <a:rPr lang="fr-FR" b="1" dirty="0" err="1">
                <a:solidFill>
                  <a:srgbClr val="C00000"/>
                </a:solidFill>
              </a:rPr>
              <a:t>Prometheus</a:t>
            </a:r>
            <a:r>
              <a:rPr lang="fr-FR" dirty="0"/>
              <a:t> est un logiciel libre de surveillance informatique et générateur d'alertes. Il enregistre des métriques en temps réel dans une base de données (avec une capacité d'acquisition élevée) en se basant sur le contenu de point d'entrée exposé à l'aide du protocole HTTP. Ces métriques peuvent ensuite être interrogées à l'aide d'un langage de requête simple : le </a:t>
            </a:r>
            <a:r>
              <a:rPr lang="fr-FR" dirty="0" err="1"/>
              <a:t>PromQL</a:t>
            </a:r>
            <a:r>
              <a:rPr lang="fr-FR" dirty="0"/>
              <a:t> et peuvent également servir à générer des alertes. Le projet est écrit en Go et est disponible sous licence Apache 2.</a:t>
            </a:r>
          </a:p>
          <a:p>
            <a:pPr>
              <a:lnSpc>
                <a:spcPct val="115000"/>
              </a:lnSpc>
              <a:spcAft>
                <a:spcPts val="1000"/>
              </a:spcAft>
            </a:pPr>
            <a:r>
              <a:rPr lang="fr-FR" dirty="0" err="1"/>
              <a:t>Prometheus</a:t>
            </a:r>
            <a:r>
              <a:rPr lang="fr-FR" dirty="0"/>
              <a:t> n'est pas conçu pour faire de la restitution d'informations sous la forme de tableau de bord bien qu'il dispose d'une solution pour le faire. Une bonne pratique est de faire appel à un outil comme </a:t>
            </a:r>
            <a:r>
              <a:rPr lang="fr-FR" dirty="0" err="1"/>
              <a:t>Grafana</a:t>
            </a:r>
            <a:r>
              <a:rPr lang="fr-FR" dirty="0"/>
              <a:t>.</a:t>
            </a:r>
          </a:p>
          <a:p>
            <a:pPr>
              <a:lnSpc>
                <a:spcPct val="115000"/>
              </a:lnSpc>
              <a:spcAft>
                <a:spcPts val="1000"/>
              </a:spcAft>
            </a:pPr>
            <a:r>
              <a:rPr lang="fr-FR" b="1" dirty="0" err="1">
                <a:solidFill>
                  <a:srgbClr val="E7522C"/>
                </a:solidFill>
              </a:rPr>
              <a:t>Grafana</a:t>
            </a:r>
            <a:r>
              <a:rPr lang="fr-FR" dirty="0"/>
              <a:t> est un outil open source de monitoring informatique orienté data visualisation. Il est conçu pour générer des </a:t>
            </a:r>
            <a:r>
              <a:rPr lang="fr-FR" dirty="0" err="1"/>
              <a:t>dashboards</a:t>
            </a:r>
            <a:r>
              <a:rPr lang="fr-FR" dirty="0"/>
              <a:t> sur la base de métriques et données temporelles</a:t>
            </a:r>
            <a:endParaRPr lang="ko-KR" altLang="en-US" b="1" u="sng" dirty="0">
              <a:solidFill>
                <a:schemeClr val="tx1">
                  <a:lumMod val="85000"/>
                  <a:lumOff val="15000"/>
                </a:schemeClr>
              </a:solidFill>
              <a:cs typeface="Arial" pitchFamily="34" charset="0"/>
            </a:endParaRPr>
          </a:p>
        </p:txBody>
      </p:sp>
      <p:sp>
        <p:nvSpPr>
          <p:cNvPr id="9" name="ZoneTexte 8">
            <a:extLst>
              <a:ext uri="{FF2B5EF4-FFF2-40B4-BE49-F238E27FC236}">
                <a16:creationId xmlns:a16="http://schemas.microsoft.com/office/drawing/2014/main" id="{3ED133CB-EE36-12A8-CB50-6CC832B7599E}"/>
              </a:ext>
            </a:extLst>
          </p:cNvPr>
          <p:cNvSpPr txBox="1"/>
          <p:nvPr/>
        </p:nvSpPr>
        <p:spPr>
          <a:xfrm>
            <a:off x="986055" y="993108"/>
            <a:ext cx="5509995" cy="390363"/>
          </a:xfrm>
          <a:prstGeom prst="rect">
            <a:avLst/>
          </a:prstGeom>
          <a:noFill/>
        </p:spPr>
        <p:txBody>
          <a:bodyPr wrap="square" rtlCol="0">
            <a:spAutoFit/>
          </a:bodyPr>
          <a:lstStyle/>
          <a:p>
            <a:pPr>
              <a:lnSpc>
                <a:spcPct val="115000"/>
              </a:lnSpc>
              <a:spcBef>
                <a:spcPts val="1000"/>
              </a:spcBef>
            </a:pPr>
            <a:r>
              <a:rPr lang="fr-FR" b="1" dirty="0">
                <a:solidFill>
                  <a:schemeClr val="accent4">
                    <a:lumMod val="60000"/>
                    <a:lumOff val="40000"/>
                  </a:schemeClr>
                </a:solidFill>
              </a:rPr>
              <a:t>PROMETHEUS ET GRAFANA : C’EST QUOI ?</a:t>
            </a:r>
            <a:endParaRPr lang="fr-FR" b="1" dirty="0">
              <a:solidFill>
                <a:schemeClr val="accent4">
                  <a:lumMod val="60000"/>
                  <a:lumOff val="40000"/>
                </a:schemeClr>
              </a:solidFill>
              <a:effectLst/>
              <a:latin typeface="Calibri" panose="020F0502020204030204" pitchFamily="34" charset="0"/>
              <a:ea typeface="MS Gothic" panose="020B0609070205080204" pitchFamily="49" charset="-128"/>
              <a:cs typeface="Times New Roman" panose="02020603050405020304" pitchFamily="18" charset="0"/>
            </a:endParaRPr>
          </a:p>
        </p:txBody>
      </p:sp>
      <p:sp>
        <p:nvSpPr>
          <p:cNvPr id="15" name="Freeform: Shape 54">
            <a:extLst>
              <a:ext uri="{FF2B5EF4-FFF2-40B4-BE49-F238E27FC236}">
                <a16:creationId xmlns:a16="http://schemas.microsoft.com/office/drawing/2014/main" id="{D378C949-4DEA-5094-0D13-F11F990C07C8}"/>
              </a:ext>
            </a:extLst>
          </p:cNvPr>
          <p:cNvSpPr/>
          <p:nvPr/>
        </p:nvSpPr>
        <p:spPr>
          <a:xfrm>
            <a:off x="542377" y="870116"/>
            <a:ext cx="9068348" cy="800100"/>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rgbClr val="E752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21" name="Image 20">
            <a:extLst>
              <a:ext uri="{FF2B5EF4-FFF2-40B4-BE49-F238E27FC236}">
                <a16:creationId xmlns:a16="http://schemas.microsoft.com/office/drawing/2014/main" id="{1D45485E-FE4D-E0C9-4CFB-A1B66BF2AD79}"/>
              </a:ext>
            </a:extLst>
          </p:cNvPr>
          <p:cNvPicPr>
            <a:picLocks noChangeAspect="1"/>
          </p:cNvPicPr>
          <p:nvPr/>
        </p:nvPicPr>
        <p:blipFill>
          <a:blip r:embed="rId2"/>
          <a:srcRect l="52554"/>
          <a:stretch/>
        </p:blipFill>
        <p:spPr>
          <a:xfrm>
            <a:off x="10167550" y="1585224"/>
            <a:ext cx="1715048" cy="1584542"/>
          </a:xfrm>
          <a:prstGeom prst="rect">
            <a:avLst/>
          </a:prstGeom>
        </p:spPr>
      </p:pic>
    </p:spTree>
    <p:extLst>
      <p:ext uri="{BB962C8B-B14F-4D97-AF65-F5344CB8AC3E}">
        <p14:creationId xmlns:p14="http://schemas.microsoft.com/office/powerpoint/2010/main" val="2074043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7C6BB3-C259-A76E-2A6A-DFE4C3380ED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EBB6A6A5-2875-51F3-7623-3325D019E933}"/>
              </a:ext>
            </a:extLst>
          </p:cNvPr>
          <p:cNvSpPr>
            <a:spLocks noGrp="1"/>
          </p:cNvSpPr>
          <p:nvPr>
            <p:ph type="body" sz="quarter" idx="10"/>
          </p:nvPr>
        </p:nvSpPr>
        <p:spPr>
          <a:xfrm>
            <a:off x="309401" y="0"/>
            <a:ext cx="11573197" cy="724247"/>
          </a:xfrm>
        </p:spPr>
        <p:txBody>
          <a:bodyPr/>
          <a:lstStyle/>
          <a:p>
            <a:r>
              <a:rPr lang="fr-FR" sz="2000" dirty="0"/>
              <a:t>TP3 : Supervision et Monitoring app PHP avec </a:t>
            </a:r>
            <a:r>
              <a:rPr lang="fr-FR" sz="2000" dirty="0" err="1"/>
              <a:t>Grafana</a:t>
            </a:r>
            <a:r>
              <a:rPr lang="fr-FR" sz="2000" dirty="0"/>
              <a:t> et </a:t>
            </a:r>
            <a:r>
              <a:rPr lang="fr-FR" sz="2000" dirty="0" err="1"/>
              <a:t>Prometheus</a:t>
            </a:r>
            <a:endParaRPr lang="en-US" sz="2000" dirty="0"/>
          </a:p>
        </p:txBody>
      </p:sp>
      <p:sp>
        <p:nvSpPr>
          <p:cNvPr id="9" name="ZoneTexte 8">
            <a:extLst>
              <a:ext uri="{FF2B5EF4-FFF2-40B4-BE49-F238E27FC236}">
                <a16:creationId xmlns:a16="http://schemas.microsoft.com/office/drawing/2014/main" id="{3A276021-21CD-452C-828C-98C989B16FA8}"/>
              </a:ext>
            </a:extLst>
          </p:cNvPr>
          <p:cNvSpPr txBox="1"/>
          <p:nvPr/>
        </p:nvSpPr>
        <p:spPr>
          <a:xfrm>
            <a:off x="986055" y="993108"/>
            <a:ext cx="5509995" cy="390363"/>
          </a:xfrm>
          <a:prstGeom prst="rect">
            <a:avLst/>
          </a:prstGeom>
          <a:noFill/>
        </p:spPr>
        <p:txBody>
          <a:bodyPr wrap="square" rtlCol="0">
            <a:spAutoFit/>
          </a:bodyPr>
          <a:lstStyle/>
          <a:p>
            <a:pPr>
              <a:lnSpc>
                <a:spcPct val="115000"/>
              </a:lnSpc>
              <a:spcBef>
                <a:spcPts val="1000"/>
              </a:spcBef>
            </a:pPr>
            <a:r>
              <a:rPr lang="fr-FR" b="1" dirty="0">
                <a:solidFill>
                  <a:schemeClr val="accent4">
                    <a:lumMod val="60000"/>
                    <a:lumOff val="40000"/>
                  </a:schemeClr>
                </a:solidFill>
              </a:rPr>
              <a:t>1. INSTALLATION DE PROMETHEUS</a:t>
            </a:r>
            <a:endParaRPr lang="fr-FR" b="1" dirty="0">
              <a:solidFill>
                <a:schemeClr val="accent4">
                  <a:lumMod val="60000"/>
                  <a:lumOff val="40000"/>
                </a:schemeClr>
              </a:solidFill>
              <a:effectLst/>
              <a:latin typeface="Calibri" panose="020F0502020204030204" pitchFamily="34" charset="0"/>
              <a:ea typeface="MS Gothic" panose="020B0609070205080204" pitchFamily="49" charset="-128"/>
              <a:cs typeface="Times New Roman" panose="02020603050405020304" pitchFamily="18" charset="0"/>
            </a:endParaRPr>
          </a:p>
        </p:txBody>
      </p:sp>
      <p:sp>
        <p:nvSpPr>
          <p:cNvPr id="15" name="Freeform: Shape 54">
            <a:extLst>
              <a:ext uri="{FF2B5EF4-FFF2-40B4-BE49-F238E27FC236}">
                <a16:creationId xmlns:a16="http://schemas.microsoft.com/office/drawing/2014/main" id="{96BA28B0-9266-1FCA-BB1E-B3363D962BE8}"/>
              </a:ext>
            </a:extLst>
          </p:cNvPr>
          <p:cNvSpPr/>
          <p:nvPr/>
        </p:nvSpPr>
        <p:spPr>
          <a:xfrm>
            <a:off x="542377" y="870116"/>
            <a:ext cx="9068348" cy="800100"/>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rgbClr val="E752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21" name="Image 20">
            <a:extLst>
              <a:ext uri="{FF2B5EF4-FFF2-40B4-BE49-F238E27FC236}">
                <a16:creationId xmlns:a16="http://schemas.microsoft.com/office/drawing/2014/main" id="{45559444-F768-57DB-6621-7D5D53F5C56D}"/>
              </a:ext>
            </a:extLst>
          </p:cNvPr>
          <p:cNvPicPr>
            <a:picLocks noChangeAspect="1"/>
          </p:cNvPicPr>
          <p:nvPr/>
        </p:nvPicPr>
        <p:blipFill>
          <a:blip r:embed="rId2"/>
          <a:srcRect l="52554"/>
          <a:stretch/>
        </p:blipFill>
        <p:spPr>
          <a:xfrm>
            <a:off x="10167550" y="1585224"/>
            <a:ext cx="1715048" cy="1584542"/>
          </a:xfrm>
          <a:prstGeom prst="rect">
            <a:avLst/>
          </a:prstGeom>
        </p:spPr>
      </p:pic>
      <p:grpSp>
        <p:nvGrpSpPr>
          <p:cNvPr id="4" name="Group 62">
            <a:extLst>
              <a:ext uri="{FF2B5EF4-FFF2-40B4-BE49-F238E27FC236}">
                <a16:creationId xmlns:a16="http://schemas.microsoft.com/office/drawing/2014/main" id="{FCE0D2A7-4152-5451-E84B-EE5DDC29C803}"/>
              </a:ext>
            </a:extLst>
          </p:cNvPr>
          <p:cNvGrpSpPr/>
          <p:nvPr/>
        </p:nvGrpSpPr>
        <p:grpSpPr>
          <a:xfrm>
            <a:off x="1081304" y="1906942"/>
            <a:ext cx="8786596" cy="1185880"/>
            <a:chOff x="2725124" y="4325980"/>
            <a:chExt cx="1378007" cy="1185880"/>
          </a:xfrm>
        </p:grpSpPr>
        <p:sp>
          <p:nvSpPr>
            <p:cNvPr id="5" name="TextBox 36">
              <a:extLst>
                <a:ext uri="{FF2B5EF4-FFF2-40B4-BE49-F238E27FC236}">
                  <a16:creationId xmlns:a16="http://schemas.microsoft.com/office/drawing/2014/main" id="{035613C6-7060-CD45-B41F-15655CF0C245}"/>
                </a:ext>
              </a:extLst>
            </p:cNvPr>
            <p:cNvSpPr txBox="1"/>
            <p:nvPr/>
          </p:nvSpPr>
          <p:spPr>
            <a:xfrm>
              <a:off x="2725124" y="4757807"/>
              <a:ext cx="1378007" cy="75405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600" b="0" i="0" u="none" strike="noStrike" kern="1200" cap="none" spc="0" normalizeH="0" baseline="0" noProof="0" dirty="0">
                  <a:ln>
                    <a:noFill/>
                  </a:ln>
                  <a:solidFill>
                    <a:prstClr val="black"/>
                  </a:solidFill>
                  <a:effectLst/>
                  <a:uLnTx/>
                  <a:uFillTx/>
                  <a:latin typeface="Courier New" panose="02070309020205020404" pitchFamily="49" charset="0"/>
                  <a:ea typeface="MS Mincho" panose="02020609040205080304" pitchFamily="49" charset="-128"/>
                  <a:cs typeface="Times New Roman" panose="02020603050405020304" pitchFamily="18" charset="0"/>
                </a:rPr>
              </a:br>
              <a:r>
                <a:rPr kumimoji="0" lang="en-US" sz="1600" b="0" i="0" u="none" strike="noStrike" kern="1200" cap="none" spc="0" normalizeH="0" baseline="0" noProof="0" dirty="0" err="1">
                  <a:ln>
                    <a:noFill/>
                  </a:ln>
                  <a:solidFill>
                    <a:prstClr val="black"/>
                  </a:solidFill>
                  <a:effectLst/>
                  <a:uLnTx/>
                  <a:uFillTx/>
                  <a:latin typeface="Courier New" panose="02070309020205020404" pitchFamily="49" charset="0"/>
                  <a:ea typeface="MS Mincho" panose="02020609040205080304" pitchFamily="49" charset="-128"/>
                  <a:cs typeface="Times New Roman" panose="02020603050405020304" pitchFamily="18" charset="0"/>
                </a:rPr>
                <a:t>sudo</a:t>
              </a:r>
              <a:r>
                <a:rPr kumimoji="0" lang="en-US" sz="1600" b="0" i="0" u="none" strike="noStrike" kern="1200" cap="none" spc="0" normalizeH="0" baseline="0" noProof="0" dirty="0">
                  <a:ln>
                    <a:noFill/>
                  </a:ln>
                  <a:solidFill>
                    <a:prstClr val="black"/>
                  </a:solidFill>
                  <a:effectLst/>
                  <a:uLnTx/>
                  <a:uFillTx/>
                  <a:latin typeface="Courier New" panose="02070309020205020404" pitchFamily="49" charset="0"/>
                  <a:ea typeface="MS Mincho" panose="02020609040205080304" pitchFamily="49" charset="-128"/>
                  <a:cs typeface="Times New Roman" panose="02020603050405020304" pitchFamily="18" charset="0"/>
                </a:rPr>
                <a:t> apt </a:t>
              </a:r>
              <a:r>
                <a:rPr lang="en-US" sz="1600" dirty="0">
                  <a:solidFill>
                    <a:prstClr val="black"/>
                  </a:solidFill>
                  <a:latin typeface="Courier New" panose="02070309020205020404" pitchFamily="49" charset="0"/>
                  <a:ea typeface="MS Mincho" panose="02020609040205080304" pitchFamily="49" charset="-128"/>
                  <a:cs typeface="Times New Roman" panose="02020603050405020304" pitchFamily="18" charset="0"/>
                </a:rPr>
                <a:t>install apache2 </a:t>
              </a:r>
              <a:r>
                <a:rPr lang="en-US" sz="1600" dirty="0" err="1">
                  <a:solidFill>
                    <a:prstClr val="black"/>
                  </a:solidFill>
                  <a:latin typeface="Courier New" panose="02070309020205020404" pitchFamily="49" charset="0"/>
                  <a:ea typeface="MS Mincho" panose="02020609040205080304" pitchFamily="49" charset="-128"/>
                  <a:cs typeface="Times New Roman" panose="02020603050405020304" pitchFamily="18" charset="0"/>
                </a:rPr>
                <a:t>php</a:t>
              </a:r>
              <a:r>
                <a:rPr lang="en-US" sz="1600" dirty="0">
                  <a:solidFill>
                    <a:prstClr val="black"/>
                  </a:solidFill>
                  <a:latin typeface="Courier New" panose="02070309020205020404" pitchFamily="49" charset="0"/>
                  <a:ea typeface="MS Mincho" panose="02020609040205080304" pitchFamily="49" charset="-128"/>
                  <a:cs typeface="Times New Roman" panose="02020603050405020304" pitchFamily="18" charset="0"/>
                </a:rPr>
                <a:t> libapache2-mod-php </a:t>
              </a:r>
              <a:r>
                <a:rPr lang="en-US" sz="1600" dirty="0" err="1">
                  <a:solidFill>
                    <a:prstClr val="black"/>
                  </a:solidFill>
                  <a:latin typeface="Courier New" panose="02070309020205020404" pitchFamily="49" charset="0"/>
                  <a:ea typeface="MS Mincho" panose="02020609040205080304" pitchFamily="49" charset="-128"/>
                  <a:cs typeface="Times New Roman" panose="02020603050405020304" pitchFamily="18" charset="0"/>
                </a:rPr>
                <a:t>mysql</a:t>
              </a:r>
              <a:r>
                <a:rPr lang="en-US" sz="1600" dirty="0">
                  <a:solidFill>
                    <a:prstClr val="black"/>
                  </a:solidFill>
                  <a:latin typeface="Courier New" panose="02070309020205020404" pitchFamily="49" charset="0"/>
                  <a:ea typeface="MS Mincho" panose="02020609040205080304" pitchFamily="49" charset="-128"/>
                  <a:cs typeface="Times New Roman" panose="02020603050405020304" pitchFamily="18" charset="0"/>
                </a:rPr>
                <a:t>-server </a:t>
              </a:r>
              <a:r>
                <a:rPr lang="en-US" sz="1600" dirty="0" err="1">
                  <a:solidFill>
                    <a:prstClr val="black"/>
                  </a:solidFill>
                  <a:latin typeface="Courier New" panose="02070309020205020404" pitchFamily="49" charset="0"/>
                  <a:ea typeface="MS Mincho" panose="02020609040205080304" pitchFamily="49" charset="-128"/>
                  <a:cs typeface="Times New Roman" panose="02020603050405020304" pitchFamily="18" charset="0"/>
                </a:rPr>
                <a:t>php-mysql</a:t>
              </a:r>
              <a:br>
                <a:rPr kumimoji="0" lang="en-US" sz="1600" b="0" i="0" u="none" strike="noStrike" kern="1200" cap="none" spc="0" normalizeH="0" baseline="0" noProof="0" dirty="0">
                  <a:ln>
                    <a:noFill/>
                  </a:ln>
                  <a:solidFill>
                    <a:prstClr val="black"/>
                  </a:solidFill>
                  <a:effectLst/>
                  <a:uLnTx/>
                  <a:uFillTx/>
                  <a:latin typeface="Courier New" panose="02070309020205020404" pitchFamily="49" charset="0"/>
                  <a:ea typeface="MS Mincho" panose="02020609040205080304" pitchFamily="49" charset="-128"/>
                  <a:cs typeface="Times New Roman" panose="02020603050405020304" pitchFamily="18" charset="0"/>
                </a:rPr>
              </a:br>
              <a:endParaRPr kumimoji="0" lang="ko-KR" altLang="en-US" sz="1100" b="0"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sp>
          <p:nvSpPr>
            <p:cNvPr id="6" name="TextBox 37">
              <a:extLst>
                <a:ext uri="{FF2B5EF4-FFF2-40B4-BE49-F238E27FC236}">
                  <a16:creationId xmlns:a16="http://schemas.microsoft.com/office/drawing/2014/main" id="{80F06F27-3A5A-769A-F92A-3687FB3DCE26}"/>
                </a:ext>
              </a:extLst>
            </p:cNvPr>
            <p:cNvSpPr txBox="1"/>
            <p:nvPr/>
          </p:nvSpPr>
          <p:spPr>
            <a:xfrm>
              <a:off x="2725124" y="4325980"/>
              <a:ext cx="1292072" cy="553998"/>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1.1 </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Installation de LAMP </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t>
              </a:r>
              <a:endParaRPr kumimoji="0" lang="fr-FR"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400" b="1"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grpSp>
      <p:grpSp>
        <p:nvGrpSpPr>
          <p:cNvPr id="8" name="Group 62">
            <a:extLst>
              <a:ext uri="{FF2B5EF4-FFF2-40B4-BE49-F238E27FC236}">
                <a16:creationId xmlns:a16="http://schemas.microsoft.com/office/drawing/2014/main" id="{F0349669-9BAD-1B30-5F04-9C76198EE13D}"/>
              </a:ext>
            </a:extLst>
          </p:cNvPr>
          <p:cNvGrpSpPr/>
          <p:nvPr/>
        </p:nvGrpSpPr>
        <p:grpSpPr>
          <a:xfrm>
            <a:off x="1081303" y="3168435"/>
            <a:ext cx="10977350" cy="1162796"/>
            <a:chOff x="2725124" y="4325980"/>
            <a:chExt cx="1457692" cy="1162796"/>
          </a:xfrm>
        </p:grpSpPr>
        <p:sp>
          <p:nvSpPr>
            <p:cNvPr id="10" name="TextBox 36">
              <a:extLst>
                <a:ext uri="{FF2B5EF4-FFF2-40B4-BE49-F238E27FC236}">
                  <a16:creationId xmlns:a16="http://schemas.microsoft.com/office/drawing/2014/main" id="{1BC4591C-7DAA-207B-5AFF-D7FF9285D683}"/>
                </a:ext>
              </a:extLst>
            </p:cNvPr>
            <p:cNvSpPr txBox="1"/>
            <p:nvPr/>
          </p:nvSpPr>
          <p:spPr>
            <a:xfrm>
              <a:off x="2725124" y="4580835"/>
              <a:ext cx="1457692" cy="9079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accent4"/>
                </a:solidFill>
                <a:effectLst/>
                <a:uLnTx/>
                <a:uFillTx/>
                <a:latin typeface="Courier New" panose="02070309020205020404" pitchFamily="49"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effectLst/>
                  <a:uLnTx/>
                  <a:uFillTx/>
                  <a:latin typeface="Courier New" panose="02070309020205020404" pitchFamily="49" charset="0"/>
                  <a:ea typeface="MS Mincho" panose="02020609040205080304" pitchFamily="49" charset="-128"/>
                  <a:cs typeface="Times New Roman" panose="02020603050405020304" pitchFamily="18" charset="0"/>
                </a:rPr>
                <a:t>wget</a:t>
              </a:r>
              <a:r>
                <a:rPr kumimoji="0" lang="en-US" sz="1400" b="0" i="0" u="none" strike="noStrike" kern="1200" cap="none" spc="0" normalizeH="0" baseline="0" noProof="0" dirty="0">
                  <a:ln>
                    <a:noFill/>
                  </a:ln>
                  <a:effectLst/>
                  <a:uLnTx/>
                  <a:uFillTx/>
                  <a:latin typeface="Courier New" panose="02070309020205020404" pitchFamily="49" charset="0"/>
                  <a:ea typeface="MS Mincho" panose="02020609040205080304" pitchFamily="49" charset="-128"/>
                  <a:cs typeface="Times New Roman" panose="02020603050405020304" pitchFamily="18" charset="0"/>
                </a:rPr>
                <a:t> https://github.com/prometheus/prometheus/releases/download/v3.0.0/prometheus-3.0.0.linux-amd64.tar.gz</a:t>
              </a:r>
              <a:br>
                <a:rPr kumimoji="0" lang="en-US" sz="1600" b="0" i="0" u="none" strike="noStrike" kern="1200" cap="none" spc="0" normalizeH="0" baseline="0" noProof="0" dirty="0">
                  <a:ln>
                    <a:noFill/>
                  </a:ln>
                  <a:solidFill>
                    <a:prstClr val="black"/>
                  </a:solidFill>
                  <a:effectLst/>
                  <a:uLnTx/>
                  <a:uFillTx/>
                  <a:latin typeface="Courier New" panose="02070309020205020404" pitchFamily="49" charset="0"/>
                  <a:ea typeface="MS Mincho" panose="02020609040205080304" pitchFamily="49" charset="-128"/>
                  <a:cs typeface="Times New Roman" panose="02020603050405020304" pitchFamily="18" charset="0"/>
                </a:rPr>
              </a:br>
              <a:endParaRPr kumimoji="0" lang="ko-KR" altLang="en-US" sz="1100" b="0"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sp>
          <p:nvSpPr>
            <p:cNvPr id="11" name="TextBox 37">
              <a:extLst>
                <a:ext uri="{FF2B5EF4-FFF2-40B4-BE49-F238E27FC236}">
                  <a16:creationId xmlns:a16="http://schemas.microsoft.com/office/drawing/2014/main" id="{022A6772-F84F-AE31-B293-FC5ECDE6B85D}"/>
                </a:ext>
              </a:extLst>
            </p:cNvPr>
            <p:cNvSpPr txBox="1"/>
            <p:nvPr/>
          </p:nvSpPr>
          <p:spPr>
            <a:xfrm>
              <a:off x="2725124" y="4325980"/>
              <a:ext cx="1292072" cy="553998"/>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1.2 </a:t>
              </a:r>
              <a:r>
                <a:rPr kumimoji="0" lang="fr-FR" sz="1600" b="1" i="0" u="sng" strike="noStrike" kern="1200" cap="none" spc="0" normalizeH="0" baseline="0" dirty="0" err="1">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Telechargement</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Prometheus</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 </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t>
              </a:r>
              <a:endParaRPr kumimoji="0" lang="fr-FR"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400" b="1"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grpSp>
      <p:grpSp>
        <p:nvGrpSpPr>
          <p:cNvPr id="12" name="Group 62">
            <a:extLst>
              <a:ext uri="{FF2B5EF4-FFF2-40B4-BE49-F238E27FC236}">
                <a16:creationId xmlns:a16="http://schemas.microsoft.com/office/drawing/2014/main" id="{9C1F89F7-775B-DF6D-51A0-95BF9143C950}"/>
              </a:ext>
            </a:extLst>
          </p:cNvPr>
          <p:cNvGrpSpPr/>
          <p:nvPr/>
        </p:nvGrpSpPr>
        <p:grpSpPr>
          <a:xfrm>
            <a:off x="1007375" y="4204936"/>
            <a:ext cx="10977350" cy="985825"/>
            <a:chOff x="2725124" y="4325980"/>
            <a:chExt cx="1457692" cy="985825"/>
          </a:xfrm>
        </p:grpSpPr>
        <p:sp>
          <p:nvSpPr>
            <p:cNvPr id="13" name="TextBox 36">
              <a:extLst>
                <a:ext uri="{FF2B5EF4-FFF2-40B4-BE49-F238E27FC236}">
                  <a16:creationId xmlns:a16="http://schemas.microsoft.com/office/drawing/2014/main" id="{71661763-5A10-4A9C-9D6F-FE330C94C73E}"/>
                </a:ext>
              </a:extLst>
            </p:cNvPr>
            <p:cNvSpPr txBox="1"/>
            <p:nvPr/>
          </p:nvSpPr>
          <p:spPr>
            <a:xfrm>
              <a:off x="2725124" y="4757807"/>
              <a:ext cx="1457692"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accent4"/>
                </a:solidFill>
                <a:effectLst/>
                <a:uLnTx/>
                <a:uFillTx/>
                <a:latin typeface="Courier New" panose="02070309020205020404" pitchFamily="49"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tar </a:t>
              </a:r>
              <a:r>
                <a:rPr lang="en-US" altLang="ko-KR" sz="1600" dirty="0" err="1">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xzf</a:t>
              </a: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 prometheus-3.0.0.linux-amd64.tar.gz</a:t>
              </a:r>
              <a:endParaRPr kumimoji="0" lang="ko-KR" altLang="en-US" sz="1200" b="0"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sp>
          <p:nvSpPr>
            <p:cNvPr id="14" name="TextBox 37">
              <a:extLst>
                <a:ext uri="{FF2B5EF4-FFF2-40B4-BE49-F238E27FC236}">
                  <a16:creationId xmlns:a16="http://schemas.microsoft.com/office/drawing/2014/main" id="{28DCC413-8A47-1240-DEE7-9CDA1E610DDA}"/>
                </a:ext>
              </a:extLst>
            </p:cNvPr>
            <p:cNvSpPr txBox="1"/>
            <p:nvPr/>
          </p:nvSpPr>
          <p:spPr>
            <a:xfrm>
              <a:off x="2725124" y="4325980"/>
              <a:ext cx="1292072" cy="553998"/>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1.</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3</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t>
              </a:r>
              <a:r>
                <a:rPr lang="fr-FR" sz="1600" b="1" u="sng" dirty="0"/>
                <a:t>Décompressez le fichier téléchargé au format « tar.gz » avec la commande « tar </a:t>
              </a:r>
              <a:r>
                <a:rPr lang="fr-FR" sz="1600" b="1" u="sng" dirty="0" err="1"/>
                <a:t>xzf</a:t>
              </a:r>
              <a:r>
                <a:rPr lang="fr-FR" sz="1600" b="1" u="sng" dirty="0"/>
                <a:t> » :</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 </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t>
              </a:r>
              <a:endParaRPr kumimoji="0" lang="fr-FR"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400" b="1"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grpSp>
      <p:grpSp>
        <p:nvGrpSpPr>
          <p:cNvPr id="16" name="Group 62">
            <a:extLst>
              <a:ext uri="{FF2B5EF4-FFF2-40B4-BE49-F238E27FC236}">
                <a16:creationId xmlns:a16="http://schemas.microsoft.com/office/drawing/2014/main" id="{1ED65F04-E253-2BF8-7B94-2DAB48411C36}"/>
              </a:ext>
            </a:extLst>
          </p:cNvPr>
          <p:cNvGrpSpPr/>
          <p:nvPr/>
        </p:nvGrpSpPr>
        <p:grpSpPr>
          <a:xfrm>
            <a:off x="986055" y="5329849"/>
            <a:ext cx="10977350" cy="985825"/>
            <a:chOff x="2725124" y="4325980"/>
            <a:chExt cx="1457692" cy="985825"/>
          </a:xfrm>
        </p:grpSpPr>
        <p:sp>
          <p:nvSpPr>
            <p:cNvPr id="17" name="TextBox 36">
              <a:extLst>
                <a:ext uri="{FF2B5EF4-FFF2-40B4-BE49-F238E27FC236}">
                  <a16:creationId xmlns:a16="http://schemas.microsoft.com/office/drawing/2014/main" id="{EC2F72EC-EBA2-0DFD-0314-B6DA575D3FF3}"/>
                </a:ext>
              </a:extLst>
            </p:cNvPr>
            <p:cNvSpPr txBox="1"/>
            <p:nvPr/>
          </p:nvSpPr>
          <p:spPr>
            <a:xfrm>
              <a:off x="2725124" y="4757807"/>
              <a:ext cx="1457692"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accent4"/>
                </a:solidFill>
                <a:effectLst/>
                <a:uLnTx/>
                <a:uFillTx/>
                <a:latin typeface="Courier New" panose="02070309020205020404" pitchFamily="49"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altLang="ko-KR" sz="1600" dirty="0" err="1">
                  <a:solidFill>
                    <a:prstClr val="black">
                      <a:lumMod val="85000"/>
                      <a:lumOff val="15000"/>
                    </a:prstClr>
                  </a:solidFill>
                  <a:latin typeface="Courier New" panose="02070309020205020404" pitchFamily="49" charset="0"/>
                  <a:cs typeface="Courier New" panose="02070309020205020404" pitchFamily="49" charset="0"/>
                </a:rPr>
                <a:t>sudo</a:t>
              </a:r>
              <a:r>
                <a:rPr lang="fr-FR" altLang="ko-KR" sz="1600" dirty="0">
                  <a:solidFill>
                    <a:prstClr val="black">
                      <a:lumMod val="85000"/>
                      <a:lumOff val="15000"/>
                    </a:prstClr>
                  </a:solidFill>
                  <a:latin typeface="Courier New" panose="02070309020205020404" pitchFamily="49" charset="0"/>
                  <a:cs typeface="Courier New" panose="02070309020205020404" pitchFamily="49" charset="0"/>
                </a:rPr>
                <a:t> mv prometheus-3.3.0.linux-amd64/  /</a:t>
              </a:r>
              <a:r>
                <a:rPr lang="fr-FR" altLang="ko-KR" sz="1600" dirty="0" err="1">
                  <a:solidFill>
                    <a:prstClr val="black">
                      <a:lumMod val="85000"/>
                      <a:lumOff val="15000"/>
                    </a:prstClr>
                  </a:solidFill>
                  <a:latin typeface="Courier New" panose="02070309020205020404" pitchFamily="49" charset="0"/>
                  <a:cs typeface="Courier New" panose="02070309020205020404" pitchFamily="49" charset="0"/>
                </a:rPr>
                <a:t>usr</a:t>
              </a:r>
              <a:r>
                <a:rPr lang="fr-FR" altLang="ko-KR" sz="1600" dirty="0">
                  <a:solidFill>
                    <a:prstClr val="black">
                      <a:lumMod val="85000"/>
                      <a:lumOff val="15000"/>
                    </a:prstClr>
                  </a:solidFill>
                  <a:latin typeface="Courier New" panose="02070309020205020404" pitchFamily="49" charset="0"/>
                  <a:cs typeface="Courier New" panose="02070309020205020404" pitchFamily="49" charset="0"/>
                </a:rPr>
                <a:t>/</a:t>
              </a:r>
              <a:r>
                <a:rPr lang="fr-FR" altLang="ko-KR" sz="1600" dirty="0" err="1">
                  <a:solidFill>
                    <a:prstClr val="black">
                      <a:lumMod val="85000"/>
                      <a:lumOff val="15000"/>
                    </a:prstClr>
                  </a:solidFill>
                  <a:latin typeface="Courier New" panose="02070309020205020404" pitchFamily="49" charset="0"/>
                  <a:cs typeface="Courier New" panose="02070309020205020404" pitchFamily="49" charset="0"/>
                </a:rPr>
                <a:t>share</a:t>
              </a:r>
              <a:r>
                <a:rPr lang="fr-FR" altLang="ko-KR" sz="1600" dirty="0">
                  <a:solidFill>
                    <a:prstClr val="black">
                      <a:lumMod val="85000"/>
                      <a:lumOff val="15000"/>
                    </a:prstClr>
                  </a:solidFill>
                  <a:latin typeface="Courier New" panose="02070309020205020404" pitchFamily="49" charset="0"/>
                  <a:cs typeface="Courier New" panose="02070309020205020404" pitchFamily="49" charset="0"/>
                </a:rPr>
                <a:t>/</a:t>
              </a:r>
              <a:r>
                <a:rPr lang="fr-FR" altLang="ko-KR" sz="1600" dirty="0" err="1">
                  <a:solidFill>
                    <a:prstClr val="black">
                      <a:lumMod val="85000"/>
                      <a:lumOff val="15000"/>
                    </a:prstClr>
                  </a:solidFill>
                  <a:latin typeface="Courier New" panose="02070309020205020404" pitchFamily="49" charset="0"/>
                  <a:cs typeface="Courier New" panose="02070309020205020404" pitchFamily="49" charset="0"/>
                </a:rPr>
                <a:t>prometheus</a:t>
              </a:r>
              <a:endParaRPr kumimoji="0" lang="ko-KR" altLang="en-US" sz="16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cs typeface="Courier New" panose="02070309020205020404" pitchFamily="49" charset="0"/>
              </a:endParaRPr>
            </a:p>
          </p:txBody>
        </p:sp>
        <p:sp>
          <p:nvSpPr>
            <p:cNvPr id="18" name="TextBox 37">
              <a:extLst>
                <a:ext uri="{FF2B5EF4-FFF2-40B4-BE49-F238E27FC236}">
                  <a16:creationId xmlns:a16="http://schemas.microsoft.com/office/drawing/2014/main" id="{DA5D4DE5-FF98-4C20-23E8-8F0753B9A756}"/>
                </a:ext>
              </a:extLst>
            </p:cNvPr>
            <p:cNvSpPr txBox="1"/>
            <p:nvPr/>
          </p:nvSpPr>
          <p:spPr>
            <a:xfrm>
              <a:off x="2725124" y="4325980"/>
              <a:ext cx="1342592" cy="553998"/>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uLnTx/>
                  <a:uFillTx/>
                  <a:latin typeface="Cambria" panose="02040503050406030204" pitchFamily="18" charset="0"/>
                  <a:ea typeface="MS Mincho" panose="02020609040205080304" pitchFamily="49" charset="-128"/>
                  <a:cs typeface="Times New Roman" panose="02020603050405020304" pitchFamily="18" charset="0"/>
                </a:rPr>
                <a:t>1.</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4</a:t>
              </a:r>
              <a:r>
                <a:rPr kumimoji="0" lang="en-US" sz="1600" b="1" i="0" u="sng" strike="noStrike" kern="1200" cap="none" spc="0" normalizeH="0" baseline="0" noProof="0" dirty="0">
                  <a:ln>
                    <a:noFill/>
                  </a:ln>
                  <a:solidFill>
                    <a:prstClr val="black"/>
                  </a:solidFill>
                  <a:uLnTx/>
                  <a:uFillTx/>
                  <a:latin typeface="Cambria" panose="02040503050406030204" pitchFamily="18" charset="0"/>
                  <a:ea typeface="MS Mincho" panose="02020609040205080304" pitchFamily="49" charset="-128"/>
                  <a:cs typeface="Times New Roman" panose="02020603050405020304" pitchFamily="18" charset="0"/>
                </a:rPr>
                <a:t> </a:t>
              </a:r>
              <a:r>
                <a:rPr lang="fr-FR" sz="1600" b="1" u="sng" dirty="0"/>
                <a:t>Déplacez le dossier décompressé dans « /</a:t>
              </a:r>
              <a:r>
                <a:rPr lang="fr-FR" sz="1600" b="1" u="sng" dirty="0" err="1"/>
                <a:t>usr</a:t>
              </a:r>
              <a:r>
                <a:rPr lang="fr-FR" sz="1600" b="1" u="sng" dirty="0"/>
                <a:t>/</a:t>
              </a:r>
              <a:r>
                <a:rPr lang="fr-FR" sz="1600" b="1" u="sng" dirty="0" err="1"/>
                <a:t>share</a:t>
              </a:r>
              <a:r>
                <a:rPr lang="fr-FR" sz="1600" b="1" u="sng" dirty="0"/>
                <a:t>/</a:t>
              </a:r>
              <a:r>
                <a:rPr lang="fr-FR" sz="1600" b="1" u="sng" dirty="0" err="1"/>
                <a:t>prometheus</a:t>
              </a:r>
              <a:r>
                <a:rPr lang="fr-FR" sz="1600" b="1" u="sng" dirty="0"/>
                <a:t> » à l’aide de la commande « mv » : </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 </a:t>
              </a:r>
              <a:r>
                <a:rPr kumimoji="0" lang="en-US" sz="1600" b="1" i="0" u="sng" strike="noStrike" kern="1200" cap="none" spc="0" normalizeH="0" baseline="0" noProof="0" dirty="0">
                  <a:ln>
                    <a:noFill/>
                  </a:ln>
                  <a:solidFill>
                    <a:prstClr val="black"/>
                  </a:solidFill>
                  <a:uLnTx/>
                  <a:uFillTx/>
                  <a:latin typeface="Cambria" panose="02040503050406030204" pitchFamily="18" charset="0"/>
                  <a:ea typeface="MS Mincho" panose="02020609040205080304" pitchFamily="49" charset="-128"/>
                  <a:cs typeface="Times New Roman" panose="02020603050405020304" pitchFamily="18" charset="0"/>
                </a:rPr>
                <a:t> </a:t>
              </a:r>
              <a:endParaRPr kumimoji="0" lang="fr-FR" sz="1600" b="1" i="0" u="sng" strike="noStrike" kern="1200" cap="none" spc="0" normalizeH="0" baseline="0" noProof="0" dirty="0">
                <a:ln>
                  <a:noFill/>
                </a:ln>
                <a:solidFill>
                  <a:prstClr val="black"/>
                </a:solidFill>
                <a:uLnTx/>
                <a:uFillTx/>
                <a:latin typeface="Cambria" panose="020405030504060302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400" b="1"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grpSp>
    </p:spTree>
    <p:extLst>
      <p:ext uri="{BB962C8B-B14F-4D97-AF65-F5344CB8AC3E}">
        <p14:creationId xmlns:p14="http://schemas.microsoft.com/office/powerpoint/2010/main" val="1446604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937F8-95B1-6980-550E-4E5B5F29A59B}"/>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66D9EA4-24E3-BC44-352E-3A1ACC27BA28}"/>
              </a:ext>
            </a:extLst>
          </p:cNvPr>
          <p:cNvSpPr>
            <a:spLocks noGrp="1"/>
          </p:cNvSpPr>
          <p:nvPr>
            <p:ph type="body" sz="quarter" idx="10"/>
          </p:nvPr>
        </p:nvSpPr>
        <p:spPr>
          <a:xfrm>
            <a:off x="309401" y="0"/>
            <a:ext cx="11573197" cy="724247"/>
          </a:xfrm>
        </p:spPr>
        <p:txBody>
          <a:bodyPr/>
          <a:lstStyle/>
          <a:p>
            <a:r>
              <a:rPr lang="fr-FR" sz="2000" dirty="0"/>
              <a:t>TP3 : Supervision et Monitoring app PHP avec </a:t>
            </a:r>
            <a:r>
              <a:rPr lang="fr-FR" sz="2000" dirty="0" err="1"/>
              <a:t>Grafana</a:t>
            </a:r>
            <a:r>
              <a:rPr lang="fr-FR" sz="2000" dirty="0"/>
              <a:t> et </a:t>
            </a:r>
            <a:r>
              <a:rPr lang="fr-FR" sz="2000" dirty="0" err="1"/>
              <a:t>Prometheus</a:t>
            </a:r>
            <a:endParaRPr lang="en-US" sz="2000" dirty="0"/>
          </a:p>
        </p:txBody>
      </p:sp>
      <p:sp>
        <p:nvSpPr>
          <p:cNvPr id="9" name="ZoneTexte 8">
            <a:extLst>
              <a:ext uri="{FF2B5EF4-FFF2-40B4-BE49-F238E27FC236}">
                <a16:creationId xmlns:a16="http://schemas.microsoft.com/office/drawing/2014/main" id="{28A18B95-15AE-E111-56C8-F752AA77C993}"/>
              </a:ext>
            </a:extLst>
          </p:cNvPr>
          <p:cNvSpPr txBox="1"/>
          <p:nvPr/>
        </p:nvSpPr>
        <p:spPr>
          <a:xfrm>
            <a:off x="986055" y="993108"/>
            <a:ext cx="5509995" cy="390363"/>
          </a:xfrm>
          <a:prstGeom prst="rect">
            <a:avLst/>
          </a:prstGeom>
          <a:noFill/>
        </p:spPr>
        <p:txBody>
          <a:bodyPr wrap="square" rtlCol="0">
            <a:spAutoFit/>
          </a:bodyPr>
          <a:lstStyle/>
          <a:p>
            <a:pPr>
              <a:lnSpc>
                <a:spcPct val="115000"/>
              </a:lnSpc>
              <a:spcBef>
                <a:spcPts val="1000"/>
              </a:spcBef>
            </a:pPr>
            <a:r>
              <a:rPr lang="fr-FR" b="1" dirty="0">
                <a:solidFill>
                  <a:schemeClr val="accent4">
                    <a:lumMod val="60000"/>
                    <a:lumOff val="40000"/>
                  </a:schemeClr>
                </a:solidFill>
              </a:rPr>
              <a:t>1. INSTALLATION DE PROMETHEUS</a:t>
            </a:r>
            <a:endParaRPr lang="fr-FR" b="1" dirty="0">
              <a:solidFill>
                <a:schemeClr val="accent4">
                  <a:lumMod val="60000"/>
                  <a:lumOff val="40000"/>
                </a:schemeClr>
              </a:solidFill>
              <a:effectLst/>
              <a:latin typeface="Calibri" panose="020F0502020204030204" pitchFamily="34" charset="0"/>
              <a:ea typeface="MS Gothic" panose="020B0609070205080204" pitchFamily="49" charset="-128"/>
              <a:cs typeface="Times New Roman" panose="02020603050405020304" pitchFamily="18" charset="0"/>
            </a:endParaRPr>
          </a:p>
        </p:txBody>
      </p:sp>
      <p:sp>
        <p:nvSpPr>
          <p:cNvPr id="15" name="Freeform: Shape 54">
            <a:extLst>
              <a:ext uri="{FF2B5EF4-FFF2-40B4-BE49-F238E27FC236}">
                <a16:creationId xmlns:a16="http://schemas.microsoft.com/office/drawing/2014/main" id="{2B0A5ECB-AC31-5F7C-FE67-013DFC4DE02A}"/>
              </a:ext>
            </a:extLst>
          </p:cNvPr>
          <p:cNvSpPr/>
          <p:nvPr/>
        </p:nvSpPr>
        <p:spPr>
          <a:xfrm>
            <a:off x="542377" y="870116"/>
            <a:ext cx="9068348" cy="800100"/>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rgbClr val="E752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21" name="Image 20">
            <a:extLst>
              <a:ext uri="{FF2B5EF4-FFF2-40B4-BE49-F238E27FC236}">
                <a16:creationId xmlns:a16="http://schemas.microsoft.com/office/drawing/2014/main" id="{AE4DE7C4-2412-708A-95E3-659EAAB54DE1}"/>
              </a:ext>
            </a:extLst>
          </p:cNvPr>
          <p:cNvPicPr>
            <a:picLocks noChangeAspect="1"/>
          </p:cNvPicPr>
          <p:nvPr/>
        </p:nvPicPr>
        <p:blipFill>
          <a:blip r:embed="rId2"/>
          <a:srcRect l="52554"/>
          <a:stretch/>
        </p:blipFill>
        <p:spPr>
          <a:xfrm>
            <a:off x="10167550" y="1585224"/>
            <a:ext cx="1715048" cy="1584542"/>
          </a:xfrm>
          <a:prstGeom prst="rect">
            <a:avLst/>
          </a:prstGeom>
        </p:spPr>
      </p:pic>
      <p:grpSp>
        <p:nvGrpSpPr>
          <p:cNvPr id="4" name="Group 62">
            <a:extLst>
              <a:ext uri="{FF2B5EF4-FFF2-40B4-BE49-F238E27FC236}">
                <a16:creationId xmlns:a16="http://schemas.microsoft.com/office/drawing/2014/main" id="{FF4BE13A-A62F-D37F-51A2-FC16F2237AEF}"/>
              </a:ext>
            </a:extLst>
          </p:cNvPr>
          <p:cNvGrpSpPr/>
          <p:nvPr/>
        </p:nvGrpSpPr>
        <p:grpSpPr>
          <a:xfrm>
            <a:off x="1081304" y="1802167"/>
            <a:ext cx="8795472" cy="999830"/>
            <a:chOff x="2725124" y="4325980"/>
            <a:chExt cx="1379399" cy="999830"/>
          </a:xfrm>
        </p:grpSpPr>
        <p:sp>
          <p:nvSpPr>
            <p:cNvPr id="5" name="TextBox 36">
              <a:extLst>
                <a:ext uri="{FF2B5EF4-FFF2-40B4-BE49-F238E27FC236}">
                  <a16:creationId xmlns:a16="http://schemas.microsoft.com/office/drawing/2014/main" id="{79F29445-BB70-F8EC-9F70-6D60446ADB6F}"/>
                </a:ext>
              </a:extLst>
            </p:cNvPr>
            <p:cNvSpPr txBox="1"/>
            <p:nvPr/>
          </p:nvSpPr>
          <p:spPr>
            <a:xfrm>
              <a:off x="2726516" y="4571757"/>
              <a:ext cx="1378007" cy="75405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prstClr val="black"/>
                </a:solidFill>
                <a:latin typeface="Courier New" panose="02070309020205020404" pitchFamily="49"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New" panose="02070309020205020404" pitchFamily="49" charset="0"/>
                  <a:ea typeface="MS Mincho" panose="02020609040205080304" pitchFamily="49" charset="-128"/>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Courier New" panose="02070309020205020404" pitchFamily="49" charset="0"/>
                  <a:ea typeface="MS Mincho" panose="02020609040205080304" pitchFamily="49" charset="-128"/>
                  <a:cs typeface="Times New Roman" panose="02020603050405020304" pitchFamily="18" charset="0"/>
                </a:rPr>
                <a:t>sudo</a:t>
              </a:r>
              <a:r>
                <a:rPr kumimoji="0" lang="en-US" sz="1600" b="0" i="0" u="none" strike="noStrike" kern="1200" cap="none" spc="0" normalizeH="0" baseline="0" noProof="0" dirty="0">
                  <a:ln>
                    <a:noFill/>
                  </a:ln>
                  <a:solidFill>
                    <a:prstClr val="black"/>
                  </a:solidFill>
                  <a:effectLst/>
                  <a:uLnTx/>
                  <a:uFillTx/>
                  <a:latin typeface="Courier New" panose="02070309020205020404" pitchFamily="49" charset="0"/>
                  <a:ea typeface="MS Mincho" panose="02020609040205080304" pitchFamily="49" charset="-128"/>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Courier New" panose="02070309020205020404" pitchFamily="49" charset="0"/>
                  <a:ea typeface="MS Mincho" panose="02020609040205080304" pitchFamily="49" charset="-128"/>
                  <a:cs typeface="Times New Roman" panose="02020603050405020304" pitchFamily="18" charset="0"/>
                </a:rPr>
                <a:t>useradd</a:t>
              </a:r>
              <a:r>
                <a:rPr kumimoji="0" lang="en-US" sz="1600" b="0" i="0" u="none" strike="noStrike" kern="1200" cap="none" spc="0" normalizeH="0" baseline="0" noProof="0" dirty="0">
                  <a:ln>
                    <a:noFill/>
                  </a:ln>
                  <a:solidFill>
                    <a:prstClr val="black"/>
                  </a:solidFill>
                  <a:effectLst/>
                  <a:uLnTx/>
                  <a:uFillTx/>
                  <a:latin typeface="Courier New" panose="02070309020205020404" pitchFamily="49" charset="0"/>
                  <a:ea typeface="MS Mincho" panose="02020609040205080304" pitchFamily="49" charset="-128"/>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Courier New" panose="02070309020205020404" pitchFamily="49" charset="0"/>
                  <a:ea typeface="MS Mincho" panose="02020609040205080304" pitchFamily="49" charset="-128"/>
                  <a:cs typeface="Times New Roman" panose="02020603050405020304" pitchFamily="18" charset="0"/>
                </a:rPr>
                <a:t>prometheus</a:t>
              </a:r>
              <a:br>
                <a:rPr kumimoji="0" lang="en-US" sz="1600" b="0" i="0" u="none" strike="noStrike" kern="1200" cap="none" spc="0" normalizeH="0" baseline="0" noProof="0" dirty="0">
                  <a:ln>
                    <a:noFill/>
                  </a:ln>
                  <a:solidFill>
                    <a:prstClr val="black"/>
                  </a:solidFill>
                  <a:effectLst/>
                  <a:uLnTx/>
                  <a:uFillTx/>
                  <a:latin typeface="Courier New" panose="02070309020205020404" pitchFamily="49" charset="0"/>
                  <a:ea typeface="MS Mincho" panose="02020609040205080304" pitchFamily="49" charset="-128"/>
                  <a:cs typeface="Times New Roman" panose="02020603050405020304" pitchFamily="18" charset="0"/>
                </a:rPr>
              </a:br>
              <a:endParaRPr kumimoji="0" lang="ko-KR" altLang="en-US" sz="1100" b="0"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sp>
          <p:nvSpPr>
            <p:cNvPr id="6" name="TextBox 37">
              <a:extLst>
                <a:ext uri="{FF2B5EF4-FFF2-40B4-BE49-F238E27FC236}">
                  <a16:creationId xmlns:a16="http://schemas.microsoft.com/office/drawing/2014/main" id="{D7C5DF46-8E7B-F459-75C4-88356FB05BDF}"/>
                </a:ext>
              </a:extLst>
            </p:cNvPr>
            <p:cNvSpPr txBox="1"/>
            <p:nvPr/>
          </p:nvSpPr>
          <p:spPr>
            <a:xfrm>
              <a:off x="2725124" y="4325980"/>
              <a:ext cx="1292072" cy="553998"/>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1.5 Creer un </a:t>
              </a:r>
              <a:r>
                <a:rPr kumimoji="0" lang="en-US" sz="1600" b="1" i="0" u="sng" strike="noStrike" kern="1200" cap="none" spc="0" normalizeH="0" baseline="0" noProof="0" dirty="0" err="1">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utilisateur</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t>
              </a:r>
              <a:r>
                <a:rPr lang="fr-FR" sz="1600" b="1" u="sng" dirty="0"/>
                <a:t>« </a:t>
              </a:r>
              <a:r>
                <a:rPr lang="fr-FR" sz="1600" b="1" u="sng" dirty="0" err="1"/>
                <a:t>prometheus</a:t>
              </a:r>
              <a:r>
                <a:rPr lang="fr-FR" sz="1600" b="1" u="sng" dirty="0"/>
                <a:t> »</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 </a:t>
              </a:r>
              <a:r>
                <a:rPr kumimoji="0" lang="en-US" sz="1600" b="1" i="0" u="sng" strike="noStrike" kern="1200" cap="none" spc="0" normalizeH="0" baseline="0" noProof="0" dirty="0" err="1">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l’aide</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de </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la </a:t>
              </a:r>
              <a:r>
                <a:rPr lang="en-US" sz="1600" b="1" u="sng" dirty="0" err="1">
                  <a:solidFill>
                    <a:prstClr val="black"/>
                  </a:solidFill>
                  <a:latin typeface="Cambria" panose="02040503050406030204" pitchFamily="18" charset="0"/>
                  <a:ea typeface="MS Mincho" panose="02020609040205080304" pitchFamily="49" charset="-128"/>
                  <a:cs typeface="Times New Roman" panose="02020603050405020304" pitchFamily="18" charset="0"/>
                </a:rPr>
                <a:t>commande</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 </a:t>
              </a:r>
              <a:r>
                <a:rPr lang="fr-FR" sz="1600" b="1" u="sng" dirty="0"/>
                <a:t>« </a:t>
              </a:r>
              <a:r>
                <a:rPr lang="fr-FR" sz="1600" b="1" u="sng" dirty="0" err="1"/>
                <a:t>useradd</a:t>
              </a:r>
              <a:r>
                <a:rPr lang="fr-FR" sz="1600" b="1" u="sng" dirty="0"/>
                <a:t> »</a:t>
              </a:r>
              <a:endParaRPr kumimoji="0" lang="fr-FR"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400" b="1"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grpSp>
      <p:grpSp>
        <p:nvGrpSpPr>
          <p:cNvPr id="8" name="Group 62">
            <a:extLst>
              <a:ext uri="{FF2B5EF4-FFF2-40B4-BE49-F238E27FC236}">
                <a16:creationId xmlns:a16="http://schemas.microsoft.com/office/drawing/2014/main" id="{B9E5BE07-A052-B345-4A3D-0B27D6847E83}"/>
              </a:ext>
            </a:extLst>
          </p:cNvPr>
          <p:cNvGrpSpPr/>
          <p:nvPr/>
        </p:nvGrpSpPr>
        <p:grpSpPr>
          <a:xfrm>
            <a:off x="1081304" y="2569691"/>
            <a:ext cx="10977350" cy="778075"/>
            <a:chOff x="2725124" y="4325980"/>
            <a:chExt cx="1457692" cy="778075"/>
          </a:xfrm>
        </p:grpSpPr>
        <p:sp>
          <p:nvSpPr>
            <p:cNvPr id="10" name="TextBox 36">
              <a:extLst>
                <a:ext uri="{FF2B5EF4-FFF2-40B4-BE49-F238E27FC236}">
                  <a16:creationId xmlns:a16="http://schemas.microsoft.com/office/drawing/2014/main" id="{CF245198-24F6-DCC8-5BA3-679F1CDC1C65}"/>
                </a:ext>
              </a:extLst>
            </p:cNvPr>
            <p:cNvSpPr txBox="1"/>
            <p:nvPr/>
          </p:nvSpPr>
          <p:spPr>
            <a:xfrm>
              <a:off x="2725124" y="4580835"/>
              <a:ext cx="145769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accent4"/>
                </a:solidFill>
                <a:effectLst/>
                <a:uLnTx/>
                <a:uFillTx/>
                <a:latin typeface="Courier New" panose="02070309020205020404" pitchFamily="49"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Courier New" panose="02070309020205020404" pitchFamily="49" charset="0"/>
                  <a:ea typeface="MS Mincho" panose="02020609040205080304" pitchFamily="49" charset="-128"/>
                  <a:cs typeface="Times New Roman" panose="02020603050405020304" pitchFamily="18" charset="0"/>
                </a:rPr>
                <a:t>  </a:t>
              </a:r>
              <a:r>
                <a:rPr lang="en-US" sz="1400" dirty="0" err="1">
                  <a:latin typeface="Courier New" panose="02070309020205020404" pitchFamily="49" charset="0"/>
                  <a:ea typeface="MS Mincho" panose="02020609040205080304" pitchFamily="49" charset="-128"/>
                  <a:cs typeface="Times New Roman" panose="02020603050405020304" pitchFamily="18" charset="0"/>
                </a:rPr>
                <a:t>sudo</a:t>
              </a:r>
              <a:r>
                <a:rPr lang="en-US" sz="1400" dirty="0">
                  <a:latin typeface="Courier New" panose="02070309020205020404" pitchFamily="49" charset="0"/>
                  <a:ea typeface="MS Mincho" panose="02020609040205080304" pitchFamily="49" charset="-128"/>
                  <a:cs typeface="Times New Roman" panose="02020603050405020304" pitchFamily="18" charset="0"/>
                </a:rPr>
                <a:t> </a:t>
              </a:r>
              <a:r>
                <a:rPr lang="en-US" sz="1400" dirty="0" err="1">
                  <a:latin typeface="Courier New" panose="02070309020205020404" pitchFamily="49" charset="0"/>
                  <a:ea typeface="MS Mincho" panose="02020609040205080304" pitchFamily="49" charset="-128"/>
                  <a:cs typeface="Times New Roman" panose="02020603050405020304" pitchFamily="18" charset="0"/>
                </a:rPr>
                <a:t>mkdir</a:t>
              </a:r>
              <a:r>
                <a:rPr lang="en-US" sz="1400" dirty="0">
                  <a:latin typeface="Courier New" panose="02070309020205020404" pitchFamily="49" charset="0"/>
                  <a:ea typeface="MS Mincho" panose="02020609040205080304" pitchFamily="49" charset="-128"/>
                  <a:cs typeface="Times New Roman" panose="02020603050405020304" pitchFamily="18" charset="0"/>
                </a:rPr>
                <a:t> –p /var/lib/</a:t>
              </a:r>
              <a:r>
                <a:rPr lang="en-US" sz="1400" dirty="0" err="1">
                  <a:latin typeface="Courier New" panose="02070309020205020404" pitchFamily="49" charset="0"/>
                  <a:ea typeface="MS Mincho" panose="02020609040205080304" pitchFamily="49" charset="-128"/>
                  <a:cs typeface="Times New Roman" panose="02020603050405020304" pitchFamily="18" charset="0"/>
                </a:rPr>
                <a:t>prometheus</a:t>
              </a:r>
              <a:r>
                <a:rPr lang="en-US" sz="1400" dirty="0">
                  <a:latin typeface="Courier New" panose="02070309020205020404" pitchFamily="49" charset="0"/>
                  <a:ea typeface="MS Mincho" panose="02020609040205080304" pitchFamily="49" charset="-128"/>
                  <a:cs typeface="Times New Roman" panose="02020603050405020304" pitchFamily="18" charset="0"/>
                </a:rPr>
                <a:t>/data</a:t>
              </a:r>
              <a:endParaRPr kumimoji="0" lang="ko-KR" altLang="en-US" sz="1100" b="0"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sp>
          <p:nvSpPr>
            <p:cNvPr id="11" name="TextBox 37">
              <a:extLst>
                <a:ext uri="{FF2B5EF4-FFF2-40B4-BE49-F238E27FC236}">
                  <a16:creationId xmlns:a16="http://schemas.microsoft.com/office/drawing/2014/main" id="{7876FCCD-CBA3-42B7-FE4C-995929412FB2}"/>
                </a:ext>
              </a:extLst>
            </p:cNvPr>
            <p:cNvSpPr txBox="1"/>
            <p:nvPr/>
          </p:nvSpPr>
          <p:spPr>
            <a:xfrm>
              <a:off x="2725124" y="4325980"/>
              <a:ext cx="1292072" cy="553998"/>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1.</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6</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t>
              </a:r>
              <a:r>
                <a:rPr lang="fr-FR" sz="1600" b="1" u="sng" noProof="0" dirty="0" err="1">
                  <a:solidFill>
                    <a:prstClr val="black"/>
                  </a:solidFill>
                  <a:latin typeface="Cambria" panose="02040503050406030204" pitchFamily="18" charset="0"/>
                  <a:ea typeface="MS Mincho" panose="02020609040205080304" pitchFamily="49" charset="-128"/>
                  <a:cs typeface="Times New Roman" panose="02020603050405020304" pitchFamily="18" charset="0"/>
                </a:rPr>
                <a:t>Sp</a:t>
              </a:r>
              <a:r>
                <a:rPr lang="fr-FR" sz="1600" b="1" u="sng" dirty="0" err="1">
                  <a:solidFill>
                    <a:prstClr val="black"/>
                  </a:solidFill>
                  <a:latin typeface="Cambria" panose="02040503050406030204" pitchFamily="18" charset="0"/>
                  <a:ea typeface="MS Mincho" panose="02020609040205080304" pitchFamily="49" charset="-128"/>
                  <a:cs typeface="Times New Roman" panose="02020603050405020304" pitchFamily="18" charset="0"/>
                </a:rPr>
                <a:t>écifiez</a:t>
              </a:r>
              <a:r>
                <a:rPr lang="fr-FR"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 les dossiers de stockage des </a:t>
              </a:r>
              <a:r>
                <a:rPr lang="fr-FR" sz="1600" b="1" u="sng" dirty="0" err="1">
                  <a:solidFill>
                    <a:prstClr val="black"/>
                  </a:solidFill>
                  <a:latin typeface="Cambria" panose="02040503050406030204" pitchFamily="18" charset="0"/>
                  <a:ea typeface="MS Mincho" panose="02020609040205080304" pitchFamily="49" charset="-128"/>
                  <a:cs typeface="Times New Roman" panose="02020603050405020304" pitchFamily="18" charset="0"/>
                </a:rPr>
                <a:t>donnees</a:t>
              </a:r>
              <a:r>
                <a:rPr lang="fr-FR"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 </a:t>
              </a:r>
              <a:r>
                <a:rPr lang="fr-FR" sz="1600" b="1" u="sng" dirty="0"/>
                <a:t>« </a:t>
              </a:r>
              <a:r>
                <a:rPr lang="fr-FR" sz="1600" b="1" u="sng" dirty="0" err="1"/>
                <a:t>prometheus</a:t>
              </a:r>
              <a:r>
                <a:rPr lang="fr-FR" sz="1600" b="1" u="sng" dirty="0"/>
                <a:t>/data »</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 </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t>
              </a:r>
              <a:endParaRPr kumimoji="0" lang="fr-FR"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400" b="1"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grpSp>
      <p:grpSp>
        <p:nvGrpSpPr>
          <p:cNvPr id="12" name="Group 62">
            <a:extLst>
              <a:ext uri="{FF2B5EF4-FFF2-40B4-BE49-F238E27FC236}">
                <a16:creationId xmlns:a16="http://schemas.microsoft.com/office/drawing/2014/main" id="{CF3ACEF9-B2A4-55BC-E5A6-515552819A73}"/>
              </a:ext>
            </a:extLst>
          </p:cNvPr>
          <p:cNvGrpSpPr/>
          <p:nvPr/>
        </p:nvGrpSpPr>
        <p:grpSpPr>
          <a:xfrm>
            <a:off x="1007375" y="3305225"/>
            <a:ext cx="10977350" cy="839659"/>
            <a:chOff x="2725124" y="4325980"/>
            <a:chExt cx="1457692" cy="839659"/>
          </a:xfrm>
        </p:grpSpPr>
        <p:sp>
          <p:nvSpPr>
            <p:cNvPr id="13" name="TextBox 36">
              <a:extLst>
                <a:ext uri="{FF2B5EF4-FFF2-40B4-BE49-F238E27FC236}">
                  <a16:creationId xmlns:a16="http://schemas.microsoft.com/office/drawing/2014/main" id="{7155A5FD-3331-5BD7-2AF7-5A346365CF45}"/>
                </a:ext>
              </a:extLst>
            </p:cNvPr>
            <p:cNvSpPr txBox="1"/>
            <p:nvPr/>
          </p:nvSpPr>
          <p:spPr>
            <a:xfrm>
              <a:off x="2725124" y="4611641"/>
              <a:ext cx="1457692"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accent4"/>
                </a:solidFill>
                <a:effectLst/>
                <a:uLnTx/>
                <a:uFillTx/>
                <a:latin typeface="Courier New" panose="02070309020205020404" pitchFamily="49"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 </a:t>
              </a:r>
              <a:r>
                <a:rPr lang="en-US" altLang="ko-KR" sz="1600" dirty="0" err="1">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sudo</a:t>
              </a: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 </a:t>
              </a:r>
              <a:r>
                <a:rPr lang="en-US" altLang="ko-KR" sz="1600" dirty="0" err="1">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chown</a:t>
              </a: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 </a:t>
              </a:r>
              <a:r>
                <a:rPr lang="en-US" altLang="ko-KR" sz="1600" dirty="0" err="1">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prometheus:prometheus</a:t>
              </a: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 /var/lib/</a:t>
              </a:r>
              <a:r>
                <a:rPr lang="en-US" altLang="ko-KR" sz="1600" dirty="0" err="1">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prometheus</a:t>
              </a: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/data</a:t>
              </a:r>
              <a:endParaRPr kumimoji="0" lang="ko-KR" altLang="en-US" sz="1200" b="0"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sp>
          <p:nvSpPr>
            <p:cNvPr id="14" name="TextBox 37">
              <a:extLst>
                <a:ext uri="{FF2B5EF4-FFF2-40B4-BE49-F238E27FC236}">
                  <a16:creationId xmlns:a16="http://schemas.microsoft.com/office/drawing/2014/main" id="{F3089D90-D615-C620-D708-A85B05360420}"/>
                </a:ext>
              </a:extLst>
            </p:cNvPr>
            <p:cNvSpPr txBox="1"/>
            <p:nvPr/>
          </p:nvSpPr>
          <p:spPr>
            <a:xfrm>
              <a:off x="2725124" y="4325980"/>
              <a:ext cx="1351446" cy="553998"/>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1.7 </a:t>
              </a:r>
              <a:r>
                <a:rPr kumimoji="0" lang="en-US" sz="1600" b="1" i="0" u="sng" strike="noStrike" kern="1200" cap="none" spc="0" normalizeH="0" baseline="0" noProof="0" dirty="0" err="1">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Indiquez</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que </a:t>
              </a:r>
              <a:r>
                <a:rPr kumimoji="0" lang="en-US" sz="1600" b="1" i="0" u="sng" strike="noStrike" kern="1200" cap="none" spc="0" normalizeH="0" baseline="0" noProof="0" dirty="0" err="1">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l’utilisateur</a:t>
              </a:r>
              <a:r>
                <a:rPr lang="fr-FR" sz="1600" b="1" u="sng" dirty="0"/>
                <a:t> « </a:t>
              </a:r>
              <a:r>
                <a:rPr lang="fr-FR" sz="1600" b="1" u="sng" dirty="0" err="1"/>
                <a:t>prometheus</a:t>
              </a:r>
              <a:r>
                <a:rPr lang="fr-FR" sz="1600" b="1" u="sng" dirty="0"/>
                <a:t> » est </a:t>
              </a:r>
              <a:r>
                <a:rPr lang="fr-FR" sz="1600" b="1" u="sng" dirty="0" err="1"/>
                <a:t>propritaire</a:t>
              </a:r>
              <a:r>
                <a:rPr lang="fr-FR" sz="1600" b="1" u="sng" dirty="0"/>
                <a:t> du chemin « /var/lib/</a:t>
              </a:r>
              <a:r>
                <a:rPr lang="fr-FR" sz="1600" b="1" u="sng" dirty="0" err="1"/>
                <a:t>prometheus</a:t>
              </a:r>
              <a:r>
                <a:rPr lang="fr-FR" sz="1600" b="1" u="sng" dirty="0"/>
                <a:t>/data » :</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 </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t>
              </a:r>
              <a:endParaRPr kumimoji="0" lang="fr-FR"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400" b="1"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grpSp>
      <p:sp>
        <p:nvSpPr>
          <p:cNvPr id="3" name="TextBox 37">
            <a:extLst>
              <a:ext uri="{FF2B5EF4-FFF2-40B4-BE49-F238E27FC236}">
                <a16:creationId xmlns:a16="http://schemas.microsoft.com/office/drawing/2014/main" id="{4420407A-09AA-E25E-4A10-8918B165D0B4}"/>
              </a:ext>
            </a:extLst>
          </p:cNvPr>
          <p:cNvSpPr txBox="1"/>
          <p:nvPr/>
        </p:nvSpPr>
        <p:spPr>
          <a:xfrm>
            <a:off x="986054" y="4144834"/>
            <a:ext cx="11205946" cy="553998"/>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1.</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8</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t>
            </a:r>
            <a:r>
              <a:rPr kumimoji="0" lang="en-US" sz="1600" b="1" i="0" u="sng" strike="noStrike" kern="1200" cap="none" spc="0" normalizeH="0" baseline="0" noProof="0" dirty="0" err="1">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Indiquez</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que </a:t>
            </a:r>
            <a:r>
              <a:rPr kumimoji="0" lang="en-US" sz="1600" b="1" i="0" u="sng" strike="noStrike" kern="1200" cap="none" spc="0" normalizeH="0" baseline="0" noProof="0" dirty="0" err="1">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l’utilisateur</a:t>
            </a:r>
            <a:r>
              <a:rPr lang="fr-FR" sz="1600" b="1" u="sng" dirty="0"/>
              <a:t> « </a:t>
            </a:r>
            <a:r>
              <a:rPr lang="fr-FR" sz="1600" b="1" u="sng" dirty="0" err="1"/>
              <a:t>prometheus</a:t>
            </a:r>
            <a:r>
              <a:rPr lang="fr-FR" sz="1600" b="1" u="sng" dirty="0"/>
              <a:t> » est </a:t>
            </a:r>
            <a:r>
              <a:rPr lang="fr-FR" sz="1600" b="1" u="sng" dirty="0" err="1"/>
              <a:t>propritaire</a:t>
            </a:r>
            <a:r>
              <a:rPr lang="fr-FR" sz="1600" b="1" u="sng" dirty="0"/>
              <a:t> du chemin </a:t>
            </a:r>
            <a:r>
              <a:rPr lang="fr-FR" sz="1600" b="1" u="sng" dirty="0" err="1"/>
              <a:t>recursive</a:t>
            </a:r>
            <a:r>
              <a:rPr lang="fr-FR" sz="1600" b="1" u="sng" dirty="0"/>
              <a:t> (-R) « /</a:t>
            </a:r>
            <a:r>
              <a:rPr lang="fr-FR" sz="1600" b="1" u="sng" dirty="0" err="1"/>
              <a:t>usr</a:t>
            </a:r>
            <a:r>
              <a:rPr lang="fr-FR" sz="1600" b="1" u="sng" dirty="0"/>
              <a:t>/</a:t>
            </a:r>
            <a:r>
              <a:rPr lang="fr-FR" sz="1600" b="1" u="sng" dirty="0" err="1"/>
              <a:t>share</a:t>
            </a:r>
            <a:r>
              <a:rPr lang="fr-FR" sz="1600" b="1" u="sng" dirty="0"/>
              <a:t>/</a:t>
            </a:r>
            <a:r>
              <a:rPr lang="fr-FR" sz="1600" b="1" u="sng" dirty="0" err="1"/>
              <a:t>prometheus</a:t>
            </a:r>
            <a:r>
              <a:rPr lang="fr-FR" sz="1600" b="1" u="sng" dirty="0"/>
              <a:t> » :</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 </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t>
            </a:r>
            <a:endParaRPr kumimoji="0" lang="fr-FR"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400" b="1"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sp>
        <p:nvSpPr>
          <p:cNvPr id="7" name="TextBox 36">
            <a:extLst>
              <a:ext uri="{FF2B5EF4-FFF2-40B4-BE49-F238E27FC236}">
                <a16:creationId xmlns:a16="http://schemas.microsoft.com/office/drawing/2014/main" id="{68BFF268-1B3B-46DC-1A2C-DC0F79C2CDCD}"/>
              </a:ext>
            </a:extLst>
          </p:cNvPr>
          <p:cNvSpPr txBox="1"/>
          <p:nvPr/>
        </p:nvSpPr>
        <p:spPr>
          <a:xfrm>
            <a:off x="986054" y="4328986"/>
            <a:ext cx="10977350"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accent4"/>
              </a:solidFill>
              <a:effectLst/>
              <a:uLnTx/>
              <a:uFillTx/>
              <a:latin typeface="Courier New" panose="02070309020205020404" pitchFamily="49"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 </a:t>
            </a:r>
            <a:r>
              <a:rPr lang="en-US" altLang="ko-KR" sz="1600" dirty="0" err="1">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sudo</a:t>
            </a: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 </a:t>
            </a:r>
            <a:r>
              <a:rPr lang="en-US" altLang="ko-KR" sz="1600" dirty="0" err="1">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chown</a:t>
            </a: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 –R </a:t>
            </a:r>
            <a:r>
              <a:rPr lang="en-US" altLang="ko-KR" sz="1600" dirty="0" err="1">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prometheus:prometheus</a:t>
            </a: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 /</a:t>
            </a:r>
            <a:r>
              <a:rPr lang="en-US" altLang="ko-KR" sz="1600" dirty="0" err="1">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usr</a:t>
            </a: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/share/</a:t>
            </a:r>
            <a:r>
              <a:rPr lang="en-US" altLang="ko-KR" sz="1600" dirty="0" err="1">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prometheus</a:t>
            </a:r>
            <a:endParaRPr kumimoji="0" lang="ko-KR" altLang="en-US" sz="1200" b="0"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grpSp>
        <p:nvGrpSpPr>
          <p:cNvPr id="19" name="Group 62">
            <a:extLst>
              <a:ext uri="{FF2B5EF4-FFF2-40B4-BE49-F238E27FC236}">
                <a16:creationId xmlns:a16="http://schemas.microsoft.com/office/drawing/2014/main" id="{FC0B937E-29E6-8867-BE66-1ECC7DE9DDF5}"/>
              </a:ext>
            </a:extLst>
          </p:cNvPr>
          <p:cNvGrpSpPr/>
          <p:nvPr/>
        </p:nvGrpSpPr>
        <p:grpSpPr>
          <a:xfrm>
            <a:off x="940700" y="4905425"/>
            <a:ext cx="10996402" cy="715834"/>
            <a:chOff x="2725124" y="4040230"/>
            <a:chExt cx="1460222" cy="715834"/>
          </a:xfrm>
        </p:grpSpPr>
        <p:sp>
          <p:nvSpPr>
            <p:cNvPr id="20" name="TextBox 36">
              <a:extLst>
                <a:ext uri="{FF2B5EF4-FFF2-40B4-BE49-F238E27FC236}">
                  <a16:creationId xmlns:a16="http://schemas.microsoft.com/office/drawing/2014/main" id="{501575BB-1CFA-B12C-6A7D-46F65AC58E5E}"/>
                </a:ext>
              </a:extLst>
            </p:cNvPr>
            <p:cNvSpPr txBox="1"/>
            <p:nvPr/>
          </p:nvSpPr>
          <p:spPr>
            <a:xfrm>
              <a:off x="2727654" y="4202066"/>
              <a:ext cx="1457692"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accent4"/>
                </a:solidFill>
                <a:effectLst/>
                <a:uLnTx/>
                <a:uFillTx/>
                <a:latin typeface="Courier New" panose="02070309020205020404" pitchFamily="49"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 ls -</a:t>
              </a:r>
              <a:r>
                <a:rPr lang="en-US" altLang="ko-KR" sz="1600" dirty="0" err="1">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lat</a:t>
              </a:r>
              <a:endParaRPr kumimoji="0" lang="ko-KR" altLang="en-US" sz="1200" b="0"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sp>
          <p:nvSpPr>
            <p:cNvPr id="22" name="TextBox 37">
              <a:extLst>
                <a:ext uri="{FF2B5EF4-FFF2-40B4-BE49-F238E27FC236}">
                  <a16:creationId xmlns:a16="http://schemas.microsoft.com/office/drawing/2014/main" id="{C6E60F20-447E-5DED-9E24-3515DC9E1115}"/>
                </a:ext>
              </a:extLst>
            </p:cNvPr>
            <p:cNvSpPr txBox="1"/>
            <p:nvPr/>
          </p:nvSpPr>
          <p:spPr>
            <a:xfrm>
              <a:off x="2725124" y="4040230"/>
              <a:ext cx="1415650" cy="553998"/>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1.</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9</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t>
              </a:r>
              <a:r>
                <a:rPr kumimoji="0" lang="en-US" sz="1600" b="1" i="0" u="sng" strike="noStrike" kern="1200" cap="none" spc="0" normalizeH="0" baseline="0" noProof="0" dirty="0" err="1">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Verifiez</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la presence d’un </a:t>
              </a:r>
              <a:r>
                <a:rPr kumimoji="0" lang="en-US" sz="1600" b="1" i="0" u="sng" strike="noStrike" kern="1200" cap="none" spc="0" normalizeH="0" baseline="0" noProof="0" dirty="0" err="1">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fichier</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t>
              </a:r>
              <a:r>
                <a:rPr lang="fr-FR" sz="1600" b="1" u="sng" dirty="0"/>
                <a:t>« </a:t>
              </a:r>
              <a:r>
                <a:rPr lang="fr-FR" sz="1600" b="1" u="sng" dirty="0" err="1"/>
                <a:t>prometheus.yml</a:t>
              </a:r>
              <a:r>
                <a:rPr lang="fr-FR" sz="1600" b="1" u="sng" dirty="0"/>
                <a:t> » dans « /</a:t>
              </a:r>
              <a:r>
                <a:rPr lang="fr-FR" sz="1600" b="1" u="sng" dirty="0" err="1"/>
                <a:t>usr</a:t>
              </a:r>
              <a:r>
                <a:rPr lang="fr-FR" sz="1600" b="1" u="sng" dirty="0"/>
                <a:t>/</a:t>
              </a:r>
              <a:r>
                <a:rPr lang="fr-FR" sz="1600" b="1" u="sng" dirty="0" err="1"/>
                <a:t>share</a:t>
              </a:r>
              <a:r>
                <a:rPr lang="fr-FR" sz="1600" b="1" u="sng" dirty="0"/>
                <a:t>/</a:t>
              </a:r>
              <a:r>
                <a:rPr lang="fr-FR" sz="1600" b="1" u="sng" dirty="0" err="1"/>
                <a:t>prometheus</a:t>
              </a:r>
              <a:r>
                <a:rPr lang="fr-FR" sz="1600" b="1" u="sng" dirty="0"/>
                <a:t> » :</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 </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t>
              </a:r>
              <a:endParaRPr kumimoji="0" lang="fr-FR"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400" b="1"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grpSp>
      <p:grpSp>
        <p:nvGrpSpPr>
          <p:cNvPr id="23" name="Group 62">
            <a:extLst>
              <a:ext uri="{FF2B5EF4-FFF2-40B4-BE49-F238E27FC236}">
                <a16:creationId xmlns:a16="http://schemas.microsoft.com/office/drawing/2014/main" id="{69A7CB0F-B69F-3740-34F6-4513C5E2DEC4}"/>
              </a:ext>
            </a:extLst>
          </p:cNvPr>
          <p:cNvGrpSpPr/>
          <p:nvPr/>
        </p:nvGrpSpPr>
        <p:grpSpPr>
          <a:xfrm>
            <a:off x="940700" y="5657985"/>
            <a:ext cx="10977349" cy="718397"/>
            <a:chOff x="2725124" y="4097958"/>
            <a:chExt cx="1457692" cy="568679"/>
          </a:xfrm>
        </p:grpSpPr>
        <p:sp>
          <p:nvSpPr>
            <p:cNvPr id="24" name="TextBox 36">
              <a:extLst>
                <a:ext uri="{FF2B5EF4-FFF2-40B4-BE49-F238E27FC236}">
                  <a16:creationId xmlns:a16="http://schemas.microsoft.com/office/drawing/2014/main" id="{5A26851A-DA10-6860-A699-C731CD53073B}"/>
                </a:ext>
              </a:extLst>
            </p:cNvPr>
            <p:cNvSpPr txBox="1"/>
            <p:nvPr/>
          </p:nvSpPr>
          <p:spPr>
            <a:xfrm>
              <a:off x="2725124" y="4228095"/>
              <a:ext cx="1457692" cy="43854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accent4"/>
                </a:solidFill>
                <a:effectLst/>
                <a:uLnTx/>
                <a:uFillTx/>
                <a:latin typeface="Courier New" panose="02070309020205020404" pitchFamily="49"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600" dirty="0" err="1">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sudo</a:t>
              </a: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 /</a:t>
              </a:r>
              <a:r>
                <a:rPr lang="en-US" altLang="ko-KR" sz="1600" dirty="0" err="1">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usr</a:t>
              </a: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/share/</a:t>
              </a:r>
              <a:r>
                <a:rPr lang="en-US" altLang="ko-KR" sz="1600" dirty="0" err="1">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prometheus</a:t>
              </a: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a:t>
              </a:r>
              <a:r>
                <a:rPr lang="en-US" altLang="ko-KR" sz="1600" dirty="0" err="1">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prometheus</a:t>
              </a: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 --</a:t>
              </a:r>
              <a:r>
                <a:rPr lang="en-US" altLang="ko-KR" sz="1600" dirty="0" err="1">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config.file</a:t>
              </a: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a:t>
              </a:r>
              <a:r>
                <a:rPr lang="en-US" altLang="ko-KR" sz="1600" dirty="0" err="1">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usr</a:t>
              </a: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/share/</a:t>
              </a:r>
              <a:r>
                <a:rPr lang="en-US" altLang="ko-KR" sz="1600" dirty="0" err="1">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prometheus</a:t>
              </a: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a:t>
              </a:r>
              <a:r>
                <a:rPr lang="en-US" altLang="ko-KR" sz="1600" dirty="0" err="1">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prometheus.yml</a:t>
              </a: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 </a:t>
              </a:r>
              <a:endParaRPr kumimoji="0" lang="ko-KR" altLang="en-US" sz="1600" b="0"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sp>
          <p:nvSpPr>
            <p:cNvPr id="25" name="TextBox 37">
              <a:extLst>
                <a:ext uri="{FF2B5EF4-FFF2-40B4-BE49-F238E27FC236}">
                  <a16:creationId xmlns:a16="http://schemas.microsoft.com/office/drawing/2014/main" id="{E114CB43-D36C-0470-86EE-5C2E2768D2D0}"/>
                </a:ext>
              </a:extLst>
            </p:cNvPr>
            <p:cNvSpPr txBox="1"/>
            <p:nvPr/>
          </p:nvSpPr>
          <p:spPr>
            <a:xfrm>
              <a:off x="2725124" y="4097958"/>
              <a:ext cx="1415650" cy="438542"/>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1.10 </a:t>
              </a:r>
              <a:r>
                <a:rPr kumimoji="0" lang="en-US" sz="1600" b="1" i="0" u="sng" strike="noStrike" kern="1200" cap="none" spc="0" normalizeH="0" baseline="0" noProof="0" dirty="0" err="1">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Lancez</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un test  </a:t>
              </a:r>
              <a:r>
                <a:rPr kumimoji="0" lang="en-US" sz="1600" b="1" i="0" u="sng" strike="noStrike" kern="1200" cap="none" spc="0" normalizeH="0" baseline="0" noProof="0" dirty="0" err="1">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puis</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CTRL + C pour </a:t>
              </a:r>
              <a:r>
                <a:rPr kumimoji="0" lang="en-US" sz="1600" b="1" i="0" u="sng" strike="noStrike" kern="1200" cap="none" spc="0" normalizeH="0" baseline="0" noProof="0" dirty="0" err="1">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fermer</a:t>
              </a:r>
              <a:r>
                <a:rPr lang="fr-FR" sz="1600" b="1" u="sng" dirty="0"/>
                <a:t> :</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 </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t>
              </a:r>
              <a:endParaRPr kumimoji="0" lang="fr-FR"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400" b="1"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grpSp>
    </p:spTree>
    <p:extLst>
      <p:ext uri="{BB962C8B-B14F-4D97-AF65-F5344CB8AC3E}">
        <p14:creationId xmlns:p14="http://schemas.microsoft.com/office/powerpoint/2010/main" val="3686095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7C01D1-A510-C836-DB5A-A4461DC0896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20658C6-5F58-8064-BCC1-D90D95A6B805}"/>
              </a:ext>
            </a:extLst>
          </p:cNvPr>
          <p:cNvSpPr>
            <a:spLocks noGrp="1"/>
          </p:cNvSpPr>
          <p:nvPr>
            <p:ph type="body" sz="quarter" idx="10"/>
          </p:nvPr>
        </p:nvSpPr>
        <p:spPr>
          <a:xfrm>
            <a:off x="309401" y="0"/>
            <a:ext cx="11573197" cy="724247"/>
          </a:xfrm>
        </p:spPr>
        <p:txBody>
          <a:bodyPr/>
          <a:lstStyle/>
          <a:p>
            <a:r>
              <a:rPr lang="fr-FR" sz="2000" dirty="0"/>
              <a:t>TP3 : Supervision et Monitoring app PHP avec </a:t>
            </a:r>
            <a:r>
              <a:rPr lang="fr-FR" sz="2000" dirty="0" err="1"/>
              <a:t>Grafana</a:t>
            </a:r>
            <a:r>
              <a:rPr lang="fr-FR" sz="2000" dirty="0"/>
              <a:t> et </a:t>
            </a:r>
            <a:r>
              <a:rPr lang="fr-FR" sz="2000" dirty="0" err="1"/>
              <a:t>Prometheus</a:t>
            </a:r>
            <a:endParaRPr lang="en-US" sz="2000" dirty="0"/>
          </a:p>
        </p:txBody>
      </p:sp>
      <p:sp>
        <p:nvSpPr>
          <p:cNvPr id="9" name="ZoneTexte 8">
            <a:extLst>
              <a:ext uri="{FF2B5EF4-FFF2-40B4-BE49-F238E27FC236}">
                <a16:creationId xmlns:a16="http://schemas.microsoft.com/office/drawing/2014/main" id="{55631E42-8EF4-AF5D-77B0-97603253935B}"/>
              </a:ext>
            </a:extLst>
          </p:cNvPr>
          <p:cNvSpPr txBox="1"/>
          <p:nvPr/>
        </p:nvSpPr>
        <p:spPr>
          <a:xfrm>
            <a:off x="986055" y="993108"/>
            <a:ext cx="5509995" cy="390363"/>
          </a:xfrm>
          <a:prstGeom prst="rect">
            <a:avLst/>
          </a:prstGeom>
          <a:noFill/>
        </p:spPr>
        <p:txBody>
          <a:bodyPr wrap="square" rtlCol="0">
            <a:spAutoFit/>
          </a:bodyPr>
          <a:lstStyle/>
          <a:p>
            <a:pPr>
              <a:lnSpc>
                <a:spcPct val="115000"/>
              </a:lnSpc>
              <a:spcBef>
                <a:spcPts val="1000"/>
              </a:spcBef>
            </a:pPr>
            <a:r>
              <a:rPr lang="fr-FR" b="1" dirty="0">
                <a:solidFill>
                  <a:schemeClr val="accent4">
                    <a:lumMod val="60000"/>
                    <a:lumOff val="40000"/>
                  </a:schemeClr>
                </a:solidFill>
              </a:rPr>
              <a:t>2. DEMARRER PROMETHEUS</a:t>
            </a:r>
            <a:endParaRPr lang="fr-FR" b="1" dirty="0">
              <a:solidFill>
                <a:schemeClr val="accent4">
                  <a:lumMod val="60000"/>
                  <a:lumOff val="40000"/>
                </a:schemeClr>
              </a:solidFill>
              <a:effectLst/>
              <a:latin typeface="Calibri" panose="020F0502020204030204" pitchFamily="34" charset="0"/>
              <a:ea typeface="MS Gothic" panose="020B0609070205080204" pitchFamily="49" charset="-128"/>
              <a:cs typeface="Times New Roman" panose="02020603050405020304" pitchFamily="18" charset="0"/>
            </a:endParaRPr>
          </a:p>
        </p:txBody>
      </p:sp>
      <p:sp>
        <p:nvSpPr>
          <p:cNvPr id="15" name="Freeform: Shape 54">
            <a:extLst>
              <a:ext uri="{FF2B5EF4-FFF2-40B4-BE49-F238E27FC236}">
                <a16:creationId xmlns:a16="http://schemas.microsoft.com/office/drawing/2014/main" id="{95F20EA2-4A0E-932E-AD2B-1C21C3DC9B0B}"/>
              </a:ext>
            </a:extLst>
          </p:cNvPr>
          <p:cNvSpPr/>
          <p:nvPr/>
        </p:nvSpPr>
        <p:spPr>
          <a:xfrm>
            <a:off x="542377" y="870116"/>
            <a:ext cx="9068348" cy="800100"/>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rgbClr val="E752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21" name="Image 20">
            <a:extLst>
              <a:ext uri="{FF2B5EF4-FFF2-40B4-BE49-F238E27FC236}">
                <a16:creationId xmlns:a16="http://schemas.microsoft.com/office/drawing/2014/main" id="{EB8C3017-3A1E-BE6D-3A2E-7129187640E3}"/>
              </a:ext>
            </a:extLst>
          </p:cNvPr>
          <p:cNvPicPr>
            <a:picLocks noChangeAspect="1"/>
          </p:cNvPicPr>
          <p:nvPr/>
        </p:nvPicPr>
        <p:blipFill>
          <a:blip r:embed="rId2"/>
          <a:srcRect l="52554"/>
          <a:stretch/>
        </p:blipFill>
        <p:spPr>
          <a:xfrm>
            <a:off x="10167550" y="1585224"/>
            <a:ext cx="1715048" cy="1584542"/>
          </a:xfrm>
          <a:prstGeom prst="rect">
            <a:avLst/>
          </a:prstGeom>
        </p:spPr>
      </p:pic>
      <p:grpSp>
        <p:nvGrpSpPr>
          <p:cNvPr id="4" name="Group 62">
            <a:extLst>
              <a:ext uri="{FF2B5EF4-FFF2-40B4-BE49-F238E27FC236}">
                <a16:creationId xmlns:a16="http://schemas.microsoft.com/office/drawing/2014/main" id="{AD4E2FB8-89E3-7C1D-40B2-EC5CF545B68F}"/>
              </a:ext>
            </a:extLst>
          </p:cNvPr>
          <p:cNvGrpSpPr/>
          <p:nvPr/>
        </p:nvGrpSpPr>
        <p:grpSpPr>
          <a:xfrm>
            <a:off x="1081303" y="1608552"/>
            <a:ext cx="9730125" cy="814943"/>
            <a:chOff x="2725124" y="4132365"/>
            <a:chExt cx="1397390" cy="814943"/>
          </a:xfrm>
        </p:grpSpPr>
        <p:sp>
          <p:nvSpPr>
            <p:cNvPr id="5" name="TextBox 36">
              <a:extLst>
                <a:ext uri="{FF2B5EF4-FFF2-40B4-BE49-F238E27FC236}">
                  <a16:creationId xmlns:a16="http://schemas.microsoft.com/office/drawing/2014/main" id="{18233806-189C-A82D-E979-AA6B846A8826}"/>
                </a:ext>
              </a:extLst>
            </p:cNvPr>
            <p:cNvSpPr txBox="1"/>
            <p:nvPr/>
          </p:nvSpPr>
          <p:spPr>
            <a:xfrm>
              <a:off x="2726516" y="4362533"/>
              <a:ext cx="1378007"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prstClr val="black"/>
                </a:solidFill>
                <a:latin typeface="Courier New" panose="02070309020205020404" pitchFamily="49"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New" panose="02070309020205020404" pitchFamily="49" charset="0"/>
                  <a:ea typeface="MS Mincho" panose="02020609040205080304" pitchFamily="49" charset="-128"/>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Courier New" panose="02070309020205020404" pitchFamily="49" charset="0"/>
                  <a:ea typeface="MS Mincho" panose="02020609040205080304" pitchFamily="49" charset="-128"/>
                  <a:cs typeface="Times New Roman" panose="02020603050405020304" pitchFamily="18" charset="0"/>
                </a:rPr>
                <a:t>sudo</a:t>
              </a:r>
              <a:r>
                <a:rPr kumimoji="0" lang="en-US" sz="1600" b="0" i="0" u="none" strike="noStrike" kern="1200" cap="none" spc="0" normalizeH="0" baseline="0" noProof="0" dirty="0">
                  <a:ln>
                    <a:noFill/>
                  </a:ln>
                  <a:solidFill>
                    <a:prstClr val="black"/>
                  </a:solidFill>
                  <a:effectLst/>
                  <a:uLnTx/>
                  <a:uFillTx/>
                  <a:latin typeface="Courier New" panose="02070309020205020404" pitchFamily="49" charset="0"/>
                  <a:ea typeface="MS Mincho" panose="02020609040205080304" pitchFamily="49" charset="-128"/>
                  <a:cs typeface="Times New Roman" panose="02020603050405020304" pitchFamily="18" charset="0"/>
                </a:rPr>
                <a:t> nano /</a:t>
              </a:r>
              <a:r>
                <a:rPr kumimoji="0" lang="en-US" sz="1600" b="0" i="0" u="none" strike="noStrike" kern="1200" cap="none" spc="0" normalizeH="0" baseline="0" noProof="0" dirty="0" err="1">
                  <a:ln>
                    <a:noFill/>
                  </a:ln>
                  <a:solidFill>
                    <a:prstClr val="black"/>
                  </a:solidFill>
                  <a:effectLst/>
                  <a:uLnTx/>
                  <a:uFillTx/>
                  <a:latin typeface="Courier New" panose="02070309020205020404" pitchFamily="49" charset="0"/>
                  <a:ea typeface="MS Mincho" panose="02020609040205080304" pitchFamily="49" charset="-128"/>
                  <a:cs typeface="Times New Roman" panose="02020603050405020304" pitchFamily="18" charset="0"/>
                </a:rPr>
                <a:t>etc</a:t>
              </a:r>
              <a:r>
                <a:rPr kumimoji="0" lang="en-US" sz="1600" b="0" i="0" u="none" strike="noStrike" kern="1200" cap="none" spc="0" normalizeH="0" baseline="0" noProof="0" dirty="0">
                  <a:ln>
                    <a:noFill/>
                  </a:ln>
                  <a:solidFill>
                    <a:prstClr val="black"/>
                  </a:solidFill>
                  <a:effectLst/>
                  <a:uLnTx/>
                  <a:uFillTx/>
                  <a:latin typeface="Courier New" panose="02070309020205020404" pitchFamily="49" charset="0"/>
                  <a:ea typeface="MS Mincho" panose="02020609040205080304" pitchFamily="49" charset="-128"/>
                  <a:cs typeface="Times New Roman" panose="02020603050405020304" pitchFamily="18" charset="0"/>
                </a:rPr>
                <a:t>/system/system/</a:t>
              </a:r>
              <a:r>
                <a:rPr kumimoji="0" lang="en-US" sz="1600" b="0" i="0" u="none" strike="noStrike" kern="1200" cap="none" spc="0" normalizeH="0" baseline="0" noProof="0" dirty="0" err="1">
                  <a:ln>
                    <a:noFill/>
                  </a:ln>
                  <a:solidFill>
                    <a:prstClr val="black"/>
                  </a:solidFill>
                  <a:effectLst/>
                  <a:uLnTx/>
                  <a:uFillTx/>
                  <a:latin typeface="Courier New" panose="02070309020205020404" pitchFamily="49" charset="0"/>
                  <a:ea typeface="MS Mincho" panose="02020609040205080304" pitchFamily="49" charset="-128"/>
                  <a:cs typeface="Times New Roman" panose="02020603050405020304" pitchFamily="18" charset="0"/>
                </a:rPr>
                <a:t>Prometheus.service</a:t>
              </a:r>
              <a:endParaRPr kumimoji="0" lang="ko-KR" altLang="en-US" sz="1100" b="0"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sp>
          <p:nvSpPr>
            <p:cNvPr id="6" name="TextBox 37">
              <a:extLst>
                <a:ext uri="{FF2B5EF4-FFF2-40B4-BE49-F238E27FC236}">
                  <a16:creationId xmlns:a16="http://schemas.microsoft.com/office/drawing/2014/main" id="{C28D4855-BD60-9669-34D3-DC1AC18EB1CF}"/>
                </a:ext>
              </a:extLst>
            </p:cNvPr>
            <p:cNvSpPr txBox="1"/>
            <p:nvPr/>
          </p:nvSpPr>
          <p:spPr>
            <a:xfrm>
              <a:off x="2725124" y="4132365"/>
              <a:ext cx="1397390" cy="584775"/>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2</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.1 </a:t>
              </a:r>
              <a:r>
                <a:rPr kumimoji="0" lang="en-US" sz="1600" b="1" i="0" u="sng" strike="noStrike" kern="1200" cap="none" spc="0" normalizeH="0" baseline="0" noProof="0" dirty="0" err="1">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Creez</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un </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script </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t>
              </a:r>
              <a:r>
                <a:rPr lang="fr-FR" sz="1600" b="1" u="sng" dirty="0"/>
                <a:t>« </a:t>
              </a:r>
              <a:r>
                <a:rPr lang="fr-FR" sz="1600" b="1" u="sng" dirty="0" err="1"/>
                <a:t>SystemD</a:t>
              </a:r>
              <a:r>
                <a:rPr lang="fr-FR" sz="1600" b="1" u="sng" dirty="0"/>
                <a:t> »</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pour lancer Prometheus </a:t>
              </a:r>
              <a:r>
                <a:rPr kumimoji="0" lang="en-US" sz="1600" b="1" i="0" u="sng" strike="noStrike" kern="1200" cap="none" spc="0" normalizeH="0" baseline="0" noProof="0" dirty="0" err="1">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comme</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service a </a:t>
              </a:r>
              <a:r>
                <a:rPr kumimoji="0" lang="en-US" sz="1600" b="1" i="0" u="sng" strike="noStrike" kern="1200" cap="none" spc="0" normalizeH="0" baseline="0" noProof="0" dirty="0" err="1">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l’aide</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t>
              </a:r>
              <a:r>
                <a:rPr kumimoji="0" lang="en-US" sz="1600" b="1" i="0" u="sng" strike="noStrike" kern="1200" cap="none" spc="0" normalizeH="0" baseline="0" noProof="0" dirty="0" err="1">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l’editeur</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nano</a:t>
              </a:r>
              <a:endParaRPr kumimoji="0" lang="ko-KR" altLang="en-US" sz="1400" b="1"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grpSp>
      <p:sp>
        <p:nvSpPr>
          <p:cNvPr id="11" name="TextBox 37">
            <a:extLst>
              <a:ext uri="{FF2B5EF4-FFF2-40B4-BE49-F238E27FC236}">
                <a16:creationId xmlns:a16="http://schemas.microsoft.com/office/drawing/2014/main" id="{2CAF0076-E9A7-8211-C40E-76F1908DB4AC}"/>
              </a:ext>
            </a:extLst>
          </p:cNvPr>
          <p:cNvSpPr txBox="1"/>
          <p:nvPr/>
        </p:nvSpPr>
        <p:spPr>
          <a:xfrm>
            <a:off x="1081304" y="2383715"/>
            <a:ext cx="9730126" cy="553998"/>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2</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.2  </a:t>
            </a:r>
            <a:r>
              <a:rPr kumimoji="0" lang="en-US" sz="1600" b="1" i="0" u="sng" strike="noStrike" kern="1200" cap="none" spc="0" normalizeH="0" baseline="0" noProof="0" dirty="0" err="1">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Completez</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le </a:t>
            </a:r>
            <a:r>
              <a:rPr kumimoji="0" lang="en-US" sz="1600" b="1" i="0" u="sng" strike="noStrike" kern="1200" cap="none" spc="0" normalizeH="0" baseline="0" noProof="0" dirty="0" err="1">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fichier</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t>
            </a:r>
            <a:r>
              <a:rPr kumimoji="0" lang="en-US" sz="1600" b="1" i="0" u="sng" strike="noStrike" kern="1200" cap="none" spc="0" normalizeH="0" baseline="0" noProof="0" dirty="0" err="1">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en</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t>
            </a:r>
            <a:r>
              <a:rPr kumimoji="0" lang="en-US" sz="1600" b="1" i="0" u="sng" strike="noStrike" kern="1200" cap="none" spc="0" normalizeH="0" baseline="0" noProof="0" dirty="0" err="1">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saisissant</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les indications </a:t>
            </a:r>
            <a:r>
              <a:rPr kumimoji="0" lang="en-US" sz="1600" b="1" i="0" u="sng" strike="noStrike" kern="1200" cap="none" spc="0" normalizeH="0" baseline="0" noProof="0" dirty="0" err="1">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suivantes</a:t>
            </a:r>
            <a:r>
              <a:rPr lang="fr-FR" sz="1600" b="1" u="sng" dirty="0"/>
              <a:t>»</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 </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t>
            </a:r>
            <a:endParaRPr kumimoji="0" lang="fr-FR"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400" b="1"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grpSp>
        <p:nvGrpSpPr>
          <p:cNvPr id="19" name="Group 62">
            <a:extLst>
              <a:ext uri="{FF2B5EF4-FFF2-40B4-BE49-F238E27FC236}">
                <a16:creationId xmlns:a16="http://schemas.microsoft.com/office/drawing/2014/main" id="{C41995E1-5E17-2361-95F8-21D05795DE40}"/>
              </a:ext>
            </a:extLst>
          </p:cNvPr>
          <p:cNvGrpSpPr/>
          <p:nvPr/>
        </p:nvGrpSpPr>
        <p:grpSpPr>
          <a:xfrm>
            <a:off x="940700" y="5016128"/>
            <a:ext cx="10996402" cy="715834"/>
            <a:chOff x="2725124" y="4040230"/>
            <a:chExt cx="1460222" cy="715834"/>
          </a:xfrm>
        </p:grpSpPr>
        <p:sp>
          <p:nvSpPr>
            <p:cNvPr id="20" name="TextBox 36">
              <a:extLst>
                <a:ext uri="{FF2B5EF4-FFF2-40B4-BE49-F238E27FC236}">
                  <a16:creationId xmlns:a16="http://schemas.microsoft.com/office/drawing/2014/main" id="{C7B74B0E-5A2D-52E6-14A0-E3546D59F055}"/>
                </a:ext>
              </a:extLst>
            </p:cNvPr>
            <p:cNvSpPr txBox="1"/>
            <p:nvPr/>
          </p:nvSpPr>
          <p:spPr>
            <a:xfrm>
              <a:off x="2727654" y="4202066"/>
              <a:ext cx="1457692"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accent4"/>
                </a:solidFill>
                <a:effectLst/>
                <a:uLnTx/>
                <a:uFillTx/>
                <a:latin typeface="Courier New" panose="02070309020205020404" pitchFamily="49"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 </a:t>
              </a:r>
              <a:r>
                <a:rPr lang="en-US" altLang="ko-KR" sz="1600" dirty="0" err="1">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sudo</a:t>
              </a: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 </a:t>
              </a:r>
              <a:r>
                <a:rPr lang="en-US" altLang="ko-KR" sz="1600" dirty="0" err="1">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systemctl</a:t>
              </a: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 daemon-reload</a:t>
              </a:r>
              <a:endParaRPr kumimoji="0" lang="ko-KR" altLang="en-US" sz="1200" b="0"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sp>
          <p:nvSpPr>
            <p:cNvPr id="22" name="TextBox 37">
              <a:extLst>
                <a:ext uri="{FF2B5EF4-FFF2-40B4-BE49-F238E27FC236}">
                  <a16:creationId xmlns:a16="http://schemas.microsoft.com/office/drawing/2014/main" id="{4AFD0ED3-1D6F-88D7-395A-275212A6C0F9}"/>
                </a:ext>
              </a:extLst>
            </p:cNvPr>
            <p:cNvSpPr txBox="1"/>
            <p:nvPr/>
          </p:nvSpPr>
          <p:spPr>
            <a:xfrm>
              <a:off x="2725124" y="4040230"/>
              <a:ext cx="1415650" cy="553998"/>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2</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.3 </a:t>
              </a:r>
              <a:r>
                <a:rPr lang="en-US" sz="1600" b="1" u="sng" dirty="0" err="1">
                  <a:solidFill>
                    <a:prstClr val="black"/>
                  </a:solidFill>
                  <a:latin typeface="Cambria" panose="02040503050406030204" pitchFamily="18" charset="0"/>
                  <a:ea typeface="MS Mincho" panose="02020609040205080304" pitchFamily="49" charset="-128"/>
                  <a:cs typeface="Times New Roman" panose="02020603050405020304" pitchFamily="18" charset="0"/>
                </a:rPr>
                <a:t>Relanc</a:t>
              </a:r>
              <a:r>
                <a:rPr kumimoji="0" lang="en-US" sz="1600" b="1" i="0" u="sng" strike="noStrike" kern="1200" cap="none" spc="0" normalizeH="0" baseline="0" noProof="0" dirty="0" err="1">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ez</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le daemon </a:t>
              </a:r>
              <a:r>
                <a:rPr kumimoji="0" lang="en-US" sz="1600" b="1" i="0" u="sng" strike="noStrike" kern="1200" cap="none" spc="0" normalizeH="0" baseline="0" noProof="0" dirty="0" err="1">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afin</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que le nouveau service </a:t>
              </a:r>
              <a:r>
                <a:rPr lang="fr-FR" sz="1600" b="1" u="sng" dirty="0" err="1"/>
                <a:t>prometheus</a:t>
              </a:r>
              <a:r>
                <a:rPr lang="fr-FR" sz="1600" b="1" u="sng" dirty="0"/>
                <a:t> soit pris en compte :</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 </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t>
              </a:r>
              <a:endParaRPr kumimoji="0" lang="fr-FR"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400" b="1"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grpSp>
      <p:grpSp>
        <p:nvGrpSpPr>
          <p:cNvPr id="23" name="Group 62">
            <a:extLst>
              <a:ext uri="{FF2B5EF4-FFF2-40B4-BE49-F238E27FC236}">
                <a16:creationId xmlns:a16="http://schemas.microsoft.com/office/drawing/2014/main" id="{AF2E318C-07CC-45F9-1F97-DB516191CC39}"/>
              </a:ext>
            </a:extLst>
          </p:cNvPr>
          <p:cNvGrpSpPr/>
          <p:nvPr/>
        </p:nvGrpSpPr>
        <p:grpSpPr>
          <a:xfrm>
            <a:off x="940700" y="5766471"/>
            <a:ext cx="10977349" cy="718397"/>
            <a:chOff x="2725124" y="4097958"/>
            <a:chExt cx="1457692" cy="568679"/>
          </a:xfrm>
        </p:grpSpPr>
        <p:sp>
          <p:nvSpPr>
            <p:cNvPr id="24" name="TextBox 36">
              <a:extLst>
                <a:ext uri="{FF2B5EF4-FFF2-40B4-BE49-F238E27FC236}">
                  <a16:creationId xmlns:a16="http://schemas.microsoft.com/office/drawing/2014/main" id="{24B45575-AF4F-F26A-995A-40CFF715349F}"/>
                </a:ext>
              </a:extLst>
            </p:cNvPr>
            <p:cNvSpPr txBox="1"/>
            <p:nvPr/>
          </p:nvSpPr>
          <p:spPr>
            <a:xfrm>
              <a:off x="2725124" y="4228095"/>
              <a:ext cx="1457692" cy="43854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accent4"/>
                </a:solidFill>
                <a:effectLst/>
                <a:uLnTx/>
                <a:uFillTx/>
                <a:latin typeface="Courier New" panose="02070309020205020404" pitchFamily="49"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600" dirty="0" err="1">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sudo</a:t>
              </a: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 </a:t>
              </a:r>
              <a:r>
                <a:rPr lang="en-US" altLang="ko-KR" sz="1600" dirty="0" err="1">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systemctl</a:t>
              </a: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 start </a:t>
              </a:r>
              <a:r>
                <a:rPr lang="en-US" altLang="ko-KR" sz="1600" dirty="0" err="1">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prometheus</a:t>
              </a: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 </a:t>
              </a:r>
              <a:endParaRPr kumimoji="0" lang="ko-KR" altLang="en-US" sz="1600" b="0"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sp>
          <p:nvSpPr>
            <p:cNvPr id="25" name="TextBox 37">
              <a:extLst>
                <a:ext uri="{FF2B5EF4-FFF2-40B4-BE49-F238E27FC236}">
                  <a16:creationId xmlns:a16="http://schemas.microsoft.com/office/drawing/2014/main" id="{5BFC7878-6F19-4090-8AD5-B83821B60C88}"/>
                </a:ext>
              </a:extLst>
            </p:cNvPr>
            <p:cNvSpPr txBox="1"/>
            <p:nvPr/>
          </p:nvSpPr>
          <p:spPr>
            <a:xfrm>
              <a:off x="2725124" y="4097958"/>
              <a:ext cx="1415650" cy="438542"/>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2.4</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t>
              </a:r>
              <a:r>
                <a:rPr kumimoji="0" lang="en-US" sz="1600" b="1" i="0" u="sng" strike="noStrike" kern="1200" cap="none" spc="0" normalizeH="0" baseline="0" noProof="0" dirty="0" err="1">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Activez</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Prometheus </a:t>
              </a:r>
              <a:r>
                <a:rPr kumimoji="0" lang="en-US" sz="1600" b="1" i="0" u="sng" strike="noStrike" kern="1200" cap="none" spc="0" normalizeH="0" baseline="0" noProof="0" dirty="0" err="1">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en</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tant que service </a:t>
              </a:r>
              <a:r>
                <a:rPr lang="fr-FR" sz="1600" b="1" u="sng" dirty="0"/>
                <a:t>:</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 </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t>
              </a:r>
              <a:endParaRPr kumimoji="0" lang="fr-FR"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400" b="1"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grpSp>
      <p:pic>
        <p:nvPicPr>
          <p:cNvPr id="17" name="Image 16">
            <a:extLst>
              <a:ext uri="{FF2B5EF4-FFF2-40B4-BE49-F238E27FC236}">
                <a16:creationId xmlns:a16="http://schemas.microsoft.com/office/drawing/2014/main" id="{99756DA4-78F8-B011-A65B-223C5B9A6BD9}"/>
              </a:ext>
            </a:extLst>
          </p:cNvPr>
          <p:cNvPicPr>
            <a:picLocks noChangeAspect="1"/>
          </p:cNvPicPr>
          <p:nvPr/>
        </p:nvPicPr>
        <p:blipFill>
          <a:blip r:embed="rId3"/>
          <a:stretch>
            <a:fillRect/>
          </a:stretch>
        </p:blipFill>
        <p:spPr>
          <a:xfrm>
            <a:off x="1450659" y="2762628"/>
            <a:ext cx="6597570" cy="2216428"/>
          </a:xfrm>
          <a:prstGeom prst="rect">
            <a:avLst/>
          </a:prstGeom>
        </p:spPr>
      </p:pic>
    </p:spTree>
    <p:extLst>
      <p:ext uri="{BB962C8B-B14F-4D97-AF65-F5344CB8AC3E}">
        <p14:creationId xmlns:p14="http://schemas.microsoft.com/office/powerpoint/2010/main" val="1821295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7FB4E-E476-2866-8162-7D00C051E08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7D8B3CB-2203-7592-12D0-F01AFF5D8649}"/>
              </a:ext>
            </a:extLst>
          </p:cNvPr>
          <p:cNvSpPr>
            <a:spLocks noGrp="1"/>
          </p:cNvSpPr>
          <p:nvPr>
            <p:ph type="body" sz="quarter" idx="10"/>
          </p:nvPr>
        </p:nvSpPr>
        <p:spPr>
          <a:xfrm>
            <a:off x="309401" y="0"/>
            <a:ext cx="11573197" cy="724247"/>
          </a:xfrm>
        </p:spPr>
        <p:txBody>
          <a:bodyPr/>
          <a:lstStyle/>
          <a:p>
            <a:r>
              <a:rPr lang="fr-FR" sz="2000" dirty="0"/>
              <a:t>TP3 : Supervision et Monitoring app PHP avec </a:t>
            </a:r>
            <a:r>
              <a:rPr lang="fr-FR" sz="2000" dirty="0" err="1"/>
              <a:t>Grafana</a:t>
            </a:r>
            <a:r>
              <a:rPr lang="fr-FR" sz="2000" dirty="0"/>
              <a:t> et </a:t>
            </a:r>
            <a:r>
              <a:rPr lang="fr-FR" sz="2000" dirty="0" err="1"/>
              <a:t>Prometheus</a:t>
            </a:r>
            <a:endParaRPr lang="en-US" sz="2000" dirty="0"/>
          </a:p>
        </p:txBody>
      </p:sp>
      <p:sp>
        <p:nvSpPr>
          <p:cNvPr id="9" name="ZoneTexte 8">
            <a:extLst>
              <a:ext uri="{FF2B5EF4-FFF2-40B4-BE49-F238E27FC236}">
                <a16:creationId xmlns:a16="http://schemas.microsoft.com/office/drawing/2014/main" id="{E318B515-3807-A2A8-4E27-EEBE31C5B9BB}"/>
              </a:ext>
            </a:extLst>
          </p:cNvPr>
          <p:cNvSpPr txBox="1"/>
          <p:nvPr/>
        </p:nvSpPr>
        <p:spPr>
          <a:xfrm>
            <a:off x="986055" y="993108"/>
            <a:ext cx="5509995" cy="390363"/>
          </a:xfrm>
          <a:prstGeom prst="rect">
            <a:avLst/>
          </a:prstGeom>
          <a:noFill/>
        </p:spPr>
        <p:txBody>
          <a:bodyPr wrap="square" rtlCol="0">
            <a:spAutoFit/>
          </a:bodyPr>
          <a:lstStyle/>
          <a:p>
            <a:pPr>
              <a:lnSpc>
                <a:spcPct val="115000"/>
              </a:lnSpc>
              <a:spcBef>
                <a:spcPts val="1000"/>
              </a:spcBef>
            </a:pPr>
            <a:r>
              <a:rPr lang="fr-FR" b="1" dirty="0">
                <a:solidFill>
                  <a:schemeClr val="accent4">
                    <a:lumMod val="60000"/>
                    <a:lumOff val="40000"/>
                  </a:schemeClr>
                </a:solidFill>
              </a:rPr>
              <a:t>2. DEMARRER PROMETHEUS</a:t>
            </a:r>
            <a:endParaRPr lang="fr-FR" b="1" dirty="0">
              <a:solidFill>
                <a:schemeClr val="accent4">
                  <a:lumMod val="60000"/>
                  <a:lumOff val="40000"/>
                </a:schemeClr>
              </a:solidFill>
              <a:effectLst/>
              <a:latin typeface="Calibri" panose="020F0502020204030204" pitchFamily="34" charset="0"/>
              <a:ea typeface="MS Gothic" panose="020B0609070205080204" pitchFamily="49" charset="-128"/>
              <a:cs typeface="Times New Roman" panose="02020603050405020304" pitchFamily="18" charset="0"/>
            </a:endParaRPr>
          </a:p>
        </p:txBody>
      </p:sp>
      <p:sp>
        <p:nvSpPr>
          <p:cNvPr id="15" name="Freeform: Shape 54">
            <a:extLst>
              <a:ext uri="{FF2B5EF4-FFF2-40B4-BE49-F238E27FC236}">
                <a16:creationId xmlns:a16="http://schemas.microsoft.com/office/drawing/2014/main" id="{60E337D6-F320-73BD-C5D1-0DE26D8B4BA1}"/>
              </a:ext>
            </a:extLst>
          </p:cNvPr>
          <p:cNvSpPr/>
          <p:nvPr/>
        </p:nvSpPr>
        <p:spPr>
          <a:xfrm>
            <a:off x="542377" y="870116"/>
            <a:ext cx="9068348" cy="800100"/>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rgbClr val="E752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21" name="Image 20">
            <a:extLst>
              <a:ext uri="{FF2B5EF4-FFF2-40B4-BE49-F238E27FC236}">
                <a16:creationId xmlns:a16="http://schemas.microsoft.com/office/drawing/2014/main" id="{DA91A880-AC21-C48F-68B5-01B040AB491C}"/>
              </a:ext>
            </a:extLst>
          </p:cNvPr>
          <p:cNvPicPr>
            <a:picLocks noChangeAspect="1"/>
          </p:cNvPicPr>
          <p:nvPr/>
        </p:nvPicPr>
        <p:blipFill>
          <a:blip r:embed="rId2"/>
          <a:srcRect l="52554"/>
          <a:stretch/>
        </p:blipFill>
        <p:spPr>
          <a:xfrm>
            <a:off x="10167550" y="1585224"/>
            <a:ext cx="1715048" cy="1584542"/>
          </a:xfrm>
          <a:prstGeom prst="rect">
            <a:avLst/>
          </a:prstGeom>
        </p:spPr>
      </p:pic>
      <p:grpSp>
        <p:nvGrpSpPr>
          <p:cNvPr id="4" name="Group 62">
            <a:extLst>
              <a:ext uri="{FF2B5EF4-FFF2-40B4-BE49-F238E27FC236}">
                <a16:creationId xmlns:a16="http://schemas.microsoft.com/office/drawing/2014/main" id="{97BECEEF-AEE4-4E70-8721-D7F69D96A8F2}"/>
              </a:ext>
            </a:extLst>
          </p:cNvPr>
          <p:cNvGrpSpPr/>
          <p:nvPr/>
        </p:nvGrpSpPr>
        <p:grpSpPr>
          <a:xfrm>
            <a:off x="1081303" y="1731662"/>
            <a:ext cx="9730125" cy="691833"/>
            <a:chOff x="2725124" y="4255475"/>
            <a:chExt cx="1397390" cy="691833"/>
          </a:xfrm>
        </p:grpSpPr>
        <p:sp>
          <p:nvSpPr>
            <p:cNvPr id="5" name="TextBox 36">
              <a:extLst>
                <a:ext uri="{FF2B5EF4-FFF2-40B4-BE49-F238E27FC236}">
                  <a16:creationId xmlns:a16="http://schemas.microsoft.com/office/drawing/2014/main" id="{A0B2A56C-4415-B62D-85EC-0A2AA3706D8A}"/>
                </a:ext>
              </a:extLst>
            </p:cNvPr>
            <p:cNvSpPr txBox="1"/>
            <p:nvPr/>
          </p:nvSpPr>
          <p:spPr>
            <a:xfrm>
              <a:off x="2726516" y="4362533"/>
              <a:ext cx="1378007"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prstClr val="black"/>
                </a:solidFill>
                <a:latin typeface="Courier New" panose="02070309020205020404" pitchFamily="49"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New" panose="02070309020205020404" pitchFamily="49" charset="0"/>
                  <a:ea typeface="MS Mincho" panose="02020609040205080304" pitchFamily="49" charset="-128"/>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Courier New" panose="02070309020205020404" pitchFamily="49" charset="0"/>
                  <a:ea typeface="MS Mincho" panose="02020609040205080304" pitchFamily="49" charset="-128"/>
                  <a:cs typeface="Times New Roman" panose="02020603050405020304" pitchFamily="18" charset="0"/>
                </a:rPr>
                <a:t>sudo</a:t>
              </a:r>
              <a:r>
                <a:rPr kumimoji="0" lang="en-US" sz="1600" b="0" i="0" u="none" strike="noStrike" kern="1200" cap="none" spc="0" normalizeH="0" baseline="0" noProof="0" dirty="0">
                  <a:ln>
                    <a:noFill/>
                  </a:ln>
                  <a:solidFill>
                    <a:prstClr val="black"/>
                  </a:solidFill>
                  <a:effectLst/>
                  <a:uLnTx/>
                  <a:uFillTx/>
                  <a:latin typeface="Courier New" panose="02070309020205020404" pitchFamily="49" charset="0"/>
                  <a:ea typeface="MS Mincho" panose="02020609040205080304" pitchFamily="49" charset="-128"/>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Courier New" panose="02070309020205020404" pitchFamily="49" charset="0"/>
                  <a:ea typeface="MS Mincho" panose="02020609040205080304" pitchFamily="49" charset="-128"/>
                  <a:cs typeface="Times New Roman" panose="02020603050405020304" pitchFamily="18" charset="0"/>
                </a:rPr>
                <a:t>systemctl</a:t>
              </a:r>
              <a:r>
                <a:rPr kumimoji="0" lang="en-US" sz="1600" b="0" i="0" u="none" strike="noStrike" kern="1200" cap="none" spc="0" normalizeH="0" baseline="0" noProof="0" dirty="0">
                  <a:ln>
                    <a:noFill/>
                  </a:ln>
                  <a:solidFill>
                    <a:prstClr val="black"/>
                  </a:solidFill>
                  <a:effectLst/>
                  <a:uLnTx/>
                  <a:uFillTx/>
                  <a:latin typeface="Courier New" panose="02070309020205020404" pitchFamily="49" charset="0"/>
                  <a:ea typeface="MS Mincho" panose="02020609040205080304" pitchFamily="49" charset="-128"/>
                  <a:cs typeface="Times New Roman" panose="02020603050405020304" pitchFamily="18" charset="0"/>
                </a:rPr>
                <a:t> status </a:t>
              </a:r>
              <a:r>
                <a:rPr kumimoji="0" lang="en-US" sz="1600" b="0" i="0" u="none" strike="noStrike" kern="1200" cap="none" spc="0" normalizeH="0" baseline="0" noProof="0" dirty="0" err="1">
                  <a:ln>
                    <a:noFill/>
                  </a:ln>
                  <a:solidFill>
                    <a:prstClr val="black"/>
                  </a:solidFill>
                  <a:effectLst/>
                  <a:uLnTx/>
                  <a:uFillTx/>
                  <a:latin typeface="Courier New" panose="02070309020205020404" pitchFamily="49" charset="0"/>
                  <a:ea typeface="MS Mincho" panose="02020609040205080304" pitchFamily="49" charset="-128"/>
                  <a:cs typeface="Times New Roman" panose="02020603050405020304" pitchFamily="18" charset="0"/>
                </a:rPr>
                <a:t>prometheus</a:t>
              </a:r>
              <a:endParaRPr kumimoji="0" lang="ko-KR" altLang="en-US" sz="1100" b="0"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sp>
          <p:nvSpPr>
            <p:cNvPr id="6" name="TextBox 37">
              <a:extLst>
                <a:ext uri="{FF2B5EF4-FFF2-40B4-BE49-F238E27FC236}">
                  <a16:creationId xmlns:a16="http://schemas.microsoft.com/office/drawing/2014/main" id="{8C5E4EAE-CFC5-B5EC-6630-A2272CD89CE4}"/>
                </a:ext>
              </a:extLst>
            </p:cNvPr>
            <p:cNvSpPr txBox="1"/>
            <p:nvPr/>
          </p:nvSpPr>
          <p:spPr>
            <a:xfrm>
              <a:off x="2725124" y="4255475"/>
              <a:ext cx="1397390" cy="338554"/>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2</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5</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t>
              </a:r>
              <a:r>
                <a:rPr kumimoji="0" lang="en-US" sz="1600" b="1" i="0" u="sng" strike="noStrike" kern="1200" cap="none" spc="0" normalizeH="0" baseline="0" noProof="0" dirty="0" err="1">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Verifiez</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que Prometheus </a:t>
              </a:r>
              <a:r>
                <a:rPr kumimoji="0" lang="en-US" sz="1600" b="1" i="0" u="sng" strike="noStrike" kern="1200" cap="none" spc="0" normalizeH="0" baseline="0" noProof="0" dirty="0" err="1">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fonctionne</a:t>
              </a:r>
              <a:endParaRPr kumimoji="0" lang="ko-KR" altLang="en-US" sz="1400" b="1"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grpSp>
      <p:pic>
        <p:nvPicPr>
          <p:cNvPr id="7" name="Image 6">
            <a:extLst>
              <a:ext uri="{FF2B5EF4-FFF2-40B4-BE49-F238E27FC236}">
                <a16:creationId xmlns:a16="http://schemas.microsoft.com/office/drawing/2014/main" id="{44BC4FCE-1A15-EDB6-251B-40BB9B4FC460}"/>
              </a:ext>
            </a:extLst>
          </p:cNvPr>
          <p:cNvPicPr>
            <a:picLocks noChangeAspect="1"/>
          </p:cNvPicPr>
          <p:nvPr/>
        </p:nvPicPr>
        <p:blipFill>
          <a:blip r:embed="rId3"/>
          <a:stretch>
            <a:fillRect/>
          </a:stretch>
        </p:blipFill>
        <p:spPr>
          <a:xfrm>
            <a:off x="1474847" y="2530554"/>
            <a:ext cx="7338349" cy="2835918"/>
          </a:xfrm>
          <a:prstGeom prst="rect">
            <a:avLst/>
          </a:prstGeom>
        </p:spPr>
      </p:pic>
      <p:sp>
        <p:nvSpPr>
          <p:cNvPr id="8" name="Rectangle 7">
            <a:extLst>
              <a:ext uri="{FF2B5EF4-FFF2-40B4-BE49-F238E27FC236}">
                <a16:creationId xmlns:a16="http://schemas.microsoft.com/office/drawing/2014/main" id="{A199AFC7-BCBD-F63D-7BA8-966007C84658}"/>
              </a:ext>
            </a:extLst>
          </p:cNvPr>
          <p:cNvSpPr/>
          <p:nvPr/>
        </p:nvSpPr>
        <p:spPr>
          <a:xfrm>
            <a:off x="1813302" y="2823494"/>
            <a:ext cx="1715048" cy="15218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èche : bas 9">
            <a:extLst>
              <a:ext uri="{FF2B5EF4-FFF2-40B4-BE49-F238E27FC236}">
                <a16:creationId xmlns:a16="http://schemas.microsoft.com/office/drawing/2014/main" id="{89E68B56-0005-16C9-CBD1-616F8D771F64}"/>
              </a:ext>
            </a:extLst>
          </p:cNvPr>
          <p:cNvSpPr/>
          <p:nvPr/>
        </p:nvSpPr>
        <p:spPr>
          <a:xfrm rot="15702455">
            <a:off x="1136330" y="2597283"/>
            <a:ext cx="609131" cy="741668"/>
          </a:xfrm>
          <a:prstGeom prst="down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19381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080188-DF25-4ECC-65A7-459F55E104A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001763D-769C-EC24-47DE-A397D7203F95}"/>
              </a:ext>
            </a:extLst>
          </p:cNvPr>
          <p:cNvSpPr>
            <a:spLocks noGrp="1"/>
          </p:cNvSpPr>
          <p:nvPr>
            <p:ph type="body" sz="quarter" idx="10"/>
          </p:nvPr>
        </p:nvSpPr>
        <p:spPr>
          <a:xfrm>
            <a:off x="309401" y="0"/>
            <a:ext cx="11573197" cy="724247"/>
          </a:xfrm>
        </p:spPr>
        <p:txBody>
          <a:bodyPr/>
          <a:lstStyle/>
          <a:p>
            <a:r>
              <a:rPr lang="fr-FR" sz="2000" dirty="0"/>
              <a:t>TP3 : Supervision et Monitoring app PHP avec </a:t>
            </a:r>
            <a:r>
              <a:rPr lang="fr-FR" sz="2000" dirty="0" err="1"/>
              <a:t>Grafana</a:t>
            </a:r>
            <a:r>
              <a:rPr lang="fr-FR" sz="2000" dirty="0"/>
              <a:t> et </a:t>
            </a:r>
            <a:r>
              <a:rPr lang="fr-FR" sz="2000" dirty="0" err="1"/>
              <a:t>Prometheus</a:t>
            </a:r>
            <a:endParaRPr lang="en-US" sz="2000" dirty="0"/>
          </a:p>
        </p:txBody>
      </p:sp>
      <p:sp>
        <p:nvSpPr>
          <p:cNvPr id="9" name="ZoneTexte 8">
            <a:extLst>
              <a:ext uri="{FF2B5EF4-FFF2-40B4-BE49-F238E27FC236}">
                <a16:creationId xmlns:a16="http://schemas.microsoft.com/office/drawing/2014/main" id="{296953C2-2ED9-EDB6-EED9-648797BF9B4A}"/>
              </a:ext>
            </a:extLst>
          </p:cNvPr>
          <p:cNvSpPr txBox="1"/>
          <p:nvPr/>
        </p:nvSpPr>
        <p:spPr>
          <a:xfrm>
            <a:off x="986055" y="993108"/>
            <a:ext cx="5509995" cy="390363"/>
          </a:xfrm>
          <a:prstGeom prst="rect">
            <a:avLst/>
          </a:prstGeom>
          <a:noFill/>
        </p:spPr>
        <p:txBody>
          <a:bodyPr wrap="square" rtlCol="0">
            <a:spAutoFit/>
          </a:bodyPr>
          <a:lstStyle/>
          <a:p>
            <a:pPr>
              <a:lnSpc>
                <a:spcPct val="115000"/>
              </a:lnSpc>
              <a:spcBef>
                <a:spcPts val="1000"/>
              </a:spcBef>
            </a:pPr>
            <a:r>
              <a:rPr lang="fr-FR" b="1" dirty="0">
                <a:solidFill>
                  <a:schemeClr val="accent4">
                    <a:lumMod val="60000"/>
                    <a:lumOff val="40000"/>
                  </a:schemeClr>
                </a:solidFill>
              </a:rPr>
              <a:t>2. DEMARRER PROMETHEUS</a:t>
            </a:r>
            <a:endParaRPr lang="fr-FR" b="1" dirty="0">
              <a:solidFill>
                <a:schemeClr val="accent4">
                  <a:lumMod val="60000"/>
                  <a:lumOff val="40000"/>
                </a:schemeClr>
              </a:solidFill>
              <a:effectLst/>
              <a:latin typeface="Calibri" panose="020F0502020204030204" pitchFamily="34" charset="0"/>
              <a:ea typeface="MS Gothic" panose="020B0609070205080204" pitchFamily="49" charset="-128"/>
              <a:cs typeface="Times New Roman" panose="02020603050405020304" pitchFamily="18" charset="0"/>
            </a:endParaRPr>
          </a:p>
        </p:txBody>
      </p:sp>
      <p:sp>
        <p:nvSpPr>
          <p:cNvPr id="15" name="Freeform: Shape 54">
            <a:extLst>
              <a:ext uri="{FF2B5EF4-FFF2-40B4-BE49-F238E27FC236}">
                <a16:creationId xmlns:a16="http://schemas.microsoft.com/office/drawing/2014/main" id="{599BC844-8919-F7E2-C0C6-A7C24C3E889C}"/>
              </a:ext>
            </a:extLst>
          </p:cNvPr>
          <p:cNvSpPr/>
          <p:nvPr/>
        </p:nvSpPr>
        <p:spPr>
          <a:xfrm>
            <a:off x="542377" y="870116"/>
            <a:ext cx="9068348" cy="800100"/>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rgbClr val="E752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21" name="Image 20">
            <a:extLst>
              <a:ext uri="{FF2B5EF4-FFF2-40B4-BE49-F238E27FC236}">
                <a16:creationId xmlns:a16="http://schemas.microsoft.com/office/drawing/2014/main" id="{E9DA9318-0973-3169-D300-B89FB232BFAF}"/>
              </a:ext>
            </a:extLst>
          </p:cNvPr>
          <p:cNvPicPr>
            <a:picLocks noChangeAspect="1"/>
          </p:cNvPicPr>
          <p:nvPr/>
        </p:nvPicPr>
        <p:blipFill>
          <a:blip r:embed="rId2"/>
          <a:srcRect l="52554"/>
          <a:stretch/>
        </p:blipFill>
        <p:spPr>
          <a:xfrm>
            <a:off x="10167550" y="967143"/>
            <a:ext cx="1715048" cy="1584542"/>
          </a:xfrm>
          <a:prstGeom prst="rect">
            <a:avLst/>
          </a:prstGeom>
        </p:spPr>
      </p:pic>
      <p:sp>
        <p:nvSpPr>
          <p:cNvPr id="25" name="TextBox 37">
            <a:extLst>
              <a:ext uri="{FF2B5EF4-FFF2-40B4-BE49-F238E27FC236}">
                <a16:creationId xmlns:a16="http://schemas.microsoft.com/office/drawing/2014/main" id="{B2AFBEF0-18B6-2C96-03DB-93A3EDB0C736}"/>
              </a:ext>
            </a:extLst>
          </p:cNvPr>
          <p:cNvSpPr txBox="1"/>
          <p:nvPr/>
        </p:nvSpPr>
        <p:spPr>
          <a:xfrm>
            <a:off x="765626" y="5750176"/>
            <a:ext cx="10660746" cy="646331"/>
          </a:xfrm>
          <a:prstGeom prst="rect">
            <a:avLst/>
          </a:prstGeom>
          <a:noFill/>
        </p:spPr>
        <p:txBody>
          <a:bodyPr wrap="square" rtlCol="0" anchor="ctr">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800" i="0" u="none" strike="noStrike" baseline="0" dirty="0">
                <a:latin typeface="Calibri" panose="020F0502020204030204" pitchFamily="34" charset="0"/>
              </a:rPr>
              <a:t>L’interface de </a:t>
            </a:r>
            <a:r>
              <a:rPr lang="fr-FR" sz="1800" i="0" u="none" strike="noStrike" baseline="0" dirty="0" err="1">
                <a:latin typeface="Calibri" panose="020F0502020204030204" pitchFamily="34" charset="0"/>
              </a:rPr>
              <a:t>Prometheus</a:t>
            </a:r>
            <a:r>
              <a:rPr lang="fr-FR" sz="1800" i="0" u="none" strike="noStrike" baseline="0" dirty="0">
                <a:latin typeface="Calibri" panose="020F0502020204030204" pitchFamily="34" charset="0"/>
              </a:rPr>
              <a:t> est assez sommaire et permet de faire des requêtes « </a:t>
            </a:r>
            <a:r>
              <a:rPr lang="fr-FR" sz="1800" i="0" u="none" strike="noStrike" baseline="0" dirty="0" err="1">
                <a:latin typeface="Calibri" panose="020F0502020204030204" pitchFamily="34" charset="0"/>
              </a:rPr>
              <a:t>promQL</a:t>
            </a:r>
            <a:r>
              <a:rPr lang="fr-FR" sz="1800" i="0" u="none" strike="noStrike" baseline="0" dirty="0">
                <a:latin typeface="Calibri" panose="020F0502020204030204" pitchFamily="34" charset="0"/>
              </a:rPr>
              <a:t> » qui permettront d’obtenir des valeurs sur le CPU, les disques, la mémoire, les services, etc… </a:t>
            </a:r>
            <a:endParaRPr kumimoji="0" lang="ko-KR" altLang="en-US" sz="1400" i="0" u="none" strike="noStrike" kern="1200" cap="none" spc="0" normalizeH="0" baseline="0" noProof="0" dirty="0">
              <a:ln>
                <a:noFill/>
              </a:ln>
              <a:effectLst/>
              <a:uLnTx/>
              <a:uFillTx/>
              <a:latin typeface="Arial"/>
              <a:cs typeface="Arial" pitchFamily="34" charset="0"/>
            </a:endParaRPr>
          </a:p>
        </p:txBody>
      </p:sp>
      <p:pic>
        <p:nvPicPr>
          <p:cNvPr id="11" name="Image 10">
            <a:extLst>
              <a:ext uri="{FF2B5EF4-FFF2-40B4-BE49-F238E27FC236}">
                <a16:creationId xmlns:a16="http://schemas.microsoft.com/office/drawing/2014/main" id="{F896C2CF-FEA7-8F6B-7B2A-45067333D150}"/>
              </a:ext>
            </a:extLst>
          </p:cNvPr>
          <p:cNvPicPr>
            <a:picLocks noChangeAspect="1"/>
          </p:cNvPicPr>
          <p:nvPr/>
        </p:nvPicPr>
        <p:blipFill>
          <a:blip r:embed="rId3"/>
          <a:stretch>
            <a:fillRect/>
          </a:stretch>
        </p:blipFill>
        <p:spPr>
          <a:xfrm>
            <a:off x="1182286" y="2646935"/>
            <a:ext cx="10067292" cy="2915728"/>
          </a:xfrm>
          <a:prstGeom prst="rect">
            <a:avLst/>
          </a:prstGeom>
        </p:spPr>
      </p:pic>
      <p:grpSp>
        <p:nvGrpSpPr>
          <p:cNvPr id="12" name="Group 62">
            <a:extLst>
              <a:ext uri="{FF2B5EF4-FFF2-40B4-BE49-F238E27FC236}">
                <a16:creationId xmlns:a16="http://schemas.microsoft.com/office/drawing/2014/main" id="{46319260-4792-EBD9-E339-4365C66B6B94}"/>
              </a:ext>
            </a:extLst>
          </p:cNvPr>
          <p:cNvGrpSpPr/>
          <p:nvPr/>
        </p:nvGrpSpPr>
        <p:grpSpPr>
          <a:xfrm>
            <a:off x="905249" y="1743104"/>
            <a:ext cx="10977349" cy="718397"/>
            <a:chOff x="2725124" y="4097958"/>
            <a:chExt cx="1457692" cy="568679"/>
          </a:xfrm>
        </p:grpSpPr>
        <p:sp>
          <p:nvSpPr>
            <p:cNvPr id="13" name="TextBox 36">
              <a:extLst>
                <a:ext uri="{FF2B5EF4-FFF2-40B4-BE49-F238E27FC236}">
                  <a16:creationId xmlns:a16="http://schemas.microsoft.com/office/drawing/2014/main" id="{F00D03E7-1A20-48F1-F378-7DBF10E05F64}"/>
                </a:ext>
              </a:extLst>
            </p:cNvPr>
            <p:cNvSpPr txBox="1"/>
            <p:nvPr/>
          </p:nvSpPr>
          <p:spPr>
            <a:xfrm>
              <a:off x="2725124" y="4228095"/>
              <a:ext cx="1457692" cy="43854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accent4"/>
                </a:solidFill>
                <a:effectLst/>
                <a:uLnTx/>
                <a:uFillTx/>
                <a:latin typeface="Courier New" panose="02070309020205020404" pitchFamily="49"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600" dirty="0" err="1">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firefox</a:t>
              </a: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 %u http://localhost:9090 </a:t>
              </a:r>
              <a:endParaRPr kumimoji="0" lang="ko-KR" altLang="en-US" sz="1600" b="0"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sp>
          <p:nvSpPr>
            <p:cNvPr id="14" name="TextBox 37">
              <a:extLst>
                <a:ext uri="{FF2B5EF4-FFF2-40B4-BE49-F238E27FC236}">
                  <a16:creationId xmlns:a16="http://schemas.microsoft.com/office/drawing/2014/main" id="{822B97DE-7EE2-A55C-D68E-34829D8782AC}"/>
                </a:ext>
              </a:extLst>
            </p:cNvPr>
            <p:cNvSpPr txBox="1"/>
            <p:nvPr/>
          </p:nvSpPr>
          <p:spPr>
            <a:xfrm>
              <a:off x="2725124" y="4097958"/>
              <a:ext cx="1415650" cy="438542"/>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2</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.6 </a:t>
              </a:r>
              <a:r>
                <a:rPr kumimoji="0" lang="en-US" sz="1600" b="1" i="0" u="sng" strike="noStrike" kern="1200" cap="none" spc="0" normalizeH="0" baseline="0" noProof="0" dirty="0" err="1">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Accedez</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 </a:t>
              </a:r>
              <a:r>
                <a:rPr kumimoji="0" lang="en-US" sz="1600" b="1" i="0" u="sng" strike="noStrike" kern="1200" cap="none" spc="0" normalizeH="0" baseline="0" noProof="0" dirty="0" err="1">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l’interface</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web de Prometheus au port 9090 </a:t>
              </a:r>
              <a:r>
                <a:rPr lang="fr-FR" sz="1600" b="1" u="sng" dirty="0"/>
                <a:t>:</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 </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t>
              </a:r>
              <a:endParaRPr kumimoji="0" lang="fr-FR"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400" b="1"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grpSp>
    </p:spTree>
    <p:extLst>
      <p:ext uri="{BB962C8B-B14F-4D97-AF65-F5344CB8AC3E}">
        <p14:creationId xmlns:p14="http://schemas.microsoft.com/office/powerpoint/2010/main" val="2426735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C7E3ED-0656-A861-1BE4-906675913EC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C6D4A08-5CFF-5706-1909-F0380643025D}"/>
              </a:ext>
            </a:extLst>
          </p:cNvPr>
          <p:cNvSpPr>
            <a:spLocks noGrp="1"/>
          </p:cNvSpPr>
          <p:nvPr>
            <p:ph type="body" sz="quarter" idx="10"/>
          </p:nvPr>
        </p:nvSpPr>
        <p:spPr>
          <a:xfrm>
            <a:off x="309401" y="0"/>
            <a:ext cx="11573197" cy="724247"/>
          </a:xfrm>
        </p:spPr>
        <p:txBody>
          <a:bodyPr/>
          <a:lstStyle/>
          <a:p>
            <a:r>
              <a:rPr lang="fr-FR" sz="2000" dirty="0"/>
              <a:t>TP3 : Supervision et Monitoring app PHP avec </a:t>
            </a:r>
            <a:r>
              <a:rPr lang="fr-FR" sz="2000" dirty="0" err="1"/>
              <a:t>Grafana</a:t>
            </a:r>
            <a:r>
              <a:rPr lang="fr-FR" sz="2000" dirty="0"/>
              <a:t> et </a:t>
            </a:r>
            <a:r>
              <a:rPr lang="fr-FR" sz="2000" dirty="0" err="1"/>
              <a:t>Prometheus</a:t>
            </a:r>
            <a:endParaRPr lang="en-US" sz="2000" dirty="0"/>
          </a:p>
        </p:txBody>
      </p:sp>
      <p:sp>
        <p:nvSpPr>
          <p:cNvPr id="9" name="ZoneTexte 8">
            <a:extLst>
              <a:ext uri="{FF2B5EF4-FFF2-40B4-BE49-F238E27FC236}">
                <a16:creationId xmlns:a16="http://schemas.microsoft.com/office/drawing/2014/main" id="{3FC9C151-8A1C-D63B-9061-7F940E6F2308}"/>
              </a:ext>
            </a:extLst>
          </p:cNvPr>
          <p:cNvSpPr txBox="1"/>
          <p:nvPr/>
        </p:nvSpPr>
        <p:spPr>
          <a:xfrm>
            <a:off x="986055" y="993108"/>
            <a:ext cx="5509995" cy="390363"/>
          </a:xfrm>
          <a:prstGeom prst="rect">
            <a:avLst/>
          </a:prstGeom>
          <a:noFill/>
        </p:spPr>
        <p:txBody>
          <a:bodyPr wrap="square" rtlCol="0">
            <a:spAutoFit/>
          </a:bodyPr>
          <a:lstStyle/>
          <a:p>
            <a:pPr>
              <a:lnSpc>
                <a:spcPct val="115000"/>
              </a:lnSpc>
              <a:spcBef>
                <a:spcPts val="1000"/>
              </a:spcBef>
            </a:pPr>
            <a:r>
              <a:rPr lang="fr-FR" b="1" dirty="0">
                <a:solidFill>
                  <a:schemeClr val="accent4">
                    <a:lumMod val="60000"/>
                    <a:lumOff val="40000"/>
                  </a:schemeClr>
                </a:solidFill>
              </a:rPr>
              <a:t>3. INSTALLATION DE GRAFANA</a:t>
            </a:r>
            <a:endParaRPr lang="fr-FR" b="1" dirty="0">
              <a:solidFill>
                <a:schemeClr val="accent4">
                  <a:lumMod val="60000"/>
                  <a:lumOff val="40000"/>
                </a:schemeClr>
              </a:solidFill>
              <a:effectLst/>
              <a:latin typeface="Calibri" panose="020F0502020204030204" pitchFamily="34" charset="0"/>
              <a:ea typeface="MS Gothic" panose="020B0609070205080204" pitchFamily="49" charset="-128"/>
              <a:cs typeface="Times New Roman" panose="02020603050405020304" pitchFamily="18" charset="0"/>
            </a:endParaRPr>
          </a:p>
        </p:txBody>
      </p:sp>
      <p:sp>
        <p:nvSpPr>
          <p:cNvPr id="15" name="Freeform: Shape 54">
            <a:extLst>
              <a:ext uri="{FF2B5EF4-FFF2-40B4-BE49-F238E27FC236}">
                <a16:creationId xmlns:a16="http://schemas.microsoft.com/office/drawing/2014/main" id="{F32EF1E2-5639-9E40-7196-49CBA0112592}"/>
              </a:ext>
            </a:extLst>
          </p:cNvPr>
          <p:cNvSpPr/>
          <p:nvPr/>
        </p:nvSpPr>
        <p:spPr>
          <a:xfrm>
            <a:off x="542377" y="870116"/>
            <a:ext cx="9068348" cy="800100"/>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6" name="TextBox 37">
            <a:extLst>
              <a:ext uri="{FF2B5EF4-FFF2-40B4-BE49-F238E27FC236}">
                <a16:creationId xmlns:a16="http://schemas.microsoft.com/office/drawing/2014/main" id="{14D2DDC4-1B6C-C1DE-B4B8-40CF4530F048}"/>
              </a:ext>
            </a:extLst>
          </p:cNvPr>
          <p:cNvSpPr txBox="1"/>
          <p:nvPr/>
        </p:nvSpPr>
        <p:spPr>
          <a:xfrm>
            <a:off x="448588" y="1782193"/>
            <a:ext cx="9266911" cy="104644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a:t>Apres installation de </a:t>
            </a:r>
            <a:r>
              <a:rPr lang="fr-FR" sz="1600" b="1" dirty="0" err="1">
                <a:solidFill>
                  <a:srgbClr val="E7522C"/>
                </a:solidFill>
              </a:rPr>
              <a:t>Prometheus</a:t>
            </a:r>
            <a:r>
              <a:rPr lang="fr-FR" sz="1600" b="1" dirty="0">
                <a:solidFill>
                  <a:srgbClr val="E7522C"/>
                </a:solidFill>
              </a:rPr>
              <a:t> </a:t>
            </a:r>
            <a:r>
              <a:rPr lang="fr-FR" sz="1600" dirty="0"/>
              <a:t>c’est </a:t>
            </a:r>
            <a:r>
              <a:rPr lang="fr-FR" sz="1600" b="1" dirty="0" err="1">
                <a:solidFill>
                  <a:srgbClr val="FFC000"/>
                </a:solidFill>
              </a:rPr>
              <a:t>Grafana</a:t>
            </a:r>
            <a:r>
              <a:rPr lang="fr-FR" sz="1600" dirty="0"/>
              <a:t> qui vous permettra d’obtenir des tableaux de bord (« </a:t>
            </a:r>
            <a:r>
              <a:rPr lang="fr-FR" sz="1600" dirty="0" err="1"/>
              <a:t>dashboads</a:t>
            </a:r>
            <a:r>
              <a:rPr lang="fr-FR" sz="1600" dirty="0"/>
              <a:t> ») complets. </a:t>
            </a:r>
            <a:r>
              <a:rPr lang="fr-FR" sz="1600" dirty="0" err="1"/>
              <a:t>Grafana</a:t>
            </a:r>
            <a:r>
              <a:rPr lang="fr-FR" sz="1600" dirty="0"/>
              <a:t> fournira des données sous forme de graphiques notamment et peut être installé sur un smartphone pour un monitoring en temps réel !</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 </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t>
            </a:r>
            <a:endParaRPr kumimoji="0" lang="fr-FR"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400" b="1"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grpSp>
        <p:nvGrpSpPr>
          <p:cNvPr id="8" name="Group 62">
            <a:extLst>
              <a:ext uri="{FF2B5EF4-FFF2-40B4-BE49-F238E27FC236}">
                <a16:creationId xmlns:a16="http://schemas.microsoft.com/office/drawing/2014/main" id="{06969B6D-1947-A594-2B07-E96E1EED1766}"/>
              </a:ext>
            </a:extLst>
          </p:cNvPr>
          <p:cNvGrpSpPr/>
          <p:nvPr/>
        </p:nvGrpSpPr>
        <p:grpSpPr>
          <a:xfrm>
            <a:off x="1276835" y="2676656"/>
            <a:ext cx="10977350" cy="1162796"/>
            <a:chOff x="2725124" y="4325980"/>
            <a:chExt cx="1457692" cy="1162796"/>
          </a:xfrm>
        </p:grpSpPr>
        <p:sp>
          <p:nvSpPr>
            <p:cNvPr id="10" name="TextBox 36">
              <a:extLst>
                <a:ext uri="{FF2B5EF4-FFF2-40B4-BE49-F238E27FC236}">
                  <a16:creationId xmlns:a16="http://schemas.microsoft.com/office/drawing/2014/main" id="{ABB4616F-F95D-822A-3E1C-3DBD1EDCCCE2}"/>
                </a:ext>
              </a:extLst>
            </p:cNvPr>
            <p:cNvSpPr txBox="1"/>
            <p:nvPr/>
          </p:nvSpPr>
          <p:spPr>
            <a:xfrm>
              <a:off x="2727789" y="4580835"/>
              <a:ext cx="1455027" cy="9079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accent4"/>
                </a:solidFill>
                <a:effectLst/>
                <a:uLnTx/>
                <a:uFillTx/>
                <a:latin typeface="Courier New" panose="02070309020205020404" pitchFamily="49"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Courier New" panose="02070309020205020404" pitchFamily="49" charset="0"/>
                  <a:ea typeface="MS Mincho" panose="02020609040205080304" pitchFamily="49" charset="-128"/>
                  <a:cs typeface="Times New Roman" panose="02020603050405020304" pitchFamily="18" charset="0"/>
                </a:rPr>
                <a:t>Sudo apt install gnupg2 curl software-properties-common </a:t>
              </a:r>
              <a:r>
                <a:rPr kumimoji="0" lang="en-US" sz="1400" b="0" i="0" u="none" strike="noStrike" kern="1200" cap="none" spc="0" normalizeH="0" baseline="0" noProof="0" dirty="0" err="1">
                  <a:ln>
                    <a:noFill/>
                  </a:ln>
                  <a:effectLst/>
                  <a:uLnTx/>
                  <a:uFillTx/>
                  <a:latin typeface="Courier New" panose="02070309020205020404" pitchFamily="49" charset="0"/>
                  <a:ea typeface="MS Mincho" panose="02020609040205080304" pitchFamily="49" charset="-128"/>
                  <a:cs typeface="Times New Roman" panose="02020603050405020304" pitchFamily="18" charset="0"/>
                </a:rPr>
                <a:t>dirmngr</a:t>
              </a:r>
              <a:r>
                <a:rPr kumimoji="0" lang="en-US" sz="1400" b="0" i="0" u="none" strike="noStrike" kern="1200" cap="none" spc="0" normalizeH="0" baseline="0" noProof="0" dirty="0">
                  <a:ln>
                    <a:noFill/>
                  </a:ln>
                  <a:effectLst/>
                  <a:uLnTx/>
                  <a:uFillTx/>
                  <a:latin typeface="Courier New" panose="02070309020205020404" pitchFamily="49" charset="0"/>
                  <a:ea typeface="MS Mincho" panose="02020609040205080304" pitchFamily="49" charset="-128"/>
                  <a:cs typeface="Times New Roman" panose="02020603050405020304" pitchFamily="18" charset="0"/>
                </a:rPr>
                <a:t> apt-transport-https </a:t>
              </a:r>
              <a:r>
                <a:rPr kumimoji="0" lang="en-US" sz="1400" b="0" i="0" u="none" strike="noStrike" kern="1200" cap="none" spc="0" normalizeH="0" baseline="0" noProof="0" dirty="0" err="1">
                  <a:ln>
                    <a:noFill/>
                  </a:ln>
                  <a:effectLst/>
                  <a:uLnTx/>
                  <a:uFillTx/>
                  <a:latin typeface="Courier New" panose="02070309020205020404" pitchFamily="49" charset="0"/>
                  <a:ea typeface="MS Mincho" panose="02020609040205080304" pitchFamily="49" charset="-128"/>
                  <a:cs typeface="Times New Roman" panose="02020603050405020304" pitchFamily="18" charset="0"/>
                </a:rPr>
                <a:t>lsb</a:t>
              </a:r>
              <a:r>
                <a:rPr kumimoji="0" lang="en-US" sz="1400" b="0" i="0" u="none" strike="noStrike" kern="1200" cap="none" spc="0" normalizeH="0" baseline="0" noProof="0" dirty="0">
                  <a:ln>
                    <a:noFill/>
                  </a:ln>
                  <a:effectLst/>
                  <a:uLnTx/>
                  <a:uFillTx/>
                  <a:latin typeface="Courier New" panose="02070309020205020404" pitchFamily="49" charset="0"/>
                  <a:ea typeface="MS Mincho" panose="02020609040205080304" pitchFamily="49" charset="-128"/>
                  <a:cs typeface="Times New Roman" panose="02020603050405020304" pitchFamily="18" charset="0"/>
                </a:rPr>
                <a:t>-release ca-certificates -y</a:t>
              </a:r>
              <a:br>
                <a:rPr kumimoji="0" lang="en-US" sz="1600" b="0" i="0" u="none" strike="noStrike" kern="1200" cap="none" spc="0" normalizeH="0" baseline="0" noProof="0" dirty="0">
                  <a:ln>
                    <a:noFill/>
                  </a:ln>
                  <a:solidFill>
                    <a:prstClr val="black"/>
                  </a:solidFill>
                  <a:effectLst/>
                  <a:uLnTx/>
                  <a:uFillTx/>
                  <a:latin typeface="Courier New" panose="02070309020205020404" pitchFamily="49" charset="0"/>
                  <a:ea typeface="MS Mincho" panose="02020609040205080304" pitchFamily="49" charset="-128"/>
                  <a:cs typeface="Times New Roman" panose="02020603050405020304" pitchFamily="18" charset="0"/>
                </a:rPr>
              </a:br>
              <a:endParaRPr kumimoji="0" lang="ko-KR" altLang="en-US" sz="1100" b="0"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sp>
          <p:nvSpPr>
            <p:cNvPr id="11" name="TextBox 37">
              <a:extLst>
                <a:ext uri="{FF2B5EF4-FFF2-40B4-BE49-F238E27FC236}">
                  <a16:creationId xmlns:a16="http://schemas.microsoft.com/office/drawing/2014/main" id="{77CE27BE-3E23-8665-8703-2CF6AAB506B7}"/>
                </a:ext>
              </a:extLst>
            </p:cNvPr>
            <p:cNvSpPr txBox="1"/>
            <p:nvPr/>
          </p:nvSpPr>
          <p:spPr>
            <a:xfrm>
              <a:off x="2725124" y="4325980"/>
              <a:ext cx="1292072" cy="553998"/>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3.1 </a:t>
              </a:r>
              <a:r>
                <a:rPr kumimoji="0" lang="fr-FR"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I</a:t>
              </a:r>
              <a:r>
                <a:rPr lang="fr-FR" sz="1600" b="1" u="sng" dirty="0" err="1"/>
                <a:t>nstallez</a:t>
              </a:r>
              <a:r>
                <a:rPr lang="fr-FR" sz="1600" b="1" u="sng" dirty="0"/>
                <a:t> l’utilitaire « gnupg2 » et divers modules</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 </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t>
              </a:r>
              <a:endParaRPr kumimoji="0" lang="fr-FR"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400" b="1"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grpSp>
      <p:grpSp>
        <p:nvGrpSpPr>
          <p:cNvPr id="12" name="Group 62">
            <a:extLst>
              <a:ext uri="{FF2B5EF4-FFF2-40B4-BE49-F238E27FC236}">
                <a16:creationId xmlns:a16="http://schemas.microsoft.com/office/drawing/2014/main" id="{63CAF666-C6F0-C5DB-AB28-66344E15077B}"/>
              </a:ext>
            </a:extLst>
          </p:cNvPr>
          <p:cNvGrpSpPr/>
          <p:nvPr/>
        </p:nvGrpSpPr>
        <p:grpSpPr>
          <a:xfrm>
            <a:off x="1276836" y="3640290"/>
            <a:ext cx="10977350" cy="793942"/>
            <a:chOff x="2725124" y="4284856"/>
            <a:chExt cx="1457692" cy="793942"/>
          </a:xfrm>
        </p:grpSpPr>
        <p:sp>
          <p:nvSpPr>
            <p:cNvPr id="13" name="TextBox 36">
              <a:extLst>
                <a:ext uri="{FF2B5EF4-FFF2-40B4-BE49-F238E27FC236}">
                  <a16:creationId xmlns:a16="http://schemas.microsoft.com/office/drawing/2014/main" id="{9F951C9E-A3FD-FECD-685C-A3D05A4ED140}"/>
                </a:ext>
              </a:extLst>
            </p:cNvPr>
            <p:cNvSpPr txBox="1"/>
            <p:nvPr/>
          </p:nvSpPr>
          <p:spPr>
            <a:xfrm>
              <a:off x="2725124" y="4524800"/>
              <a:ext cx="1457692"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accent4"/>
                </a:solidFill>
                <a:effectLst/>
                <a:uLnTx/>
                <a:uFillTx/>
                <a:latin typeface="Courier New" panose="02070309020205020404" pitchFamily="49"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600" dirty="0">
                  <a:solidFill>
                    <a:prstClr val="black">
                      <a:lumMod val="85000"/>
                      <a:lumOff val="15000"/>
                    </a:prstClr>
                  </a:solidFill>
                  <a:latin typeface="Courier New" panose="02070309020205020404" pitchFamily="49" charset="0"/>
                  <a:ea typeface="MS Mincho" panose="02020609040205080304" pitchFamily="49" charset="-128"/>
                  <a:cs typeface="Times New Roman" panose="02020603050405020304" pitchFamily="18" charset="0"/>
                </a:rPr>
                <a:t>Sudo curl https://packages.Grafana.com/gpg.key | apt-key add -</a:t>
              </a:r>
              <a:endParaRPr kumimoji="0" lang="ko-KR" altLang="en-US" sz="1200" b="0"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sp>
          <p:nvSpPr>
            <p:cNvPr id="14" name="TextBox 37">
              <a:extLst>
                <a:ext uri="{FF2B5EF4-FFF2-40B4-BE49-F238E27FC236}">
                  <a16:creationId xmlns:a16="http://schemas.microsoft.com/office/drawing/2014/main" id="{E6327BE7-DEA3-791A-9859-FFCDA1F8E5CA}"/>
                </a:ext>
              </a:extLst>
            </p:cNvPr>
            <p:cNvSpPr txBox="1"/>
            <p:nvPr/>
          </p:nvSpPr>
          <p:spPr>
            <a:xfrm>
              <a:off x="2725124" y="4284856"/>
              <a:ext cx="1292072" cy="553998"/>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3.2  </a:t>
              </a:r>
              <a:r>
                <a:rPr lang="en-US" sz="1600" b="1" u="sng" dirty="0" err="1">
                  <a:solidFill>
                    <a:prstClr val="black"/>
                  </a:solidFill>
                  <a:latin typeface="Cambria" panose="02040503050406030204" pitchFamily="18" charset="0"/>
                  <a:ea typeface="MS Mincho" panose="02020609040205080304" pitchFamily="49" charset="-128"/>
                  <a:cs typeface="Times New Roman" panose="02020603050405020304" pitchFamily="18" charset="0"/>
                </a:rPr>
                <a:t>Ajoutez</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 la </a:t>
              </a:r>
              <a:r>
                <a:rPr lang="en-US" sz="1600" b="1" u="sng" dirty="0" err="1">
                  <a:solidFill>
                    <a:prstClr val="black"/>
                  </a:solidFill>
                  <a:latin typeface="Cambria" panose="02040503050406030204" pitchFamily="18" charset="0"/>
                  <a:ea typeface="MS Mincho" panose="02020609040205080304" pitchFamily="49" charset="-128"/>
                  <a:cs typeface="Times New Roman" panose="02020603050405020304" pitchFamily="18" charset="0"/>
                </a:rPr>
                <a:t>cle</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 GPG de Grafana</a:t>
              </a:r>
              <a:r>
                <a:rPr lang="fr-FR" sz="1600" b="1" u="sng" dirty="0"/>
                <a:t> :</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 </a:t>
              </a:r>
              <a:r>
                <a:rPr kumimoji="0" lang="en-US"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rPr>
                <a:t> </a:t>
              </a:r>
              <a:endParaRPr kumimoji="0" lang="fr-FR" sz="1600" b="1" i="0" u="sng"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400" b="1"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grpSp>
      <p:grpSp>
        <p:nvGrpSpPr>
          <p:cNvPr id="16" name="Group 62">
            <a:extLst>
              <a:ext uri="{FF2B5EF4-FFF2-40B4-BE49-F238E27FC236}">
                <a16:creationId xmlns:a16="http://schemas.microsoft.com/office/drawing/2014/main" id="{92F416AC-EDF0-3543-CAF4-D31800C33716}"/>
              </a:ext>
            </a:extLst>
          </p:cNvPr>
          <p:cNvGrpSpPr/>
          <p:nvPr/>
        </p:nvGrpSpPr>
        <p:grpSpPr>
          <a:xfrm>
            <a:off x="1214650" y="4516053"/>
            <a:ext cx="11039538" cy="818191"/>
            <a:chOff x="2725124" y="4325980"/>
            <a:chExt cx="1465950" cy="818191"/>
          </a:xfrm>
        </p:grpSpPr>
        <p:sp>
          <p:nvSpPr>
            <p:cNvPr id="17" name="TextBox 36">
              <a:extLst>
                <a:ext uri="{FF2B5EF4-FFF2-40B4-BE49-F238E27FC236}">
                  <a16:creationId xmlns:a16="http://schemas.microsoft.com/office/drawing/2014/main" id="{8D1EF00C-3755-F8EF-A6CD-2DA9167A6342}"/>
                </a:ext>
              </a:extLst>
            </p:cNvPr>
            <p:cNvSpPr txBox="1"/>
            <p:nvPr/>
          </p:nvSpPr>
          <p:spPr>
            <a:xfrm>
              <a:off x="2733382" y="4590173"/>
              <a:ext cx="1457692"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accent4"/>
                </a:solidFill>
                <a:effectLst/>
                <a:uLnTx/>
                <a:uFillTx/>
                <a:latin typeface="Courier New" panose="02070309020205020404" pitchFamily="49"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altLang="ko-KR" sz="1600" dirty="0" err="1">
                  <a:solidFill>
                    <a:prstClr val="black">
                      <a:lumMod val="85000"/>
                      <a:lumOff val="15000"/>
                    </a:prstClr>
                  </a:solidFill>
                  <a:latin typeface="Courier New" panose="02070309020205020404" pitchFamily="49" charset="0"/>
                  <a:cs typeface="Courier New" panose="02070309020205020404" pitchFamily="49" charset="0"/>
                </a:rPr>
                <a:t>Sudo</a:t>
              </a:r>
              <a:r>
                <a:rPr lang="fr-FR" altLang="ko-KR" sz="1600" dirty="0">
                  <a:solidFill>
                    <a:prstClr val="black">
                      <a:lumMod val="85000"/>
                      <a:lumOff val="15000"/>
                    </a:prstClr>
                  </a:solidFill>
                  <a:latin typeface="Courier New" panose="02070309020205020404" pitchFamily="49" charset="0"/>
                  <a:cs typeface="Courier New" panose="02070309020205020404" pitchFamily="49" charset="0"/>
                </a:rPr>
                <a:t> </a:t>
              </a:r>
              <a:r>
                <a:rPr lang="fr-FR" altLang="ko-KR" sz="1600" dirty="0" err="1">
                  <a:solidFill>
                    <a:prstClr val="black">
                      <a:lumMod val="85000"/>
                      <a:lumOff val="15000"/>
                    </a:prstClr>
                  </a:solidFill>
                  <a:latin typeface="Courier New" panose="02070309020205020404" pitchFamily="49" charset="0"/>
                  <a:cs typeface="Courier New" panose="02070309020205020404" pitchFamily="49" charset="0"/>
                </a:rPr>
                <a:t>add</a:t>
              </a:r>
              <a:r>
                <a:rPr lang="fr-FR" altLang="ko-KR" sz="1600" dirty="0">
                  <a:solidFill>
                    <a:prstClr val="black">
                      <a:lumMod val="85000"/>
                      <a:lumOff val="15000"/>
                    </a:prstClr>
                  </a:solidFill>
                  <a:latin typeface="Courier New" panose="02070309020205020404" pitchFamily="49" charset="0"/>
                  <a:cs typeface="Courier New" panose="02070309020205020404" pitchFamily="49" charset="0"/>
                </a:rPr>
                <a:t>-</a:t>
              </a:r>
              <a:r>
                <a:rPr lang="fr-FR" altLang="ko-KR" sz="1600" dirty="0" err="1">
                  <a:solidFill>
                    <a:prstClr val="black">
                      <a:lumMod val="85000"/>
                      <a:lumOff val="15000"/>
                    </a:prstClr>
                  </a:solidFill>
                  <a:latin typeface="Courier New" panose="02070309020205020404" pitchFamily="49" charset="0"/>
                  <a:cs typeface="Courier New" panose="02070309020205020404" pitchFamily="49" charset="0"/>
                </a:rPr>
                <a:t>apt</a:t>
              </a:r>
              <a:r>
                <a:rPr lang="fr-FR" altLang="ko-KR" sz="1600" dirty="0">
                  <a:solidFill>
                    <a:prstClr val="black">
                      <a:lumMod val="85000"/>
                      <a:lumOff val="15000"/>
                    </a:prstClr>
                  </a:solidFill>
                  <a:latin typeface="Courier New" panose="02070309020205020404" pitchFamily="49" charset="0"/>
                  <a:cs typeface="Courier New" panose="02070309020205020404" pitchFamily="49" charset="0"/>
                </a:rPr>
                <a:t>-repository "deb https://packages.grafana.com/oss/deb stable main" </a:t>
              </a:r>
              <a:endParaRPr kumimoji="0" lang="ko-KR" altLang="en-US" sz="16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cs typeface="Courier New" panose="02070309020205020404" pitchFamily="49" charset="0"/>
              </a:endParaRPr>
            </a:p>
          </p:txBody>
        </p:sp>
        <p:sp>
          <p:nvSpPr>
            <p:cNvPr id="18" name="TextBox 37">
              <a:extLst>
                <a:ext uri="{FF2B5EF4-FFF2-40B4-BE49-F238E27FC236}">
                  <a16:creationId xmlns:a16="http://schemas.microsoft.com/office/drawing/2014/main" id="{180E36A5-AEA5-233A-3097-E2FCBCEE18A3}"/>
                </a:ext>
              </a:extLst>
            </p:cNvPr>
            <p:cNvSpPr txBox="1"/>
            <p:nvPr/>
          </p:nvSpPr>
          <p:spPr>
            <a:xfrm>
              <a:off x="2725124" y="4325980"/>
              <a:ext cx="1342592" cy="553998"/>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3.3</a:t>
              </a:r>
              <a:r>
                <a:rPr kumimoji="0" lang="en-US" sz="1600" b="1" i="0" u="sng" strike="noStrike" kern="1200" cap="none" spc="0" normalizeH="0" baseline="0" noProof="0" dirty="0">
                  <a:ln>
                    <a:noFill/>
                  </a:ln>
                  <a:solidFill>
                    <a:prstClr val="black"/>
                  </a:solidFill>
                  <a:uLnTx/>
                  <a:uFillTx/>
                  <a:latin typeface="Cambria" panose="02040503050406030204" pitchFamily="18" charset="0"/>
                  <a:ea typeface="MS Mincho" panose="02020609040205080304" pitchFamily="49" charset="-128"/>
                  <a:cs typeface="Times New Roman" panose="02020603050405020304" pitchFamily="18" charset="0"/>
                </a:rPr>
                <a:t> </a:t>
              </a:r>
              <a:r>
                <a:rPr lang="en-US" sz="1600" b="1" u="sng" dirty="0" err="1">
                  <a:solidFill>
                    <a:prstClr val="black"/>
                  </a:solidFill>
                  <a:latin typeface="Cambria" panose="02040503050406030204" pitchFamily="18" charset="0"/>
                  <a:ea typeface="MS Mincho" panose="02020609040205080304" pitchFamily="49" charset="-128"/>
                  <a:cs typeface="Times New Roman" panose="02020603050405020304" pitchFamily="18" charset="0"/>
                </a:rPr>
                <a:t>Ajoutez</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 le </a:t>
              </a:r>
              <a:r>
                <a:rPr lang="fr-FR" sz="1600" b="1" u="sng" dirty="0"/>
                <a:t> « repository » de </a:t>
              </a:r>
              <a:r>
                <a:rPr lang="fr-FR" sz="1600" b="1" u="sng" dirty="0" err="1"/>
                <a:t>Grafana</a:t>
              </a:r>
              <a:r>
                <a:rPr lang="fr-FR" sz="1600" b="1" u="sng" dirty="0"/>
                <a:t> : </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 </a:t>
              </a:r>
              <a:r>
                <a:rPr kumimoji="0" lang="en-US" sz="1600" b="1" i="0" u="sng" strike="noStrike" kern="1200" cap="none" spc="0" normalizeH="0" baseline="0" noProof="0" dirty="0">
                  <a:ln>
                    <a:noFill/>
                  </a:ln>
                  <a:solidFill>
                    <a:prstClr val="black"/>
                  </a:solidFill>
                  <a:uLnTx/>
                  <a:uFillTx/>
                  <a:latin typeface="Cambria" panose="02040503050406030204" pitchFamily="18" charset="0"/>
                  <a:ea typeface="MS Mincho" panose="02020609040205080304" pitchFamily="49" charset="-128"/>
                  <a:cs typeface="Times New Roman" panose="02020603050405020304" pitchFamily="18" charset="0"/>
                </a:rPr>
                <a:t> </a:t>
              </a:r>
              <a:endParaRPr kumimoji="0" lang="fr-FR" sz="1600" b="1" i="0" u="sng" strike="noStrike" kern="1200" cap="none" spc="0" normalizeH="0" baseline="0" noProof="0" dirty="0">
                <a:ln>
                  <a:noFill/>
                </a:ln>
                <a:solidFill>
                  <a:prstClr val="black"/>
                </a:solidFill>
                <a:uLnTx/>
                <a:uFillTx/>
                <a:latin typeface="Cambria" panose="020405030504060302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400" b="1"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grpSp>
      <p:pic>
        <p:nvPicPr>
          <p:cNvPr id="3" name="Image 2">
            <a:extLst>
              <a:ext uri="{FF2B5EF4-FFF2-40B4-BE49-F238E27FC236}">
                <a16:creationId xmlns:a16="http://schemas.microsoft.com/office/drawing/2014/main" id="{2B919A62-6ABC-DDFC-2805-EBA514096A28}"/>
              </a:ext>
            </a:extLst>
          </p:cNvPr>
          <p:cNvPicPr>
            <a:picLocks noChangeAspect="1"/>
          </p:cNvPicPr>
          <p:nvPr/>
        </p:nvPicPr>
        <p:blipFill>
          <a:blip r:embed="rId2"/>
          <a:srcRect r="48434"/>
          <a:stretch/>
        </p:blipFill>
        <p:spPr>
          <a:xfrm>
            <a:off x="9879445" y="1564112"/>
            <a:ext cx="1863967" cy="1584542"/>
          </a:xfrm>
          <a:prstGeom prst="rect">
            <a:avLst/>
          </a:prstGeom>
        </p:spPr>
      </p:pic>
      <p:grpSp>
        <p:nvGrpSpPr>
          <p:cNvPr id="7" name="Group 62">
            <a:extLst>
              <a:ext uri="{FF2B5EF4-FFF2-40B4-BE49-F238E27FC236}">
                <a16:creationId xmlns:a16="http://schemas.microsoft.com/office/drawing/2014/main" id="{CBA99AAE-4CC3-78A6-F1A7-9724CB00995A}"/>
              </a:ext>
            </a:extLst>
          </p:cNvPr>
          <p:cNvGrpSpPr/>
          <p:nvPr/>
        </p:nvGrpSpPr>
        <p:grpSpPr>
          <a:xfrm>
            <a:off x="1234716" y="5375026"/>
            <a:ext cx="11039538" cy="818191"/>
            <a:chOff x="2725124" y="4325980"/>
            <a:chExt cx="1465950" cy="818191"/>
          </a:xfrm>
        </p:grpSpPr>
        <p:sp>
          <p:nvSpPr>
            <p:cNvPr id="19" name="TextBox 36">
              <a:extLst>
                <a:ext uri="{FF2B5EF4-FFF2-40B4-BE49-F238E27FC236}">
                  <a16:creationId xmlns:a16="http://schemas.microsoft.com/office/drawing/2014/main" id="{0ECD8A32-9970-A6B2-5A0C-B02BF77CB50C}"/>
                </a:ext>
              </a:extLst>
            </p:cNvPr>
            <p:cNvSpPr txBox="1"/>
            <p:nvPr/>
          </p:nvSpPr>
          <p:spPr>
            <a:xfrm>
              <a:off x="2733382" y="4590173"/>
              <a:ext cx="1457692"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accent4"/>
                </a:solidFill>
                <a:effectLst/>
                <a:uLnTx/>
                <a:uFillTx/>
                <a:latin typeface="Courier New" panose="02070309020205020404" pitchFamily="49"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altLang="ko-KR" sz="1600" dirty="0" err="1">
                  <a:solidFill>
                    <a:prstClr val="black">
                      <a:lumMod val="85000"/>
                      <a:lumOff val="15000"/>
                    </a:prstClr>
                  </a:solidFill>
                  <a:latin typeface="Courier New" panose="02070309020205020404" pitchFamily="49" charset="0"/>
                  <a:cs typeface="Courier New" panose="02070309020205020404" pitchFamily="49" charset="0"/>
                </a:rPr>
                <a:t>Sudo</a:t>
              </a:r>
              <a:r>
                <a:rPr lang="fr-FR" altLang="ko-KR" sz="1600" dirty="0">
                  <a:solidFill>
                    <a:prstClr val="black">
                      <a:lumMod val="85000"/>
                      <a:lumOff val="15000"/>
                    </a:prstClr>
                  </a:solidFill>
                  <a:latin typeface="Courier New" panose="02070309020205020404" pitchFamily="49" charset="0"/>
                  <a:cs typeface="Courier New" panose="02070309020205020404" pitchFamily="49" charset="0"/>
                </a:rPr>
                <a:t> </a:t>
              </a:r>
              <a:r>
                <a:rPr lang="fr-FR" altLang="ko-KR" sz="1600" dirty="0" err="1">
                  <a:solidFill>
                    <a:prstClr val="black">
                      <a:lumMod val="85000"/>
                      <a:lumOff val="15000"/>
                    </a:prstClr>
                  </a:solidFill>
                  <a:latin typeface="Courier New" panose="02070309020205020404" pitchFamily="49" charset="0"/>
                  <a:cs typeface="Courier New" panose="02070309020205020404" pitchFamily="49" charset="0"/>
                </a:rPr>
                <a:t>apt</a:t>
              </a:r>
              <a:r>
                <a:rPr lang="fr-FR" altLang="ko-KR" sz="1600" dirty="0">
                  <a:solidFill>
                    <a:prstClr val="black">
                      <a:lumMod val="85000"/>
                      <a:lumOff val="15000"/>
                    </a:prstClr>
                  </a:solidFill>
                  <a:latin typeface="Courier New" panose="02070309020205020404" pitchFamily="49" charset="0"/>
                  <a:cs typeface="Courier New" panose="02070309020205020404" pitchFamily="49" charset="0"/>
                </a:rPr>
                <a:t> update </a:t>
              </a:r>
              <a:endParaRPr kumimoji="0" lang="ko-KR" altLang="en-US" sz="1600" b="0" i="0" u="none" strike="noStrike" kern="1200" cap="none" spc="0" normalizeH="0" baseline="0" noProof="0" dirty="0">
                <a:ln>
                  <a:noFill/>
                </a:ln>
                <a:solidFill>
                  <a:prstClr val="black">
                    <a:lumMod val="85000"/>
                    <a:lumOff val="15000"/>
                  </a:prstClr>
                </a:solidFill>
                <a:effectLst/>
                <a:uLnTx/>
                <a:uFillTx/>
                <a:latin typeface="Courier New" panose="02070309020205020404" pitchFamily="49" charset="0"/>
                <a:cs typeface="Courier New" panose="02070309020205020404" pitchFamily="49" charset="0"/>
              </a:endParaRPr>
            </a:p>
          </p:txBody>
        </p:sp>
        <p:sp>
          <p:nvSpPr>
            <p:cNvPr id="20" name="TextBox 37">
              <a:extLst>
                <a:ext uri="{FF2B5EF4-FFF2-40B4-BE49-F238E27FC236}">
                  <a16:creationId xmlns:a16="http://schemas.microsoft.com/office/drawing/2014/main" id="{7CF200FA-0172-8E6F-A2A5-85BDE6946ABE}"/>
                </a:ext>
              </a:extLst>
            </p:cNvPr>
            <p:cNvSpPr txBox="1"/>
            <p:nvPr/>
          </p:nvSpPr>
          <p:spPr>
            <a:xfrm>
              <a:off x="2725124" y="4325980"/>
              <a:ext cx="1342592" cy="553998"/>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3.4</a:t>
              </a:r>
              <a:r>
                <a:rPr kumimoji="0" lang="en-US" sz="1600" b="1" i="0" u="sng" strike="noStrike" kern="1200" cap="none" spc="0" normalizeH="0" baseline="0" noProof="0" dirty="0">
                  <a:ln>
                    <a:noFill/>
                  </a:ln>
                  <a:solidFill>
                    <a:prstClr val="black"/>
                  </a:solidFill>
                  <a:uLnTx/>
                  <a:uFillTx/>
                  <a:latin typeface="Cambria" panose="02040503050406030204" pitchFamily="18" charset="0"/>
                  <a:ea typeface="MS Mincho" panose="02020609040205080304" pitchFamily="49" charset="-128"/>
                  <a:cs typeface="Times New Roman" panose="02020603050405020304" pitchFamily="18" charset="0"/>
                </a:rPr>
                <a:t> </a:t>
              </a:r>
              <a:r>
                <a:rPr kumimoji="0" lang="en-US" sz="1600" b="1" i="0" u="sng" strike="noStrike" kern="1200" cap="none" spc="0" normalizeH="0" baseline="0" noProof="0" dirty="0" err="1">
                  <a:ln>
                    <a:noFill/>
                  </a:ln>
                  <a:solidFill>
                    <a:prstClr val="black"/>
                  </a:solidFill>
                  <a:uLnTx/>
                  <a:uFillTx/>
                  <a:latin typeface="Cambria" panose="02040503050406030204" pitchFamily="18" charset="0"/>
                  <a:ea typeface="MS Mincho" panose="02020609040205080304" pitchFamily="49" charset="-128"/>
                  <a:cs typeface="Times New Roman" panose="02020603050405020304" pitchFamily="18" charset="0"/>
                </a:rPr>
                <a:t>Mettez</a:t>
              </a:r>
              <a:r>
                <a:rPr kumimoji="0" lang="en-US" sz="1600" b="1" i="0" u="sng" strike="noStrike" kern="1200" cap="none" spc="0" normalizeH="0" baseline="0" noProof="0" dirty="0">
                  <a:ln>
                    <a:noFill/>
                  </a:ln>
                  <a:solidFill>
                    <a:prstClr val="black"/>
                  </a:solidFill>
                  <a:uLnTx/>
                  <a:uFillTx/>
                  <a:latin typeface="Cambria" panose="02040503050406030204" pitchFamily="18" charset="0"/>
                  <a:ea typeface="MS Mincho" panose="02020609040205080304" pitchFamily="49" charset="-128"/>
                  <a:cs typeface="Times New Roman" panose="02020603050405020304" pitchFamily="18" charset="0"/>
                </a:rPr>
                <a:t> a jour les depots</a:t>
              </a:r>
              <a:r>
                <a:rPr lang="fr-FR" sz="1600" b="1" u="sng" dirty="0"/>
                <a:t> : </a:t>
              </a:r>
              <a:r>
                <a:rPr lang="en-US" sz="1600" b="1" u="sng" dirty="0">
                  <a:solidFill>
                    <a:prstClr val="black"/>
                  </a:solidFill>
                  <a:latin typeface="Cambria" panose="02040503050406030204" pitchFamily="18" charset="0"/>
                  <a:ea typeface="MS Mincho" panose="02020609040205080304" pitchFamily="49" charset="-128"/>
                  <a:cs typeface="Times New Roman" panose="02020603050405020304" pitchFamily="18" charset="0"/>
                </a:rPr>
                <a:t> </a:t>
              </a:r>
              <a:r>
                <a:rPr kumimoji="0" lang="en-US" sz="1600" b="1" i="0" u="sng" strike="noStrike" kern="1200" cap="none" spc="0" normalizeH="0" baseline="0" noProof="0" dirty="0">
                  <a:ln>
                    <a:noFill/>
                  </a:ln>
                  <a:solidFill>
                    <a:prstClr val="black"/>
                  </a:solidFill>
                  <a:uLnTx/>
                  <a:uFillTx/>
                  <a:latin typeface="Cambria" panose="02040503050406030204" pitchFamily="18" charset="0"/>
                  <a:ea typeface="MS Mincho" panose="02020609040205080304" pitchFamily="49" charset="-128"/>
                  <a:cs typeface="Times New Roman" panose="02020603050405020304" pitchFamily="18" charset="0"/>
                </a:rPr>
                <a:t> </a:t>
              </a:r>
              <a:endParaRPr kumimoji="0" lang="fr-FR" sz="1600" b="1" i="0" u="sng" strike="noStrike" kern="1200" cap="none" spc="0" normalizeH="0" baseline="0" noProof="0" dirty="0">
                <a:ln>
                  <a:noFill/>
                </a:ln>
                <a:solidFill>
                  <a:prstClr val="black"/>
                </a:solidFill>
                <a:uLnTx/>
                <a:uFillTx/>
                <a:latin typeface="Cambria" panose="020405030504060302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400" b="1"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grpSp>
    </p:spTree>
    <p:extLst>
      <p:ext uri="{BB962C8B-B14F-4D97-AF65-F5344CB8AC3E}">
        <p14:creationId xmlns:p14="http://schemas.microsoft.com/office/powerpoint/2010/main" val="2740707875"/>
      </p:ext>
    </p:extLst>
  </p:cSld>
  <p:clrMapOvr>
    <a:masterClrMapping/>
  </p:clrMapOvr>
</p:sld>
</file>

<file path=ppt/theme/theme1.xml><?xml version="1.0" encoding="utf-8"?>
<a:theme xmlns:a="http://schemas.openxmlformats.org/drawingml/2006/main" name="Cover and End Slide Master">
  <a:themeElements>
    <a:clrScheme name="ALLPPT-616">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616">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607">
      <a:dk1>
        <a:sysClr val="windowText" lastClr="000000"/>
      </a:dk1>
      <a:lt1>
        <a:sysClr val="window" lastClr="FFFFFF"/>
      </a:lt1>
      <a:dk2>
        <a:srgbClr val="44546A"/>
      </a:dk2>
      <a:lt2>
        <a:srgbClr val="E7E6E6"/>
      </a:lt2>
      <a:accent1>
        <a:srgbClr val="02ECEC"/>
      </a:accent1>
      <a:accent2>
        <a:srgbClr val="0AA6ED"/>
      </a:accent2>
      <a:accent3>
        <a:srgbClr val="0085F2"/>
      </a:accent3>
      <a:accent4>
        <a:srgbClr val="125AC4"/>
      </a:accent4>
      <a:accent5>
        <a:srgbClr val="00307E"/>
      </a:accent5>
      <a:accent6>
        <a:srgbClr val="000096"/>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3483</TotalTime>
  <Words>1203</Words>
  <Application>Microsoft Office PowerPoint</Application>
  <PresentationFormat>Grand écran</PresentationFormat>
  <Paragraphs>122</Paragraphs>
  <Slides>15</Slides>
  <Notes>0</Notes>
  <HiddenSlides>0</HiddenSlides>
  <MMClips>0</MMClips>
  <ScaleCrop>false</ScaleCrop>
  <HeadingPairs>
    <vt:vector size="6" baseType="variant">
      <vt:variant>
        <vt:lpstr>Polices utilisées</vt:lpstr>
      </vt:variant>
      <vt:variant>
        <vt:i4>4</vt:i4>
      </vt:variant>
      <vt:variant>
        <vt:lpstr>Thème</vt:lpstr>
      </vt:variant>
      <vt:variant>
        <vt:i4>3</vt:i4>
      </vt:variant>
      <vt:variant>
        <vt:lpstr>Titres des diapositives</vt:lpstr>
      </vt:variant>
      <vt:variant>
        <vt:i4>15</vt:i4>
      </vt:variant>
    </vt:vector>
  </HeadingPairs>
  <TitlesOfParts>
    <vt:vector size="22" baseType="lpstr">
      <vt:lpstr>Arial</vt:lpstr>
      <vt:lpstr>Calibri</vt:lpstr>
      <vt:lpstr>Cambria</vt:lpstr>
      <vt:lpstr>Courier New</vt:lpstr>
      <vt:lpstr>Cover and End Slide Master</vt:lpstr>
      <vt:lpstr>Contents Slide Master</vt:lpstr>
      <vt:lpstr>Section Break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PAYE</cp:lastModifiedBy>
  <cp:revision>97</cp:revision>
  <dcterms:created xsi:type="dcterms:W3CDTF">2020-01-20T05:08:25Z</dcterms:created>
  <dcterms:modified xsi:type="dcterms:W3CDTF">2024-11-29T10:17:02Z</dcterms:modified>
</cp:coreProperties>
</file>